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avi" ContentType="video/x-msvide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67" r:id="rId4"/>
    <p:sldId id="268" r:id="rId5"/>
    <p:sldId id="262" r:id="rId6"/>
    <p:sldId id="273" r:id="rId7"/>
    <p:sldId id="272" r:id="rId8"/>
    <p:sldId id="257" r:id="rId9"/>
    <p:sldId id="275" r:id="rId10"/>
    <p:sldId id="276" r:id="rId11"/>
    <p:sldId id="269" r:id="rId12"/>
    <p:sldId id="259" r:id="rId13"/>
    <p:sldId id="264" r:id="rId14"/>
    <p:sldId id="265" r:id="rId15"/>
    <p:sldId id="261" r:id="rId16"/>
    <p:sldId id="277" r:id="rId17"/>
    <p:sldId id="263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60971DD-223A-4A7C-9FD7-92F1272C3186}">
          <p14:sldIdLst>
            <p14:sldId id="256"/>
            <p14:sldId id="271"/>
            <p14:sldId id="267"/>
            <p14:sldId id="268"/>
            <p14:sldId id="262"/>
            <p14:sldId id="273"/>
            <p14:sldId id="272"/>
            <p14:sldId id="257"/>
            <p14:sldId id="275"/>
            <p14:sldId id="276"/>
            <p14:sldId id="269"/>
            <p14:sldId id="259"/>
            <p14:sldId id="264"/>
            <p14:sldId id="265"/>
            <p14:sldId id="261"/>
            <p14:sldId id="277"/>
            <p14:sldId id="263"/>
            <p14:sldId id="274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9" autoAdjust="0"/>
    <p:restoredTop sz="94660"/>
  </p:normalViewPr>
  <p:slideViewPr>
    <p:cSldViewPr>
      <p:cViewPr varScale="1">
        <p:scale>
          <a:sx n="80" d="100"/>
          <a:sy n="80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38D41-96C5-4A4B-AD95-23066DACFECD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FFC42-EAC8-43F4-B196-6DB2918D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83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42E1-D0BB-4311-AB80-76132EDCD2C8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3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C1F9-5F62-4EEC-9489-2A8353174DD4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78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65F7-B1F7-4905-9534-9A00C243365A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04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0970-4ABA-42B4-B79D-580F999F0850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2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187F-2D67-495C-B379-DA442DD21CD6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64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48D-F8B6-4BC8-8738-84DC075156CD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6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314-F643-437D-B6AF-F710CBEE867C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32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E107-0604-4C85-8ABF-FF340F9BE751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2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A1C6-3645-437D-ABD5-F92B440451C5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10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4816-1CE5-490F-90CA-34305E7FB3DB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72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8019-9635-4B16-A528-02DBCF5BA99E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4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58A0C-B03C-4933-B08E-69302AC22588}" type="datetime1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0052-EED1-4A43-813D-3D69C9356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44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avi"/><Relationship Id="rId5" Type="http://schemas.openxmlformats.org/officeDocument/2006/relationships/image" Target="../media/image6.png"/><Relationship Id="rId4" Type="http://schemas.microsoft.com/office/2007/relationships/media" Target="../media/media1.avi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avi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avi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avi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Smoke cannon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Kolb Anton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Spectrum, Belarus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4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2339752" y="764704"/>
            <a:ext cx="6192688" cy="5296783"/>
            <a:chOff x="2483768" y="-6200"/>
            <a:chExt cx="6192688" cy="529678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483768" y="1628800"/>
              <a:ext cx="3815116" cy="3661783"/>
              <a:chOff x="2843808" y="116632"/>
              <a:chExt cx="3815116" cy="3661783"/>
            </a:xfrm>
          </p:grpSpPr>
          <p:sp>
            <p:nvSpPr>
              <p:cNvPr id="7" name="Дуга 6"/>
              <p:cNvSpPr/>
              <p:nvPr/>
            </p:nvSpPr>
            <p:spPr>
              <a:xfrm>
                <a:off x="4198312" y="1471132"/>
                <a:ext cx="1224136" cy="1200967"/>
              </a:xfrm>
              <a:prstGeom prst="arc">
                <a:avLst>
                  <a:gd name="adj1" fmla="val 16200000"/>
                  <a:gd name="adj2" fmla="val 16074061"/>
                </a:avLst>
              </a:prstGeom>
              <a:ln>
                <a:head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e-BY"/>
              </a:p>
            </p:txBody>
          </p:sp>
          <p:sp>
            <p:nvSpPr>
              <p:cNvPr id="8" name="Овал 7"/>
              <p:cNvSpPr/>
              <p:nvPr/>
            </p:nvSpPr>
            <p:spPr>
              <a:xfrm rot="18000000">
                <a:off x="4234800" y="1498428"/>
                <a:ext cx="1152000" cy="115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e-BY"/>
              </a:p>
            </p:txBody>
          </p:sp>
          <p:sp>
            <p:nvSpPr>
              <p:cNvPr id="9" name="Дуга 8"/>
              <p:cNvSpPr/>
              <p:nvPr/>
            </p:nvSpPr>
            <p:spPr>
              <a:xfrm>
                <a:off x="3923040" y="1186682"/>
                <a:ext cx="1741840" cy="1765558"/>
              </a:xfrm>
              <a:prstGeom prst="arc">
                <a:avLst>
                  <a:gd name="adj1" fmla="val 16200000"/>
                  <a:gd name="adj2" fmla="val 16074061"/>
                </a:avLst>
              </a:prstGeom>
              <a:ln>
                <a:head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e-BY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3505948" y="759699"/>
                <a:ext cx="2662988" cy="2555960"/>
              </a:xfrm>
              <a:prstGeom prst="arc">
                <a:avLst>
                  <a:gd name="adj1" fmla="val 16200000"/>
                  <a:gd name="adj2" fmla="val 16074061"/>
                </a:avLst>
              </a:prstGeom>
              <a:ln>
                <a:head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e-BY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2843808" y="116632"/>
                <a:ext cx="3815116" cy="3661783"/>
              </a:xfrm>
              <a:prstGeom prst="arc">
                <a:avLst>
                  <a:gd name="adj1" fmla="val 16200000"/>
                  <a:gd name="adj2" fmla="val 16074061"/>
                </a:avLst>
              </a:prstGeom>
              <a:ln>
                <a:head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be-BY"/>
              </a:p>
            </p:txBody>
          </p:sp>
        </p:grpSp>
        <p:cxnSp>
          <p:nvCxnSpPr>
            <p:cNvPr id="16" name="Прямая со стрелкой 15"/>
            <p:cNvCxnSpPr/>
            <p:nvPr/>
          </p:nvCxnSpPr>
          <p:spPr>
            <a:xfrm flipV="1">
              <a:off x="4450340" y="116632"/>
              <a:ext cx="27062" cy="346499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463871" y="3549847"/>
              <a:ext cx="399656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244408" y="31066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r</a:t>
              </a:r>
              <a:endParaRPr lang="be-BY" sz="2400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56733" y="-6200"/>
              <a:ext cx="562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/>
                <a:t>v</a:t>
              </a:r>
              <a:r>
                <a:rPr lang="en-US" sz="2400" baseline="-25000" dirty="0" err="1" smtClean="0"/>
                <a:t>t</a:t>
              </a:r>
              <a:endParaRPr lang="be-BY" sz="2400" baseline="-25000" dirty="0"/>
            </a:p>
          </p:txBody>
        </p:sp>
        <p:cxnSp>
          <p:nvCxnSpPr>
            <p:cNvPr id="25" name="Прямая соединительная линия 24"/>
            <p:cNvCxnSpPr>
              <a:stCxn id="11" idx="0"/>
            </p:cNvCxnSpPr>
            <p:nvPr/>
          </p:nvCxnSpPr>
          <p:spPr>
            <a:xfrm>
              <a:off x="4391326" y="1628800"/>
              <a:ext cx="685641" cy="3622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062408" y="354842"/>
              <a:ext cx="28207" cy="32134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олилиния 33"/>
            <p:cNvSpPr/>
            <p:nvPr/>
          </p:nvSpPr>
          <p:spPr>
            <a:xfrm>
              <a:off x="5076968" y="1637732"/>
              <a:ext cx="3166281" cy="1842448"/>
            </a:xfrm>
            <a:custGeom>
              <a:avLst/>
              <a:gdLst>
                <a:gd name="connsiteX0" fmla="*/ 0 w 3138985"/>
                <a:gd name="connsiteY0" fmla="*/ 0 h 1760562"/>
                <a:gd name="connsiteX1" fmla="*/ 3138985 w 3138985"/>
                <a:gd name="connsiteY1" fmla="*/ 1760562 h 1760562"/>
                <a:gd name="connsiteX0" fmla="*/ 0 w 3138985"/>
                <a:gd name="connsiteY0" fmla="*/ 0 h 1760562"/>
                <a:gd name="connsiteX1" fmla="*/ 1596788 w 3138985"/>
                <a:gd name="connsiteY1" fmla="*/ 873457 h 1760562"/>
                <a:gd name="connsiteX2" fmla="*/ 3138985 w 3138985"/>
                <a:gd name="connsiteY2" fmla="*/ 1760562 h 1760562"/>
                <a:gd name="connsiteX0" fmla="*/ 0 w 3138985"/>
                <a:gd name="connsiteY0" fmla="*/ 0 h 1760562"/>
                <a:gd name="connsiteX1" fmla="*/ 1624084 w 3138985"/>
                <a:gd name="connsiteY1" fmla="*/ 941696 h 1760562"/>
                <a:gd name="connsiteX2" fmla="*/ 3138985 w 3138985"/>
                <a:gd name="connsiteY2" fmla="*/ 1760562 h 1760562"/>
                <a:gd name="connsiteX0" fmla="*/ 0 w 3138985"/>
                <a:gd name="connsiteY0" fmla="*/ 0 h 1760562"/>
                <a:gd name="connsiteX1" fmla="*/ 1624084 w 3138985"/>
                <a:gd name="connsiteY1" fmla="*/ 941696 h 1760562"/>
                <a:gd name="connsiteX2" fmla="*/ 3138985 w 3138985"/>
                <a:gd name="connsiteY2" fmla="*/ 1760562 h 1760562"/>
                <a:gd name="connsiteX0" fmla="*/ 0 w 3138985"/>
                <a:gd name="connsiteY0" fmla="*/ 0 h 1760562"/>
                <a:gd name="connsiteX1" fmla="*/ 696036 w 3138985"/>
                <a:gd name="connsiteY1" fmla="*/ 1624084 h 1760562"/>
                <a:gd name="connsiteX2" fmla="*/ 3138985 w 3138985"/>
                <a:gd name="connsiteY2" fmla="*/ 1760562 h 1760562"/>
                <a:gd name="connsiteX0" fmla="*/ 0 w 3138985"/>
                <a:gd name="connsiteY0" fmla="*/ 0 h 1760562"/>
                <a:gd name="connsiteX1" fmla="*/ 696036 w 3138985"/>
                <a:gd name="connsiteY1" fmla="*/ 1624084 h 1760562"/>
                <a:gd name="connsiteX2" fmla="*/ 3138985 w 3138985"/>
                <a:gd name="connsiteY2" fmla="*/ 1760562 h 1760562"/>
                <a:gd name="connsiteX0" fmla="*/ 0 w 3138985"/>
                <a:gd name="connsiteY0" fmla="*/ 0 h 1760562"/>
                <a:gd name="connsiteX1" fmla="*/ 696036 w 3138985"/>
                <a:gd name="connsiteY1" fmla="*/ 1624084 h 1760562"/>
                <a:gd name="connsiteX2" fmla="*/ 3138985 w 3138985"/>
                <a:gd name="connsiteY2" fmla="*/ 1760562 h 1760562"/>
                <a:gd name="connsiteX0" fmla="*/ 0 w 3138985"/>
                <a:gd name="connsiteY0" fmla="*/ 0 h 1760562"/>
                <a:gd name="connsiteX1" fmla="*/ 696036 w 3138985"/>
                <a:gd name="connsiteY1" fmla="*/ 1624084 h 1760562"/>
                <a:gd name="connsiteX2" fmla="*/ 2470245 w 3138985"/>
                <a:gd name="connsiteY2" fmla="*/ 1542197 h 1760562"/>
                <a:gd name="connsiteX3" fmla="*/ 3138985 w 3138985"/>
                <a:gd name="connsiteY3" fmla="*/ 1760562 h 1760562"/>
                <a:gd name="connsiteX0" fmla="*/ 0 w 3138985"/>
                <a:gd name="connsiteY0" fmla="*/ 0 h 1794823"/>
                <a:gd name="connsiteX1" fmla="*/ 696036 w 3138985"/>
                <a:gd name="connsiteY1" fmla="*/ 1624084 h 1794823"/>
                <a:gd name="connsiteX2" fmla="*/ 2442949 w 3138985"/>
                <a:gd name="connsiteY2" fmla="*/ 1787857 h 1794823"/>
                <a:gd name="connsiteX3" fmla="*/ 3138985 w 3138985"/>
                <a:gd name="connsiteY3" fmla="*/ 1760562 h 1794823"/>
                <a:gd name="connsiteX0" fmla="*/ 0 w 3166281"/>
                <a:gd name="connsiteY0" fmla="*/ 0 h 1856096"/>
                <a:gd name="connsiteX1" fmla="*/ 696036 w 3166281"/>
                <a:gd name="connsiteY1" fmla="*/ 1624084 h 1856096"/>
                <a:gd name="connsiteX2" fmla="*/ 2442949 w 3166281"/>
                <a:gd name="connsiteY2" fmla="*/ 1787857 h 1856096"/>
                <a:gd name="connsiteX3" fmla="*/ 3166281 w 3166281"/>
                <a:gd name="connsiteY3" fmla="*/ 1856096 h 1856096"/>
                <a:gd name="connsiteX0" fmla="*/ 0 w 3166281"/>
                <a:gd name="connsiteY0" fmla="*/ 0 h 1856096"/>
                <a:gd name="connsiteX1" fmla="*/ 696036 w 3166281"/>
                <a:gd name="connsiteY1" fmla="*/ 1624084 h 1856096"/>
                <a:gd name="connsiteX2" fmla="*/ 2524836 w 3166281"/>
                <a:gd name="connsiteY2" fmla="*/ 1815153 h 1856096"/>
                <a:gd name="connsiteX3" fmla="*/ 3166281 w 3166281"/>
                <a:gd name="connsiteY3" fmla="*/ 1856096 h 1856096"/>
                <a:gd name="connsiteX0" fmla="*/ 0 w 3152633"/>
                <a:gd name="connsiteY0" fmla="*/ 0 h 1897039"/>
                <a:gd name="connsiteX1" fmla="*/ 696036 w 3152633"/>
                <a:gd name="connsiteY1" fmla="*/ 1624084 h 1897039"/>
                <a:gd name="connsiteX2" fmla="*/ 2524836 w 3152633"/>
                <a:gd name="connsiteY2" fmla="*/ 1815153 h 1897039"/>
                <a:gd name="connsiteX3" fmla="*/ 3152633 w 3152633"/>
                <a:gd name="connsiteY3" fmla="*/ 1897039 h 1897039"/>
                <a:gd name="connsiteX0" fmla="*/ 0 w 3152633"/>
                <a:gd name="connsiteY0" fmla="*/ 0 h 1897039"/>
                <a:gd name="connsiteX1" fmla="*/ 696036 w 3152633"/>
                <a:gd name="connsiteY1" fmla="*/ 1624084 h 1897039"/>
                <a:gd name="connsiteX2" fmla="*/ 2524836 w 3152633"/>
                <a:gd name="connsiteY2" fmla="*/ 1815153 h 1897039"/>
                <a:gd name="connsiteX3" fmla="*/ 3152633 w 3152633"/>
                <a:gd name="connsiteY3" fmla="*/ 1897039 h 1897039"/>
                <a:gd name="connsiteX0" fmla="*/ 0 w 3179929"/>
                <a:gd name="connsiteY0" fmla="*/ 0 h 1869743"/>
                <a:gd name="connsiteX1" fmla="*/ 696036 w 3179929"/>
                <a:gd name="connsiteY1" fmla="*/ 1624084 h 1869743"/>
                <a:gd name="connsiteX2" fmla="*/ 2524836 w 3179929"/>
                <a:gd name="connsiteY2" fmla="*/ 1815153 h 1869743"/>
                <a:gd name="connsiteX3" fmla="*/ 3179929 w 3179929"/>
                <a:gd name="connsiteY3" fmla="*/ 1869743 h 1869743"/>
                <a:gd name="connsiteX0" fmla="*/ 0 w 3207224"/>
                <a:gd name="connsiteY0" fmla="*/ 0 h 1856096"/>
                <a:gd name="connsiteX1" fmla="*/ 696036 w 3207224"/>
                <a:gd name="connsiteY1" fmla="*/ 1624084 h 1856096"/>
                <a:gd name="connsiteX2" fmla="*/ 2524836 w 3207224"/>
                <a:gd name="connsiteY2" fmla="*/ 1815153 h 1856096"/>
                <a:gd name="connsiteX3" fmla="*/ 3207224 w 3207224"/>
                <a:gd name="connsiteY3" fmla="*/ 1856096 h 1856096"/>
                <a:gd name="connsiteX0" fmla="*/ 0 w 3207224"/>
                <a:gd name="connsiteY0" fmla="*/ 0 h 1856096"/>
                <a:gd name="connsiteX1" fmla="*/ 218363 w 3207224"/>
                <a:gd name="connsiteY1" fmla="*/ 696035 h 1856096"/>
                <a:gd name="connsiteX2" fmla="*/ 696036 w 3207224"/>
                <a:gd name="connsiteY2" fmla="*/ 1624084 h 1856096"/>
                <a:gd name="connsiteX3" fmla="*/ 2524836 w 3207224"/>
                <a:gd name="connsiteY3" fmla="*/ 1815153 h 1856096"/>
                <a:gd name="connsiteX4" fmla="*/ 3207224 w 3207224"/>
                <a:gd name="connsiteY4" fmla="*/ 1856096 h 1856096"/>
                <a:gd name="connsiteX0" fmla="*/ 0 w 3207224"/>
                <a:gd name="connsiteY0" fmla="*/ 0 h 1856096"/>
                <a:gd name="connsiteX1" fmla="*/ 218363 w 3207224"/>
                <a:gd name="connsiteY1" fmla="*/ 696035 h 1856096"/>
                <a:gd name="connsiteX2" fmla="*/ 941696 w 3207224"/>
                <a:gd name="connsiteY2" fmla="*/ 1637732 h 1856096"/>
                <a:gd name="connsiteX3" fmla="*/ 2524836 w 3207224"/>
                <a:gd name="connsiteY3" fmla="*/ 1815153 h 1856096"/>
                <a:gd name="connsiteX4" fmla="*/ 3207224 w 3207224"/>
                <a:gd name="connsiteY4" fmla="*/ 1856096 h 1856096"/>
                <a:gd name="connsiteX0" fmla="*/ 0 w 2524836"/>
                <a:gd name="connsiteY0" fmla="*/ 0 h 1816900"/>
                <a:gd name="connsiteX1" fmla="*/ 218363 w 2524836"/>
                <a:gd name="connsiteY1" fmla="*/ 696035 h 1816900"/>
                <a:gd name="connsiteX2" fmla="*/ 941696 w 2524836"/>
                <a:gd name="connsiteY2" fmla="*/ 1637732 h 1816900"/>
                <a:gd name="connsiteX3" fmla="*/ 2524836 w 2524836"/>
                <a:gd name="connsiteY3" fmla="*/ 1815153 h 1816900"/>
                <a:gd name="connsiteX0" fmla="*/ 0 w 3166281"/>
                <a:gd name="connsiteY0" fmla="*/ 0 h 1842448"/>
                <a:gd name="connsiteX1" fmla="*/ 218363 w 3166281"/>
                <a:gd name="connsiteY1" fmla="*/ 696035 h 1842448"/>
                <a:gd name="connsiteX2" fmla="*/ 941696 w 3166281"/>
                <a:gd name="connsiteY2" fmla="*/ 1637732 h 1842448"/>
                <a:gd name="connsiteX3" fmla="*/ 3166281 w 3166281"/>
                <a:gd name="connsiteY3" fmla="*/ 1842448 h 184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6281" h="1842448">
                  <a:moveTo>
                    <a:pt x="0" y="0"/>
                  </a:moveTo>
                  <a:cubicBezTo>
                    <a:pt x="36394" y="116006"/>
                    <a:pt x="102357" y="425354"/>
                    <a:pt x="218363" y="696035"/>
                  </a:cubicBezTo>
                  <a:cubicBezTo>
                    <a:pt x="334369" y="966716"/>
                    <a:pt x="557284" y="1451212"/>
                    <a:pt x="941696" y="1637732"/>
                  </a:cubicBezTo>
                  <a:cubicBezTo>
                    <a:pt x="1353404" y="1894765"/>
                    <a:pt x="2759123" y="1819702"/>
                    <a:pt x="3166281" y="1842448"/>
                  </a:cubicBez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547663" y="311753"/>
            <a:ext cx="727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Sketch of the </a:t>
            </a:r>
            <a:r>
              <a:rPr lang="en-US" sz="2800" b="1" dirty="0" smtClean="0"/>
              <a:t>velocity distribution </a:t>
            </a:r>
            <a:r>
              <a:rPr lang="en-US" sz="2800" b="1" dirty="0" smtClean="0"/>
              <a:t>in a </a:t>
            </a:r>
            <a:r>
              <a:rPr lang="en-US" sz="2800" b="1" dirty="0" smtClean="0"/>
              <a:t>vortex</a:t>
            </a:r>
            <a:endParaRPr lang="be-BY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47930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smoke ring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46" y="1886957"/>
            <a:ext cx="1981200" cy="3638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2998" y="1812734"/>
            <a:ext cx="2592288" cy="3786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3992" y="2654371"/>
            <a:ext cx="1368152" cy="21037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1386" y="2654371"/>
            <a:ext cx="2131218" cy="21037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4869160"/>
            <a:ext cx="238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Our own pictures</a:t>
            </a:r>
            <a:endParaRPr lang="be-BY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7946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does the smoke consist of?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Self-made smoke grenade (NH</a:t>
            </a:r>
            <a:r>
              <a:rPr lang="en-US" sz="1800" dirty="0" smtClean="0"/>
              <a:t>4</a:t>
            </a:r>
            <a:r>
              <a:rPr lang="en-US" dirty="0" smtClean="0"/>
              <a:t>NO</a:t>
            </a:r>
            <a:r>
              <a:rPr lang="en-US" sz="1800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92166"/>
            <a:ext cx="3623684" cy="3833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140968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NH</a:t>
            </a:r>
            <a:r>
              <a:rPr lang="en-US" sz="1600" dirty="0" smtClean="0"/>
              <a:t>4</a:t>
            </a:r>
            <a:r>
              <a:rPr lang="en-US" sz="2800" dirty="0" smtClean="0"/>
              <a:t>NO</a:t>
            </a:r>
            <a:r>
              <a:rPr lang="en-US" sz="1600" dirty="0" smtClean="0"/>
              <a:t>3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>
          <a:xfrm flipV="1">
            <a:off x="6084168" y="3383284"/>
            <a:ext cx="537702" cy="11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32240" y="3140968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1600" dirty="0" smtClean="0"/>
              <a:t>2</a:t>
            </a:r>
            <a:r>
              <a:rPr lang="en-US" sz="2800" dirty="0" smtClean="0"/>
              <a:t>O + </a:t>
            </a:r>
            <a:r>
              <a:rPr lang="en-US" sz="2800" dirty="0"/>
              <a:t>2</a:t>
            </a:r>
            <a:r>
              <a:rPr lang="en-US" sz="2800" dirty="0" smtClean="0"/>
              <a:t>H</a:t>
            </a:r>
            <a:r>
              <a:rPr lang="en-US" sz="1600" dirty="0" smtClean="0"/>
              <a:t>2</a:t>
            </a:r>
            <a:r>
              <a:rPr lang="en-US" sz="2800" dirty="0" smtClean="0"/>
              <a:t>O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47912" y="2956302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&lt; 270 C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088" y="4077069"/>
            <a:ext cx="1138959" cy="11039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047" y="4077069"/>
            <a:ext cx="1100352" cy="1100352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7452320" y="32392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8532440" y="323515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0518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first test some troubles in the construction were found. They are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en-US" dirty="0" smtClean="0"/>
              <a:t>Too </a:t>
            </a:r>
            <a:r>
              <a:rPr lang="en-US" dirty="0" smtClean="0"/>
              <a:t>hot grenade</a:t>
            </a:r>
          </a:p>
          <a:p>
            <a:r>
              <a:rPr lang="en-US" dirty="0" smtClean="0"/>
              <a:t>Too </a:t>
            </a:r>
            <a:r>
              <a:rPr lang="en-US" dirty="0" smtClean="0"/>
              <a:t>much smoke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825" y="2564904"/>
            <a:ext cx="808586" cy="716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825" y="3281760"/>
            <a:ext cx="945456" cy="71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71" y="4149080"/>
            <a:ext cx="3292354" cy="2469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149080"/>
            <a:ext cx="3292354" cy="246926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539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ncrease </a:t>
            </a:r>
            <a:r>
              <a:rPr lang="en-US" dirty="0"/>
              <a:t>reliability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Foil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Basket </a:t>
            </a:r>
            <a:r>
              <a:rPr lang="en-US" dirty="0"/>
              <a:t>of thick </a:t>
            </a:r>
            <a:r>
              <a:rPr lang="en-US" dirty="0" smtClean="0"/>
              <a:t>wire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Smaller </a:t>
            </a:r>
            <a:r>
              <a:rPr lang="en-US" dirty="0" smtClean="0"/>
              <a:t>grenade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20897"/>
            <a:ext cx="1872208" cy="137199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684117"/>
            <a:ext cx="1656184" cy="1969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082" y="4944286"/>
            <a:ext cx="2116157" cy="15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216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parameters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</a:t>
            </a:r>
            <a:r>
              <a:rPr lang="en-US" dirty="0" smtClean="0"/>
              <a:t>in the membrane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Change </a:t>
            </a:r>
            <a:r>
              <a:rPr lang="en-US" dirty="0" smtClean="0"/>
              <a:t>nozzle size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Change </a:t>
            </a:r>
            <a:r>
              <a:rPr lang="en-US" dirty="0" smtClean="0"/>
              <a:t>nozzle configuration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148064" y="1772816"/>
            <a:ext cx="720080" cy="22322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12160" y="249289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Distance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981053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hydrodynamic regime</a:t>
            </a:r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769" y="2403450"/>
            <a:ext cx="5830461" cy="3254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9912" y="1353607"/>
            <a:ext cx="2530624" cy="37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turbulent flow</a:t>
            </a:r>
            <a:endParaRPr lang="be-BY" dirty="0"/>
          </a:p>
        </p:txBody>
      </p:sp>
      <p:sp>
        <p:nvSpPr>
          <p:cNvPr id="10" name="TextBox 9"/>
          <p:cNvSpPr txBox="1"/>
          <p:nvPr/>
        </p:nvSpPr>
        <p:spPr>
          <a:xfrm>
            <a:off x="3804867" y="1353607"/>
            <a:ext cx="2530624" cy="37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Laminar flow</a:t>
            </a:r>
            <a:endParaRPr lang="be-BY" dirty="0"/>
          </a:p>
        </p:txBody>
      </p:sp>
      <p:pic>
        <p:nvPicPr>
          <p:cNvPr id="11" name="CIMG5130_online-video-cutter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9632" y="1704973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5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/>
      <p:bldP spid="9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estrictions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moke </a:t>
            </a:r>
            <a:r>
              <a:rPr lang="en-US" dirty="0" smtClean="0"/>
              <a:t>toxicity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Size of the tank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Temperature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24744"/>
            <a:ext cx="2746273" cy="1830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7503" y="3212976"/>
            <a:ext cx="1287587" cy="1287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60232" y="3212976"/>
            <a:ext cx="1287587" cy="128758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468041"/>
            <a:ext cx="1790328" cy="1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222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297" y="-29724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1188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We designed and made the smoke cannon which produces smoke rings propagating at about 10 meters   </a:t>
            </a:r>
            <a:endParaRPr lang="be-BY" sz="2400" dirty="0"/>
          </a:p>
          <a:p>
            <a:r>
              <a:rPr lang="en-US" sz="2400" dirty="0" smtClean="0"/>
              <a:t>There </a:t>
            </a:r>
            <a:r>
              <a:rPr lang="en-US" sz="2400" dirty="0" smtClean="0"/>
              <a:t>are two </a:t>
            </a:r>
            <a:r>
              <a:rPr lang="en-US" sz="2400" dirty="0" smtClean="0"/>
              <a:t>main physical laws explaining the long-time existence and stability of smoke rings. These laws are the moment of momentum conservation and Bernoulli’s law.</a:t>
            </a:r>
          </a:p>
          <a:p>
            <a:r>
              <a:rPr lang="en-US" sz="2400" dirty="0" smtClean="0"/>
              <a:t>The main parameters affecting formation of smoke gun </a:t>
            </a:r>
            <a:r>
              <a:rPr lang="en-US" sz="2400" dirty="0" smtClean="0"/>
              <a:t>are: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the </a:t>
            </a:r>
            <a:r>
              <a:rPr lang="en-US" sz="2400" dirty="0" smtClean="0"/>
              <a:t>momentum providing to the air in the tank by  initial hit;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the shape of nozzle;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hydrodynamic regime of air flow (laminar or turbulent)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26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758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en-US" dirty="0"/>
              <a:t>Construct such a vortex ring cannon that would shoot with smoke rings on a distance sufficient to hit the chairperson of your Science Fight.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716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it’s </a:t>
            </a:r>
            <a:r>
              <a:rPr lang="en-US" dirty="0"/>
              <a:t>i</a:t>
            </a:r>
            <a:r>
              <a:rPr lang="en-US" dirty="0" smtClean="0"/>
              <a:t>nteresting?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we can see a lot of physical processes</a:t>
            </a:r>
          </a:p>
          <a:p>
            <a:r>
              <a:rPr lang="en-US" dirty="0" smtClean="0"/>
              <a:t>It looks amazing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996950"/>
            <a:ext cx="5294110" cy="35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793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hooting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3017308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29000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584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106688" cy="23328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Smoke source</a:t>
            </a:r>
          </a:p>
          <a:p>
            <a:r>
              <a:rPr lang="en-US" dirty="0" smtClean="0"/>
              <a:t>Tank</a:t>
            </a:r>
          </a:p>
          <a:p>
            <a:r>
              <a:rPr lang="en-US" dirty="0" smtClean="0"/>
              <a:t>Membrane</a:t>
            </a:r>
          </a:p>
          <a:p>
            <a:r>
              <a:rPr lang="en-US" dirty="0" smtClean="0"/>
              <a:t>Nozzle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077" y="2348880"/>
            <a:ext cx="5940152" cy="445511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501008"/>
            <a:ext cx="2304256" cy="1118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07704" y="2392068"/>
            <a:ext cx="4896544" cy="964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 rot="20828315">
            <a:off x="7431198" y="3043807"/>
            <a:ext cx="1609328" cy="196936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987824" y="3068960"/>
            <a:ext cx="597666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867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ring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CIMG5130_online-video-cutter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03648" y="1286272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461646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ring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CIMG5128_online-video-cutter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31640" y="1196752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914330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49" y="0"/>
            <a:ext cx="8229600" cy="1143000"/>
          </a:xfrm>
        </p:spPr>
        <p:txBody>
          <a:bodyPr/>
          <a:lstStyle/>
          <a:p>
            <a:r>
              <a:rPr lang="en-US" dirty="0" smtClean="0"/>
              <a:t>Formation of the ring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4067944" cy="1614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038193"/>
            <a:ext cx="3810000" cy="2857500"/>
          </a:xfrm>
          <a:prstGeom prst="rect">
            <a:avLst/>
          </a:prstGeom>
        </p:spPr>
      </p:pic>
      <p:pic>
        <p:nvPicPr>
          <p:cNvPr id="7" name="Picture 2" descr="http://www.math.lsa.umich.edu/~krasny/vortex_r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52" y="2902913"/>
            <a:ext cx="4676775" cy="27146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5790886"/>
            <a:ext cx="65291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Vortex ring formation at the edge of a circular tub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endParaRPr lang="be-BY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1484784"/>
            <a:ext cx="395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around an idealized vortex ring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610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the ring lives and </a:t>
            </a:r>
            <a:r>
              <a:rPr lang="en-US" dirty="0" smtClean="0"/>
              <a:t>moves </a:t>
            </a:r>
            <a:r>
              <a:rPr lang="en-US" dirty="0" smtClean="0"/>
              <a:t>so long?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43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 smtClean="0"/>
              <a:t>vortexes roll along </a:t>
            </a:r>
            <a:r>
              <a:rPr lang="en-US" sz="2800" dirty="0"/>
              <a:t>the </a:t>
            </a:r>
            <a:r>
              <a:rPr lang="en-US" sz="2800" dirty="0" smtClean="0"/>
              <a:t>immovable  gas tube and the friction accelerates the ring after its emerging.</a:t>
            </a:r>
          </a:p>
          <a:p>
            <a:pPr algn="just"/>
            <a:r>
              <a:rPr lang="en-US" sz="2800" dirty="0" smtClean="0"/>
              <a:t>W</a:t>
            </a:r>
            <a:r>
              <a:rPr lang="en-US" sz="2800" dirty="0" smtClean="0"/>
              <a:t>hile </a:t>
            </a:r>
            <a:r>
              <a:rPr lang="en-US" sz="2800" dirty="0" smtClean="0"/>
              <a:t>the moment of force for rolling vortex is small so the ring can exist for a long </a:t>
            </a:r>
            <a:r>
              <a:rPr lang="en-US" sz="2800" dirty="0" smtClean="0"/>
              <a:t>time</a:t>
            </a:r>
            <a:endParaRPr lang="en-US" sz="2800" dirty="0" smtClean="0"/>
          </a:p>
          <a:p>
            <a:pPr algn="just"/>
            <a:r>
              <a:rPr lang="en-US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 smtClean="0"/>
              <a:t>ring has a “solid” </a:t>
            </a:r>
            <a:r>
              <a:rPr lang="en-US" sz="2800" dirty="0" smtClean="0"/>
              <a:t>kernel</a:t>
            </a:r>
            <a:endParaRPr lang="en-US" sz="2800" dirty="0"/>
          </a:p>
          <a:p>
            <a:pPr algn="just"/>
            <a:endParaRPr lang="be-BY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0052-EED1-4A43-813D-3D69C9356D5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769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346</Words>
  <Application>Microsoft Office PowerPoint</Application>
  <PresentationFormat>Экран (4:3)</PresentationFormat>
  <Paragraphs>90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Smoke cannon</vt:lpstr>
      <vt:lpstr>Problem</vt:lpstr>
      <vt:lpstr>Why it’s interesting?</vt:lpstr>
      <vt:lpstr>Shooting</vt:lpstr>
      <vt:lpstr>Construction</vt:lpstr>
      <vt:lpstr>Formation of the ring</vt:lpstr>
      <vt:lpstr>Formation of the ring</vt:lpstr>
      <vt:lpstr>Formation of the ring</vt:lpstr>
      <vt:lpstr>Why the ring lives and moves so long?</vt:lpstr>
      <vt:lpstr>Слайд 10</vt:lpstr>
      <vt:lpstr>Structure of the smoke ring</vt:lpstr>
      <vt:lpstr>What does the smoke consist of?</vt:lpstr>
      <vt:lpstr>Troubles</vt:lpstr>
      <vt:lpstr>Increase reliability</vt:lpstr>
      <vt:lpstr>Main parameters</vt:lpstr>
      <vt:lpstr>The role of hydrodynamic regime</vt:lpstr>
      <vt:lpstr>Restrictions</vt:lpstr>
      <vt:lpstr>Conclusion</vt:lpstr>
      <vt:lpstr>Thank You for Your attention!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Smoke cannon</dc:title>
  <dc:creator>Anton</dc:creator>
  <cp:lastModifiedBy>Kira</cp:lastModifiedBy>
  <cp:revision>72</cp:revision>
  <dcterms:created xsi:type="dcterms:W3CDTF">2015-06-02T12:37:47Z</dcterms:created>
  <dcterms:modified xsi:type="dcterms:W3CDTF">2015-06-19T22:04:16Z</dcterms:modified>
</cp:coreProperties>
</file>