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9" r:id="rId3"/>
    <p:sldId id="257" r:id="rId4"/>
    <p:sldId id="264" r:id="rId5"/>
    <p:sldId id="258" r:id="rId6"/>
    <p:sldId id="260" r:id="rId7"/>
    <p:sldId id="265" r:id="rId8"/>
    <p:sldId id="266" r:id="rId9"/>
    <p:sldId id="275" r:id="rId10"/>
    <p:sldId id="267" r:id="rId11"/>
    <p:sldId id="268" r:id="rId12"/>
    <p:sldId id="271" r:id="rId13"/>
    <p:sldId id="274" r:id="rId14"/>
    <p:sldId id="262" r:id="rId15"/>
    <p:sldId id="277" r:id="rId16"/>
    <p:sldId id="259" r:id="rId17"/>
    <p:sldId id="276" r:id="rId18"/>
    <p:sldId id="263" r:id="rId19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20"/>
      <p:bold r:id="rId21"/>
      <p:italic r:id="rId22"/>
      <p:boldItalic r:id="rId23"/>
    </p:embeddedFont>
    <p:embeddedFont>
      <p:font typeface="Wingdings 2" panose="05020102010507070707" pitchFamily="18" charset="2"/>
      <p:regular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/>
        <a:srgbClr val="000000"/>
      </a:tcTxStyle>
      <a:tcStyle>
        <a:tcBdr>
          <a:left>
            <a:ln w="12700" cmpd="sng">
              <a:solidFill>
                <a:srgbClr val="000000"/>
              </a:solidFill>
            </a:ln>
          </a:left>
          <a:right>
            <a:ln w="12700" cmpd="sng">
              <a:solidFill>
                <a:srgbClr val="000000"/>
              </a:solidFill>
            </a:ln>
          </a:right>
          <a:top>
            <a:ln w="12700" cmpd="sng">
              <a:solidFill>
                <a:srgbClr val="000000"/>
              </a:solidFill>
            </a:ln>
          </a:top>
          <a:bottom>
            <a:ln w="12700" cmpd="sng">
              <a:solidFill>
                <a:srgbClr val="000000"/>
              </a:solidFill>
            </a:ln>
          </a:bottom>
          <a:insideH>
            <a:ln w="12700" cmpd="sng">
              <a:solidFill>
                <a:srgbClr val="000000"/>
              </a:solidFill>
            </a:ln>
          </a:insideH>
          <a:insideV>
            <a:ln w="12700" cmpd="sng">
              <a:solidFill>
                <a:srgbClr val="000000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D9A91-F3DF-41E3-A752-0E40B9B7826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8281B9-E505-4B1B-A988-82CF59B16ECF}">
      <dgm:prSet phldrT="[Text]"/>
      <dgm:spPr/>
      <dgm:t>
        <a:bodyPr/>
        <a:lstStyle/>
        <a:p>
          <a:pPr algn="ctr"/>
          <a:r>
            <a:rPr lang="en-US" dirty="0" smtClean="0"/>
            <a:t>Class</a:t>
          </a:r>
        </a:p>
        <a:p>
          <a:pPr algn="ctr"/>
          <a:r>
            <a:rPr lang="en-US" dirty="0" smtClean="0"/>
            <a:t>mammals</a:t>
          </a:r>
          <a:endParaRPr lang="ru-RU" dirty="0"/>
        </a:p>
      </dgm:t>
    </dgm:pt>
    <dgm:pt modelId="{458706C2-21B2-40B2-8FB5-B15C81E2FBD1}" type="parTrans" cxnId="{E582A217-B920-410E-A71A-81D20C573E16}">
      <dgm:prSet/>
      <dgm:spPr/>
      <dgm:t>
        <a:bodyPr/>
        <a:lstStyle/>
        <a:p>
          <a:pPr algn="ctr"/>
          <a:endParaRPr lang="ru-RU"/>
        </a:p>
      </dgm:t>
    </dgm:pt>
    <dgm:pt modelId="{4717875E-83BF-4FC0-9246-8F7FC4A8F4C9}" type="sibTrans" cxnId="{E582A217-B920-410E-A71A-81D20C573E16}">
      <dgm:prSet/>
      <dgm:spPr/>
      <dgm:t>
        <a:bodyPr/>
        <a:lstStyle/>
        <a:p>
          <a:pPr algn="ctr"/>
          <a:endParaRPr lang="ru-RU"/>
        </a:p>
      </dgm:t>
    </dgm:pt>
    <dgm:pt modelId="{FD588DC9-D559-40AC-BDCE-DC489A7978EE}">
      <dgm:prSet phldrT="[Text]" custT="1"/>
      <dgm:spPr/>
      <dgm:t>
        <a:bodyPr anchor="ctr"/>
        <a:lstStyle/>
        <a:p>
          <a:pPr algn="ctr">
            <a:spcBef>
              <a:spcPts val="1200"/>
            </a:spcBef>
          </a:pPr>
          <a:r>
            <a:rPr lang="en-US" sz="2100" dirty="0" smtClean="0"/>
            <a:t>By the presence of hair</a:t>
          </a:r>
          <a:endParaRPr lang="ru-RU" sz="2100" dirty="0"/>
        </a:p>
      </dgm:t>
    </dgm:pt>
    <dgm:pt modelId="{43E7737E-7AEA-4A68-9C60-ABFA16A6B6DA}" type="parTrans" cxnId="{53BFC844-1531-41F7-B86F-8099F708B07B}">
      <dgm:prSet/>
      <dgm:spPr/>
      <dgm:t>
        <a:bodyPr/>
        <a:lstStyle/>
        <a:p>
          <a:pPr algn="ctr"/>
          <a:endParaRPr lang="ru-RU"/>
        </a:p>
      </dgm:t>
    </dgm:pt>
    <dgm:pt modelId="{F660E60C-514B-4841-A1CA-3D827168674B}" type="sibTrans" cxnId="{53BFC844-1531-41F7-B86F-8099F708B07B}">
      <dgm:prSet/>
      <dgm:spPr/>
      <dgm:t>
        <a:bodyPr/>
        <a:lstStyle/>
        <a:p>
          <a:pPr algn="ctr"/>
          <a:endParaRPr lang="ru-RU"/>
        </a:p>
      </dgm:t>
    </dgm:pt>
    <dgm:pt modelId="{4D726F64-3191-4C50-9809-4E4DAC9FC935}">
      <dgm:prSet phldrT="[Text]"/>
      <dgm:spPr/>
      <dgm:t>
        <a:bodyPr/>
        <a:lstStyle/>
        <a:p>
          <a:pPr algn="ctr"/>
          <a:r>
            <a:rPr lang="en-US" dirty="0" smtClean="0"/>
            <a:t>Squad</a:t>
          </a:r>
          <a:endParaRPr lang="ru-RU" dirty="0"/>
        </a:p>
      </dgm:t>
    </dgm:pt>
    <dgm:pt modelId="{46773611-C2CC-43A8-A396-5F60DE163212}" type="parTrans" cxnId="{D7CDA56A-53D3-4D28-AEF1-28CC2EC62CFE}">
      <dgm:prSet/>
      <dgm:spPr/>
      <dgm:t>
        <a:bodyPr/>
        <a:lstStyle/>
        <a:p>
          <a:pPr algn="ctr"/>
          <a:endParaRPr lang="ru-RU"/>
        </a:p>
      </dgm:t>
    </dgm:pt>
    <dgm:pt modelId="{DD1F0485-E042-4552-9839-5159CA5FFFB1}" type="sibTrans" cxnId="{D7CDA56A-53D3-4D28-AEF1-28CC2EC62CFE}">
      <dgm:prSet/>
      <dgm:spPr/>
      <dgm:t>
        <a:bodyPr/>
        <a:lstStyle/>
        <a:p>
          <a:pPr algn="ctr"/>
          <a:endParaRPr lang="ru-RU"/>
        </a:p>
      </dgm:t>
    </dgm:pt>
    <dgm:pt modelId="{597EA1D3-D1AA-4478-BBDE-408585BFF519}">
      <dgm:prSet phldrT="[Text]" custT="1"/>
      <dgm:spPr/>
      <dgm:t>
        <a:bodyPr anchor="ctr"/>
        <a:lstStyle/>
        <a:p>
          <a:pPr algn="ctr"/>
          <a:r>
            <a:rPr lang="en-US" sz="2100" dirty="0" smtClean="0"/>
            <a:t>Appearance, shape, pigments, thickness</a:t>
          </a:r>
          <a:endParaRPr lang="ru-RU" sz="2100" dirty="0"/>
        </a:p>
      </dgm:t>
    </dgm:pt>
    <dgm:pt modelId="{98E4AABC-68A8-4554-9A56-F35CFB314D1B}" type="parTrans" cxnId="{9455D59B-1B2B-40AE-B0B6-29145AE617AE}">
      <dgm:prSet/>
      <dgm:spPr/>
      <dgm:t>
        <a:bodyPr/>
        <a:lstStyle/>
        <a:p>
          <a:pPr algn="ctr"/>
          <a:endParaRPr lang="ru-RU"/>
        </a:p>
      </dgm:t>
    </dgm:pt>
    <dgm:pt modelId="{B8238F5A-C880-44A7-B8AD-FD5D71198198}" type="sibTrans" cxnId="{9455D59B-1B2B-40AE-B0B6-29145AE617AE}">
      <dgm:prSet/>
      <dgm:spPr/>
      <dgm:t>
        <a:bodyPr/>
        <a:lstStyle/>
        <a:p>
          <a:pPr algn="ctr"/>
          <a:endParaRPr lang="ru-RU"/>
        </a:p>
      </dgm:t>
    </dgm:pt>
    <dgm:pt modelId="{EA4BAB91-1960-4C63-8BF9-EC137FBAD163}">
      <dgm:prSet phldrT="[Text]"/>
      <dgm:spPr/>
      <dgm:t>
        <a:bodyPr/>
        <a:lstStyle/>
        <a:p>
          <a:pPr algn="ctr"/>
          <a:r>
            <a:rPr lang="en-US" dirty="0" smtClean="0"/>
            <a:t>Family and</a:t>
          </a:r>
          <a:endParaRPr lang="ru-RU" dirty="0" smtClean="0"/>
        </a:p>
        <a:p>
          <a:pPr algn="ctr"/>
          <a:r>
            <a:rPr lang="en-US" dirty="0" smtClean="0"/>
            <a:t>genus</a:t>
          </a:r>
          <a:endParaRPr lang="ru-RU" dirty="0"/>
        </a:p>
      </dgm:t>
    </dgm:pt>
    <dgm:pt modelId="{ABB5C1F0-DAB6-40AE-BE52-7DEF91F513FD}" type="parTrans" cxnId="{E9071ECC-B176-435D-955E-926A47D1F3D2}">
      <dgm:prSet/>
      <dgm:spPr/>
      <dgm:t>
        <a:bodyPr/>
        <a:lstStyle/>
        <a:p>
          <a:pPr algn="ctr"/>
          <a:endParaRPr lang="ru-RU"/>
        </a:p>
      </dgm:t>
    </dgm:pt>
    <dgm:pt modelId="{2EF8E569-EBC0-4B29-9510-64CA86EB0E9E}" type="sibTrans" cxnId="{E9071ECC-B176-435D-955E-926A47D1F3D2}">
      <dgm:prSet/>
      <dgm:spPr/>
      <dgm:t>
        <a:bodyPr/>
        <a:lstStyle/>
        <a:p>
          <a:pPr algn="ctr"/>
          <a:endParaRPr lang="ru-RU"/>
        </a:p>
      </dgm:t>
    </dgm:pt>
    <dgm:pt modelId="{3FC3F3A5-7AF3-4AD5-BD8A-BD6AE138CAC3}">
      <dgm:prSet phldrT="[Text]" custT="1"/>
      <dgm:spPr/>
      <dgm:t>
        <a:bodyPr anchor="ctr"/>
        <a:lstStyle/>
        <a:p>
          <a:pPr algn="ctr"/>
          <a:r>
            <a:rPr lang="en-US" sz="2400" dirty="0" smtClean="0"/>
            <a:t>Morphology</a:t>
          </a:r>
          <a:endParaRPr lang="ru-RU" sz="2400" dirty="0" smtClean="0"/>
        </a:p>
      </dgm:t>
    </dgm:pt>
    <dgm:pt modelId="{FA8D7B20-2853-4775-9974-4FB9681B96BA}" type="parTrans" cxnId="{11EFB9FA-095B-40E3-8E21-6B4E75D389AD}">
      <dgm:prSet/>
      <dgm:spPr/>
      <dgm:t>
        <a:bodyPr/>
        <a:lstStyle/>
        <a:p>
          <a:pPr algn="ctr"/>
          <a:endParaRPr lang="ru-RU"/>
        </a:p>
      </dgm:t>
    </dgm:pt>
    <dgm:pt modelId="{1EF28FB8-27D4-4300-BE30-3F36B171B153}" type="sibTrans" cxnId="{11EFB9FA-095B-40E3-8E21-6B4E75D389AD}">
      <dgm:prSet/>
      <dgm:spPr/>
      <dgm:t>
        <a:bodyPr/>
        <a:lstStyle/>
        <a:p>
          <a:pPr algn="ctr"/>
          <a:endParaRPr lang="ru-RU"/>
        </a:p>
      </dgm:t>
    </dgm:pt>
    <dgm:pt modelId="{1E5B2598-EB7D-4856-8E11-600A8250E1CA}">
      <dgm:prSet phldrT="[Text]"/>
      <dgm:spPr/>
      <dgm:t>
        <a:bodyPr/>
        <a:lstStyle/>
        <a:p>
          <a:pPr algn="ctr"/>
          <a:r>
            <a:rPr lang="en-US" dirty="0" smtClean="0"/>
            <a:t>Species of an animal</a:t>
          </a:r>
          <a:endParaRPr lang="ru-RU" dirty="0"/>
        </a:p>
      </dgm:t>
    </dgm:pt>
    <dgm:pt modelId="{926651B4-3504-4D13-921F-2D44D7025178}" type="parTrans" cxnId="{A4F49D51-7B6B-4C1F-AC57-34B988D02606}">
      <dgm:prSet/>
      <dgm:spPr/>
      <dgm:t>
        <a:bodyPr/>
        <a:lstStyle/>
        <a:p>
          <a:pPr algn="ctr"/>
          <a:endParaRPr lang="ru-RU"/>
        </a:p>
      </dgm:t>
    </dgm:pt>
    <dgm:pt modelId="{DE9AB5AC-FC89-4573-9CA1-A7A29D4A0338}" type="sibTrans" cxnId="{A4F49D51-7B6B-4C1F-AC57-34B988D02606}">
      <dgm:prSet/>
      <dgm:spPr/>
      <dgm:t>
        <a:bodyPr/>
        <a:lstStyle/>
        <a:p>
          <a:pPr algn="ctr"/>
          <a:endParaRPr lang="ru-RU"/>
        </a:p>
      </dgm:t>
    </dgm:pt>
    <dgm:pt modelId="{2112238B-8994-4FAD-BD63-40D90CE1D911}">
      <dgm:prSet phldrT="[Text]" custT="1"/>
      <dgm:spPr/>
      <dgm:t>
        <a:bodyPr anchor="ctr"/>
        <a:lstStyle/>
        <a:p>
          <a:pPr algn="ctr"/>
          <a:r>
            <a:rPr lang="en-US" sz="2100" dirty="0" smtClean="0"/>
            <a:t>Emission spectral analysis,  physical parameters</a:t>
          </a:r>
          <a:endParaRPr lang="ru-RU" sz="2100" dirty="0"/>
        </a:p>
      </dgm:t>
    </dgm:pt>
    <dgm:pt modelId="{F7712970-4767-442C-9651-B3A00802D343}" type="parTrans" cxnId="{8773736F-694B-4878-8656-B1D2715FA9C8}">
      <dgm:prSet/>
      <dgm:spPr/>
      <dgm:t>
        <a:bodyPr/>
        <a:lstStyle/>
        <a:p>
          <a:pPr algn="ctr"/>
          <a:endParaRPr lang="ru-RU"/>
        </a:p>
      </dgm:t>
    </dgm:pt>
    <dgm:pt modelId="{0B1C07A3-ABB3-47AF-AF04-A20240A9D74F}" type="sibTrans" cxnId="{8773736F-694B-4878-8656-B1D2715FA9C8}">
      <dgm:prSet/>
      <dgm:spPr/>
      <dgm:t>
        <a:bodyPr/>
        <a:lstStyle/>
        <a:p>
          <a:pPr algn="ctr"/>
          <a:endParaRPr lang="ru-RU"/>
        </a:p>
      </dgm:t>
    </dgm:pt>
    <dgm:pt modelId="{0642CBA6-6B71-432A-A2DF-0FD058C8CF6B}" type="pres">
      <dgm:prSet presAssocID="{7C8D9A91-F3DF-41E3-A752-0E40B9B7826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be-BY"/>
        </a:p>
      </dgm:t>
    </dgm:pt>
    <dgm:pt modelId="{D28D3F9C-FD50-4D98-95D5-D1E417E80E1C}" type="pres">
      <dgm:prSet presAssocID="{928281B9-E505-4B1B-A988-82CF59B16ECF}" presName="linNode" presStyleCnt="0"/>
      <dgm:spPr/>
    </dgm:pt>
    <dgm:pt modelId="{AE9846DB-EC70-4B8E-9AF7-F86F1FB8F6E6}" type="pres">
      <dgm:prSet presAssocID="{928281B9-E505-4B1B-A988-82CF59B16ECF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57E40F8C-69B2-4356-BFAE-EEE119DAB384}" type="pres">
      <dgm:prSet presAssocID="{928281B9-E505-4B1B-A988-82CF59B16ECF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C73F5-86BD-4F14-8ACB-A19158F9C46C}" type="pres">
      <dgm:prSet presAssocID="{4717875E-83BF-4FC0-9246-8F7FC4A8F4C9}" presName="spacing" presStyleCnt="0"/>
      <dgm:spPr/>
    </dgm:pt>
    <dgm:pt modelId="{40BA47B6-86CE-4832-B956-F5874746536B}" type="pres">
      <dgm:prSet presAssocID="{4D726F64-3191-4C50-9809-4E4DAC9FC935}" presName="linNode" presStyleCnt="0"/>
      <dgm:spPr/>
    </dgm:pt>
    <dgm:pt modelId="{643B86F3-4418-49BC-AB02-ABFF2E4BE788}" type="pres">
      <dgm:prSet presAssocID="{4D726F64-3191-4C50-9809-4E4DAC9FC935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B57B9-43C4-4D9D-9A65-4E8AB00849F1}" type="pres">
      <dgm:prSet presAssocID="{4D726F64-3191-4C50-9809-4E4DAC9FC935}" presName="childShp" presStyleLbl="bgAccFollowNode1" presStyleIdx="1" presStyleCnt="4" custScaleY="128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7A719-74FA-4866-8D35-74984287BF3C}" type="pres">
      <dgm:prSet presAssocID="{DD1F0485-E042-4552-9839-5159CA5FFFB1}" presName="spacing" presStyleCnt="0"/>
      <dgm:spPr/>
    </dgm:pt>
    <dgm:pt modelId="{C479E29A-A131-463B-92CF-6F4107E29F99}" type="pres">
      <dgm:prSet presAssocID="{EA4BAB91-1960-4C63-8BF9-EC137FBAD163}" presName="linNode" presStyleCnt="0"/>
      <dgm:spPr/>
    </dgm:pt>
    <dgm:pt modelId="{9CF58BAE-126D-4EFD-950B-50701CC49670}" type="pres">
      <dgm:prSet presAssocID="{EA4BAB91-1960-4C63-8BF9-EC137FBAD163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7FB27-19D9-4407-A307-3B5E256722FF}" type="pres">
      <dgm:prSet presAssocID="{EA4BAB91-1960-4C63-8BF9-EC137FBAD163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17CC9-160C-41C7-BA47-96BAB5CC7ED4}" type="pres">
      <dgm:prSet presAssocID="{2EF8E569-EBC0-4B29-9510-64CA86EB0E9E}" presName="spacing" presStyleCnt="0"/>
      <dgm:spPr/>
    </dgm:pt>
    <dgm:pt modelId="{4D45333C-59BF-431D-B62B-8C7C2DA6AB90}" type="pres">
      <dgm:prSet presAssocID="{1E5B2598-EB7D-4856-8E11-600A8250E1CA}" presName="linNode" presStyleCnt="0"/>
      <dgm:spPr/>
    </dgm:pt>
    <dgm:pt modelId="{2E17956C-6F92-4897-B13A-30A5917FFD78}" type="pres">
      <dgm:prSet presAssocID="{1E5B2598-EB7D-4856-8E11-600A8250E1CA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7BA2010E-AD3E-46D3-8C8E-43759A338151}" type="pres">
      <dgm:prSet presAssocID="{1E5B2598-EB7D-4856-8E11-600A8250E1CA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55D59B-1B2B-40AE-B0B6-29145AE617AE}" srcId="{4D726F64-3191-4C50-9809-4E4DAC9FC935}" destId="{597EA1D3-D1AA-4478-BBDE-408585BFF519}" srcOrd="0" destOrd="0" parTransId="{98E4AABC-68A8-4554-9A56-F35CFB314D1B}" sibTransId="{B8238F5A-C880-44A7-B8AD-FD5D71198198}"/>
    <dgm:cxn modelId="{11EFB9FA-095B-40E3-8E21-6B4E75D389AD}" srcId="{EA4BAB91-1960-4C63-8BF9-EC137FBAD163}" destId="{3FC3F3A5-7AF3-4AD5-BD8A-BD6AE138CAC3}" srcOrd="0" destOrd="0" parTransId="{FA8D7B20-2853-4775-9974-4FB9681B96BA}" sibTransId="{1EF28FB8-27D4-4300-BE30-3F36B171B153}"/>
    <dgm:cxn modelId="{F7BF5B4D-1955-404F-9BEF-71067B647F79}" type="presOf" srcId="{7C8D9A91-F3DF-41E3-A752-0E40B9B7826F}" destId="{0642CBA6-6B71-432A-A2DF-0FD058C8CF6B}" srcOrd="0" destOrd="0" presId="urn:microsoft.com/office/officeart/2005/8/layout/vList6"/>
    <dgm:cxn modelId="{B7964B56-034A-414E-AAAD-AFB693D69123}" type="presOf" srcId="{4D726F64-3191-4C50-9809-4E4DAC9FC935}" destId="{643B86F3-4418-49BC-AB02-ABFF2E4BE788}" srcOrd="0" destOrd="0" presId="urn:microsoft.com/office/officeart/2005/8/layout/vList6"/>
    <dgm:cxn modelId="{E582A217-B920-410E-A71A-81D20C573E16}" srcId="{7C8D9A91-F3DF-41E3-A752-0E40B9B7826F}" destId="{928281B9-E505-4B1B-A988-82CF59B16ECF}" srcOrd="0" destOrd="0" parTransId="{458706C2-21B2-40B2-8FB5-B15C81E2FBD1}" sibTransId="{4717875E-83BF-4FC0-9246-8F7FC4A8F4C9}"/>
    <dgm:cxn modelId="{FAF82475-F168-4870-9301-61D34F300BA2}" type="presOf" srcId="{2112238B-8994-4FAD-BD63-40D90CE1D911}" destId="{7BA2010E-AD3E-46D3-8C8E-43759A338151}" srcOrd="0" destOrd="0" presId="urn:microsoft.com/office/officeart/2005/8/layout/vList6"/>
    <dgm:cxn modelId="{53BFC844-1531-41F7-B86F-8099F708B07B}" srcId="{928281B9-E505-4B1B-A988-82CF59B16ECF}" destId="{FD588DC9-D559-40AC-BDCE-DC489A7978EE}" srcOrd="0" destOrd="0" parTransId="{43E7737E-7AEA-4A68-9C60-ABFA16A6B6DA}" sibTransId="{F660E60C-514B-4841-A1CA-3D827168674B}"/>
    <dgm:cxn modelId="{1BBB54B3-8ECA-4FCB-8E89-244134DE3A6A}" type="presOf" srcId="{928281B9-E505-4B1B-A988-82CF59B16ECF}" destId="{AE9846DB-EC70-4B8E-9AF7-F86F1FB8F6E6}" srcOrd="0" destOrd="0" presId="urn:microsoft.com/office/officeart/2005/8/layout/vList6"/>
    <dgm:cxn modelId="{E9071ECC-B176-435D-955E-926A47D1F3D2}" srcId="{7C8D9A91-F3DF-41E3-A752-0E40B9B7826F}" destId="{EA4BAB91-1960-4C63-8BF9-EC137FBAD163}" srcOrd="2" destOrd="0" parTransId="{ABB5C1F0-DAB6-40AE-BE52-7DEF91F513FD}" sibTransId="{2EF8E569-EBC0-4B29-9510-64CA86EB0E9E}"/>
    <dgm:cxn modelId="{2F9EE7EC-F9C1-40A5-888D-285B57C9B496}" type="presOf" srcId="{3FC3F3A5-7AF3-4AD5-BD8A-BD6AE138CAC3}" destId="{9EA7FB27-19D9-4407-A307-3B5E256722FF}" srcOrd="0" destOrd="0" presId="urn:microsoft.com/office/officeart/2005/8/layout/vList6"/>
    <dgm:cxn modelId="{A4F49D51-7B6B-4C1F-AC57-34B988D02606}" srcId="{7C8D9A91-F3DF-41E3-A752-0E40B9B7826F}" destId="{1E5B2598-EB7D-4856-8E11-600A8250E1CA}" srcOrd="3" destOrd="0" parTransId="{926651B4-3504-4D13-921F-2D44D7025178}" sibTransId="{DE9AB5AC-FC89-4573-9CA1-A7A29D4A0338}"/>
    <dgm:cxn modelId="{3100646D-4740-47D0-88F7-0AEC123BFEE9}" type="presOf" srcId="{597EA1D3-D1AA-4478-BBDE-408585BFF519}" destId="{939B57B9-43C4-4D9D-9A65-4E8AB00849F1}" srcOrd="0" destOrd="0" presId="urn:microsoft.com/office/officeart/2005/8/layout/vList6"/>
    <dgm:cxn modelId="{8773736F-694B-4878-8656-B1D2715FA9C8}" srcId="{1E5B2598-EB7D-4856-8E11-600A8250E1CA}" destId="{2112238B-8994-4FAD-BD63-40D90CE1D911}" srcOrd="0" destOrd="0" parTransId="{F7712970-4767-442C-9651-B3A00802D343}" sibTransId="{0B1C07A3-ABB3-47AF-AF04-A20240A9D74F}"/>
    <dgm:cxn modelId="{D7CDA56A-53D3-4D28-AEF1-28CC2EC62CFE}" srcId="{7C8D9A91-F3DF-41E3-A752-0E40B9B7826F}" destId="{4D726F64-3191-4C50-9809-4E4DAC9FC935}" srcOrd="1" destOrd="0" parTransId="{46773611-C2CC-43A8-A396-5F60DE163212}" sibTransId="{DD1F0485-E042-4552-9839-5159CA5FFFB1}"/>
    <dgm:cxn modelId="{E68FF5CD-0AA2-4F7B-87CD-B3B4D50A5064}" type="presOf" srcId="{FD588DC9-D559-40AC-BDCE-DC489A7978EE}" destId="{57E40F8C-69B2-4356-BFAE-EEE119DAB384}" srcOrd="0" destOrd="0" presId="urn:microsoft.com/office/officeart/2005/8/layout/vList6"/>
    <dgm:cxn modelId="{46B15D23-915D-4B6C-A8F1-504EC1AD5315}" type="presOf" srcId="{1E5B2598-EB7D-4856-8E11-600A8250E1CA}" destId="{2E17956C-6F92-4897-B13A-30A5917FFD78}" srcOrd="0" destOrd="0" presId="urn:microsoft.com/office/officeart/2005/8/layout/vList6"/>
    <dgm:cxn modelId="{B242F1DC-483A-43D1-BC43-36C54842709E}" type="presOf" srcId="{EA4BAB91-1960-4C63-8BF9-EC137FBAD163}" destId="{9CF58BAE-126D-4EFD-950B-50701CC49670}" srcOrd="0" destOrd="0" presId="urn:microsoft.com/office/officeart/2005/8/layout/vList6"/>
    <dgm:cxn modelId="{80D51D8A-A625-47CD-AD32-E984068AB55A}" type="presParOf" srcId="{0642CBA6-6B71-432A-A2DF-0FD058C8CF6B}" destId="{D28D3F9C-FD50-4D98-95D5-D1E417E80E1C}" srcOrd="0" destOrd="0" presId="urn:microsoft.com/office/officeart/2005/8/layout/vList6"/>
    <dgm:cxn modelId="{8DEE0C8F-28DA-4190-B1CA-4F91AC02D049}" type="presParOf" srcId="{D28D3F9C-FD50-4D98-95D5-D1E417E80E1C}" destId="{AE9846DB-EC70-4B8E-9AF7-F86F1FB8F6E6}" srcOrd="0" destOrd="0" presId="urn:microsoft.com/office/officeart/2005/8/layout/vList6"/>
    <dgm:cxn modelId="{A553068C-1E61-4446-847E-64001EF5DC43}" type="presParOf" srcId="{D28D3F9C-FD50-4D98-95D5-D1E417E80E1C}" destId="{57E40F8C-69B2-4356-BFAE-EEE119DAB384}" srcOrd="1" destOrd="0" presId="urn:microsoft.com/office/officeart/2005/8/layout/vList6"/>
    <dgm:cxn modelId="{16E73F53-EF4D-4DD9-B139-7F49BD6EA4D8}" type="presParOf" srcId="{0642CBA6-6B71-432A-A2DF-0FD058C8CF6B}" destId="{785C73F5-86BD-4F14-8ACB-A19158F9C46C}" srcOrd="1" destOrd="0" presId="urn:microsoft.com/office/officeart/2005/8/layout/vList6"/>
    <dgm:cxn modelId="{C853F8D4-3E43-4853-92F7-7786E715EC95}" type="presParOf" srcId="{0642CBA6-6B71-432A-A2DF-0FD058C8CF6B}" destId="{40BA47B6-86CE-4832-B956-F5874746536B}" srcOrd="2" destOrd="0" presId="urn:microsoft.com/office/officeart/2005/8/layout/vList6"/>
    <dgm:cxn modelId="{DE7ADB6A-B846-44E2-887B-5ABC1A9812F4}" type="presParOf" srcId="{40BA47B6-86CE-4832-B956-F5874746536B}" destId="{643B86F3-4418-49BC-AB02-ABFF2E4BE788}" srcOrd="0" destOrd="0" presId="urn:microsoft.com/office/officeart/2005/8/layout/vList6"/>
    <dgm:cxn modelId="{825F754A-1B6D-4C8A-9A1A-17BC14ED4CAF}" type="presParOf" srcId="{40BA47B6-86CE-4832-B956-F5874746536B}" destId="{939B57B9-43C4-4D9D-9A65-4E8AB00849F1}" srcOrd="1" destOrd="0" presId="urn:microsoft.com/office/officeart/2005/8/layout/vList6"/>
    <dgm:cxn modelId="{27EC98AD-FA1A-4D15-BE5D-5106FC9EC198}" type="presParOf" srcId="{0642CBA6-6B71-432A-A2DF-0FD058C8CF6B}" destId="{EB97A719-74FA-4866-8D35-74984287BF3C}" srcOrd="3" destOrd="0" presId="urn:microsoft.com/office/officeart/2005/8/layout/vList6"/>
    <dgm:cxn modelId="{F0E8EFA9-568E-4F48-830F-65C25FF875B7}" type="presParOf" srcId="{0642CBA6-6B71-432A-A2DF-0FD058C8CF6B}" destId="{C479E29A-A131-463B-92CF-6F4107E29F99}" srcOrd="4" destOrd="0" presId="urn:microsoft.com/office/officeart/2005/8/layout/vList6"/>
    <dgm:cxn modelId="{929038F1-8AF1-4C98-A98A-713AD76D92B6}" type="presParOf" srcId="{C479E29A-A131-463B-92CF-6F4107E29F99}" destId="{9CF58BAE-126D-4EFD-950B-50701CC49670}" srcOrd="0" destOrd="0" presId="urn:microsoft.com/office/officeart/2005/8/layout/vList6"/>
    <dgm:cxn modelId="{95B72FC3-5682-4957-AF17-3F152A7E23A4}" type="presParOf" srcId="{C479E29A-A131-463B-92CF-6F4107E29F99}" destId="{9EA7FB27-19D9-4407-A307-3B5E256722FF}" srcOrd="1" destOrd="0" presId="urn:microsoft.com/office/officeart/2005/8/layout/vList6"/>
    <dgm:cxn modelId="{CB0394BB-63D2-4D24-9398-9EE65B079569}" type="presParOf" srcId="{0642CBA6-6B71-432A-A2DF-0FD058C8CF6B}" destId="{1AB17CC9-160C-41C7-BA47-96BAB5CC7ED4}" srcOrd="5" destOrd="0" presId="urn:microsoft.com/office/officeart/2005/8/layout/vList6"/>
    <dgm:cxn modelId="{97D5BF1B-F796-4260-A86E-479C177ECCFE}" type="presParOf" srcId="{0642CBA6-6B71-432A-A2DF-0FD058C8CF6B}" destId="{4D45333C-59BF-431D-B62B-8C7C2DA6AB90}" srcOrd="6" destOrd="0" presId="urn:microsoft.com/office/officeart/2005/8/layout/vList6"/>
    <dgm:cxn modelId="{107B2BEF-D5C1-47C9-B77E-14AEE3FDAA49}" type="presParOf" srcId="{4D45333C-59BF-431D-B62B-8C7C2DA6AB90}" destId="{2E17956C-6F92-4897-B13A-30A5917FFD78}" srcOrd="0" destOrd="0" presId="urn:microsoft.com/office/officeart/2005/8/layout/vList6"/>
    <dgm:cxn modelId="{2B9A916D-4CE0-4664-A29A-7B5B532819C2}" type="presParOf" srcId="{4D45333C-59BF-431D-B62B-8C7C2DA6AB90}" destId="{7BA2010E-AD3E-46D3-8C8E-43759A33815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40F8C-69B2-4356-BFAE-EEE119DAB384}">
      <dsp:nvSpPr>
        <dsp:cNvPr id="0" name=""/>
        <dsp:cNvSpPr/>
      </dsp:nvSpPr>
      <dsp:spPr>
        <a:xfrm>
          <a:off x="3024336" y="1283"/>
          <a:ext cx="4536504" cy="12171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By the presence of hair</a:t>
          </a:r>
          <a:endParaRPr lang="ru-RU" sz="2100" kern="1200" dirty="0"/>
        </a:p>
      </dsp:txBody>
      <dsp:txXfrm>
        <a:off x="3024336" y="153432"/>
        <a:ext cx="4080059" cy="912891"/>
      </dsp:txXfrm>
    </dsp:sp>
    <dsp:sp modelId="{AE9846DB-EC70-4B8E-9AF7-F86F1FB8F6E6}">
      <dsp:nvSpPr>
        <dsp:cNvPr id="0" name=""/>
        <dsp:cNvSpPr/>
      </dsp:nvSpPr>
      <dsp:spPr>
        <a:xfrm>
          <a:off x="0" y="1283"/>
          <a:ext cx="3024336" cy="12171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Class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mammals</a:t>
          </a:r>
          <a:endParaRPr lang="ru-RU" sz="2900" kern="1200" dirty="0"/>
        </a:p>
      </dsp:txBody>
      <dsp:txXfrm>
        <a:off x="59418" y="60701"/>
        <a:ext cx="2905500" cy="1098352"/>
      </dsp:txXfrm>
    </dsp:sp>
    <dsp:sp modelId="{939B57B9-43C4-4D9D-9A65-4E8AB00849F1}">
      <dsp:nvSpPr>
        <dsp:cNvPr id="0" name=""/>
        <dsp:cNvSpPr/>
      </dsp:nvSpPr>
      <dsp:spPr>
        <a:xfrm>
          <a:off x="3025074" y="1340189"/>
          <a:ext cx="4532073" cy="15699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Appearance, shape, pigments, thickness</a:t>
          </a:r>
          <a:endParaRPr lang="ru-RU" sz="2100" kern="1200" dirty="0"/>
        </a:p>
      </dsp:txBody>
      <dsp:txXfrm>
        <a:off x="3025074" y="1536433"/>
        <a:ext cx="3943341" cy="1177465"/>
      </dsp:txXfrm>
    </dsp:sp>
    <dsp:sp modelId="{643B86F3-4418-49BC-AB02-ABFF2E4BE788}">
      <dsp:nvSpPr>
        <dsp:cNvPr id="0" name=""/>
        <dsp:cNvSpPr/>
      </dsp:nvSpPr>
      <dsp:spPr>
        <a:xfrm>
          <a:off x="3691" y="1516572"/>
          <a:ext cx="3021382" cy="12171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Squad</a:t>
          </a:r>
          <a:endParaRPr lang="ru-RU" sz="2900" kern="1200" dirty="0"/>
        </a:p>
      </dsp:txBody>
      <dsp:txXfrm>
        <a:off x="63109" y="1575990"/>
        <a:ext cx="2902546" cy="1098352"/>
      </dsp:txXfrm>
    </dsp:sp>
    <dsp:sp modelId="{9EA7FB27-19D9-4407-A307-3B5E256722FF}">
      <dsp:nvSpPr>
        <dsp:cNvPr id="0" name=""/>
        <dsp:cNvSpPr/>
      </dsp:nvSpPr>
      <dsp:spPr>
        <a:xfrm>
          <a:off x="3024336" y="3031862"/>
          <a:ext cx="4536504" cy="12171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Morphology</a:t>
          </a:r>
          <a:endParaRPr lang="ru-RU" sz="2400" kern="1200" dirty="0" smtClean="0"/>
        </a:p>
      </dsp:txBody>
      <dsp:txXfrm>
        <a:off x="3024336" y="3184011"/>
        <a:ext cx="4080059" cy="912891"/>
      </dsp:txXfrm>
    </dsp:sp>
    <dsp:sp modelId="{9CF58BAE-126D-4EFD-950B-50701CC49670}">
      <dsp:nvSpPr>
        <dsp:cNvPr id="0" name=""/>
        <dsp:cNvSpPr/>
      </dsp:nvSpPr>
      <dsp:spPr>
        <a:xfrm>
          <a:off x="0" y="3031862"/>
          <a:ext cx="3024336" cy="12171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Family and</a:t>
          </a:r>
          <a:endParaRPr lang="ru-RU" sz="2900" kern="1200" dirty="0" smtClean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genus</a:t>
          </a:r>
          <a:endParaRPr lang="ru-RU" sz="2900" kern="1200" dirty="0"/>
        </a:p>
      </dsp:txBody>
      <dsp:txXfrm>
        <a:off x="59418" y="3091280"/>
        <a:ext cx="2905500" cy="1098352"/>
      </dsp:txXfrm>
    </dsp:sp>
    <dsp:sp modelId="{7BA2010E-AD3E-46D3-8C8E-43759A338151}">
      <dsp:nvSpPr>
        <dsp:cNvPr id="0" name=""/>
        <dsp:cNvSpPr/>
      </dsp:nvSpPr>
      <dsp:spPr>
        <a:xfrm>
          <a:off x="3024336" y="4370768"/>
          <a:ext cx="4536504" cy="12171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Emission spectral analysis,  physical parameters</a:t>
          </a:r>
          <a:endParaRPr lang="ru-RU" sz="2100" kern="1200" dirty="0"/>
        </a:p>
      </dsp:txBody>
      <dsp:txXfrm>
        <a:off x="3024336" y="4522917"/>
        <a:ext cx="4080059" cy="912891"/>
      </dsp:txXfrm>
    </dsp:sp>
    <dsp:sp modelId="{2E17956C-6F92-4897-B13A-30A5917FFD78}">
      <dsp:nvSpPr>
        <dsp:cNvPr id="0" name=""/>
        <dsp:cNvSpPr/>
      </dsp:nvSpPr>
      <dsp:spPr>
        <a:xfrm>
          <a:off x="0" y="4370768"/>
          <a:ext cx="3024336" cy="12171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Species of an animal</a:t>
          </a:r>
          <a:endParaRPr lang="ru-RU" sz="2900" kern="1200" dirty="0"/>
        </a:p>
      </dsp:txBody>
      <dsp:txXfrm>
        <a:off x="59418" y="4430186"/>
        <a:ext cx="2905500" cy="1098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2FC270-A41D-4253-8EDF-55E5B8520FA5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2FC270-A41D-4253-8EDF-55E5B8520FA5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2FC270-A41D-4253-8EDF-55E5B8520FA5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2FC270-A41D-4253-8EDF-55E5B8520FA5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2FC270-A41D-4253-8EDF-55E5B8520FA5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2FC270-A41D-4253-8EDF-55E5B8520FA5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2FC270-A41D-4253-8EDF-55E5B8520FA5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2FC270-A41D-4253-8EDF-55E5B8520FA5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2FC270-A41D-4253-8EDF-55E5B8520FA5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2FC270-A41D-4253-8EDF-55E5B8520FA5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2FC270-A41D-4253-8EDF-55E5B8520FA5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32FC270-A41D-4253-8EDF-55E5B8520FA5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al-enc.ru/sudmed/study%20of%20hairs.shtmal" TargetMode="External"/><Relationship Id="rId2" Type="http://schemas.openxmlformats.org/officeDocument/2006/relationships/hyperlink" Target="http://www.mccrone.com/mm/a-microscopical-study-of-exotic-animal-hair-1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56992"/>
            <a:ext cx="7772400" cy="1470025"/>
          </a:xfrm>
        </p:spPr>
        <p:txBody>
          <a:bodyPr/>
          <a:lstStyle/>
          <a:p>
            <a:r>
              <a:rPr dirty="0"/>
              <a:t>12. Structure of a hair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105400"/>
            <a:ext cx="8352928" cy="1752600"/>
          </a:xfrm>
        </p:spPr>
        <p:txBody>
          <a:bodyPr>
            <a:noAutofit/>
          </a:bodyPr>
          <a:lstStyle/>
          <a:p>
            <a:r>
              <a:rPr sz="2800" dirty="0">
                <a:solidFill>
                  <a:schemeClr val="tx1"/>
                </a:solidFill>
              </a:rPr>
              <a:t>The hair of various animals may significantly differ in their structure. What are these differences and how can you explain them?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30" name="Picture 6" descr="https://pp.vk.me/c624225/v624225880/3b3a2/1Dziat4s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82682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s://pp.vk.me/c624225/v624225880/3b3a9/desWvdLh--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556792"/>
            <a:ext cx="2411760" cy="2387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237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 smtClean="0"/>
              <a:t>Badger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95736" y="4365104"/>
            <a:ext cx="8183880" cy="1800200"/>
          </a:xfrm>
        </p:spPr>
        <p:txBody>
          <a:bodyPr>
            <a:normAutofit/>
          </a:bodyPr>
          <a:lstStyle/>
          <a:p>
            <a:r>
              <a:rPr lang="en-US" dirty="0" smtClean="0"/>
              <a:t>Hair thickness 0.07 mm</a:t>
            </a:r>
          </a:p>
          <a:p>
            <a:r>
              <a:rPr lang="en-US" dirty="0" smtClean="0"/>
              <a:t>Flakes length 0.012 mm</a:t>
            </a:r>
          </a:p>
          <a:p>
            <a:r>
              <a:rPr lang="en-US" dirty="0" smtClean="0"/>
              <a:t>Thickness of the flakes 0.002 mm</a:t>
            </a:r>
            <a:endParaRPr lang="ru-RU" dirty="0"/>
          </a:p>
        </p:txBody>
      </p:sp>
      <p:pic>
        <p:nvPicPr>
          <p:cNvPr id="24578" name="Picture 2" descr="C:\Users\Elena\Desktop\Фиона\фото\barsuk 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4427984" cy="3320988"/>
          </a:xfrm>
          <a:prstGeom prst="rect">
            <a:avLst/>
          </a:prstGeom>
          <a:noFill/>
        </p:spPr>
      </p:pic>
      <p:pic>
        <p:nvPicPr>
          <p:cNvPr id="24580" name="Picture 4" descr="C:\Users\Elena\Desktop\Фиона\фото\barsuk 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24128" cy="42930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028384" y="5949280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9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183880" cy="1051560"/>
          </a:xfrm>
        </p:spPr>
        <p:txBody>
          <a:bodyPr/>
          <a:lstStyle/>
          <a:p>
            <a:r>
              <a:rPr lang="en-US" dirty="0" smtClean="0"/>
              <a:t>Cat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Elena\Desktop\Фиона\фото\cat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7956" y="-27384"/>
            <a:ext cx="4956043" cy="3717032"/>
          </a:xfrm>
          <a:prstGeom prst="rect">
            <a:avLst/>
          </a:prstGeom>
          <a:noFill/>
        </p:spPr>
      </p:pic>
      <p:pic>
        <p:nvPicPr>
          <p:cNvPr id="26625" name="Picture 1" descr="C:\Users\Elena\Desktop\Фиона\фото\cat 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288032"/>
            <a:ext cx="5340085" cy="4005064"/>
          </a:xfrm>
          <a:prstGeom prst="rect">
            <a:avLst/>
          </a:prstGeom>
          <a:noFill/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2195736" y="4365104"/>
            <a:ext cx="8183880" cy="180020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Hair thickness 0.018 mm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Flakes length 0.007 mm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Thickness of the flakes &lt;0.001 mm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412776"/>
            <a:ext cx="56959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028384" y="5949280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10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183880" cy="1051560"/>
          </a:xfrm>
        </p:spPr>
        <p:txBody>
          <a:bodyPr/>
          <a:lstStyle/>
          <a:p>
            <a:r>
              <a:rPr lang="en-US" dirty="0" smtClean="0"/>
              <a:t>Fox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Elena\Desktop\Фиона\фото\fox 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2488" y="0"/>
            <a:ext cx="5076056" cy="3807042"/>
          </a:xfrm>
          <a:prstGeom prst="rect">
            <a:avLst/>
          </a:prstGeom>
          <a:noFill/>
        </p:spPr>
      </p:pic>
      <p:pic>
        <p:nvPicPr>
          <p:cNvPr id="28675" name="Picture 3" descr="C:\Users\Elena\Desktop\Фиона\фото\fox 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532106" cy="4149080"/>
          </a:xfrm>
          <a:prstGeom prst="rect">
            <a:avLst/>
          </a:prstGeom>
          <a:noFill/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2123728" y="4221088"/>
            <a:ext cx="8183880" cy="180020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Hair thickness 0.072 mm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Flakes length 0.031 mm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Thickness of the flakes &lt;0.001 mm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8384" y="5949280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11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183880" cy="1051560"/>
          </a:xfrm>
        </p:spPr>
        <p:txBody>
          <a:bodyPr/>
          <a:lstStyle/>
          <a:p>
            <a:pPr algn="ctr"/>
            <a:r>
              <a:rPr lang="en-US" dirty="0" smtClean="0"/>
              <a:t>Table of comparison</a:t>
            </a:r>
            <a:endParaRPr lang="ru-R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183562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854"/>
                <a:gridCol w="2727854"/>
                <a:gridCol w="27278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Animal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Hair thickness , mm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Flakes length , mm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Human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0.092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0.006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Cat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0.018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0.007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Dog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0.025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0.004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Badger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0.071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0.012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Fox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0.072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0.031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Mink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0.111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0.002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Sheep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0.032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0.013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∆</a:t>
                      </a:r>
                      <a:r>
                        <a:rPr lang="en-US" sz="2400" dirty="0" smtClean="0"/>
                        <a:t> =0.093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∆</a:t>
                      </a:r>
                      <a:r>
                        <a:rPr lang="en-US" sz="2400" dirty="0" smtClean="0"/>
                        <a:t> =0.029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3707904" y="4509120"/>
            <a:ext cx="172819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216024" y="6135687"/>
            <a:ext cx="874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Thus we can determine what genus includes the animal</a:t>
            </a:r>
            <a:endParaRPr lang="ru-RU" sz="2400" dirty="0"/>
          </a:p>
        </p:txBody>
      </p:sp>
      <p:sp>
        <p:nvSpPr>
          <p:cNvPr id="7" name="Oval 6"/>
          <p:cNvSpPr/>
          <p:nvPr/>
        </p:nvSpPr>
        <p:spPr>
          <a:xfrm>
            <a:off x="3779912" y="2636912"/>
            <a:ext cx="172819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val 7"/>
          <p:cNvSpPr/>
          <p:nvPr/>
        </p:nvSpPr>
        <p:spPr>
          <a:xfrm>
            <a:off x="6444208" y="4005064"/>
            <a:ext cx="172819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val 8"/>
          <p:cNvSpPr/>
          <p:nvPr/>
        </p:nvSpPr>
        <p:spPr>
          <a:xfrm>
            <a:off x="6516216" y="4437112"/>
            <a:ext cx="172819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028384" y="548680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12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1319951"/>
            <a:ext cx="4501437" cy="3861048"/>
          </a:xfrm>
          <a:prstGeom prst="rect">
            <a:avLst/>
          </a:prstGeom>
        </p:spPr>
      </p:pic>
      <p:pic>
        <p:nvPicPr>
          <p:cNvPr id="8" name="Pictur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3" y="1319951"/>
            <a:ext cx="4248471" cy="38610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5325015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Cuticle layer</a:t>
            </a:r>
            <a:r>
              <a:rPr lang="ru-RU" sz="2400" u="sng" dirty="0" smtClean="0"/>
              <a:t>:</a:t>
            </a:r>
            <a:endParaRPr lang="en-US" sz="2400" u="sng" dirty="0" smtClean="0"/>
          </a:p>
          <a:p>
            <a:r>
              <a:rPr lang="en-US" sz="2400" dirty="0" smtClean="0"/>
              <a:t>a-fox, b-sheep, c-deer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788024" y="5325015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Cortex layer</a:t>
            </a:r>
            <a:r>
              <a:rPr lang="ru-RU" sz="2400" u="sng" dirty="0" smtClean="0"/>
              <a:t>:</a:t>
            </a:r>
            <a:endParaRPr lang="en-US" sz="2400" u="sng" dirty="0" smtClean="0"/>
          </a:p>
          <a:p>
            <a:r>
              <a:rPr lang="en-US" sz="2400" dirty="0" smtClean="0"/>
              <a:t>a-human, b- goat, c-rat</a:t>
            </a:r>
            <a:endParaRPr lang="ru-RU" sz="2400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11560" y="28920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Cuticle pattern and structure of the core of the hair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8028384" y="5949280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13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064896" cy="165618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4100" b="1" dirty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The reason of differences:  adaptation to the habitat of spices due to </a:t>
            </a:r>
            <a:r>
              <a:rPr lang="en-US" sz="4100" b="1" dirty="0" smtClean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evolution. </a:t>
            </a:r>
            <a:endParaRPr lang="be-BY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0"/>
            <a:ext cx="6260232" cy="1224136"/>
          </a:xfrm>
        </p:spPr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Diagram 5"/>
          <p:cNvGraphicFramePr/>
          <p:nvPr/>
        </p:nvGraphicFramePr>
        <p:xfrm>
          <a:off x="683568" y="1268760"/>
          <a:ext cx="75608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44408" y="5877272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14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332656"/>
            <a:ext cx="5832648" cy="3123728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Thank you for your attention!</a:t>
            </a:r>
            <a:endParaRPr lang="ru-RU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356992"/>
            <a:ext cx="8183880" cy="136131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2770" name="Picture 2" descr="http://image.slidesharecdn.com/br08-26-2014-hpvertica-141031104822-conversion-gate01/95/level-up-how-to-achieve-hadoop-acceleration-33-638.jpg?cb=1414752612"/>
          <p:cNvPicPr>
            <a:picLocks noChangeAspect="1" noChangeArrowheads="1"/>
          </p:cNvPicPr>
          <p:nvPr/>
        </p:nvPicPr>
        <p:blipFill>
          <a:blip r:embed="rId2" cstate="print"/>
          <a:srcRect t="17361" r="58527" b="19508"/>
          <a:stretch>
            <a:fillRect/>
          </a:stretch>
        </p:blipFill>
        <p:spPr bwMode="auto">
          <a:xfrm>
            <a:off x="0" y="2636912"/>
            <a:ext cx="3465385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028384" y="5949280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15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8075240" cy="4025608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dirty="0" smtClean="0"/>
              <a:t>Sources:</a:t>
            </a:r>
          </a:p>
          <a:p>
            <a:pPr marL="514350" lvl="0" indent="-514350">
              <a:buAutoNum type="arabicPeriod"/>
            </a:pPr>
            <a:r>
              <a:rPr lang="en-US" dirty="0" err="1" smtClean="0"/>
              <a:t>Sherrow</a:t>
            </a:r>
            <a:r>
              <a:rPr lang="en-US" dirty="0" smtClean="0"/>
              <a:t>. Encyclopedia of hair: A cultural History.</a:t>
            </a:r>
          </a:p>
          <a:p>
            <a:pPr marL="514350" lvl="0" indent="-514350">
              <a:buAutoNum type="arabicPeriod"/>
            </a:pPr>
            <a:r>
              <a:rPr lang="en-US" dirty="0" smtClean="0">
                <a:hlinkClick r:id="rId2"/>
              </a:rPr>
              <a:t>www.mccrone.com/mm/a-microscopical-study-of-exotic-animal-hair-1/</a:t>
            </a:r>
            <a:endParaRPr lang="en-US" dirty="0" smtClean="0"/>
          </a:p>
          <a:p>
            <a:pPr marL="514350" lvl="0" indent="-514350">
              <a:buAutoNum type="arabicPeriod"/>
            </a:pPr>
            <a:r>
              <a:rPr lang="en-US" dirty="0" smtClean="0">
                <a:hlinkClick r:id="rId3"/>
              </a:rPr>
              <a:t>http://www.medical-enc.ru/sudmed/study of the </a:t>
            </a:r>
            <a:r>
              <a:rPr lang="en-US" dirty="0" err="1" smtClean="0">
                <a:hlinkClick r:id="rId3"/>
              </a:rPr>
              <a:t>hair</a:t>
            </a:r>
            <a:r>
              <a:rPr lang="en-US" dirty="0" err="1" smtClean="0">
                <a:hlinkClick r:id="rId3"/>
              </a:rPr>
              <a:t>.shtmal</a:t>
            </a:r>
            <a:endParaRPr lang="en-US" dirty="0" smtClean="0"/>
          </a:p>
          <a:p>
            <a:pPr marL="514350" lvl="0" indent="-514350">
              <a:buAutoNum type="arabicPeriod"/>
            </a:pPr>
            <a:r>
              <a:rPr lang="en-US" dirty="0" smtClean="0"/>
              <a:t>http//www.medical911.ru/</a:t>
            </a:r>
            <a:r>
              <a:rPr lang="en-US" dirty="0">
                <a:solidFill>
                  <a:prstClr val="black"/>
                </a:solidFill>
              </a:rPr>
              <a:t> forensic medical </a:t>
            </a:r>
            <a:r>
              <a:rPr lang="en-US" dirty="0" smtClean="0">
                <a:solidFill>
                  <a:prstClr val="black"/>
                </a:solidFill>
              </a:rPr>
              <a:t>study/</a:t>
            </a:r>
            <a:endParaRPr lang="en-US" dirty="0" smtClean="0"/>
          </a:p>
          <a:p>
            <a:pPr marL="514350" lvl="0" indent="-514350"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09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332656"/>
            <a:ext cx="8183880" cy="105156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Relevance</a:t>
            </a:r>
            <a:endParaRPr lang="ru-RU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183880" cy="4187952"/>
          </a:xfrm>
        </p:spPr>
        <p:txBody>
          <a:bodyPr/>
          <a:lstStyle/>
          <a:p>
            <a:r>
              <a:rPr lang="en-US" dirty="0" smtClean="0"/>
              <a:t>forensic medical practice, </a:t>
            </a:r>
            <a:r>
              <a:rPr lang="en-US" dirty="0" err="1" smtClean="0"/>
              <a:t>criminalistics</a:t>
            </a:r>
            <a:endParaRPr lang="ru-RU" dirty="0"/>
          </a:p>
        </p:txBody>
      </p:sp>
      <p:pic>
        <p:nvPicPr>
          <p:cNvPr id="25602" name="Picture 2" descr="http://bukvi.ru/wp-content/uploads/2014/05/051014_0131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480" y="3333019"/>
            <a:ext cx="4680520" cy="35249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3271624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The question we have to answer:</a:t>
            </a:r>
          </a:p>
          <a:p>
            <a:endParaRPr lang="en-US" sz="2800" dirty="0" smtClean="0"/>
          </a:p>
          <a:p>
            <a:r>
              <a:rPr lang="en-US" sz="2800" dirty="0" smtClean="0"/>
              <a:t>Can animal’s hair be recognizable like human fingerprint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172400" y="404664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183880" cy="1051560"/>
          </a:xfrm>
        </p:spPr>
        <p:txBody>
          <a:bodyPr/>
          <a:lstStyle/>
          <a:p>
            <a:r>
              <a:rPr dirty="0"/>
              <a:t>What is a hair?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5726" y="1052736"/>
            <a:ext cx="8258274" cy="1777823"/>
          </a:xfrm>
        </p:spPr>
        <p:txBody>
          <a:bodyPr/>
          <a:lstStyle/>
          <a:p>
            <a:pPr marL="0" lvl="0" indent="0">
              <a:buNone/>
            </a:pPr>
            <a:r>
              <a:rPr dirty="0"/>
              <a:t>Hair is a protein filament that grows from follicles found in the dermis, or skin.</a:t>
            </a:r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0928"/>
            <a:ext cx="5112568" cy="1869616"/>
          </a:xfrm>
          <a:prstGeom prst="rect">
            <a:avLst/>
          </a:prstGeom>
        </p:spPr>
      </p:pic>
      <p:pic>
        <p:nvPicPr>
          <p:cNvPr id="2050" name="Picture 2" descr="C:\Users\Elena\Desktop\Фиона\фото\fiona 02.jpg"/>
          <p:cNvPicPr>
            <a:picLocks noChangeAspect="1" noChangeArrowheads="1"/>
          </p:cNvPicPr>
          <p:nvPr/>
        </p:nvPicPr>
        <p:blipFill>
          <a:blip r:embed="rId3" cstate="print"/>
          <a:srcRect b="10263"/>
          <a:stretch>
            <a:fillRect/>
          </a:stretch>
        </p:blipFill>
        <p:spPr bwMode="auto">
          <a:xfrm>
            <a:off x="4755918" y="2204864"/>
            <a:ext cx="4388082" cy="29523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172400" y="404664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025" y="321792"/>
            <a:ext cx="8436694" cy="1143796"/>
          </a:xfrm>
        </p:spPr>
        <p:txBody>
          <a:bodyPr>
            <a:normAutofit fontScale="90000"/>
          </a:bodyPr>
          <a:lstStyle/>
          <a:p>
            <a:pPr algn="ctr"/>
            <a:r>
              <a:rPr dirty="0"/>
              <a:t>Modifications</a:t>
            </a:r>
            <a:r>
              <a:rPr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What </a:t>
            </a:r>
            <a:r>
              <a:rPr lang="en-US" dirty="0" smtClean="0"/>
              <a:t>the hair can</a:t>
            </a:r>
            <a:r>
              <a:rPr dirty="0" smtClean="0"/>
              <a:t> </a:t>
            </a:r>
            <a:r>
              <a:rPr dirty="0"/>
              <a:t>be like?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956" y="1573915"/>
            <a:ext cx="8229600" cy="4525963"/>
          </a:xfrm>
        </p:spPr>
        <p:txBody>
          <a:bodyPr/>
          <a:lstStyle/>
          <a:p>
            <a:pPr lvl="0"/>
            <a:endParaRPr dirty="0"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20" y="1628800"/>
            <a:ext cx="3071320" cy="2332720"/>
          </a:xfrm>
          <a:prstGeom prst="rect">
            <a:avLst/>
          </a:prstGeom>
        </p:spPr>
      </p:pic>
      <p:pic>
        <p:nvPicPr>
          <p:cNvPr id="5" name="Pictur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420888"/>
            <a:ext cx="2736304" cy="2432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4221088"/>
            <a:ext cx="36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Hedgehog ‘</a:t>
            </a:r>
            <a:r>
              <a:rPr lang="en-US" sz="2200" dirty="0" err="1" smtClean="0"/>
              <a:t>sneedles</a:t>
            </a:r>
            <a:endParaRPr lang="ru-RU" sz="2200" dirty="0"/>
          </a:p>
        </p:txBody>
      </p:sp>
      <p:sp>
        <p:nvSpPr>
          <p:cNvPr id="7" name="Rectangle 6"/>
          <p:cNvSpPr/>
          <p:nvPr/>
        </p:nvSpPr>
        <p:spPr>
          <a:xfrm>
            <a:off x="3275856" y="5013176"/>
            <a:ext cx="29063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/>
              <a:t>Raccoon’s whiskers</a:t>
            </a:r>
            <a:endParaRPr lang="ru-RU" sz="2200" dirty="0"/>
          </a:p>
        </p:txBody>
      </p:sp>
      <p:pic>
        <p:nvPicPr>
          <p:cNvPr id="21506" name="Picture 2" descr="http://www.graycell.ru/picture/big/kaban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556792"/>
            <a:ext cx="2952328" cy="295232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588224" y="4653136"/>
            <a:ext cx="21813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/>
              <a:t>Boar’s bristles</a:t>
            </a:r>
            <a:endParaRPr lang="ru-RU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8172400" y="404664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700" y="245326"/>
            <a:ext cx="8229600" cy="1143000"/>
          </a:xfrm>
        </p:spPr>
        <p:txBody>
          <a:bodyPr/>
          <a:lstStyle/>
          <a:p>
            <a:r>
              <a:rPr dirty="0"/>
              <a:t>Structure of a </a:t>
            </a:r>
            <a:r>
              <a:rPr dirty="0" smtClean="0"/>
              <a:t>hair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556792"/>
            <a:ext cx="8183880" cy="3161512"/>
          </a:xfrm>
        </p:spPr>
        <p:txBody>
          <a:bodyPr/>
          <a:lstStyle/>
          <a:p>
            <a:pPr lvl="0"/>
            <a:endParaRPr dirty="0"/>
          </a:p>
        </p:txBody>
      </p:sp>
      <p:pic>
        <p:nvPicPr>
          <p:cNvPr id="20482" name="Picture 2" descr="http://www.top-hair-loss-remedy.com/images/hair-structure.gif"/>
          <p:cNvPicPr>
            <a:picLocks noChangeAspect="1" noChangeArrowheads="1"/>
          </p:cNvPicPr>
          <p:nvPr/>
        </p:nvPicPr>
        <p:blipFill>
          <a:blip r:embed="rId2" cstate="print"/>
          <a:srcRect b="10645"/>
          <a:stretch>
            <a:fillRect/>
          </a:stretch>
        </p:blipFill>
        <p:spPr bwMode="auto">
          <a:xfrm>
            <a:off x="395536" y="2132856"/>
            <a:ext cx="4115826" cy="309634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55576" y="5949280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6" name="Pictur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2960" y="0"/>
            <a:ext cx="3511040" cy="3208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s://www.mccrone.com/mm/wp-content/uploads/2015/03/AnimalHair01_full_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5448" y="2884968"/>
            <a:ext cx="4968552" cy="3973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09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9552" y="332656"/>
          <a:ext cx="7992888" cy="6218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/>
                <a:gridCol w="3996444"/>
              </a:tblGrid>
              <a:tr h="587051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Human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Animal</a:t>
                      </a:r>
                      <a:endParaRPr lang="ru-RU" sz="1900" dirty="0"/>
                    </a:p>
                  </a:txBody>
                  <a:tcPr/>
                </a:tc>
              </a:tr>
              <a:tr h="58705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The</a:t>
                      </a:r>
                      <a:r>
                        <a:rPr lang="en-US" sz="1900" baseline="0" dirty="0" smtClean="0"/>
                        <a:t> shape</a:t>
                      </a:r>
                      <a:endParaRPr lang="ru-RU" sz="1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7051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Narrowing in both directions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Narrowing in one direction</a:t>
                      </a:r>
                      <a:endParaRPr lang="ru-RU" sz="1900" dirty="0"/>
                    </a:p>
                  </a:txBody>
                  <a:tcPr/>
                </a:tc>
              </a:tr>
              <a:tr h="58705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Thickness</a:t>
                      </a:r>
                      <a:endParaRPr lang="ru-RU" sz="1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87051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0.2</a:t>
                      </a:r>
                      <a:r>
                        <a:rPr lang="en-US" sz="1900" baseline="0" dirty="0" smtClean="0"/>
                        <a:t> mm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&gt;0.2 mm – for cattle</a:t>
                      </a:r>
                    </a:p>
                  </a:txBody>
                  <a:tcPr/>
                </a:tc>
              </a:tr>
              <a:tr h="703127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The most thick layer is the cortex one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The thicker layer is medulla</a:t>
                      </a:r>
                      <a:endParaRPr lang="ru-RU" sz="1900" dirty="0"/>
                    </a:p>
                  </a:txBody>
                  <a:tcPr/>
                </a:tc>
              </a:tr>
              <a:tr h="58705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Cuticle layer</a:t>
                      </a:r>
                      <a:endParaRPr lang="ru-RU" sz="1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03127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 smtClean="0"/>
                        <a:t>Serrulated</a:t>
                      </a:r>
                      <a:r>
                        <a:rPr lang="en-US" sz="1900" dirty="0" smtClean="0"/>
                        <a:t>: scales adjoin tightly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Coarsely: the scales are free arranged</a:t>
                      </a:r>
                      <a:endParaRPr lang="ru-RU" sz="1900" dirty="0"/>
                    </a:p>
                  </a:txBody>
                  <a:tcPr/>
                </a:tc>
              </a:tr>
              <a:tr h="58705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Cortex</a:t>
                      </a:r>
                      <a:r>
                        <a:rPr lang="en-US" sz="1900" baseline="0" dirty="0" smtClean="0"/>
                        <a:t> layer</a:t>
                      </a:r>
                      <a:endParaRPr lang="ru-RU" sz="1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900" dirty="0"/>
                    </a:p>
                  </a:txBody>
                  <a:tcPr/>
                </a:tc>
              </a:tr>
              <a:tr h="70312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Medulla layer</a:t>
                      </a:r>
                      <a:endParaRPr lang="ru-RU" sz="1900" dirty="0" smtClean="0"/>
                    </a:p>
                    <a:p>
                      <a:pPr algn="ctr"/>
                      <a:endParaRPr lang="ru-RU" sz="1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28384" y="5877272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5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most important parameters for hair comparison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183880" cy="41879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500" b="1" dirty="0" smtClean="0"/>
              <a:t>Morphology</a:t>
            </a:r>
          </a:p>
          <a:p>
            <a:r>
              <a:rPr lang="en-US" sz="2500" dirty="0" smtClean="0"/>
              <a:t>The appearance, shape, color</a:t>
            </a:r>
            <a:br>
              <a:rPr lang="en-US" sz="2500" dirty="0" smtClean="0"/>
            </a:br>
            <a:r>
              <a:rPr lang="en-US" sz="2500" dirty="0" smtClean="0"/>
              <a:t> (pigments), the thickness</a:t>
            </a:r>
          </a:p>
          <a:p>
            <a:r>
              <a:rPr lang="en-US" sz="2500" dirty="0" smtClean="0"/>
              <a:t> Edge of hair - flakes location</a:t>
            </a:r>
            <a:br>
              <a:rPr lang="en-US" sz="2500" dirty="0" smtClean="0"/>
            </a:br>
            <a:r>
              <a:rPr lang="en-US" sz="2500" dirty="0" smtClean="0"/>
              <a:t> (with microscope)</a:t>
            </a:r>
          </a:p>
          <a:p>
            <a:r>
              <a:rPr lang="en-US" sz="2500" dirty="0" smtClean="0"/>
              <a:t>The cuticle layer in cross-section (cells lie loosely or tightly)</a:t>
            </a:r>
          </a:p>
          <a:p>
            <a:endParaRPr lang="en-US" sz="2500" dirty="0" smtClean="0"/>
          </a:p>
          <a:p>
            <a:pPr>
              <a:buNone/>
            </a:pPr>
            <a:r>
              <a:rPr lang="en-US" sz="2500" u="sng" dirty="0" smtClean="0"/>
              <a:t>Physical parameters:</a:t>
            </a:r>
            <a:r>
              <a:rPr lang="en-US" sz="2500" dirty="0" smtClean="0"/>
              <a:t> tensile strength, resistance at the passage of electric current etc.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500" u="sng" dirty="0" smtClean="0"/>
              <a:t>Chemical analysis </a:t>
            </a:r>
          </a:p>
          <a:p>
            <a:endParaRPr lang="ru-RU" sz="2500" dirty="0"/>
          </a:p>
        </p:txBody>
      </p:sp>
      <p:sp>
        <p:nvSpPr>
          <p:cNvPr id="23554" name="AutoShape 2" descr="Картинки по запросу гла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Картинки по запросу гла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http://dermalatlas.ru/wp-content/uploads/2015/03/allergiya-na-glazax-simptomy-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6443" y="1772816"/>
            <a:ext cx="2827557" cy="17008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44408" y="5877272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6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9326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Animals that we decided to research (guard hairs). Methods that we have used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2121368"/>
            <a:ext cx="8183880" cy="4187952"/>
          </a:xfrm>
        </p:spPr>
        <p:txBody>
          <a:bodyPr/>
          <a:lstStyle/>
          <a:p>
            <a:r>
              <a:rPr lang="en-US" dirty="0" smtClean="0"/>
              <a:t>Human</a:t>
            </a:r>
          </a:p>
          <a:p>
            <a:r>
              <a:rPr lang="en-US" dirty="0" smtClean="0"/>
              <a:t>Cat</a:t>
            </a:r>
          </a:p>
          <a:p>
            <a:r>
              <a:rPr lang="en-US" dirty="0" smtClean="0"/>
              <a:t>Dog</a:t>
            </a:r>
          </a:p>
          <a:p>
            <a:r>
              <a:rPr lang="en-US" dirty="0" smtClean="0"/>
              <a:t>Badger</a:t>
            </a:r>
            <a:endParaRPr lang="ru-RU" dirty="0" smtClean="0"/>
          </a:p>
          <a:p>
            <a:r>
              <a:rPr lang="en-US" dirty="0" smtClean="0"/>
              <a:t>Fox</a:t>
            </a:r>
          </a:p>
          <a:p>
            <a:r>
              <a:rPr lang="en-US" dirty="0" smtClean="0"/>
              <a:t>Mink</a:t>
            </a:r>
          </a:p>
          <a:p>
            <a:r>
              <a:rPr lang="en-US" dirty="0" smtClean="0"/>
              <a:t>Sheep</a:t>
            </a:r>
          </a:p>
          <a:p>
            <a:endParaRPr lang="ru-RU" dirty="0"/>
          </a:p>
        </p:txBody>
      </p:sp>
      <p:pic>
        <p:nvPicPr>
          <p:cNvPr id="22529" name="Picture 1" descr="C:\Users\Elena\Desktop\Фиона\фото\fiona 00.jpg"/>
          <p:cNvPicPr>
            <a:picLocks noChangeAspect="1" noChangeArrowheads="1"/>
          </p:cNvPicPr>
          <p:nvPr/>
        </p:nvPicPr>
        <p:blipFill>
          <a:blip r:embed="rId2" cstate="print"/>
          <a:srcRect l="13775" t="13239" r="17713" b="13238"/>
          <a:stretch>
            <a:fillRect/>
          </a:stretch>
        </p:blipFill>
        <p:spPr bwMode="auto">
          <a:xfrm>
            <a:off x="2771800" y="2204864"/>
            <a:ext cx="3311338" cy="2664296"/>
          </a:xfrm>
          <a:prstGeom prst="rect">
            <a:avLst/>
          </a:prstGeom>
          <a:noFill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381578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7624" y="594928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Scanning electron microscope SUPRA 55WDS</a:t>
            </a:r>
            <a:endParaRPr lang="ru-RU" dirty="0"/>
          </a:p>
        </p:txBody>
      </p:sp>
      <p:pic>
        <p:nvPicPr>
          <p:cNvPr id="22531" name="Picture 3" descr="http://www.web-3.ru/data/articles/12103/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916832"/>
            <a:ext cx="2483768" cy="346342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76056" y="147549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Levenhuk</a:t>
            </a:r>
            <a:r>
              <a:rPr lang="en-US" dirty="0" smtClean="0"/>
              <a:t> microscope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5877272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7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4501718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445224"/>
            <a:ext cx="8183880" cy="1051560"/>
          </a:xfrm>
        </p:spPr>
        <p:txBody>
          <a:bodyPr/>
          <a:lstStyle/>
          <a:p>
            <a:r>
              <a:rPr lang="en-US" dirty="0" smtClean="0"/>
              <a:t>Human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Elena\Desktop\Фиона\фото\fiona 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6544" y="1118"/>
            <a:ext cx="4860032" cy="3643836"/>
          </a:xfrm>
          <a:prstGeom prst="rect">
            <a:avLst/>
          </a:prstGeom>
          <a:noFill/>
        </p:spPr>
      </p:pic>
      <p:pic>
        <p:nvPicPr>
          <p:cNvPr id="27651" name="Picture 3" descr="C:\Users\Elena\Desktop\Фиона\фото\fiona 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76731"/>
            <a:ext cx="5364088" cy="4021755"/>
          </a:xfrm>
          <a:prstGeom prst="rect">
            <a:avLst/>
          </a:prstGeom>
          <a:noFill/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4139952" y="3861048"/>
            <a:ext cx="6167656" cy="180020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Hair thickness 0.09 mm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Flakes length 0.006 mm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44408" y="5877272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8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869</TotalTime>
  <Words>390</Words>
  <Application>Microsoft Office PowerPoint</Application>
  <PresentationFormat>Экран (4:3)</PresentationFormat>
  <Paragraphs>129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Verdana</vt:lpstr>
      <vt:lpstr>Wingdings 2</vt:lpstr>
      <vt:lpstr>Aspect</vt:lpstr>
      <vt:lpstr>12. Structure of a hair</vt:lpstr>
      <vt:lpstr>Relevance</vt:lpstr>
      <vt:lpstr>What is a hair?</vt:lpstr>
      <vt:lpstr>Modifications. What the hair can be like?</vt:lpstr>
      <vt:lpstr>Structure of a hair</vt:lpstr>
      <vt:lpstr>Презентация PowerPoint</vt:lpstr>
      <vt:lpstr>The most important parameters for hair comparison</vt:lpstr>
      <vt:lpstr>Animals that we decided to research (guard hairs). Methods that we have used</vt:lpstr>
      <vt:lpstr>Human</vt:lpstr>
      <vt:lpstr>Badger</vt:lpstr>
      <vt:lpstr>Cat</vt:lpstr>
      <vt:lpstr>Fox</vt:lpstr>
      <vt:lpstr>Table of comparison</vt:lpstr>
      <vt:lpstr>Cuticle pattern and structure of the core of the hair</vt:lpstr>
      <vt:lpstr>Презентация PowerPoint</vt:lpstr>
      <vt:lpstr>Conclusions</vt:lpstr>
      <vt:lpstr>Thank you for your attention!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 Structure of a hair</dc:title>
  <dc:creator>Oscar</dc:creator>
  <cp:lastModifiedBy>Оскар Рабинович</cp:lastModifiedBy>
  <cp:revision>38</cp:revision>
  <dcterms:created xsi:type="dcterms:W3CDTF">2013-01-14T03:33:28Z</dcterms:created>
  <dcterms:modified xsi:type="dcterms:W3CDTF">2015-06-23T20:48:28Z</dcterms:modified>
</cp:coreProperties>
</file>