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6" r:id="rId3"/>
    <p:sldId id="276" r:id="rId4"/>
    <p:sldId id="275" r:id="rId5"/>
    <p:sldId id="267" r:id="rId6"/>
    <p:sldId id="257" r:id="rId7"/>
    <p:sldId id="268" r:id="rId8"/>
    <p:sldId id="258" r:id="rId9"/>
    <p:sldId id="259" r:id="rId10"/>
    <p:sldId id="273" r:id="rId11"/>
    <p:sldId id="260" r:id="rId12"/>
    <p:sldId id="269" r:id="rId13"/>
    <p:sldId id="261" r:id="rId14"/>
    <p:sldId id="284" r:id="rId15"/>
    <p:sldId id="262" r:id="rId16"/>
    <p:sldId id="270" r:id="rId17"/>
    <p:sldId id="263" r:id="rId18"/>
    <p:sldId id="271" r:id="rId19"/>
    <p:sldId id="264" r:id="rId20"/>
    <p:sldId id="265" r:id="rId21"/>
    <p:sldId id="285" r:id="rId22"/>
    <p:sldId id="274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A07E-2803-4E78-BA97-2550D980AC32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8065-A839-40E3-9611-3D9A2F78E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2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8065-A839-40E3-9611-3D9A2F78E7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1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6D884-1D63-4D17-A016-B41F58671CDB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6033E-B84E-4DC2-85F7-CCA0C7BC42CA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EA9D9-156E-4939-9B8F-735D144FB5D7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3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50B3C-E514-402D-8F24-B1A78B0FA46C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FD48D-3C5C-496E-91B7-90A47288D6A5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97987-56B2-499F-A17D-A3791ACF0DFE}" type="datetime1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1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0F010-FFF0-4C12-B70B-2FCCB27DEF9D}" type="datetime1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CA2CD-A238-4506-AB3A-A9A6EA64833F}" type="datetime1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9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92294-E9E4-4407-BF7E-86BF266383A3}" type="datetime1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D7BDF-0B4E-43A6-9E5A-D09B831D5E72}" type="datetime1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3AEBD-C384-4C6A-A51A-95E9031DC937}" type="datetime1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3F5E559-41B6-4CCD-AEE1-D2A98471E92F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B3E6ECA-32F0-45B0-B6BB-28AABC38E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nswers.yahoo.com/question/index?qid=20090123174556AAdrmS8" TargetMode="External"/><Relationship Id="rId4" Type="http://schemas.openxmlformats.org/officeDocument/2006/relationships/hyperlink" Target="http://www.idialstars.com/fss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52038" cy="1512168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SUNSET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08304" y="6093296"/>
            <a:ext cx="164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Reporter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Gleb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Penyazkov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896"/>
            <a:ext cx="2595445" cy="2260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66" y="-13943"/>
            <a:ext cx="2094334" cy="20740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US" dirty="0" smtClean="0"/>
              <a:t>Explanation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6247606" cy="47385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10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Mirages of the Sun</a:t>
            </a:r>
            <a:endParaRPr lang="ru-RU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0757" y="1556792"/>
            <a:ext cx="6042485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ru-RU" dirty="0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7704856" cy="401861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lane</a:t>
            </a:r>
            <a:endParaRPr lang="ru-RU" dirty="0"/>
          </a:p>
        </p:txBody>
      </p:sp>
      <p:pic>
        <p:nvPicPr>
          <p:cNvPr id="2050" name="Picture 2" descr="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583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ru-RU" dirty="0"/>
          </a:p>
        </p:txBody>
      </p:sp>
      <p:pic>
        <p:nvPicPr>
          <p:cNvPr id="4" name="Содержимое 3" descr="Слепая полос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412776"/>
            <a:ext cx="5256584" cy="473983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Green ray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71e53d1893d359e995cc00dae8fc4e5d_559e298ad9b17e8475fa8c717e4bba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9793" y="1600200"/>
            <a:ext cx="604441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ru-RU" dirty="0"/>
          </a:p>
        </p:txBody>
      </p:sp>
      <p:pic>
        <p:nvPicPr>
          <p:cNvPr id="7" name="Содержимое 6" descr="61c9485a1f37f34a207e38eef2544eb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7222550" cy="218740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pillar</a:t>
            </a:r>
            <a:endParaRPr lang="ru-RU" dirty="0"/>
          </a:p>
        </p:txBody>
      </p:sp>
      <p:pic>
        <p:nvPicPr>
          <p:cNvPr id="4" name="Содержимое 3" descr="Солнечный_столб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71491"/>
            <a:ext cx="8229600" cy="418338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ru-RU" dirty="0"/>
          </a:p>
        </p:txBody>
      </p:sp>
      <p:pic>
        <p:nvPicPr>
          <p:cNvPr id="4" name="Содержимое 3" descr="lightpilla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75" y="1720056"/>
            <a:ext cx="7715250" cy="42862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05137"/>
              </p:ext>
            </p:extLst>
          </p:nvPr>
        </p:nvGraphicFramePr>
        <p:xfrm>
          <a:off x="179512" y="4077072"/>
          <a:ext cx="8393466" cy="2651760"/>
        </p:xfrm>
        <a:graphic>
          <a:graphicData uri="http://schemas.openxmlformats.org/drawingml/2006/table">
            <a:tbl>
              <a:tblPr/>
              <a:tblGrid>
                <a:gridCol w="8393466"/>
              </a:tblGrid>
              <a:tr h="288318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Types of </a:t>
                      </a:r>
                      <a:r>
                        <a:rPr kumimoji="0" lang="en-US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Parhelia</a:t>
                      </a: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22° </a:t>
                      </a:r>
                      <a:r>
                        <a:rPr kumimoji="0" lang="en-US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Parghelia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Secondary </a:t>
                      </a:r>
                      <a:r>
                        <a:rPr kumimoji="0" lang="en-US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Parghelia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120° </a:t>
                      </a:r>
                      <a:r>
                        <a:rPr kumimoji="0" lang="en-US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Parghelia</a:t>
                      </a: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The </a:t>
                      </a:r>
                      <a:r>
                        <a:rPr kumimoji="0" lang="en-US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Parghelia</a:t>
                      </a: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en-US" sz="2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Liliequist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kumimoji="0"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Anthelia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34404"/>
            <a:ext cx="3384376" cy="1143000"/>
          </a:xfrm>
        </p:spPr>
        <p:txBody>
          <a:bodyPr/>
          <a:lstStyle/>
          <a:p>
            <a:r>
              <a:rPr lang="en-US" dirty="0" err="1" smtClean="0"/>
              <a:t>Parghelia</a:t>
            </a:r>
            <a:endParaRPr lang="ru-RU" dirty="0"/>
          </a:p>
        </p:txBody>
      </p:sp>
      <p:pic>
        <p:nvPicPr>
          <p:cNvPr id="4" name="Содержимое 3" descr="1024px-Sundogs_-_New_Ulm-Edi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6711" y="0"/>
            <a:ext cx="6437289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visible Sun disk touches the horizon and after a particular time interval disappears behind the horizon. What is the duration of this time interval? Explain the optical phenomena observed during a sunset.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334" y="5368046"/>
            <a:ext cx="8705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Calculate time interval of the sunset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Explain optical phenomena during the sunset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67598" y="4653136"/>
            <a:ext cx="543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have to</a:t>
            </a:r>
            <a:r>
              <a:rPr lang="ru-RU" sz="3200" dirty="0" smtClean="0"/>
              <a:t>:</a:t>
            </a:r>
            <a:endParaRPr lang="en-US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2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Crepuscular rays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tmpjkWU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435080" cy="471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We have calculated the time of the sunset in different cities and found out, that the difference may reach 420 seconds!</a:t>
            </a:r>
          </a:p>
          <a:p>
            <a:pPr algn="just"/>
            <a:r>
              <a:rPr lang="en-US" dirty="0" smtClean="0"/>
              <a:t>Great amount of optical phenomena were described and explained. Several of them we can see every evening, but another part is very rare.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for your attention!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 and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Refraction</a:t>
            </a:r>
            <a:r>
              <a:rPr lang="en-US" dirty="0"/>
              <a:t> is the change in direction of propagation of a </a:t>
            </a:r>
            <a:r>
              <a:rPr lang="en-US" dirty="0" smtClean="0"/>
              <a:t>wave</a:t>
            </a:r>
            <a:r>
              <a:rPr lang="en-US" dirty="0"/>
              <a:t> due to a change in its </a:t>
            </a:r>
            <a:r>
              <a:rPr lang="en-US" dirty="0" smtClean="0"/>
              <a:t>transmission medium.</a:t>
            </a:r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b="1" dirty="0" smtClean="0"/>
              <a:t>ispersion</a:t>
            </a:r>
            <a:r>
              <a:rPr lang="en-US" dirty="0"/>
              <a:t> is the phenomenon in which the </a:t>
            </a:r>
            <a:r>
              <a:rPr lang="en-US" dirty="0" smtClean="0"/>
              <a:t>phase velocity</a:t>
            </a:r>
            <a:r>
              <a:rPr lang="en-US" dirty="0"/>
              <a:t> of a wave depends on its frequency.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for calculation the duration of sunset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fastest sunset:</a:t>
            </a:r>
          </a:p>
          <a:p>
            <a:pPr>
              <a:buNone/>
            </a:pPr>
            <a:r>
              <a:rPr lang="en-US" dirty="0" smtClean="0"/>
              <a:t>128/cos(latitude)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slowest sunset:</a:t>
            </a:r>
          </a:p>
          <a:p>
            <a:pPr>
              <a:buNone/>
            </a:pPr>
            <a:r>
              <a:rPr lang="en-US" dirty="0" smtClean="0"/>
              <a:t>142/cos(1.14 x latitude)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одержимое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1600200"/>
                <a:ext cx="504056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𝑇</m:t>
                      </m:r>
                      <m:r>
                        <a:rPr lang="ru-RU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𝐾</m:t>
                          </m:r>
                          <m:func>
                            <m:func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𝛿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ru-RU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ru-RU" sz="2400">
                                                      <a:latin typeface="Cambria Math"/>
                                                    </a:rPr>
                                                    <m:t>tan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ru-RU" sz="2400" i="1">
                                                      <a:latin typeface="Cambria Math"/>
                                                    </a:rPr>
                                                    <m:t>𝛿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ru-RU" sz="2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sz="2400">
                                                          <a:latin typeface="Cambria Math"/>
                                                        </a:rPr>
                                                        <m:t>tan</m:t>
                                                      </m:r>
                                                    </m:fName>
                                                    <m:e>
                                                      <m:r>
                                                        <a:rPr lang="ru-RU" sz="2400" i="1">
                                                          <a:latin typeface="Cambria Math"/>
                                                        </a:rPr>
                                                        <m:t>𝜑</m:t>
                                                      </m:r>
                                                    </m:e>
                                                  </m:func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ru-RU" sz="2400" dirty="0"/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δ </a:t>
                </a:r>
                <a:r>
                  <a:rPr lang="en-US" dirty="0" smtClean="0"/>
                  <a:t>- declination of an object </a:t>
                </a:r>
              </a:p>
              <a:p>
                <a:pPr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φ</a:t>
                </a:r>
                <a:r>
                  <a:rPr lang="en-US" dirty="0" smtClean="0"/>
                  <a:t> - latitude of observer</a:t>
                </a:r>
              </a:p>
              <a:p>
                <a:pPr>
                  <a:buNone/>
                </a:pPr>
                <a:r>
                  <a:rPr lang="en-US" dirty="0" smtClean="0"/>
                  <a:t>     K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    H - hour angle of an object</a:t>
                </a:r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Содержимое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1600200"/>
                <a:ext cx="504056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9512" y="566124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http://www.idialstars.com/fss.htm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hlinkClick r:id="rId5"/>
              </a:rPr>
              <a:t>https://answers.yahoo.com/question/index?qid=20090123174556AAdrmS8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3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duration of sunset in different cities of the world</a:t>
            </a:r>
            <a:endParaRPr lang="ru-RU" dirty="0"/>
          </a:p>
        </p:txBody>
      </p:sp>
      <p:pic>
        <p:nvPicPr>
          <p:cNvPr id="8" name="Содержимое 7" descr="Rfhnf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700808"/>
            <a:ext cx="6768752" cy="574418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4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phenomena that we used for explanation of this problem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19" y="1844824"/>
            <a:ext cx="8229600" cy="4464536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Refraction</a:t>
            </a:r>
            <a:r>
              <a:rPr lang="ru-RU" dirty="0" smtClean="0"/>
              <a:t>   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en-US" dirty="0" smtClean="0"/>
              <a:t>Dispersion  </a:t>
            </a:r>
            <a:endParaRPr lang="ru-RU" dirty="0"/>
          </a:p>
        </p:txBody>
      </p:sp>
      <p:pic>
        <p:nvPicPr>
          <p:cNvPr id="1026" name="Picture 2" descr="http://mskfatima.weebly.com/uploads/4/1/6/5/41650539/809790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69" y="1491879"/>
            <a:ext cx="3209925" cy="256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7994" y="1510616"/>
            <a:ext cx="1914525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d1jqu7g1y74ds1.cloudfront.net/wp-content/uploads/2011/10/Dispersion-of-Ligh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82" y="4189355"/>
            <a:ext cx="5076235" cy="245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0117" y="4310113"/>
            <a:ext cx="2073734" cy="221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5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 sky </a:t>
            </a:r>
            <a:r>
              <a:rPr lang="en-US" dirty="0" smtClean="0"/>
              <a:t>blue at </a:t>
            </a:r>
            <a:r>
              <a:rPr lang="en-US" dirty="0"/>
              <a:t>day and </a:t>
            </a:r>
            <a:r>
              <a:rPr lang="en-US" dirty="0" smtClean="0"/>
              <a:t>rose-red at sunset?</a:t>
            </a:r>
            <a:endParaRPr lang="ru-RU" dirty="0"/>
          </a:p>
        </p:txBody>
      </p:sp>
      <p:pic>
        <p:nvPicPr>
          <p:cNvPr id="4" name="Содержимое 3" descr="sk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628800"/>
            <a:ext cx="5724128" cy="2527214"/>
          </a:xfrm>
        </p:spPr>
      </p:pic>
      <p:pic>
        <p:nvPicPr>
          <p:cNvPr id="5" name="Рисунок 4" descr="20071121-dscf2642-950x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150675"/>
            <a:ext cx="5508104" cy="27073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/>
              <a:pPr/>
              <a:t>6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ru-RU" dirty="0"/>
          </a:p>
        </p:txBody>
      </p:sp>
      <p:pic>
        <p:nvPicPr>
          <p:cNvPr id="10" name="Содержимое 9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87749"/>
            <a:ext cx="8229600" cy="4350865"/>
          </a:xfrm>
        </p:spPr>
      </p:pic>
      <p:sp>
        <p:nvSpPr>
          <p:cNvPr id="4" name="TextBox 3"/>
          <p:cNvSpPr txBox="1"/>
          <p:nvPr/>
        </p:nvSpPr>
        <p:spPr>
          <a:xfrm>
            <a:off x="251520" y="112525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7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 color of the Sun during a sunset</a:t>
            </a:r>
            <a:endParaRPr lang="ru-RU" dirty="0"/>
          </a:p>
        </p:txBody>
      </p:sp>
      <p:pic>
        <p:nvPicPr>
          <p:cNvPr id="4" name="Содержимое 3" descr="1256577576_evening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8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narrowing of the Sun during a sunset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ECA-32F0-45B0-B6BB-28AABC38E64D}" type="slidenum">
              <a:rPr lang="ru-RU" sz="2000" smtClean="0">
                <a:solidFill>
                  <a:schemeClr val="tx1"/>
                </a:solidFill>
              </a:rPr>
              <a:pPr/>
              <a:t>9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85</Template>
  <TotalTime>1131</TotalTime>
  <Words>243</Words>
  <Application>Microsoft Office PowerPoint</Application>
  <PresentationFormat>Экран (4:3)</PresentationFormat>
  <Paragraphs>81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SUNSET</vt:lpstr>
      <vt:lpstr>The problem</vt:lpstr>
      <vt:lpstr>Formulas for calculation the duration of sunset</vt:lpstr>
      <vt:lpstr>The duration of sunset in different cities of the world</vt:lpstr>
      <vt:lpstr>Optical phenomena that we used for explanation of this problem</vt:lpstr>
      <vt:lpstr>Why is the sky blue at day and rose-red at sunset?</vt:lpstr>
      <vt:lpstr>Explanation</vt:lpstr>
      <vt:lpstr>Red color of the Sun during a sunset</vt:lpstr>
      <vt:lpstr>The narrowing of the Sun during a sunset</vt:lpstr>
      <vt:lpstr>Explanation</vt:lpstr>
      <vt:lpstr>Mirages of the Sun</vt:lpstr>
      <vt:lpstr>Explanation</vt:lpstr>
      <vt:lpstr>Blind lane</vt:lpstr>
      <vt:lpstr>Explanation</vt:lpstr>
      <vt:lpstr>Green ray</vt:lpstr>
      <vt:lpstr>Explanation</vt:lpstr>
      <vt:lpstr>Light pillar</vt:lpstr>
      <vt:lpstr>Explanation</vt:lpstr>
      <vt:lpstr>Parghelia</vt:lpstr>
      <vt:lpstr>Crepuscular rays</vt:lpstr>
      <vt:lpstr>Conclusions</vt:lpstr>
      <vt:lpstr>Презентация PowerPoint</vt:lpstr>
      <vt:lpstr>Refraction and dispersion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</dc:title>
  <dc:creator>Пенязьков</dc:creator>
  <cp:lastModifiedBy>user</cp:lastModifiedBy>
  <cp:revision>103</cp:revision>
  <dcterms:created xsi:type="dcterms:W3CDTF">2015-05-01T08:48:20Z</dcterms:created>
  <dcterms:modified xsi:type="dcterms:W3CDTF">2015-06-20T08:33:00Z</dcterms:modified>
</cp:coreProperties>
</file>