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Lst>
  <p:notesMasterIdLst>
    <p:notesMasterId r:id="rId42"/>
  </p:notesMasterIdLst>
  <p:sldIdLst>
    <p:sldId id="256" r:id="rId2"/>
    <p:sldId id="259" r:id="rId3"/>
    <p:sldId id="257" r:id="rId4"/>
    <p:sldId id="266" r:id="rId5"/>
    <p:sldId id="265" r:id="rId6"/>
    <p:sldId id="283" r:id="rId7"/>
    <p:sldId id="284" r:id="rId8"/>
    <p:sldId id="285" r:id="rId9"/>
    <p:sldId id="288" r:id="rId10"/>
    <p:sldId id="286" r:id="rId11"/>
    <p:sldId id="262" r:id="rId12"/>
    <p:sldId id="260" r:id="rId13"/>
    <p:sldId id="317" r:id="rId14"/>
    <p:sldId id="289" r:id="rId15"/>
    <p:sldId id="291" r:id="rId16"/>
    <p:sldId id="293" r:id="rId17"/>
    <p:sldId id="264" r:id="rId18"/>
    <p:sldId id="292" r:id="rId19"/>
    <p:sldId id="294" r:id="rId20"/>
    <p:sldId id="298" r:id="rId21"/>
    <p:sldId id="313" r:id="rId22"/>
    <p:sldId id="299" r:id="rId23"/>
    <p:sldId id="301" r:id="rId24"/>
    <p:sldId id="310" r:id="rId25"/>
    <p:sldId id="308" r:id="rId26"/>
    <p:sldId id="307" r:id="rId27"/>
    <p:sldId id="324" r:id="rId28"/>
    <p:sldId id="325" r:id="rId29"/>
    <p:sldId id="326" r:id="rId30"/>
    <p:sldId id="327" r:id="rId31"/>
    <p:sldId id="277" r:id="rId32"/>
    <p:sldId id="281" r:id="rId33"/>
    <p:sldId id="282" r:id="rId34"/>
    <p:sldId id="258" r:id="rId35"/>
    <p:sldId id="316" r:id="rId36"/>
    <p:sldId id="263" r:id="rId37"/>
    <p:sldId id="312" r:id="rId38"/>
    <p:sldId id="319" r:id="rId39"/>
    <p:sldId id="318" r:id="rId40"/>
    <p:sldId id="32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94660"/>
  </p:normalViewPr>
  <p:slideViewPr>
    <p:cSldViewPr snapToGrid="0">
      <p:cViewPr varScale="1">
        <p:scale>
          <a:sx n="72" d="100"/>
          <a:sy n="72" d="100"/>
        </p:scale>
        <p:origin x="594" y="54"/>
      </p:cViewPr>
      <p:guideLst/>
    </p:cSldViewPr>
  </p:slideViewPr>
  <p:notesTextViewPr>
    <p:cViewPr>
      <p:scale>
        <a:sx n="1" d="1"/>
        <a:sy n="1" d="1"/>
      </p:scale>
      <p:origin x="0" y="0"/>
    </p:cViewPr>
  </p:notesTextViewPr>
  <p:sorterViewPr>
    <p:cViewPr>
      <p:scale>
        <a:sx n="100" d="100"/>
        <a:sy n="100" d="100"/>
      </p:scale>
      <p:origin x="0" y="-65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EB746-D425-420A-9F07-89A61737FAEB}" type="datetimeFigureOut">
              <a:rPr lang="en-US" smtClean="0"/>
              <a:t>6/25/2015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008E1B-9A0D-4EC2-BF3A-4CB0BE3190F4}" type="slidenum">
              <a:rPr lang="en-US" smtClean="0"/>
              <a:t>‹#›</a:t>
            </a:fld>
            <a:endParaRPr lang="en-US" dirty="0"/>
          </a:p>
        </p:txBody>
      </p:sp>
    </p:spTree>
    <p:extLst>
      <p:ext uri="{BB962C8B-B14F-4D97-AF65-F5344CB8AC3E}">
        <p14:creationId xmlns:p14="http://schemas.microsoft.com/office/powerpoint/2010/main" val="1469939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08E1B-9A0D-4EC2-BF3A-4CB0BE3190F4}" type="slidenum">
              <a:rPr lang="en-US" smtClean="0"/>
              <a:t>1</a:t>
            </a:fld>
            <a:endParaRPr lang="en-US" dirty="0"/>
          </a:p>
        </p:txBody>
      </p:sp>
    </p:spTree>
    <p:extLst>
      <p:ext uri="{BB962C8B-B14F-4D97-AF65-F5344CB8AC3E}">
        <p14:creationId xmlns:p14="http://schemas.microsoft.com/office/powerpoint/2010/main" val="1978176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08E1B-9A0D-4EC2-BF3A-4CB0BE3190F4}" type="slidenum">
              <a:rPr lang="en-US" smtClean="0"/>
              <a:t>11</a:t>
            </a:fld>
            <a:endParaRPr lang="en-US" dirty="0"/>
          </a:p>
        </p:txBody>
      </p:sp>
    </p:spTree>
    <p:extLst>
      <p:ext uri="{BB962C8B-B14F-4D97-AF65-F5344CB8AC3E}">
        <p14:creationId xmlns:p14="http://schemas.microsoft.com/office/powerpoint/2010/main" val="3853719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08E1B-9A0D-4EC2-BF3A-4CB0BE3190F4}" type="slidenum">
              <a:rPr lang="en-US" smtClean="0"/>
              <a:t>12</a:t>
            </a:fld>
            <a:endParaRPr lang="en-US" dirty="0"/>
          </a:p>
        </p:txBody>
      </p:sp>
    </p:spTree>
    <p:extLst>
      <p:ext uri="{BB962C8B-B14F-4D97-AF65-F5344CB8AC3E}">
        <p14:creationId xmlns:p14="http://schemas.microsoft.com/office/powerpoint/2010/main" val="83597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08E1B-9A0D-4EC2-BF3A-4CB0BE3190F4}" type="slidenum">
              <a:rPr lang="en-US" smtClean="0"/>
              <a:t>17</a:t>
            </a:fld>
            <a:endParaRPr lang="en-US" dirty="0"/>
          </a:p>
        </p:txBody>
      </p:sp>
    </p:spTree>
    <p:extLst>
      <p:ext uri="{BB962C8B-B14F-4D97-AF65-F5344CB8AC3E}">
        <p14:creationId xmlns:p14="http://schemas.microsoft.com/office/powerpoint/2010/main" val="3986036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08E1B-9A0D-4EC2-BF3A-4CB0BE3190F4}" type="slidenum">
              <a:rPr lang="en-US" smtClean="0"/>
              <a:t>34</a:t>
            </a:fld>
            <a:endParaRPr lang="en-US" dirty="0"/>
          </a:p>
        </p:txBody>
      </p:sp>
    </p:spTree>
    <p:extLst>
      <p:ext uri="{BB962C8B-B14F-4D97-AF65-F5344CB8AC3E}">
        <p14:creationId xmlns:p14="http://schemas.microsoft.com/office/powerpoint/2010/main" val="16632516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7E3D5F40-3DA2-4FF1-A1FB-04B059E40603}" type="datetimeFigureOut">
              <a:rPr lang="en-US" smtClean="0"/>
              <a:t>6/25/2015</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B79FC53-DF81-4341-97F6-EC830D274910}" type="slidenum">
              <a:rPr lang="en-US" smtClean="0"/>
              <a:t>‹#›</a:t>
            </a:fld>
            <a:endParaRPr lang="en-US" dirty="0"/>
          </a:p>
        </p:txBody>
      </p:sp>
    </p:spTree>
    <p:extLst>
      <p:ext uri="{BB962C8B-B14F-4D97-AF65-F5344CB8AC3E}">
        <p14:creationId xmlns:p14="http://schemas.microsoft.com/office/powerpoint/2010/main" val="197102646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3D5F40-3DA2-4FF1-A1FB-04B059E40603}" type="datetimeFigureOut">
              <a:rPr lang="en-US" smtClean="0"/>
              <a:t>6/25/2015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79FC53-DF81-4341-97F6-EC830D274910}" type="slidenum">
              <a:rPr lang="en-US" smtClean="0"/>
              <a:t>‹#›</a:t>
            </a:fld>
            <a:endParaRPr lang="en-US" dirty="0"/>
          </a:p>
        </p:txBody>
      </p:sp>
    </p:spTree>
    <p:extLst>
      <p:ext uri="{BB962C8B-B14F-4D97-AF65-F5344CB8AC3E}">
        <p14:creationId xmlns:p14="http://schemas.microsoft.com/office/powerpoint/2010/main" val="2809931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3D5F40-3DA2-4FF1-A1FB-04B059E40603}" type="datetimeFigureOut">
              <a:rPr lang="en-US" smtClean="0"/>
              <a:t>6/25/2015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9FC53-DF81-4341-97F6-EC830D274910}" type="slidenum">
              <a:rPr lang="en-US" smtClean="0"/>
              <a:t>‹#›</a:t>
            </a:fld>
            <a:endParaRPr lang="en-US" dirty="0"/>
          </a:p>
        </p:txBody>
      </p:sp>
    </p:spTree>
    <p:extLst>
      <p:ext uri="{BB962C8B-B14F-4D97-AF65-F5344CB8AC3E}">
        <p14:creationId xmlns:p14="http://schemas.microsoft.com/office/powerpoint/2010/main" val="297261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3D5F40-3DA2-4FF1-A1FB-04B059E40603}" type="datetimeFigureOut">
              <a:rPr lang="en-US" smtClean="0"/>
              <a:t>6/25/2015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9FC53-DF81-4341-97F6-EC830D274910}" type="slidenum">
              <a:rPr lang="en-US" smtClean="0"/>
              <a:t>‹#›</a:t>
            </a:fld>
            <a:endParaRPr lang="en-US" dirty="0"/>
          </a:p>
        </p:txBody>
      </p:sp>
    </p:spTree>
    <p:extLst>
      <p:ext uri="{BB962C8B-B14F-4D97-AF65-F5344CB8AC3E}">
        <p14:creationId xmlns:p14="http://schemas.microsoft.com/office/powerpoint/2010/main" val="4083410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3D5F40-3DA2-4FF1-A1FB-04B059E40603}" type="datetimeFigureOut">
              <a:rPr lang="en-US" smtClean="0"/>
              <a:t>6/25/2015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9FC53-DF81-4341-97F6-EC830D274910}" type="slidenum">
              <a:rPr lang="en-US" smtClean="0"/>
              <a:t>‹#›</a:t>
            </a:fld>
            <a:endParaRPr lang="en-US" dirty="0"/>
          </a:p>
        </p:txBody>
      </p:sp>
    </p:spTree>
    <p:extLst>
      <p:ext uri="{BB962C8B-B14F-4D97-AF65-F5344CB8AC3E}">
        <p14:creationId xmlns:p14="http://schemas.microsoft.com/office/powerpoint/2010/main" val="3577714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3D5F40-3DA2-4FF1-A1FB-04B059E40603}" type="datetimeFigureOut">
              <a:rPr lang="en-US" smtClean="0"/>
              <a:t>6/25/2015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9FC53-DF81-4341-97F6-EC830D274910}" type="slidenum">
              <a:rPr lang="en-US" smtClean="0"/>
              <a:t>‹#›</a:t>
            </a:fld>
            <a:endParaRPr lang="en-US" dirty="0"/>
          </a:p>
        </p:txBody>
      </p:sp>
    </p:spTree>
    <p:extLst>
      <p:ext uri="{BB962C8B-B14F-4D97-AF65-F5344CB8AC3E}">
        <p14:creationId xmlns:p14="http://schemas.microsoft.com/office/powerpoint/2010/main" val="2975723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3D5F40-3DA2-4FF1-A1FB-04B059E40603}" type="datetimeFigureOut">
              <a:rPr lang="en-US" smtClean="0"/>
              <a:t>6/25/2015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9FC53-DF81-4341-97F6-EC830D274910}" type="slidenum">
              <a:rPr lang="en-US" smtClean="0"/>
              <a:t>‹#›</a:t>
            </a:fld>
            <a:endParaRPr lang="en-US" dirty="0"/>
          </a:p>
        </p:txBody>
      </p:sp>
    </p:spTree>
    <p:extLst>
      <p:ext uri="{BB962C8B-B14F-4D97-AF65-F5344CB8AC3E}">
        <p14:creationId xmlns:p14="http://schemas.microsoft.com/office/powerpoint/2010/main" val="1591318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3D5F40-3DA2-4FF1-A1FB-04B059E40603}" type="datetimeFigureOut">
              <a:rPr lang="en-US" smtClean="0"/>
              <a:t>6/25/2015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9FC53-DF81-4341-97F6-EC830D274910}" type="slidenum">
              <a:rPr lang="en-US" smtClean="0"/>
              <a:t>‹#›</a:t>
            </a:fld>
            <a:endParaRPr lang="en-US"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176394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3D5F40-3DA2-4FF1-A1FB-04B059E40603}" type="datetimeFigureOut">
              <a:rPr lang="en-US" smtClean="0"/>
              <a:t>6/25/2015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9FC53-DF81-4341-97F6-EC830D274910}" type="slidenum">
              <a:rPr lang="en-US" smtClean="0"/>
              <a:t>‹#›</a:t>
            </a:fld>
            <a:endParaRPr lang="en-US" dirty="0"/>
          </a:p>
        </p:txBody>
      </p:sp>
    </p:spTree>
    <p:extLst>
      <p:ext uri="{BB962C8B-B14F-4D97-AF65-F5344CB8AC3E}">
        <p14:creationId xmlns:p14="http://schemas.microsoft.com/office/powerpoint/2010/main" val="2647002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3D5F40-3DA2-4FF1-A1FB-04B059E40603}" type="datetimeFigureOut">
              <a:rPr lang="en-US" smtClean="0"/>
              <a:t>6/25/2015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9FC53-DF81-4341-97F6-EC830D274910}" type="slidenum">
              <a:rPr lang="en-US" smtClean="0"/>
              <a:t>‹#›</a:t>
            </a:fld>
            <a:endParaRPr lang="en-US" dirty="0"/>
          </a:p>
        </p:txBody>
      </p:sp>
    </p:spTree>
    <p:extLst>
      <p:ext uri="{BB962C8B-B14F-4D97-AF65-F5344CB8AC3E}">
        <p14:creationId xmlns:p14="http://schemas.microsoft.com/office/powerpoint/2010/main" val="1401774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3D5F40-3DA2-4FF1-A1FB-04B059E40603}" type="datetimeFigureOut">
              <a:rPr lang="en-US" smtClean="0"/>
              <a:t>6/25/2015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9FC53-DF81-4341-97F6-EC830D274910}" type="slidenum">
              <a:rPr lang="en-US" smtClean="0"/>
              <a:t>‹#›</a:t>
            </a:fld>
            <a:endParaRPr lang="en-US" dirty="0"/>
          </a:p>
        </p:txBody>
      </p:sp>
    </p:spTree>
    <p:extLst>
      <p:ext uri="{BB962C8B-B14F-4D97-AF65-F5344CB8AC3E}">
        <p14:creationId xmlns:p14="http://schemas.microsoft.com/office/powerpoint/2010/main" val="731497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E3D5F40-3DA2-4FF1-A1FB-04B059E40603}" type="datetimeFigureOut">
              <a:rPr lang="en-US" smtClean="0"/>
              <a:t>6/25/2015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79FC53-DF81-4341-97F6-EC830D274910}" type="slidenum">
              <a:rPr lang="en-US" smtClean="0"/>
              <a:t>‹#›</a:t>
            </a:fld>
            <a:endParaRPr lang="en-US" dirty="0"/>
          </a:p>
        </p:txBody>
      </p:sp>
    </p:spTree>
    <p:extLst>
      <p:ext uri="{BB962C8B-B14F-4D97-AF65-F5344CB8AC3E}">
        <p14:creationId xmlns:p14="http://schemas.microsoft.com/office/powerpoint/2010/main" val="2357298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E3D5F40-3DA2-4FF1-A1FB-04B059E40603}" type="datetimeFigureOut">
              <a:rPr lang="en-US" smtClean="0"/>
              <a:t>6/25/2015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B79FC53-DF81-4341-97F6-EC830D274910}" type="slidenum">
              <a:rPr lang="en-US" smtClean="0"/>
              <a:t>‹#›</a:t>
            </a:fld>
            <a:endParaRPr lang="en-US" dirty="0"/>
          </a:p>
        </p:txBody>
      </p:sp>
    </p:spTree>
    <p:extLst>
      <p:ext uri="{BB962C8B-B14F-4D97-AF65-F5344CB8AC3E}">
        <p14:creationId xmlns:p14="http://schemas.microsoft.com/office/powerpoint/2010/main" val="787217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E3D5F40-3DA2-4FF1-A1FB-04B059E40603}" type="datetimeFigureOut">
              <a:rPr lang="en-US" smtClean="0"/>
              <a:t>6/25/2015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B79FC53-DF81-4341-97F6-EC830D274910}" type="slidenum">
              <a:rPr lang="en-US" smtClean="0"/>
              <a:t>‹#›</a:t>
            </a:fld>
            <a:endParaRPr lang="en-US" dirty="0"/>
          </a:p>
        </p:txBody>
      </p:sp>
    </p:spTree>
    <p:extLst>
      <p:ext uri="{BB962C8B-B14F-4D97-AF65-F5344CB8AC3E}">
        <p14:creationId xmlns:p14="http://schemas.microsoft.com/office/powerpoint/2010/main" val="1019675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7E3D5F40-3DA2-4FF1-A1FB-04B059E40603}" type="datetimeFigureOut">
              <a:rPr lang="en-US" smtClean="0"/>
              <a:t>6/25/2015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B79FC53-DF81-4341-97F6-EC830D274910}" type="slidenum">
              <a:rPr lang="en-US" smtClean="0"/>
              <a:t>‹#›</a:t>
            </a:fld>
            <a:endParaRPr lang="en-US" dirty="0"/>
          </a:p>
        </p:txBody>
      </p:sp>
    </p:spTree>
    <p:extLst>
      <p:ext uri="{BB962C8B-B14F-4D97-AF65-F5344CB8AC3E}">
        <p14:creationId xmlns:p14="http://schemas.microsoft.com/office/powerpoint/2010/main" val="1018531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3D5F40-3DA2-4FF1-A1FB-04B059E40603}" type="datetimeFigureOut">
              <a:rPr lang="en-US" smtClean="0"/>
              <a:t>6/25/2015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79FC53-DF81-4341-97F6-EC830D274910}" type="slidenum">
              <a:rPr lang="en-US" smtClean="0"/>
              <a:t>‹#›</a:t>
            </a:fld>
            <a:endParaRPr lang="en-US" dirty="0"/>
          </a:p>
        </p:txBody>
      </p:sp>
    </p:spTree>
    <p:extLst>
      <p:ext uri="{BB962C8B-B14F-4D97-AF65-F5344CB8AC3E}">
        <p14:creationId xmlns:p14="http://schemas.microsoft.com/office/powerpoint/2010/main" val="1529482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3D5F40-3DA2-4FF1-A1FB-04B059E40603}" type="datetimeFigureOut">
              <a:rPr lang="en-US" smtClean="0"/>
              <a:t>6/25/2015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79FC53-DF81-4341-97F6-EC830D274910}" type="slidenum">
              <a:rPr lang="en-US" smtClean="0"/>
              <a:t>‹#›</a:t>
            </a:fld>
            <a:endParaRPr lang="en-US" dirty="0"/>
          </a:p>
        </p:txBody>
      </p:sp>
    </p:spTree>
    <p:extLst>
      <p:ext uri="{BB962C8B-B14F-4D97-AF65-F5344CB8AC3E}">
        <p14:creationId xmlns:p14="http://schemas.microsoft.com/office/powerpoint/2010/main" val="3798562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E3D5F40-3DA2-4FF1-A1FB-04B059E40603}" type="datetimeFigureOut">
              <a:rPr lang="en-US" smtClean="0"/>
              <a:t>6/25/2015</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B79FC53-DF81-4341-97F6-EC830D274910}" type="slidenum">
              <a:rPr lang="en-US" smtClean="0"/>
              <a:t>‹#›</a:t>
            </a:fld>
            <a:endParaRPr lang="en-US" dirty="0"/>
          </a:p>
        </p:txBody>
      </p:sp>
    </p:spTree>
    <p:extLst>
      <p:ext uri="{BB962C8B-B14F-4D97-AF65-F5344CB8AC3E}">
        <p14:creationId xmlns:p14="http://schemas.microsoft.com/office/powerpoint/2010/main" val="3166384100"/>
      </p:ext>
    </p:extLst>
  </p:cSld>
  <p:clrMap bg1="dk1" tx1="lt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5.gif"/><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2.gif"/></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hyperlink" Target="http://coolcosmos.ipac.caltech.edu/cosmic_classroom/distance.html" TargetMode="External"/><Relationship Id="rId3" Type="http://schemas.openxmlformats.org/officeDocument/2006/relationships/hyperlink" Target="http://ed.ted.com/lessons/how-do-we-measure-distances-in-space/" TargetMode="External"/><Relationship Id="rId7" Type="http://schemas.openxmlformats.org/officeDocument/2006/relationships/hyperlink" Target="http://www.universetoday.com/way-to-measure-cosmic-distances/" TargetMode="External"/><Relationship Id="rId2" Type="http://schemas.openxmlformats.org/officeDocument/2006/relationships/hyperlink" Target="https://en.wikipedia.org/wiki/Parallax" TargetMode="External"/><Relationship Id="rId1" Type="http://schemas.openxmlformats.org/officeDocument/2006/relationships/slideLayout" Target="../slideLayouts/slideLayout6.xml"/><Relationship Id="rId6" Type="http://schemas.openxmlformats.org/officeDocument/2006/relationships/hyperlink" Target="https://www.youtube.com/watch?v=Op3AYaJc0Xw" TargetMode="External"/><Relationship Id="rId5" Type="http://schemas.openxmlformats.org/officeDocument/2006/relationships/hyperlink" Target="http://news.discovery.com/space/supernova-cosmos-distance.htm" TargetMode="External"/><Relationship Id="rId4" Type="http://schemas.openxmlformats.org/officeDocument/2006/relationships/hyperlink" Target="http://starchild.gsfc.nasa.gov/docs/StarChild/questions/question39.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g"/></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49827" y="2394160"/>
            <a:ext cx="9100459" cy="17562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2" name="Title 1"/>
          <p:cNvSpPr>
            <a:spLocks noGrp="1"/>
          </p:cNvSpPr>
          <p:nvPr>
            <p:ph type="ctrTitle"/>
          </p:nvPr>
        </p:nvSpPr>
        <p:spPr>
          <a:xfrm>
            <a:off x="-1" y="0"/>
            <a:ext cx="12192000" cy="1149927"/>
          </a:xfrm>
        </p:spPr>
        <p:style>
          <a:lnRef idx="1">
            <a:schemeClr val="accent5"/>
          </a:lnRef>
          <a:fillRef idx="2">
            <a:schemeClr val="accent5"/>
          </a:fillRef>
          <a:effectRef idx="1">
            <a:schemeClr val="accent5"/>
          </a:effectRef>
          <a:fontRef idx="minor">
            <a:schemeClr val="dk1"/>
          </a:fontRef>
        </p:style>
        <p:txBody>
          <a:bodyPr/>
          <a:lstStyle/>
          <a:p>
            <a:pPr algn="ctr"/>
            <a:r>
              <a:rPr lang="en-US" sz="6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9</a:t>
            </a:r>
            <a:r>
              <a:rPr lang="ka-GE" sz="6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n-US" sz="6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Distances </a:t>
            </a:r>
            <a:r>
              <a:rPr lang="en-U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in open space</a:t>
            </a:r>
          </a:p>
        </p:txBody>
      </p:sp>
      <p:sp>
        <p:nvSpPr>
          <p:cNvPr id="5" name="TextBox 4"/>
          <p:cNvSpPr txBox="1"/>
          <p:nvPr/>
        </p:nvSpPr>
        <p:spPr>
          <a:xfrm>
            <a:off x="278968" y="5365284"/>
            <a:ext cx="5176436"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dirty="0">
                <a:ln w="0"/>
                <a:solidFill>
                  <a:srgbClr val="FF0000"/>
                </a:solidFill>
                <a:effectLst>
                  <a:outerShdw blurRad="38100" dist="25400" dir="5400000" algn="ctr" rotWithShape="0">
                    <a:srgbClr val="6E747A">
                      <a:alpha val="43000"/>
                    </a:srgbClr>
                  </a:outerShdw>
                </a:effectLst>
              </a:rPr>
              <a:t>Reporter : Giga Khizanishvili</a:t>
            </a:r>
          </a:p>
          <a:p>
            <a:r>
              <a:rPr lang="en-US" sz="3200" dirty="0" smtClean="0">
                <a:ln w="0"/>
                <a:solidFill>
                  <a:srgbClr val="FF0000"/>
                </a:solidFill>
                <a:effectLst>
                  <a:outerShdw blurRad="38100" dist="25400" dir="5400000" algn="ctr" rotWithShape="0">
                    <a:srgbClr val="6E747A">
                      <a:alpha val="43000"/>
                    </a:srgbClr>
                  </a:outerShdw>
                </a:effectLst>
              </a:rPr>
              <a:t>Team: Georgians</a:t>
            </a:r>
          </a:p>
        </p:txBody>
      </p:sp>
      <p:pic>
        <p:nvPicPr>
          <p:cNvPr id="6" name="Picture 2" descr="http://www.iynt.org/belgrade/color_text_iynt_2015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7902" y="5269424"/>
            <a:ext cx="4779296" cy="11057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iynt.org/iynt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342" y="2596697"/>
            <a:ext cx="9147313" cy="13511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79026" y="4982817"/>
            <a:ext cx="1219200" cy="921076"/>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62663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758"/>
          <a:stretch/>
        </p:blipFill>
        <p:spPr>
          <a:xfrm>
            <a:off x="893064" y="585216"/>
            <a:ext cx="10430398" cy="5909000"/>
          </a:xfrm>
          <a:prstGeom prst="rect">
            <a:avLst/>
          </a:prstGeom>
        </p:spPr>
      </p:pic>
    </p:spTree>
    <p:extLst>
      <p:ext uri="{BB962C8B-B14F-4D97-AF65-F5344CB8AC3E}">
        <p14:creationId xmlns:p14="http://schemas.microsoft.com/office/powerpoint/2010/main" val="120311533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9540" y="409176"/>
            <a:ext cx="9404723" cy="1400530"/>
          </a:xfrm>
        </p:spPr>
        <p:txBody>
          <a:bodyPr/>
          <a:lstStyle/>
          <a:p>
            <a:r>
              <a:rPr lang="en-US" sz="5400" dirty="0" smtClean="0">
                <a:ln w="0"/>
                <a:solidFill>
                  <a:schemeClr val="accent1"/>
                </a:solidFill>
                <a:effectLst>
                  <a:outerShdw blurRad="38100" dist="25400" dir="5400000" algn="ctr" rotWithShape="0">
                    <a:srgbClr val="6E747A">
                      <a:alpha val="43000"/>
                    </a:srgbClr>
                  </a:outerShdw>
                </a:effectLst>
              </a:rPr>
              <a:t>Radar – How It Works?</a:t>
            </a:r>
            <a:endParaRPr lang="en-US" sz="5400" dirty="0">
              <a:ln w="0"/>
              <a:solidFill>
                <a:schemeClr val="accent1"/>
              </a:solidFill>
              <a:effectLst>
                <a:outerShdw blurRad="38100" dist="25400" dir="5400000" algn="ctr" rotWithShape="0">
                  <a:srgbClr val="6E747A">
                    <a:alpha val="43000"/>
                  </a:srgbClr>
                </a:outerShdw>
              </a:effectLst>
            </a:endParaRPr>
          </a:p>
        </p:txBody>
      </p:sp>
      <p:pic>
        <p:nvPicPr>
          <p:cNvPr id="2050" name="Picture 2" descr="http://www.ig.utexas.edu/research/projects/mars/education/pictures/radar/ech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6196" y="1581197"/>
            <a:ext cx="2792478" cy="49732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ig.utexas.edu/research/projects/mars/education/pictures/radar/rad_system.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101" y="2486169"/>
            <a:ext cx="6151782" cy="36202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ig.utexas.edu/research/projects/mars/education/pictures/radar/refl.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61246" y="1533593"/>
            <a:ext cx="7544638" cy="389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8821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2052"/>
                                        </p:tgtEl>
                                      </p:cBhvr>
                                    </p:animEffect>
                                    <p:set>
                                      <p:cBhvr>
                                        <p:cTn id="10" dur="1" fill="hold">
                                          <p:stCondLst>
                                            <p:cond delay="499"/>
                                          </p:stCondLst>
                                        </p:cTn>
                                        <p:tgtEl>
                                          <p:spTgt spid="205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8" presetClass="entr" presetSubtype="32"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diamond(out)">
                                      <p:cBhvr>
                                        <p:cTn id="15"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1146629"/>
          </a:xfrm>
        </p:spPr>
        <p:style>
          <a:lnRef idx="1">
            <a:schemeClr val="accent3"/>
          </a:lnRef>
          <a:fillRef idx="2">
            <a:schemeClr val="accent3"/>
          </a:fillRef>
          <a:effectRef idx="1">
            <a:schemeClr val="accent3"/>
          </a:effectRef>
          <a:fontRef idx="minor">
            <a:schemeClr val="dk1"/>
          </a:fontRef>
        </p:style>
        <p:txBody>
          <a:bodyPr/>
          <a:lstStyle/>
          <a:p>
            <a:pPr algn="ctr"/>
            <a:endParaRPr lang="en-US" sz="4000" b="1" u="sng" dirty="0"/>
          </a:p>
        </p:txBody>
      </p:sp>
      <p:sp>
        <p:nvSpPr>
          <p:cNvPr id="3" name="TextBox 2"/>
          <p:cNvSpPr txBox="1"/>
          <p:nvPr/>
        </p:nvSpPr>
        <p:spPr>
          <a:xfrm>
            <a:off x="8229385" y="2846775"/>
            <a:ext cx="3568606" cy="2123658"/>
          </a:xfrm>
          <a:prstGeom prst="rect">
            <a:avLst/>
          </a:prstGeom>
          <a:noFill/>
        </p:spPr>
        <p:txBody>
          <a:bodyPr wrap="none" rtlCol="0">
            <a:spAutoFit/>
          </a:bodyPr>
          <a:lstStyle/>
          <a:p>
            <a:r>
              <a:rPr lang="en-US" sz="4400" dirty="0" smtClean="0">
                <a:ln w="0"/>
                <a:solidFill>
                  <a:schemeClr val="accent1"/>
                </a:solidFill>
                <a:effectLst>
                  <a:outerShdw blurRad="38100" dist="25400" dir="5400000" algn="ctr" rotWithShape="0">
                    <a:srgbClr val="6E747A">
                      <a:alpha val="43000"/>
                    </a:srgbClr>
                  </a:outerShdw>
                </a:effectLst>
              </a:rPr>
              <a:t>d – Distance</a:t>
            </a:r>
          </a:p>
          <a:p>
            <a:r>
              <a:rPr lang="en-US" sz="4400" dirty="0" smtClean="0">
                <a:ln w="0"/>
                <a:solidFill>
                  <a:schemeClr val="accent1"/>
                </a:solidFill>
                <a:effectLst>
                  <a:outerShdw blurRad="38100" dist="25400" dir="5400000" algn="ctr" rotWithShape="0">
                    <a:srgbClr val="6E747A">
                      <a:alpha val="43000"/>
                    </a:srgbClr>
                  </a:outerShdw>
                </a:effectLst>
              </a:rPr>
              <a:t>V</a:t>
            </a:r>
            <a:r>
              <a:rPr lang="ka-GE" sz="4400" dirty="0" smtClean="0">
                <a:ln w="0"/>
                <a:solidFill>
                  <a:schemeClr val="accent1"/>
                </a:solidFill>
                <a:effectLst>
                  <a:outerShdw blurRad="38100" dist="25400" dir="5400000" algn="ctr" rotWithShape="0">
                    <a:srgbClr val="6E747A">
                      <a:alpha val="43000"/>
                    </a:srgbClr>
                  </a:outerShdw>
                </a:effectLst>
              </a:rPr>
              <a:t> – </a:t>
            </a:r>
            <a:r>
              <a:rPr lang="en-US" sz="4400" dirty="0" smtClean="0">
                <a:ln w="0"/>
                <a:solidFill>
                  <a:schemeClr val="accent1"/>
                </a:solidFill>
                <a:effectLst>
                  <a:outerShdw blurRad="38100" dist="25400" dir="5400000" algn="ctr" rotWithShape="0">
                    <a:srgbClr val="6E747A">
                      <a:alpha val="43000"/>
                    </a:srgbClr>
                  </a:outerShdw>
                </a:effectLst>
              </a:rPr>
              <a:t>Velocity</a:t>
            </a:r>
          </a:p>
          <a:p>
            <a:r>
              <a:rPr lang="en-US" sz="4400" dirty="0" smtClean="0">
                <a:ln w="0"/>
                <a:solidFill>
                  <a:schemeClr val="accent1"/>
                </a:solidFill>
                <a:effectLst>
                  <a:outerShdw blurRad="38100" dist="25400" dir="5400000" algn="ctr" rotWithShape="0">
                    <a:srgbClr val="6E747A">
                      <a:alpha val="43000"/>
                    </a:srgbClr>
                  </a:outerShdw>
                </a:effectLst>
              </a:rPr>
              <a:t>T  </a:t>
            </a:r>
            <a:r>
              <a:rPr lang="ka-GE" sz="4400" dirty="0" smtClean="0">
                <a:ln w="0"/>
                <a:solidFill>
                  <a:schemeClr val="accent1"/>
                </a:solidFill>
                <a:effectLst>
                  <a:outerShdw blurRad="38100" dist="25400" dir="5400000" algn="ctr" rotWithShape="0">
                    <a:srgbClr val="6E747A">
                      <a:alpha val="43000"/>
                    </a:srgbClr>
                  </a:outerShdw>
                </a:effectLst>
              </a:rPr>
              <a:t>– </a:t>
            </a:r>
            <a:r>
              <a:rPr lang="en-US" sz="4400" dirty="0" smtClean="0">
                <a:ln w="0"/>
                <a:solidFill>
                  <a:schemeClr val="accent1"/>
                </a:solidFill>
                <a:effectLst>
                  <a:outerShdw blurRad="38100" dist="25400" dir="5400000" algn="ctr" rotWithShape="0">
                    <a:srgbClr val="6E747A">
                      <a:alpha val="43000"/>
                    </a:srgbClr>
                  </a:outerShdw>
                </a:effectLst>
              </a:rPr>
              <a:t>Time</a:t>
            </a:r>
            <a:endParaRPr lang="en-US" sz="4400" dirty="0">
              <a:ln w="0"/>
              <a:solidFill>
                <a:schemeClr val="accent1"/>
              </a:solidFill>
              <a:effectLst>
                <a:outerShdw blurRad="38100" dist="25400" dir="5400000" algn="ctr" rotWithShape="0">
                  <a:srgbClr val="6E747A">
                    <a:alpha val="43000"/>
                  </a:srgbClr>
                </a:outerShdw>
              </a:effectLst>
            </a:endParaRPr>
          </a:p>
        </p:txBody>
      </p:sp>
      <p:sp>
        <p:nvSpPr>
          <p:cNvPr id="4" name="TextBox 3"/>
          <p:cNvSpPr txBox="1"/>
          <p:nvPr/>
        </p:nvSpPr>
        <p:spPr>
          <a:xfrm>
            <a:off x="0" y="174170"/>
            <a:ext cx="12192000" cy="707886"/>
          </a:xfrm>
          <a:prstGeom prst="rect">
            <a:avLst/>
          </a:prstGeom>
          <a:noFill/>
        </p:spPr>
        <p:txBody>
          <a:bodyPr wrap="square" rtlCol="0">
            <a:spAutoFit/>
          </a:bodyPr>
          <a:lstStyle/>
          <a:p>
            <a:pPr algn="ctr"/>
            <a:r>
              <a:rPr lang="en-US" sz="4000" b="1" u="sng" spc="50" dirty="0">
                <a:ln w="0"/>
                <a:solidFill>
                  <a:schemeClr val="bg2"/>
                </a:solidFill>
                <a:effectLst>
                  <a:innerShdw blurRad="63500" dist="50800" dir="13500000">
                    <a:srgbClr val="000000">
                      <a:alpha val="50000"/>
                    </a:srgbClr>
                  </a:innerShdw>
                </a:effectLst>
              </a:rPr>
              <a:t>Radar - measuring distances in our solar system</a:t>
            </a:r>
            <a:endParaRPr lang="en-US" sz="4000" b="1" spc="50" dirty="0">
              <a:ln w="0"/>
              <a:solidFill>
                <a:schemeClr val="bg2"/>
              </a:solidFill>
              <a:effectLst>
                <a:innerShdw blurRad="63500" dist="50800" dir="13500000">
                  <a:srgbClr val="000000">
                    <a:alpha val="50000"/>
                  </a:srgbClr>
                </a:innerShdw>
              </a:effectLst>
            </a:endParaRPr>
          </a:p>
        </p:txBody>
      </p:sp>
      <p:pic>
        <p:nvPicPr>
          <p:cNvPr id="8" name="Picture 4" descr="diagram &#10;showing distance between two objects being determined by light travelling &#10;from one to the other and bouncing back so the travel time is equal to twice &#10;the distance divided by the speed of light"/>
          <p:cNvPicPr>
            <a:picLocks noChangeAspect="1" noChangeArrowheads="1"/>
          </p:cNvPicPr>
          <p:nvPr/>
        </p:nvPicPr>
        <p:blipFill rotWithShape="1">
          <a:blip r:embed="rId3">
            <a:extLst>
              <a:ext uri="{28A0092B-C50C-407E-A947-70E740481C1C}">
                <a14:useLocalDpi xmlns:a14="http://schemas.microsoft.com/office/drawing/2010/main" val="0"/>
              </a:ext>
            </a:extLst>
          </a:blip>
          <a:srcRect b="18465"/>
          <a:stretch/>
        </p:blipFill>
        <p:spPr bwMode="auto">
          <a:xfrm>
            <a:off x="368385" y="1927404"/>
            <a:ext cx="7328952" cy="396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112979"/>
      </p:ext>
    </p:extLst>
  </p:cSld>
  <p:clrMapOvr>
    <a:masterClrMapping/>
  </p:clrMapOvr>
  <mc:AlternateContent xmlns:mc="http://schemas.openxmlformats.org/markup-compatibility/2006" xmlns:p14="http://schemas.microsoft.com/office/powerpoint/2010/main">
    <mc:Choice Requires="p14">
      <p:transition spd="slow" p14:dur="2000">
        <p14:glitter dir="d" pattern="hexago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pollo 11 Astronauts Talk With Richard Nixon From the Surface of the Moon - AT&amp;T Archiv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5326" y="1332655"/>
            <a:ext cx="9442030" cy="5287615"/>
          </a:xfrm>
          <a:prstGeom prst="rect">
            <a:avLst/>
          </a:prstGeom>
        </p:spPr>
      </p:pic>
      <p:sp>
        <p:nvSpPr>
          <p:cNvPr id="2" name="Title 1"/>
          <p:cNvSpPr>
            <a:spLocks noGrp="1"/>
          </p:cNvSpPr>
          <p:nvPr>
            <p:ph type="title"/>
          </p:nvPr>
        </p:nvSpPr>
        <p:spPr>
          <a:xfrm>
            <a:off x="0" y="1"/>
            <a:ext cx="12191999" cy="1033670"/>
          </a:xfrm>
        </p:spPr>
        <p:txBody>
          <a:bodyPr>
            <a:noAutofit/>
          </a:bodyPr>
          <a:lstStyle/>
          <a:p>
            <a:pPr algn="ctr"/>
            <a:r>
              <a:rPr lang="en-US" sz="3900" u="sng" cap="none" dirty="0" smtClean="0">
                <a:ln w="0"/>
                <a:solidFill>
                  <a:srgbClr val="FFC000"/>
                </a:solidFill>
                <a:effectLst>
                  <a:outerShdw blurRad="38100" dist="25400" dir="5400000" algn="ctr" rotWithShape="0">
                    <a:srgbClr val="6E747A">
                      <a:alpha val="43000"/>
                    </a:srgbClr>
                  </a:outerShdw>
                </a:effectLst>
              </a:rPr>
              <a:t>How I measured distance between the Earth and the Moon</a:t>
            </a:r>
            <a:endParaRPr lang="en-US" sz="3900" u="sng" cap="none" dirty="0">
              <a:ln w="0"/>
              <a:solidFill>
                <a:srgbClr val="FFC000"/>
              </a:solidFill>
              <a:effectLst>
                <a:outerShdw blurRad="38100" dist="25400" dir="5400000" algn="ctr" rotWithShape="0">
                  <a:srgbClr val="6E747A">
                    <a:alpha val="43000"/>
                  </a:srgbClr>
                </a:outerShdw>
              </a:effectLst>
            </a:endParaRPr>
          </a:p>
        </p:txBody>
      </p:sp>
      <p:sp>
        <p:nvSpPr>
          <p:cNvPr id="5" name="TextBox 4"/>
          <p:cNvSpPr txBox="1"/>
          <p:nvPr/>
        </p:nvSpPr>
        <p:spPr>
          <a:xfrm>
            <a:off x="728869" y="1603512"/>
            <a:ext cx="10933044" cy="501675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smtClean="0"/>
              <a:t>1:00.58  </a:t>
            </a:r>
            <a:r>
              <a:rPr lang="ka-GE" sz="3200" dirty="0" smtClean="0"/>
              <a:t>– 1:00</a:t>
            </a:r>
            <a:r>
              <a:rPr lang="en-US" sz="3200" dirty="0" smtClean="0"/>
              <a:t>.</a:t>
            </a:r>
            <a:r>
              <a:rPr lang="ka-GE" sz="3200" dirty="0" smtClean="0"/>
              <a:t>6</a:t>
            </a:r>
            <a:r>
              <a:rPr lang="en-US" sz="3200" dirty="0"/>
              <a:t>2</a:t>
            </a:r>
            <a:r>
              <a:rPr lang="ka-GE" sz="3200" dirty="0" smtClean="0"/>
              <a:t>     – </a:t>
            </a:r>
            <a:r>
              <a:rPr lang="en-US" sz="3200" dirty="0" smtClean="0"/>
              <a:t> S (First Time)</a:t>
            </a:r>
          </a:p>
          <a:p>
            <a:r>
              <a:rPr lang="en-US" sz="3200" dirty="0" smtClean="0"/>
              <a:t>1:03.11 </a:t>
            </a:r>
            <a:r>
              <a:rPr lang="ka-GE" sz="3200" dirty="0" smtClean="0"/>
              <a:t> – </a:t>
            </a:r>
            <a:r>
              <a:rPr lang="en-US" sz="3200" dirty="0" smtClean="0"/>
              <a:t>1:03.16     </a:t>
            </a:r>
            <a:r>
              <a:rPr lang="ka-GE" sz="3200" dirty="0" smtClean="0"/>
              <a:t>– </a:t>
            </a:r>
            <a:r>
              <a:rPr lang="en-US" sz="3200" dirty="0" smtClean="0"/>
              <a:t> S</a:t>
            </a:r>
            <a:r>
              <a:rPr lang="ka-GE" sz="3200" dirty="0" smtClean="0"/>
              <a:t> (</a:t>
            </a:r>
            <a:r>
              <a:rPr lang="en-US" sz="3200" dirty="0" smtClean="0"/>
              <a:t>Second Time)</a:t>
            </a:r>
          </a:p>
          <a:p>
            <a:endParaRPr lang="en-US" sz="3200" dirty="0"/>
          </a:p>
          <a:p>
            <a:r>
              <a:rPr lang="en-US" sz="3200" b="1" i="1" u="sng" dirty="0" smtClean="0"/>
              <a:t>Now calculate distance:</a:t>
            </a:r>
          </a:p>
          <a:p>
            <a:r>
              <a:rPr lang="en-US" sz="3200" dirty="0" smtClean="0"/>
              <a:t>2d=v*t     </a:t>
            </a:r>
            <a:r>
              <a:rPr lang="ka-GE" sz="3200" dirty="0" smtClean="0"/>
              <a:t>–</a:t>
            </a:r>
            <a:r>
              <a:rPr lang="en-US" sz="3200" dirty="0" smtClean="0">
                <a:latin typeface="A_Nusxuri" panose="00000400000000000000" pitchFamily="2" charset="0"/>
              </a:rPr>
              <a:t>›</a:t>
            </a:r>
            <a:r>
              <a:rPr lang="ka-GE" sz="3200" dirty="0" smtClean="0">
                <a:latin typeface="A_Nusxuri" panose="00000400000000000000" pitchFamily="2" charset="0"/>
              </a:rPr>
              <a:t>  </a:t>
            </a:r>
            <a:r>
              <a:rPr lang="en-US" sz="3200" dirty="0" smtClean="0">
                <a:latin typeface="+mj-lt"/>
              </a:rPr>
              <a:t>2d=300000*t     </a:t>
            </a:r>
            <a:r>
              <a:rPr lang="ka-GE" sz="3200" dirty="0" smtClean="0"/>
              <a:t>–</a:t>
            </a:r>
            <a:r>
              <a:rPr lang="en-US" sz="3200" dirty="0" smtClean="0">
                <a:latin typeface="A_Nusxuri" panose="00000400000000000000" pitchFamily="2" charset="0"/>
              </a:rPr>
              <a:t>›    </a:t>
            </a:r>
            <a:r>
              <a:rPr lang="en-US" sz="3200" dirty="0" smtClean="0">
                <a:latin typeface="+mj-lt"/>
              </a:rPr>
              <a:t>d=150000*t</a:t>
            </a:r>
          </a:p>
          <a:p>
            <a:endParaRPr lang="en-US" sz="3200" dirty="0">
              <a:latin typeface="+mj-lt"/>
            </a:endParaRPr>
          </a:p>
          <a:p>
            <a:r>
              <a:rPr lang="en-US" sz="3200" dirty="0" smtClean="0">
                <a:latin typeface="+mj-lt"/>
              </a:rPr>
              <a:t>t (max) = 1:03.14 – 1:00.60 = 2.54</a:t>
            </a:r>
          </a:p>
          <a:p>
            <a:r>
              <a:rPr lang="en-US" sz="3200" dirty="0" smtClean="0">
                <a:latin typeface="+mj-lt"/>
              </a:rPr>
              <a:t>t (min) = 1:03.11 </a:t>
            </a:r>
            <a:r>
              <a:rPr lang="ka-GE" sz="3200" dirty="0" smtClean="0">
                <a:latin typeface="+mj-lt"/>
              </a:rPr>
              <a:t>– </a:t>
            </a:r>
            <a:r>
              <a:rPr lang="en-US" sz="3200" dirty="0" smtClean="0">
                <a:latin typeface="+mj-lt"/>
              </a:rPr>
              <a:t>1:00.62 = 2.49</a:t>
            </a:r>
            <a:r>
              <a:rPr lang="ka-GE" sz="3200" dirty="0" smtClean="0">
                <a:latin typeface="+mj-lt"/>
              </a:rPr>
              <a:t> </a:t>
            </a:r>
            <a:endParaRPr lang="en-US" sz="3200" dirty="0" smtClean="0">
              <a:latin typeface="+mj-lt"/>
            </a:endParaRPr>
          </a:p>
          <a:p>
            <a:endParaRPr lang="en-US" sz="3200" dirty="0">
              <a:latin typeface="+mj-lt"/>
            </a:endParaRPr>
          </a:p>
          <a:p>
            <a:r>
              <a:rPr lang="en-US" sz="3200" dirty="0" smtClean="0">
                <a:latin typeface="+mj-lt"/>
              </a:rPr>
              <a:t>Margin </a:t>
            </a:r>
            <a:r>
              <a:rPr lang="en-US" sz="3200" dirty="0">
                <a:latin typeface="+mj-lt"/>
              </a:rPr>
              <a:t>of </a:t>
            </a:r>
            <a:r>
              <a:rPr lang="en-US" sz="3200" dirty="0" smtClean="0">
                <a:latin typeface="+mj-lt"/>
              </a:rPr>
              <a:t>Error</a:t>
            </a:r>
            <a:r>
              <a:rPr lang="ka-GE" sz="3200" dirty="0" smtClean="0">
                <a:latin typeface="+mj-lt"/>
              </a:rPr>
              <a:t> </a:t>
            </a:r>
            <a:r>
              <a:rPr lang="en-US" sz="3200" dirty="0" smtClean="0">
                <a:latin typeface="+mj-lt"/>
              </a:rPr>
              <a:t>of time  2,54 - 2,49 = 0.05 min</a:t>
            </a:r>
          </a:p>
        </p:txBody>
      </p:sp>
      <p:sp>
        <p:nvSpPr>
          <p:cNvPr id="7" name="Rectangle 6"/>
          <p:cNvSpPr/>
          <p:nvPr/>
        </p:nvSpPr>
        <p:spPr>
          <a:xfrm>
            <a:off x="1176201" y="1849733"/>
            <a:ext cx="10286929" cy="45243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32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rPr>
              <a:t>d (</a:t>
            </a:r>
            <a:r>
              <a:rPr lang="en-US" sz="3200" b="1"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rPr>
              <a:t>max) = 150000 * t(max) </a:t>
            </a:r>
            <a:r>
              <a:rPr lang="en-US" sz="32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rPr>
              <a:t>=  2,58 * 150000 = </a:t>
            </a:r>
            <a:r>
              <a:rPr lang="en-US" sz="3200" b="1"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rPr>
              <a:t>387000km</a:t>
            </a:r>
          </a:p>
          <a:p>
            <a:r>
              <a:rPr lang="en-US" sz="3200" b="1"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rPr>
              <a:t>d (min) = 150000 * t(min) = 2,49 * 150000 = 373500km</a:t>
            </a:r>
          </a:p>
          <a:p>
            <a:endParaRPr lang="en-US" sz="32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a:p>
            <a:r>
              <a:rPr lang="en-US" sz="32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rPr>
              <a:t>Margin of Error</a:t>
            </a:r>
            <a:r>
              <a:rPr lang="ka-GE" sz="32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rPr>
              <a:t> </a:t>
            </a:r>
            <a:r>
              <a:rPr lang="en-US" sz="3200" b="1"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rPr>
              <a:t>o distance to the moon </a:t>
            </a:r>
            <a:r>
              <a:rPr lang="ka-GE" sz="3200" b="1"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rPr>
              <a:t> </a:t>
            </a:r>
            <a:r>
              <a:rPr lang="en-US" sz="3200" b="1"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rPr>
              <a:t>= d(max) </a:t>
            </a:r>
            <a:r>
              <a:rPr lang="ka-GE" sz="3200" b="1"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rPr>
              <a:t>–</a:t>
            </a:r>
            <a:r>
              <a:rPr lang="en-US" sz="3200" b="1"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rPr>
              <a:t> d(min) = 387000 </a:t>
            </a:r>
            <a:r>
              <a:rPr lang="ka-GE" sz="3200" b="1"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rPr>
              <a:t>– </a:t>
            </a:r>
            <a:r>
              <a:rPr lang="en-US" sz="3200" b="1"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rPr>
              <a:t>373500 = 13500km</a:t>
            </a:r>
          </a:p>
          <a:p>
            <a:endParaRPr lang="en-US" sz="32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a:p>
            <a:r>
              <a:rPr lang="en-US" sz="3200" b="1"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rPr>
              <a:t>The really distance between the Earth and the Moon is 384000km,  our calculated distance   (387000+373500) / 2    it is equal to about 380000  </a:t>
            </a:r>
            <a:endParaRPr lang="en-US" sz="32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Tree>
    <p:extLst>
      <p:ext uri="{BB962C8B-B14F-4D97-AF65-F5344CB8AC3E}">
        <p14:creationId xmlns:p14="http://schemas.microsoft.com/office/powerpoint/2010/main" val="329954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77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 presetClass="exit" presetSubtype="32" fill="hold" nodeType="clickEffect">
                                  <p:stCondLst>
                                    <p:cond delay="0"/>
                                  </p:stCondLst>
                                  <p:childTnLst>
                                    <p:animEffect transition="out" filter="box(out)">
                                      <p:cBhvr>
                                        <p:cTn id="10" dur="10"/>
                                        <p:tgtEl>
                                          <p:spTgt spid="4"/>
                                        </p:tgtEl>
                                      </p:cBhvr>
                                    </p:animEffect>
                                    <p:set>
                                      <p:cBhvr>
                                        <p:cTn id="11" dur="1" fill="hold">
                                          <p:stCondLst>
                                            <p:cond delay="9"/>
                                          </p:stCondLst>
                                        </p:cTn>
                                        <p:tgtEl>
                                          <p:spTgt spid="4"/>
                                        </p:tgtEl>
                                        <p:attrNameLst>
                                          <p:attrName>style.visibility</p:attrName>
                                        </p:attrNameLst>
                                      </p:cBhvr>
                                      <p:to>
                                        <p:strVal val="hidden"/>
                                      </p:to>
                                    </p:set>
                                    <p:cmd type="call" cmd="stop">
                                      <p:cBhvr>
                                        <p:cTn id="12" dur="1">
                                          <p:stCondLst>
                                            <p:cond delay="9"/>
                                          </p:stCondLst>
                                        </p:cTn>
                                        <p:tgtEl>
                                          <p:spTgt spid="4"/>
                                        </p:tgtEl>
                                      </p:cBhvr>
                                    </p:cmd>
                                  </p:childTnLst>
                                </p:cTn>
                              </p:par>
                            </p:childTnLst>
                          </p:cTn>
                        </p:par>
                        <p:par>
                          <p:cTn id="13" fill="hold">
                            <p:stCondLst>
                              <p:cond delay="10"/>
                            </p:stCondLst>
                            <p:childTnLst>
                              <p:par>
                                <p:cTn id="14" presetID="42" presetClass="entr" presetSubtype="0" fill="hold" grpId="1"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grpId="0" nodeType="clickEffect">
                                  <p:stCondLst>
                                    <p:cond delay="0"/>
                                  </p:stCondLst>
                                  <p:childTnLst>
                                    <p:animEffect transition="out" filter="fade">
                                      <p:cBhvr>
                                        <p:cTn id="22" dur="1000"/>
                                        <p:tgtEl>
                                          <p:spTgt spid="5"/>
                                        </p:tgtEl>
                                      </p:cBhvr>
                                    </p:animEffect>
                                    <p:anim calcmode="lin" valueType="num">
                                      <p:cBhvr>
                                        <p:cTn id="23" dur="1000"/>
                                        <p:tgtEl>
                                          <p:spTgt spid="5"/>
                                        </p:tgtEl>
                                        <p:attrNameLst>
                                          <p:attrName>ppt_x</p:attrName>
                                        </p:attrNameLst>
                                      </p:cBhvr>
                                      <p:tavLst>
                                        <p:tav tm="0">
                                          <p:val>
                                            <p:strVal val="ppt_x"/>
                                          </p:val>
                                        </p:tav>
                                        <p:tav tm="100000">
                                          <p:val>
                                            <p:strVal val="ppt_x"/>
                                          </p:val>
                                        </p:tav>
                                      </p:tavLst>
                                    </p:anim>
                                    <p:anim calcmode="lin" valueType="num">
                                      <p:cBhvr>
                                        <p:cTn id="24" dur="1000"/>
                                        <p:tgtEl>
                                          <p:spTgt spid="5"/>
                                        </p:tgtEl>
                                        <p:attrNameLst>
                                          <p:attrName>ppt_y</p:attrName>
                                        </p:attrNameLst>
                                      </p:cBhvr>
                                      <p:tavLst>
                                        <p:tav tm="0">
                                          <p:val>
                                            <p:strVal val="ppt_y"/>
                                          </p:val>
                                        </p:tav>
                                        <p:tav tm="100000">
                                          <p:val>
                                            <p:strVal val="ppt_y+.1"/>
                                          </p:val>
                                        </p:tav>
                                      </p:tavLst>
                                    </p:anim>
                                    <p:set>
                                      <p:cBhvr>
                                        <p:cTn id="25" dur="1" fill="hold">
                                          <p:stCondLst>
                                            <p:cond delay="999"/>
                                          </p:stCondLst>
                                        </p:cTn>
                                        <p:tgtEl>
                                          <p:spTgt spid="5"/>
                                        </p:tgtEl>
                                        <p:attrNameLst>
                                          <p:attrName>style.visibility</p:attrName>
                                        </p:attrNameLst>
                                      </p:cBhvr>
                                      <p:to>
                                        <p:strVal val="hidden"/>
                                      </p:to>
                                    </p:se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4"/>
                </p:tgtEl>
              </p:cMediaNode>
            </p:video>
          </p:childTnLst>
        </p:cTn>
      </p:par>
    </p:tnLst>
    <p:bldLst>
      <p:bldP spid="5" grpId="0" animBg="1"/>
      <p:bldP spid="5" grpId="1"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2766"/>
            <a:ext cx="12192000" cy="1554943"/>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sz="5400" b="1" cap="none" spc="0" dirty="0" smtClean="0">
                <a:ln w="22225">
                  <a:solidFill>
                    <a:schemeClr val="accent2"/>
                  </a:solidFill>
                  <a:prstDash val="solid"/>
                </a:ln>
                <a:solidFill>
                  <a:schemeClr val="accent2">
                    <a:lumMod val="40000"/>
                    <a:lumOff val="60000"/>
                  </a:schemeClr>
                </a:solidFill>
              </a:rPr>
              <a:t>We use Trigonometric Parallax for object,</a:t>
            </a:r>
            <a:br>
              <a:rPr lang="en-US" sz="5400" b="1" cap="none" spc="0" dirty="0" smtClean="0">
                <a:ln w="22225">
                  <a:solidFill>
                    <a:schemeClr val="accent2"/>
                  </a:solidFill>
                  <a:prstDash val="solid"/>
                </a:ln>
                <a:solidFill>
                  <a:schemeClr val="accent2">
                    <a:lumMod val="40000"/>
                    <a:lumOff val="60000"/>
                  </a:schemeClr>
                </a:solidFill>
              </a:rPr>
            </a:br>
            <a:r>
              <a:rPr lang="en-US" sz="5400" b="1" cap="none" spc="0" dirty="0" smtClean="0">
                <a:ln w="22225">
                  <a:solidFill>
                    <a:schemeClr val="accent2"/>
                  </a:solidFill>
                  <a:prstDash val="solid"/>
                </a:ln>
                <a:solidFill>
                  <a:schemeClr val="accent2">
                    <a:lumMod val="40000"/>
                    <a:lumOff val="60000"/>
                  </a:schemeClr>
                </a:solidFill>
              </a:rPr>
              <a:t> which are very Close by.</a:t>
            </a:r>
            <a:endParaRPr lang="en-US" sz="5400" b="1" cap="none" spc="0" dirty="0">
              <a:ln w="22225">
                <a:solidFill>
                  <a:schemeClr val="accent2"/>
                </a:solidFill>
                <a:prstDash val="solid"/>
              </a:ln>
              <a:solidFill>
                <a:schemeClr val="accent2">
                  <a:lumMod val="40000"/>
                  <a:lumOff val="60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278" y="1780230"/>
            <a:ext cx="8799444" cy="4947272"/>
          </a:xfrm>
          <a:prstGeom prst="rect">
            <a:avLst/>
          </a:prstGeom>
        </p:spPr>
      </p:pic>
    </p:spTree>
    <p:extLst>
      <p:ext uri="{BB962C8B-B14F-4D97-AF65-F5344CB8AC3E}">
        <p14:creationId xmlns:p14="http://schemas.microsoft.com/office/powerpoint/2010/main" val="1135651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ractur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8539"/>
            <a:ext cx="12192000" cy="1048595"/>
          </a:xfrm>
        </p:spPr>
        <p:txBody>
          <a:bodyPr>
            <a:normAutofit fontScale="90000"/>
          </a:bodyPr>
          <a:lstStyle/>
          <a:p>
            <a:pPr algn="ctr"/>
            <a:r>
              <a:rPr lang="en-US"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Parallax is the way an object’s position or direction seems to change depending on viewing angle.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083" y="1555557"/>
            <a:ext cx="9203834" cy="5174629"/>
          </a:xfrm>
          <a:prstGeom prst="rect">
            <a:avLst/>
          </a:prstGeom>
        </p:spPr>
      </p:pic>
    </p:spTree>
    <p:extLst>
      <p:ext uri="{BB962C8B-B14F-4D97-AF65-F5344CB8AC3E}">
        <p14:creationId xmlns:p14="http://schemas.microsoft.com/office/powerpoint/2010/main" val="3898211698"/>
      </p:ext>
    </p:extLst>
  </p:cSld>
  <p:clrMapOvr>
    <a:masterClrMapping/>
  </p:clrMapOvr>
  <mc:AlternateContent xmlns:mc="http://schemas.openxmlformats.org/markup-compatibility/2006" xmlns:p14="http://schemas.microsoft.com/office/powerpoint/2010/main">
    <mc:Choice Requires="p14">
      <p:transition spd="slow" p14:dur="1250">
        <p14:flas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428"/>
            <a:ext cx="12192000" cy="1132932"/>
          </a:xfrm>
        </p:spPr>
        <p:style>
          <a:lnRef idx="2">
            <a:schemeClr val="accent1"/>
          </a:lnRef>
          <a:fillRef idx="1">
            <a:schemeClr val="lt1"/>
          </a:fillRef>
          <a:effectRef idx="0">
            <a:schemeClr val="accent1"/>
          </a:effectRef>
          <a:fontRef idx="minor">
            <a:schemeClr val="dk1"/>
          </a:fontRef>
        </p:style>
        <p:txBody>
          <a:bodyPr>
            <a:normAutofit/>
          </a:bodyPr>
          <a:lstStyle/>
          <a:p>
            <a:pPr algn="ctr"/>
            <a:r>
              <a:rPr lang="en-US" sz="6000" cap="none" spc="0" dirty="0" smtClean="0">
                <a:ln w="0"/>
                <a:solidFill>
                  <a:schemeClr val="accent1"/>
                </a:solidFill>
                <a:effectLst>
                  <a:outerShdw blurRad="38100" dist="25400" dir="5400000" algn="ctr" rotWithShape="0">
                    <a:srgbClr val="6E747A">
                      <a:alpha val="43000"/>
                    </a:srgbClr>
                  </a:outerShdw>
                </a:effectLst>
              </a:rPr>
              <a:t>Parallax in space</a:t>
            </a:r>
            <a:endParaRPr lang="en-US" sz="6000" cap="none" spc="0" dirty="0">
              <a:ln w="0"/>
              <a:solidFill>
                <a:schemeClr val="accent1"/>
              </a:solidFill>
              <a:effectLst>
                <a:outerShdw blurRad="38100" dist="25400" dir="5400000" algn="ctr" rotWithShape="0">
                  <a:srgbClr val="6E747A">
                    <a:alpha val="43000"/>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064" y="1455913"/>
            <a:ext cx="9263823" cy="5208358"/>
          </a:xfrm>
          <a:prstGeom prst="rect">
            <a:avLst/>
          </a:prstGeom>
        </p:spPr>
      </p:pic>
    </p:spTree>
    <p:extLst>
      <p:ext uri="{BB962C8B-B14F-4D97-AF65-F5344CB8AC3E}">
        <p14:creationId xmlns:p14="http://schemas.microsoft.com/office/powerpoint/2010/main" val="70246793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1114426"/>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n-US" b="1" dirty="0" smtClean="0">
                <a:ln w="22225">
                  <a:solidFill>
                    <a:schemeClr val="accent2"/>
                  </a:solidFill>
                  <a:prstDash val="solid"/>
                </a:ln>
                <a:solidFill>
                  <a:schemeClr val="accent2">
                    <a:lumMod val="40000"/>
                    <a:lumOff val="60000"/>
                  </a:schemeClr>
                </a:solidFill>
              </a:rPr>
              <a:t>Parallax </a:t>
            </a:r>
            <a:r>
              <a:rPr lang="en-US" b="1" dirty="0">
                <a:ln w="22225">
                  <a:solidFill>
                    <a:schemeClr val="accent2"/>
                  </a:solidFill>
                  <a:prstDash val="solid"/>
                </a:ln>
                <a:solidFill>
                  <a:schemeClr val="accent2">
                    <a:lumMod val="40000"/>
                    <a:lumOff val="60000"/>
                  </a:schemeClr>
                </a:solidFill>
              </a:rPr>
              <a:t>- measuring distances </a:t>
            </a:r>
            <a:r>
              <a:rPr lang="en-US" b="1" dirty="0" smtClean="0">
                <a:ln w="22225">
                  <a:solidFill>
                    <a:schemeClr val="accent2"/>
                  </a:solidFill>
                  <a:prstDash val="solid"/>
                </a:ln>
                <a:solidFill>
                  <a:schemeClr val="accent2">
                    <a:lumMod val="40000"/>
                    <a:lumOff val="60000"/>
                  </a:schemeClr>
                </a:solidFill>
              </a:rPr>
              <a:t>to nearby </a:t>
            </a:r>
            <a:r>
              <a:rPr lang="en-US" b="1" dirty="0">
                <a:ln w="22225">
                  <a:solidFill>
                    <a:schemeClr val="accent2"/>
                  </a:solidFill>
                  <a:prstDash val="solid"/>
                </a:ln>
                <a:solidFill>
                  <a:schemeClr val="accent2">
                    <a:lumMod val="40000"/>
                    <a:lumOff val="60000"/>
                  </a:schemeClr>
                </a:solidFill>
              </a:rPr>
              <a:t>stars</a:t>
            </a:r>
          </a:p>
        </p:txBody>
      </p:sp>
      <p:sp>
        <p:nvSpPr>
          <p:cNvPr id="7" name="AutoShape 4" descr="mathematical diagram showing the basic distances involved in determining the parallax angle"/>
          <p:cNvSpPr>
            <a:spLocks noChangeAspect="1" noChangeArrowheads="1"/>
          </p:cNvSpPr>
          <p:nvPr/>
        </p:nvSpPr>
        <p:spPr bwMode="auto">
          <a:xfrm>
            <a:off x="-92075" y="29194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6" name="Picture 2" descr="http://www.esa.int/var/esa/storage/images/esa_multimedia/images/2013/06/the_parallax_method_of_measuring_a_star_s_distance/12886273-1-eng-GB/The_parallax_method_of_measuring_a_star_s_distan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5930" y="1410352"/>
            <a:ext cx="7187745" cy="5135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6" descr="mathematical diagram showing the basic distances involved in determining the parallax ang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085" y="1277369"/>
            <a:ext cx="8681437" cy="540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83855"/>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026"/>
                                        </p:tgtEl>
                                      </p:cBhvr>
                                    </p:animEffect>
                                    <p:anim calcmode="lin" valueType="num">
                                      <p:cBhvr>
                                        <p:cTn id="7" dur="1822" tmFilter="0,0; 0.14,0.31; 0.43,0.73; 0.71,0.91; 1.0,1.0">
                                          <p:stCondLst>
                                            <p:cond delay="0"/>
                                          </p:stCondLst>
                                        </p:cTn>
                                        <p:tgtEl>
                                          <p:spTgt spid="1026"/>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026"/>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02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026"/>
                                        </p:tgtEl>
                                        <p:attrNameLst>
                                          <p:attrName>ppt_y</p:attrName>
                                        </p:attrNameLst>
                                      </p:cBhvr>
                                      <p:tavLst>
                                        <p:tav tm="0">
                                          <p:val>
                                            <p:strVal val="ppt_y"/>
                                          </p:val>
                                        </p:tav>
                                        <p:tav tm="100000">
                                          <p:val>
                                            <p:strVal val="ppt_y+ppt_h"/>
                                          </p:val>
                                        </p:tav>
                                      </p:tavLst>
                                    </p:anim>
                                    <p:animScale>
                                      <p:cBhvr>
                                        <p:cTn id="14" dur="26">
                                          <p:stCondLst>
                                            <p:cond delay="620"/>
                                          </p:stCondLst>
                                        </p:cTn>
                                        <p:tgtEl>
                                          <p:spTgt spid="1026"/>
                                        </p:tgtEl>
                                      </p:cBhvr>
                                      <p:to x="100000" y="60000"/>
                                    </p:animScale>
                                    <p:animScale>
                                      <p:cBhvr>
                                        <p:cTn id="15" dur="166" decel="50000">
                                          <p:stCondLst>
                                            <p:cond delay="646"/>
                                          </p:stCondLst>
                                        </p:cTn>
                                        <p:tgtEl>
                                          <p:spTgt spid="1026"/>
                                        </p:tgtEl>
                                      </p:cBhvr>
                                      <p:to x="100000" y="100000"/>
                                    </p:animScale>
                                    <p:animScale>
                                      <p:cBhvr>
                                        <p:cTn id="16" dur="26">
                                          <p:stCondLst>
                                            <p:cond delay="1312"/>
                                          </p:stCondLst>
                                        </p:cTn>
                                        <p:tgtEl>
                                          <p:spTgt spid="1026"/>
                                        </p:tgtEl>
                                      </p:cBhvr>
                                      <p:to x="100000" y="80000"/>
                                    </p:animScale>
                                    <p:animScale>
                                      <p:cBhvr>
                                        <p:cTn id="17" dur="166" decel="50000">
                                          <p:stCondLst>
                                            <p:cond delay="1338"/>
                                          </p:stCondLst>
                                        </p:cTn>
                                        <p:tgtEl>
                                          <p:spTgt spid="1026"/>
                                        </p:tgtEl>
                                      </p:cBhvr>
                                      <p:to x="100000" y="100000"/>
                                    </p:animScale>
                                    <p:animScale>
                                      <p:cBhvr>
                                        <p:cTn id="18" dur="26">
                                          <p:stCondLst>
                                            <p:cond delay="1642"/>
                                          </p:stCondLst>
                                        </p:cTn>
                                        <p:tgtEl>
                                          <p:spTgt spid="1026"/>
                                        </p:tgtEl>
                                      </p:cBhvr>
                                      <p:to x="100000" y="90000"/>
                                    </p:animScale>
                                    <p:animScale>
                                      <p:cBhvr>
                                        <p:cTn id="19" dur="166" decel="50000">
                                          <p:stCondLst>
                                            <p:cond delay="1668"/>
                                          </p:stCondLst>
                                        </p:cTn>
                                        <p:tgtEl>
                                          <p:spTgt spid="1026"/>
                                        </p:tgtEl>
                                      </p:cBhvr>
                                      <p:to x="100000" y="100000"/>
                                    </p:animScale>
                                    <p:animScale>
                                      <p:cBhvr>
                                        <p:cTn id="20" dur="26">
                                          <p:stCondLst>
                                            <p:cond delay="1808"/>
                                          </p:stCondLst>
                                        </p:cTn>
                                        <p:tgtEl>
                                          <p:spTgt spid="1026"/>
                                        </p:tgtEl>
                                      </p:cBhvr>
                                      <p:to x="100000" y="95000"/>
                                    </p:animScale>
                                    <p:animScale>
                                      <p:cBhvr>
                                        <p:cTn id="21" dur="166" decel="50000">
                                          <p:stCondLst>
                                            <p:cond delay="1834"/>
                                          </p:stCondLst>
                                        </p:cTn>
                                        <p:tgtEl>
                                          <p:spTgt spid="1026"/>
                                        </p:tgtEl>
                                      </p:cBhvr>
                                      <p:to x="100000" y="100000"/>
                                    </p:animScale>
                                    <p:set>
                                      <p:cBhvr>
                                        <p:cTn id="22" dur="1" fill="hold">
                                          <p:stCondLst>
                                            <p:cond delay="1999"/>
                                          </p:stCondLst>
                                        </p:cTn>
                                        <p:tgtEl>
                                          <p:spTgt spid="10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876" y="545460"/>
            <a:ext cx="9720072" cy="1499616"/>
          </a:xfrm>
        </p:spPr>
        <p:txBody>
          <a:bodyPr/>
          <a:lstStyle/>
          <a:p>
            <a:r>
              <a:rPr lang="en-US" dirty="0" smtClean="0"/>
              <a:t>We Use Parallax Only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964" y="955830"/>
            <a:ext cx="10058400" cy="5655088"/>
          </a:xfrm>
          <a:prstGeom prst="rect">
            <a:avLst/>
          </a:prstGeom>
        </p:spPr>
      </p:pic>
      <p:sp>
        <p:nvSpPr>
          <p:cNvPr id="5" name="Rectangle 4"/>
          <p:cNvSpPr/>
          <p:nvPr/>
        </p:nvSpPr>
        <p:spPr>
          <a:xfrm>
            <a:off x="0" y="104314"/>
            <a:ext cx="12364277"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sz="3600" b="1" dirty="0">
                <a:ln w="22225">
                  <a:solidFill>
                    <a:schemeClr val="accent2"/>
                  </a:solidFill>
                  <a:prstDash val="solid"/>
                </a:ln>
                <a:solidFill>
                  <a:schemeClr val="accent2">
                    <a:lumMod val="40000"/>
                    <a:lumOff val="60000"/>
                  </a:schemeClr>
                </a:solidFill>
              </a:rPr>
              <a:t>We use Trigonometric Parallax for </a:t>
            </a:r>
            <a:r>
              <a:rPr lang="en-US" sz="3600" b="1" dirty="0" smtClean="0">
                <a:ln w="22225">
                  <a:solidFill>
                    <a:schemeClr val="accent2"/>
                  </a:solidFill>
                  <a:prstDash val="solid"/>
                </a:ln>
                <a:solidFill>
                  <a:schemeClr val="accent2">
                    <a:lumMod val="40000"/>
                    <a:lumOff val="60000"/>
                  </a:schemeClr>
                </a:solidFill>
              </a:rPr>
              <a:t>object, which </a:t>
            </a:r>
            <a:r>
              <a:rPr lang="en-US" sz="3600" b="1" dirty="0">
                <a:ln w="22225">
                  <a:solidFill>
                    <a:schemeClr val="accent2"/>
                  </a:solidFill>
                  <a:prstDash val="solid"/>
                </a:ln>
                <a:solidFill>
                  <a:schemeClr val="accent2">
                    <a:lumMod val="40000"/>
                    <a:lumOff val="60000"/>
                  </a:schemeClr>
                </a:solidFill>
              </a:rPr>
              <a:t>are very Close </a:t>
            </a:r>
            <a:endParaRPr lang="en-US" sz="3600" dirty="0"/>
          </a:p>
        </p:txBody>
      </p:sp>
    </p:spTree>
    <p:extLst>
      <p:ext uri="{BB962C8B-B14F-4D97-AF65-F5344CB8AC3E}">
        <p14:creationId xmlns:p14="http://schemas.microsoft.com/office/powerpoint/2010/main" val="3434660822"/>
      </p:ext>
    </p:extLst>
  </p:cSld>
  <p:clrMapOvr>
    <a:masterClrMapping/>
  </p:clrMapOvr>
  <p:transition spd="slow">
    <p:wheel spokes="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99616"/>
          </a:xfrm>
        </p:spPr>
        <p:txBody>
          <a:bodyPr>
            <a:normAutofit fontScale="90000"/>
          </a:bodyPr>
          <a:lstStyle/>
          <a:p>
            <a:pPr algn="ctr"/>
            <a:r>
              <a:rPr lang="en-US" sz="6600" cap="none" spc="0" dirty="0">
                <a:ln w="0"/>
                <a:solidFill>
                  <a:schemeClr val="accent1"/>
                </a:solidFill>
                <a:effectLst>
                  <a:outerShdw blurRad="38100" dist="25400" dir="5400000" algn="ctr" rotWithShape="0">
                    <a:srgbClr val="6E747A">
                      <a:alpha val="43000"/>
                    </a:srgbClr>
                  </a:outerShdw>
                </a:effectLst>
              </a:rPr>
              <a:t>u</a:t>
            </a:r>
            <a:r>
              <a:rPr lang="en-US" sz="6600" cap="none" spc="0" dirty="0" smtClean="0">
                <a:ln w="0"/>
                <a:solidFill>
                  <a:schemeClr val="accent1"/>
                </a:solidFill>
                <a:effectLst>
                  <a:outerShdw blurRad="38100" dist="25400" dir="5400000" algn="ctr" rotWithShape="0">
                    <a:srgbClr val="6E747A">
                      <a:alpha val="43000"/>
                    </a:srgbClr>
                  </a:outerShdw>
                </a:effectLst>
              </a:rPr>
              <a:t>se for objects which are 100 light year or more</a:t>
            </a:r>
            <a:endParaRPr lang="en-US" sz="6600" cap="none" spc="0" dirty="0">
              <a:ln w="0"/>
              <a:solidFill>
                <a:schemeClr val="accent1"/>
              </a:solidFill>
              <a:effectLst>
                <a:outerShdw blurRad="38100" dist="25400" dir="5400000" algn="ctr" rotWithShape="0">
                  <a:srgbClr val="6E747A">
                    <a:alpha val="43000"/>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28" y="1497825"/>
            <a:ext cx="9282949" cy="5219110"/>
          </a:xfrm>
          <a:prstGeom prst="rect">
            <a:avLst/>
          </a:prstGeom>
        </p:spPr>
      </p:pic>
    </p:spTree>
    <p:extLst>
      <p:ext uri="{BB962C8B-B14F-4D97-AF65-F5344CB8AC3E}">
        <p14:creationId xmlns:p14="http://schemas.microsoft.com/office/powerpoint/2010/main" val="3523274743"/>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460" y="2905312"/>
            <a:ext cx="10866782" cy="2637183"/>
          </a:xfrm>
        </p:spPr>
        <p:txBody>
          <a:bodyPr/>
          <a:lstStyle/>
          <a:p>
            <a:pPr algn="ctr"/>
            <a:r>
              <a:rPr lang="en-US" sz="3200" b="1" i="1" u="sng"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How do astronomers measure distances between the planets of the Solar System, between the stars in our Galaxy, or between the galaxies? Determine the distance between the two space objects of your choice. </a:t>
            </a:r>
            <a:endParaRPr lang="en-US"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TextBox 3"/>
          <p:cNvSpPr txBox="1"/>
          <p:nvPr/>
        </p:nvSpPr>
        <p:spPr>
          <a:xfrm>
            <a:off x="2665582" y="1704983"/>
            <a:ext cx="7407332" cy="1200329"/>
          </a:xfrm>
          <a:prstGeom prst="rect">
            <a:avLst/>
          </a:prstGeom>
          <a:noFill/>
        </p:spPr>
        <p:txBody>
          <a:bodyPr wrap="square" rtlCol="0">
            <a:spAutoFit/>
          </a:bodyPr>
          <a:lstStyle/>
          <a:p>
            <a:r>
              <a:rPr lang="en-US" sz="7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Task conditional</a:t>
            </a:r>
            <a:endParaRPr lang="en-US" sz="7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5" name="Picture 2" descr="http://www.iynt.org/belgrade/color_text_iynt_2015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3829" y="5877438"/>
            <a:ext cx="4238171" cy="98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29575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171" y="-384816"/>
            <a:ext cx="12814853" cy="1585363"/>
          </a:xfrm>
        </p:spPr>
        <p:txBody>
          <a:bodyPr>
            <a:normAutofit/>
          </a:bodyPr>
          <a:lstStyle/>
          <a:p>
            <a:pPr algn="ctr"/>
            <a:r>
              <a:rPr lang="en-US" sz="580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How To Measure Distance By Luminosity?</a:t>
            </a:r>
            <a:endParaRPr lang="en-US" sz="580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5" name="Picture 4"/>
          <p:cNvPicPr>
            <a:picLocks noChangeAspect="1"/>
          </p:cNvPicPr>
          <p:nvPr/>
        </p:nvPicPr>
        <p:blipFill rotWithShape="1">
          <a:blip r:embed="rId2"/>
          <a:srcRect l="325" t="1770" r="988"/>
          <a:stretch/>
        </p:blipFill>
        <p:spPr>
          <a:xfrm>
            <a:off x="1174026" y="1094529"/>
            <a:ext cx="9884457" cy="5531555"/>
          </a:xfrm>
          <a:prstGeom prst="rect">
            <a:avLst/>
          </a:prstGeom>
        </p:spPr>
      </p:pic>
    </p:spTree>
    <p:extLst>
      <p:ext uri="{BB962C8B-B14F-4D97-AF65-F5344CB8AC3E}">
        <p14:creationId xmlns:p14="http://schemas.microsoft.com/office/powerpoint/2010/main" val="3864489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8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6049"/>
            <a:ext cx="12192000" cy="952684"/>
          </a:xfrm>
        </p:spPr>
        <p:txBody>
          <a:bodyPr>
            <a:normAutofit/>
          </a:bodyPr>
          <a:lstStyle/>
          <a:p>
            <a:pPr algn="ctr"/>
            <a:r>
              <a:rPr lang="en-US" sz="4000" u="sng" dirty="0" smtClean="0"/>
              <a:t>How to measure Distance by Luminosity? </a:t>
            </a:r>
            <a:endParaRPr lang="en-US" sz="4000" u="sng" dirty="0"/>
          </a:p>
        </p:txBody>
      </p:sp>
      <p:sp>
        <p:nvSpPr>
          <p:cNvPr id="3" name="Oval 2"/>
          <p:cNvSpPr/>
          <p:nvPr/>
        </p:nvSpPr>
        <p:spPr>
          <a:xfrm>
            <a:off x="225287" y="2357958"/>
            <a:ext cx="2897945" cy="2602523"/>
          </a:xfrm>
          <a:prstGeom prst="ellipse">
            <a:avLst/>
          </a:prstGeom>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4" name="Oval 3"/>
          <p:cNvSpPr/>
          <p:nvPr/>
        </p:nvSpPr>
        <p:spPr>
          <a:xfrm>
            <a:off x="225287" y="3256761"/>
            <a:ext cx="2897945" cy="82999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solidFill>
                  <a:srgbClr val="FFFF00"/>
                </a:solidFill>
                <a:latin typeface="Century Gothic" panose="020B0502020202020204" pitchFamily="34" charset="0"/>
              </a:rPr>
              <a:t>●</a:t>
            </a:r>
            <a:endParaRPr lang="en-US" sz="3200" dirty="0">
              <a:solidFill>
                <a:srgbClr val="FFFF00"/>
              </a:solidFill>
            </a:endParaRPr>
          </a:p>
        </p:txBody>
      </p:sp>
      <p:cxnSp>
        <p:nvCxnSpPr>
          <p:cNvPr id="6" name="Straight Arrow Connector 5"/>
          <p:cNvCxnSpPr>
            <a:endCxn id="3" idx="7"/>
          </p:cNvCxnSpPr>
          <p:nvPr/>
        </p:nvCxnSpPr>
        <p:spPr>
          <a:xfrm flipV="1">
            <a:off x="1674260" y="2739089"/>
            <a:ext cx="1024578" cy="9537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flipV="1">
            <a:off x="1674260" y="3675111"/>
            <a:ext cx="1448972" cy="211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1979173" y="3231752"/>
            <a:ext cx="300082" cy="369332"/>
          </a:xfrm>
          <a:prstGeom prst="rect">
            <a:avLst/>
          </a:prstGeom>
          <a:noFill/>
        </p:spPr>
        <p:txBody>
          <a:bodyPr wrap="none" rtlCol="0">
            <a:spAutoFit/>
          </a:bodyPr>
          <a:lstStyle/>
          <a:p>
            <a:r>
              <a:rPr lang="en-US" dirty="0" smtClean="0"/>
              <a:t>R</a:t>
            </a:r>
            <a:endParaRPr lang="en-US" dirty="0"/>
          </a:p>
        </p:txBody>
      </p:sp>
      <p:sp>
        <p:nvSpPr>
          <p:cNvPr id="7" name="TextBox 6"/>
          <p:cNvSpPr txBox="1"/>
          <p:nvPr/>
        </p:nvSpPr>
        <p:spPr>
          <a:xfrm>
            <a:off x="4002267" y="2720500"/>
            <a:ext cx="1947751" cy="1877437"/>
          </a:xfrm>
          <a:prstGeom prst="rect">
            <a:avLst/>
          </a:prstGeom>
          <a:noFill/>
        </p:spPr>
        <p:txBody>
          <a:bodyPr wrap="square" rtlCol="0">
            <a:spAutoFit/>
          </a:bodyPr>
          <a:lstStyle/>
          <a:p>
            <a:r>
              <a:rPr lang="el-GR" sz="4000" dirty="0"/>
              <a:t> </a:t>
            </a:r>
            <a:r>
              <a:rPr lang="en-US" sz="4000" dirty="0" smtClean="0"/>
              <a:t>      </a:t>
            </a:r>
            <a:r>
              <a:rPr lang="el-GR" sz="4000" b="1" dirty="0" smtClean="0"/>
              <a:t>Δ</a:t>
            </a:r>
            <a:r>
              <a:rPr lang="en-US" sz="4000" b="1" dirty="0" smtClean="0"/>
              <a:t>E</a:t>
            </a:r>
          </a:p>
          <a:p>
            <a:r>
              <a:rPr lang="en-US" sz="3600" b="1" dirty="0" smtClean="0">
                <a:latin typeface="Century Gothic" panose="020B0502020202020204" pitchFamily="34" charset="0"/>
              </a:rPr>
              <a:t>L</a:t>
            </a:r>
            <a:r>
              <a:rPr lang="en-US" sz="2800" b="1" dirty="0" smtClean="0">
                <a:latin typeface="Century Gothic" panose="020B0502020202020204" pitchFamily="34" charset="0"/>
              </a:rPr>
              <a:t> =  ——</a:t>
            </a:r>
            <a:endParaRPr lang="en-US" sz="4000" b="1" dirty="0" smtClean="0">
              <a:latin typeface="Century Gothic" panose="020B0502020202020204" pitchFamily="34" charset="0"/>
            </a:endParaRPr>
          </a:p>
          <a:p>
            <a:r>
              <a:rPr lang="el-GR" sz="4000" dirty="0"/>
              <a:t> </a:t>
            </a:r>
            <a:r>
              <a:rPr lang="en-US" sz="4000" dirty="0" smtClean="0"/>
              <a:t>      </a:t>
            </a:r>
            <a:r>
              <a:rPr lang="el-GR" sz="4000" b="1" dirty="0" smtClean="0"/>
              <a:t>Δ</a:t>
            </a:r>
            <a:r>
              <a:rPr lang="en-US" sz="4000" b="1" dirty="0"/>
              <a:t>t</a:t>
            </a:r>
            <a:endParaRPr lang="en-US" sz="4000" dirty="0"/>
          </a:p>
        </p:txBody>
      </p:sp>
      <p:sp>
        <p:nvSpPr>
          <p:cNvPr id="9" name="TextBox 8"/>
          <p:cNvSpPr txBox="1"/>
          <p:nvPr/>
        </p:nvSpPr>
        <p:spPr>
          <a:xfrm>
            <a:off x="3456658" y="2957158"/>
            <a:ext cx="8463343" cy="3046988"/>
          </a:xfrm>
          <a:prstGeom prst="rect">
            <a:avLst/>
          </a:prstGeom>
          <a:noFill/>
        </p:spPr>
        <p:txBody>
          <a:bodyPr wrap="none" rtlCol="0">
            <a:spAutoFit/>
          </a:bodyPr>
          <a:lstStyle/>
          <a:p>
            <a:r>
              <a:rPr lang="en-US" sz="2800" b="1" i="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Where</a:t>
            </a:r>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en-US" sz="2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L    – Radiated</a:t>
            </a:r>
            <a:r>
              <a:rPr lang="ka-GE"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energy in the time’s unit</a:t>
            </a:r>
          </a:p>
          <a:p>
            <a:r>
              <a:rPr lang="el-GR"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Δ</a:t>
            </a:r>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  – Radiated Energy</a:t>
            </a:r>
          </a:p>
          <a:p>
            <a:r>
              <a:rPr lang="el-GR"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Δ</a:t>
            </a:r>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t   – Time’s Unit</a:t>
            </a:r>
          </a:p>
          <a:p>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_Nusxuri" panose="00000400000000000000" pitchFamily="2" charset="0"/>
              </a:rPr>
              <a:t>b  </a:t>
            </a: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_Nusxuri" panose="00000400000000000000" pitchFamily="2" charset="0"/>
              </a:rPr>
              <a:t> </a:t>
            </a:r>
            <a:r>
              <a:rPr lang="ka-GE"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_Nusxuri" panose="00000400000000000000" pitchFamily="2" charset="0"/>
              </a:rPr>
              <a:t>– </a:t>
            </a: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Radiated</a:t>
            </a:r>
            <a:r>
              <a:rPr lang="ka-GE"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energy in the time’s </a:t>
            </a:r>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unit on unit </a:t>
            </a: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of a</a:t>
            </a:r>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rea</a:t>
            </a:r>
            <a:endPar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endPar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3" name="TextBox 12"/>
          <p:cNvSpPr txBox="1"/>
          <p:nvPr/>
        </p:nvSpPr>
        <p:spPr>
          <a:xfrm>
            <a:off x="4556852" y="2167945"/>
            <a:ext cx="5864287" cy="923330"/>
          </a:xfrm>
          <a:prstGeom prst="rect">
            <a:avLst/>
          </a:prstGeom>
          <a:noFill/>
        </p:spPr>
        <p:txBody>
          <a:bodyPr wrap="square" rtlCol="0">
            <a:spAutoFit/>
          </a:bodyPr>
          <a:lstStyle/>
          <a:p>
            <a:r>
              <a:rPr lang="en-US" sz="5400" b="1" dirty="0">
                <a:latin typeface="A_Nusxuri" panose="00000400000000000000" pitchFamily="2" charset="0"/>
              </a:rPr>
              <a:t>b</a:t>
            </a:r>
            <a:r>
              <a:rPr lang="en-US" sz="5400" dirty="0" smtClean="0">
                <a:latin typeface="Castellar" panose="020A0402060406010301" pitchFamily="18" charset="0"/>
              </a:rPr>
              <a:t> = </a:t>
            </a:r>
            <a:r>
              <a:rPr lang="el-GR" sz="5400" b="1" dirty="0" smtClean="0"/>
              <a:t>Δ</a:t>
            </a:r>
            <a:r>
              <a:rPr lang="en-US" sz="5400" b="1" dirty="0" smtClean="0"/>
              <a:t>E / (</a:t>
            </a:r>
            <a:r>
              <a:rPr lang="el-GR" sz="5400" b="1" dirty="0" smtClean="0"/>
              <a:t>Δ</a:t>
            </a:r>
            <a:r>
              <a:rPr lang="en-US" sz="5400" b="1" dirty="0" smtClean="0"/>
              <a:t>t*4</a:t>
            </a:r>
            <a:r>
              <a:rPr lang="el-GR" sz="5400" dirty="0" smtClean="0"/>
              <a:t>π</a:t>
            </a:r>
            <a:r>
              <a:rPr lang="en-US" sz="5400" dirty="0" smtClean="0"/>
              <a:t>R</a:t>
            </a:r>
            <a:r>
              <a:rPr lang="en-US" sz="5400" baseline="30000" dirty="0" smtClean="0"/>
              <a:t>2</a:t>
            </a:r>
            <a:r>
              <a:rPr lang="en-US" sz="5400" dirty="0" smtClean="0"/>
              <a:t>)</a:t>
            </a:r>
            <a:r>
              <a:rPr lang="ka-GE" sz="5400" dirty="0" smtClean="0"/>
              <a:t> </a:t>
            </a:r>
            <a:endParaRPr lang="en-US" sz="5400" dirty="0"/>
          </a:p>
        </p:txBody>
      </p:sp>
      <p:sp>
        <p:nvSpPr>
          <p:cNvPr id="14" name="TextBox 13"/>
          <p:cNvSpPr txBox="1"/>
          <p:nvPr/>
        </p:nvSpPr>
        <p:spPr>
          <a:xfrm>
            <a:off x="6223699" y="2819623"/>
            <a:ext cx="5968301" cy="1815882"/>
          </a:xfrm>
          <a:prstGeom prst="rect">
            <a:avLst/>
          </a:prstGeom>
          <a:noFill/>
        </p:spPr>
        <p:txBody>
          <a:bodyPr wrap="none" rtlCol="0">
            <a:spAutoFit/>
          </a:bodyPr>
          <a:lstStyle/>
          <a:p>
            <a:r>
              <a:rPr lang="en-US" sz="2800" b="1" i="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Where</a:t>
            </a:r>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en-US" sz="2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L    – Radiated</a:t>
            </a:r>
            <a:r>
              <a:rPr lang="ka-GE"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energy in the time’s unit</a:t>
            </a:r>
          </a:p>
          <a:p>
            <a:r>
              <a:rPr lang="el-GR"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Δ</a:t>
            </a:r>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  – Radiated Energy</a:t>
            </a:r>
          </a:p>
          <a:p>
            <a:r>
              <a:rPr lang="el-GR"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Δ</a:t>
            </a:r>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t   – Time’s Unit</a:t>
            </a:r>
          </a:p>
        </p:txBody>
      </p:sp>
      <p:sp>
        <p:nvSpPr>
          <p:cNvPr id="15" name="TextBox 14"/>
          <p:cNvSpPr txBox="1"/>
          <p:nvPr/>
        </p:nvSpPr>
        <p:spPr>
          <a:xfrm>
            <a:off x="4556852" y="2842930"/>
            <a:ext cx="5649733" cy="1754326"/>
          </a:xfrm>
          <a:prstGeom prst="rect">
            <a:avLst/>
          </a:prstGeom>
          <a:noFill/>
        </p:spPr>
        <p:txBody>
          <a:bodyPr wrap="square" rtlCol="0">
            <a:spAutoFit/>
          </a:bodyPr>
          <a:lstStyle/>
          <a:p>
            <a:r>
              <a:rPr lang="en-US" sz="5400" b="1" dirty="0" smtClean="0">
                <a:latin typeface="A_Nusxuri" panose="00000400000000000000" pitchFamily="2" charset="0"/>
              </a:rPr>
              <a:t>b = </a:t>
            </a:r>
            <a:r>
              <a:rPr lang="en-US" sz="5400" dirty="0"/>
              <a:t>L</a:t>
            </a:r>
            <a:r>
              <a:rPr lang="en-US" sz="5400" dirty="0" smtClean="0"/>
              <a:t> </a:t>
            </a:r>
            <a:r>
              <a:rPr lang="ka-GE" sz="5400" dirty="0" smtClean="0"/>
              <a:t>/ </a:t>
            </a:r>
            <a:r>
              <a:rPr lang="ka-GE" sz="5400" dirty="0"/>
              <a:t>(4</a:t>
            </a:r>
            <a:r>
              <a:rPr lang="el-GR" sz="5400" dirty="0" smtClean="0"/>
              <a:t>π</a:t>
            </a:r>
            <a:r>
              <a:rPr lang="en-US" sz="5400" dirty="0" smtClean="0"/>
              <a:t>R</a:t>
            </a:r>
            <a:r>
              <a:rPr lang="en-US" sz="5400" baseline="30000" dirty="0" smtClean="0"/>
              <a:t>2</a:t>
            </a:r>
            <a:r>
              <a:rPr lang="ka-GE" sz="5400" dirty="0" smtClean="0"/>
              <a:t>)</a:t>
            </a:r>
            <a:endParaRPr lang="en-US" sz="5400" dirty="0" smtClean="0"/>
          </a:p>
          <a:p>
            <a:r>
              <a:rPr lang="en-US" sz="5400" dirty="0" smtClean="0"/>
              <a:t>R</a:t>
            </a:r>
            <a:r>
              <a:rPr lang="en-US" sz="5400" baseline="30000" dirty="0" smtClean="0"/>
              <a:t>2</a:t>
            </a:r>
            <a:r>
              <a:rPr lang="en-US" sz="5400" dirty="0" smtClean="0"/>
              <a:t> = L / (4</a:t>
            </a:r>
            <a:r>
              <a:rPr lang="el-GR" sz="5400" dirty="0" smtClean="0"/>
              <a:t>π</a:t>
            </a:r>
            <a:r>
              <a:rPr lang="en-US" sz="5400" b="1" dirty="0" smtClean="0">
                <a:latin typeface="A_Nusxuri" panose="00000400000000000000" pitchFamily="2" charset="0"/>
              </a:rPr>
              <a:t>b)</a:t>
            </a:r>
            <a:endParaRPr lang="en-US" sz="5400" dirty="0"/>
          </a:p>
        </p:txBody>
      </p:sp>
      <p:pic>
        <p:nvPicPr>
          <p:cNvPr id="17" name="Picture 16"/>
          <p:cNvPicPr>
            <a:picLocks noChangeAspect="1"/>
          </p:cNvPicPr>
          <p:nvPr/>
        </p:nvPicPr>
        <p:blipFill>
          <a:blip r:embed="rId2" cstate="print">
            <a:clrChange>
              <a:clrFrom>
                <a:srgbClr val="0D0C11"/>
              </a:clrFrom>
              <a:clrTo>
                <a:srgbClr val="0D0C11">
                  <a:alpha val="0"/>
                </a:srgbClr>
              </a:clrTo>
            </a:clrChange>
            <a:extLst>
              <a:ext uri="{28A0092B-C50C-407E-A947-70E740481C1C}">
                <a14:useLocalDpi xmlns:a14="http://schemas.microsoft.com/office/drawing/2010/main" val="0"/>
              </a:ext>
            </a:extLst>
          </a:blip>
          <a:stretch>
            <a:fillRect/>
          </a:stretch>
        </p:blipFill>
        <p:spPr>
          <a:xfrm>
            <a:off x="2609221" y="2377367"/>
            <a:ext cx="484139" cy="488853"/>
          </a:xfrm>
          <a:prstGeom prst="rect">
            <a:avLst/>
          </a:prstGeom>
        </p:spPr>
      </p:pic>
    </p:spTree>
    <p:extLst>
      <p:ext uri="{BB962C8B-B14F-4D97-AF65-F5344CB8AC3E}">
        <p14:creationId xmlns:p14="http://schemas.microsoft.com/office/powerpoint/2010/main" val="331817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22" presetClass="exit" presetSubtype="8" fill="hold" grpId="0" nodeType="withEffect">
                                  <p:stCondLst>
                                    <p:cond delay="0"/>
                                  </p:stCondLst>
                                  <p:childTnLst>
                                    <p:animEffect transition="out" filter="wipe(left)">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80">
                                          <p:stCondLst>
                                            <p:cond delay="0"/>
                                          </p:stCondLst>
                                        </p:cTn>
                                        <p:tgtEl>
                                          <p:spTgt spid="15"/>
                                        </p:tgtEl>
                                      </p:cBhvr>
                                    </p:animEffect>
                                    <p:anim calcmode="lin" valueType="num">
                                      <p:cBhvr>
                                        <p:cTn id="3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7" dur="26">
                                          <p:stCondLst>
                                            <p:cond delay="650"/>
                                          </p:stCondLst>
                                        </p:cTn>
                                        <p:tgtEl>
                                          <p:spTgt spid="15"/>
                                        </p:tgtEl>
                                      </p:cBhvr>
                                      <p:to x="100000" y="60000"/>
                                    </p:animScale>
                                    <p:animScale>
                                      <p:cBhvr>
                                        <p:cTn id="38" dur="166" decel="50000">
                                          <p:stCondLst>
                                            <p:cond delay="676"/>
                                          </p:stCondLst>
                                        </p:cTn>
                                        <p:tgtEl>
                                          <p:spTgt spid="15"/>
                                        </p:tgtEl>
                                      </p:cBhvr>
                                      <p:to x="100000" y="100000"/>
                                    </p:animScale>
                                    <p:animScale>
                                      <p:cBhvr>
                                        <p:cTn id="39" dur="26">
                                          <p:stCondLst>
                                            <p:cond delay="1312"/>
                                          </p:stCondLst>
                                        </p:cTn>
                                        <p:tgtEl>
                                          <p:spTgt spid="15"/>
                                        </p:tgtEl>
                                      </p:cBhvr>
                                      <p:to x="100000" y="80000"/>
                                    </p:animScale>
                                    <p:animScale>
                                      <p:cBhvr>
                                        <p:cTn id="40" dur="166" decel="50000">
                                          <p:stCondLst>
                                            <p:cond delay="1338"/>
                                          </p:stCondLst>
                                        </p:cTn>
                                        <p:tgtEl>
                                          <p:spTgt spid="15"/>
                                        </p:tgtEl>
                                      </p:cBhvr>
                                      <p:to x="100000" y="100000"/>
                                    </p:animScale>
                                    <p:animScale>
                                      <p:cBhvr>
                                        <p:cTn id="41" dur="26">
                                          <p:stCondLst>
                                            <p:cond delay="1642"/>
                                          </p:stCondLst>
                                        </p:cTn>
                                        <p:tgtEl>
                                          <p:spTgt spid="15"/>
                                        </p:tgtEl>
                                      </p:cBhvr>
                                      <p:to x="100000" y="90000"/>
                                    </p:animScale>
                                    <p:animScale>
                                      <p:cBhvr>
                                        <p:cTn id="42" dur="166" decel="50000">
                                          <p:stCondLst>
                                            <p:cond delay="1668"/>
                                          </p:stCondLst>
                                        </p:cTn>
                                        <p:tgtEl>
                                          <p:spTgt spid="15"/>
                                        </p:tgtEl>
                                      </p:cBhvr>
                                      <p:to x="100000" y="100000"/>
                                    </p:animScale>
                                    <p:animScale>
                                      <p:cBhvr>
                                        <p:cTn id="43" dur="26">
                                          <p:stCondLst>
                                            <p:cond delay="1808"/>
                                          </p:stCondLst>
                                        </p:cTn>
                                        <p:tgtEl>
                                          <p:spTgt spid="15"/>
                                        </p:tgtEl>
                                      </p:cBhvr>
                                      <p:to x="100000" y="95000"/>
                                    </p:animScale>
                                    <p:animScale>
                                      <p:cBhvr>
                                        <p:cTn id="4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9" grpId="1"/>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9830" y="188898"/>
            <a:ext cx="9720072" cy="1499616"/>
          </a:xfrm>
        </p:spPr>
        <p:txBody>
          <a:bodyPr/>
          <a:lstStyle/>
          <a:p>
            <a:pPr algn="ctr"/>
            <a:r>
              <a:rPr lang="en-US" b="1" u="sng" dirty="0" smtClean="0"/>
              <a:t>Special stars  called – Cepheid variable</a:t>
            </a:r>
            <a:endParaRPr lang="en-US" b="1" u="sng" dirty="0"/>
          </a:p>
        </p:txBody>
      </p:sp>
      <p:pic>
        <p:nvPicPr>
          <p:cNvPr id="6" name="Picture 5"/>
          <p:cNvPicPr>
            <a:picLocks noChangeAspect="1"/>
          </p:cNvPicPr>
          <p:nvPr/>
        </p:nvPicPr>
        <p:blipFill>
          <a:blip r:embed="rId2"/>
          <a:stretch>
            <a:fillRect/>
          </a:stretch>
        </p:blipFill>
        <p:spPr>
          <a:xfrm>
            <a:off x="1716004" y="1688514"/>
            <a:ext cx="8787564" cy="4940593"/>
          </a:xfrm>
          <a:prstGeom prst="rect">
            <a:avLst/>
          </a:prstGeom>
        </p:spPr>
      </p:pic>
    </p:spTree>
    <p:extLst>
      <p:ext uri="{BB962C8B-B14F-4D97-AF65-F5344CB8AC3E}">
        <p14:creationId xmlns:p14="http://schemas.microsoft.com/office/powerpoint/2010/main" val="125001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13" y="0"/>
            <a:ext cx="11834191" cy="1456267"/>
          </a:xfrm>
        </p:spPr>
        <p:txBody>
          <a:bodyPr>
            <a:noAutofit/>
          </a:bodyPr>
          <a:lstStyle/>
          <a:p>
            <a:pPr algn="ctr"/>
            <a:r>
              <a:rPr lang="en-US" sz="5400" b="1" u="sng" cap="none" dirty="0" smtClean="0">
                <a:ln w="22225">
                  <a:solidFill>
                    <a:schemeClr val="accent2"/>
                  </a:solidFill>
                  <a:prstDash val="solid"/>
                </a:ln>
                <a:solidFill>
                  <a:schemeClr val="accent2">
                    <a:lumMod val="40000"/>
                    <a:lumOff val="60000"/>
                  </a:schemeClr>
                </a:solidFill>
              </a:rPr>
              <a:t>We use period for measure Luminosity	</a:t>
            </a:r>
            <a:endParaRPr lang="en-US" sz="5400" b="1" u="sng" cap="none" dirty="0">
              <a:ln w="22225">
                <a:solidFill>
                  <a:schemeClr val="accent2"/>
                </a:solidFill>
                <a:prstDash val="solid"/>
              </a:ln>
              <a:solidFill>
                <a:schemeClr val="accent2">
                  <a:lumMod val="40000"/>
                  <a:lumOff val="60000"/>
                </a:schemeClr>
              </a:solidFill>
            </a:endParaRPr>
          </a:p>
        </p:txBody>
      </p:sp>
      <p:pic>
        <p:nvPicPr>
          <p:cNvPr id="3" name="Picture 2"/>
          <p:cNvPicPr>
            <a:picLocks noChangeAspect="1"/>
          </p:cNvPicPr>
          <p:nvPr/>
        </p:nvPicPr>
        <p:blipFill>
          <a:blip r:embed="rId2"/>
          <a:stretch>
            <a:fillRect/>
          </a:stretch>
        </p:blipFill>
        <p:spPr>
          <a:xfrm>
            <a:off x="1227323" y="1336997"/>
            <a:ext cx="9607770" cy="5401733"/>
          </a:xfrm>
          <a:prstGeom prst="rect">
            <a:avLst/>
          </a:prstGeom>
        </p:spPr>
      </p:pic>
    </p:spTree>
    <p:extLst>
      <p:ext uri="{BB962C8B-B14F-4D97-AF65-F5344CB8AC3E}">
        <p14:creationId xmlns:p14="http://schemas.microsoft.com/office/powerpoint/2010/main" val="1662354628"/>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042" y="-224186"/>
            <a:ext cx="9720072" cy="1499616"/>
          </a:xfrm>
        </p:spPr>
        <p:txBody>
          <a:bodyPr>
            <a:normAutofit/>
          </a:bodyPr>
          <a:lstStyle/>
          <a:p>
            <a:pPr algn="ctr"/>
            <a:r>
              <a:rPr lang="en-US" sz="5400" u="sng" cap="none" dirty="0" smtClean="0">
                <a:ln w="0"/>
                <a:effectLst>
                  <a:outerShdw blurRad="38100" dist="19050" dir="2700000" algn="tl" rotWithShape="0">
                    <a:schemeClr val="dk1">
                      <a:alpha val="40000"/>
                    </a:schemeClr>
                  </a:outerShdw>
                </a:effectLst>
              </a:rPr>
              <a:t>Cepheid Variable Star V1</a:t>
            </a:r>
            <a:endParaRPr lang="en-US" sz="5400" u="sng" cap="none" dirty="0">
              <a:ln w="0"/>
              <a:effectLst>
                <a:outerShdw blurRad="38100" dist="19050" dir="2700000" algn="tl" rotWithShape="0">
                  <a:schemeClr val="dk1">
                    <a:alpha val="40000"/>
                  </a:schemeClr>
                </a:outerShdw>
              </a:effectLs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85" t="5673" r="1511" b="5258"/>
          <a:stretch/>
        </p:blipFill>
        <p:spPr>
          <a:xfrm>
            <a:off x="745587" y="1069147"/>
            <a:ext cx="10888395" cy="5641144"/>
          </a:xfrm>
          <a:prstGeom prst="rect">
            <a:avLst/>
          </a:prstGeom>
        </p:spPr>
      </p:pic>
    </p:spTree>
    <p:extLst>
      <p:ext uri="{BB962C8B-B14F-4D97-AF65-F5344CB8AC3E}">
        <p14:creationId xmlns:p14="http://schemas.microsoft.com/office/powerpoint/2010/main" val="2551583815"/>
      </p:ext>
    </p:extLst>
  </p:cSld>
  <p:clrMapOvr>
    <a:masterClrMapping/>
  </p:clrMapOvr>
  <p:transition spd="slow">
    <p:comb/>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2705" y="1162907"/>
            <a:ext cx="11540135" cy="569509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2" name="Title 1"/>
          <p:cNvSpPr>
            <a:spLocks noGrp="1"/>
          </p:cNvSpPr>
          <p:nvPr>
            <p:ph type="title"/>
          </p:nvPr>
        </p:nvSpPr>
        <p:spPr>
          <a:xfrm>
            <a:off x="497224" y="74068"/>
            <a:ext cx="11391254" cy="1088839"/>
          </a:xfrm>
        </p:spPr>
        <p:txBody>
          <a:bodyPr>
            <a:noAutofit/>
          </a:bodyPr>
          <a:lstStyle/>
          <a:p>
            <a:pPr algn="ctr"/>
            <a:r>
              <a:rPr lang="en-US" sz="6600" b="1" u="sng" cap="none" spc="0" dirty="0" smtClean="0">
                <a:ln w="12700">
                  <a:solidFill>
                    <a:schemeClr val="accent5"/>
                  </a:solidFill>
                  <a:prstDash val="solid"/>
                </a:ln>
                <a:pattFill prst="ltDnDiag">
                  <a:fgClr>
                    <a:schemeClr val="accent5">
                      <a:lumMod val="60000"/>
                      <a:lumOff val="40000"/>
                    </a:schemeClr>
                  </a:fgClr>
                  <a:bgClr>
                    <a:schemeClr val="bg1"/>
                  </a:bgClr>
                </a:pattFill>
              </a:rPr>
              <a:t>Period – Luminosity  Relationship</a:t>
            </a:r>
            <a:endParaRPr lang="en-US" sz="6600" b="1" u="sng" cap="none" spc="0" dirty="0">
              <a:ln w="12700">
                <a:solidFill>
                  <a:schemeClr val="accent5"/>
                </a:solidFill>
                <a:prstDash val="solid"/>
              </a:ln>
              <a:pattFill prst="ltDnDiag">
                <a:fgClr>
                  <a:schemeClr val="accent5">
                    <a:lumMod val="60000"/>
                    <a:lumOff val="40000"/>
                  </a:schemeClr>
                </a:fgClr>
                <a:bgClr>
                  <a:schemeClr val="bg1"/>
                </a:bgClr>
              </a:patt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5202"/>
          <a:stretch/>
        </p:blipFill>
        <p:spPr>
          <a:xfrm>
            <a:off x="478817" y="922088"/>
            <a:ext cx="11391254" cy="5964940"/>
          </a:xfrm>
          <a:prstGeom prst="rect">
            <a:avLst/>
          </a:prstGeom>
        </p:spPr>
      </p:pic>
      <p:sp>
        <p:nvSpPr>
          <p:cNvPr id="4" name="TextBox 3"/>
          <p:cNvSpPr txBox="1"/>
          <p:nvPr/>
        </p:nvSpPr>
        <p:spPr>
          <a:xfrm>
            <a:off x="500042" y="1714613"/>
            <a:ext cx="11388436" cy="4047262"/>
          </a:xfrm>
          <a:prstGeom prst="rect">
            <a:avLst/>
          </a:prstGeom>
          <a:noFill/>
        </p:spPr>
        <p:txBody>
          <a:bodyPr wrap="square" rtlCol="0">
            <a:spAutoFit/>
          </a:bodyPr>
          <a:lstStyle/>
          <a:p>
            <a:pPr algn="ctr"/>
            <a:r>
              <a:rPr lang="en-US" sz="3200" b="1" dirty="0" smtClean="0">
                <a:ln w="22225">
                  <a:solidFill>
                    <a:schemeClr val="accent2"/>
                  </a:solidFill>
                  <a:prstDash val="solid"/>
                </a:ln>
                <a:solidFill>
                  <a:schemeClr val="accent2">
                    <a:lumMod val="40000"/>
                    <a:lumOff val="60000"/>
                  </a:schemeClr>
                </a:solidFill>
              </a:rPr>
              <a:t>There is Logarithmic</a:t>
            </a:r>
            <a:r>
              <a:rPr lang="ka-GE" sz="3200" b="1" dirty="0" smtClean="0">
                <a:ln w="22225">
                  <a:solidFill>
                    <a:schemeClr val="accent2"/>
                  </a:solidFill>
                  <a:prstDash val="solid"/>
                </a:ln>
                <a:solidFill>
                  <a:schemeClr val="accent2">
                    <a:lumMod val="40000"/>
                    <a:lumOff val="60000"/>
                  </a:schemeClr>
                </a:solidFill>
              </a:rPr>
              <a:t> </a:t>
            </a:r>
            <a:r>
              <a:rPr lang="en-US" sz="3200" b="1" dirty="0" smtClean="0">
                <a:ln w="22225">
                  <a:solidFill>
                    <a:schemeClr val="accent2"/>
                  </a:solidFill>
                  <a:prstDash val="solid"/>
                </a:ln>
                <a:solidFill>
                  <a:schemeClr val="accent2">
                    <a:lumMod val="40000"/>
                    <a:lumOff val="60000"/>
                  </a:schemeClr>
                </a:solidFill>
              </a:rPr>
              <a:t>relationship </a:t>
            </a:r>
            <a:r>
              <a:rPr lang="en-US" sz="3200" b="1" dirty="0">
                <a:ln w="22225">
                  <a:solidFill>
                    <a:schemeClr val="accent2"/>
                  </a:solidFill>
                  <a:prstDash val="solid"/>
                </a:ln>
                <a:solidFill>
                  <a:schemeClr val="accent2">
                    <a:lumMod val="40000"/>
                    <a:lumOff val="60000"/>
                  </a:schemeClr>
                </a:solidFill>
              </a:rPr>
              <a:t>between Period and </a:t>
            </a:r>
            <a:r>
              <a:rPr lang="en-US" sz="3200" b="1" dirty="0" smtClean="0">
                <a:ln w="22225">
                  <a:solidFill>
                    <a:schemeClr val="accent2"/>
                  </a:solidFill>
                  <a:prstDash val="solid"/>
                </a:ln>
                <a:solidFill>
                  <a:schemeClr val="accent2">
                    <a:lumMod val="40000"/>
                    <a:lumOff val="60000"/>
                  </a:schemeClr>
                </a:solidFill>
              </a:rPr>
              <a:t>Luminosity</a:t>
            </a:r>
          </a:p>
          <a:p>
            <a:pPr algn="ctr">
              <a:spcBef>
                <a:spcPts val="4200"/>
              </a:spcBef>
            </a:pPr>
            <a:r>
              <a:rPr lang="en-US" sz="4000" dirty="0" smtClean="0">
                <a:ln w="0"/>
                <a:solidFill>
                  <a:schemeClr val="accent1"/>
                </a:solidFill>
                <a:effectLst>
                  <a:outerShdw blurRad="38100" dist="25400" dir="5400000" algn="ctr" rotWithShape="0">
                    <a:srgbClr val="6E747A">
                      <a:alpha val="43000"/>
                    </a:srgbClr>
                  </a:outerShdw>
                </a:effectLst>
              </a:rPr>
              <a:t>Log L = log P</a:t>
            </a:r>
            <a:r>
              <a:rPr lang="en-US" sz="4000" baseline="30000" dirty="0" smtClean="0">
                <a:ln w="0"/>
                <a:solidFill>
                  <a:schemeClr val="accent1"/>
                </a:solidFill>
                <a:effectLst>
                  <a:outerShdw blurRad="38100" dist="25400" dir="5400000" algn="ctr" rotWithShape="0">
                    <a:srgbClr val="6E747A">
                      <a:alpha val="43000"/>
                    </a:srgbClr>
                  </a:outerShdw>
                </a:effectLst>
              </a:rPr>
              <a:t>k</a:t>
            </a:r>
            <a:r>
              <a:rPr lang="en-US" sz="4000" dirty="0" smtClean="0">
                <a:ln w="0"/>
                <a:solidFill>
                  <a:schemeClr val="accent1"/>
                </a:solidFill>
                <a:effectLst>
                  <a:outerShdw blurRad="38100" dist="25400" dir="5400000" algn="ctr" rotWithShape="0">
                    <a:srgbClr val="6E747A">
                      <a:alpha val="43000"/>
                    </a:srgbClr>
                  </a:outerShdw>
                </a:effectLst>
              </a:rPr>
              <a:t> + log C</a:t>
            </a:r>
          </a:p>
          <a:p>
            <a:pPr algn="ctr">
              <a:spcBef>
                <a:spcPts val="4200"/>
              </a:spcBef>
            </a:pPr>
            <a:r>
              <a:rPr lang="en-US" sz="4000" dirty="0" smtClean="0">
                <a:ln w="0"/>
                <a:solidFill>
                  <a:schemeClr val="accent1"/>
                </a:solidFill>
                <a:effectLst>
                  <a:outerShdw blurRad="38100" dist="25400" dir="5400000" algn="ctr" rotWithShape="0">
                    <a:srgbClr val="6E747A">
                      <a:alpha val="43000"/>
                    </a:srgbClr>
                  </a:outerShdw>
                </a:effectLst>
              </a:rPr>
              <a:t>Log L = log C * P</a:t>
            </a:r>
            <a:r>
              <a:rPr lang="en-US" sz="4000" baseline="30000" dirty="0" smtClean="0">
                <a:ln w="0"/>
                <a:solidFill>
                  <a:schemeClr val="accent1"/>
                </a:solidFill>
                <a:effectLst>
                  <a:outerShdw blurRad="38100" dist="25400" dir="5400000" algn="ctr" rotWithShape="0">
                    <a:srgbClr val="6E747A">
                      <a:alpha val="43000"/>
                    </a:srgbClr>
                  </a:outerShdw>
                </a:effectLst>
              </a:rPr>
              <a:t>k</a:t>
            </a:r>
          </a:p>
          <a:p>
            <a:pPr algn="ctr">
              <a:spcBef>
                <a:spcPts val="4200"/>
              </a:spcBef>
            </a:pPr>
            <a:r>
              <a:rPr lang="ka-GE" sz="4000" dirty="0" smtClean="0">
                <a:ln w="0"/>
                <a:solidFill>
                  <a:schemeClr val="accent1"/>
                </a:solidFill>
                <a:effectLst>
                  <a:outerShdw blurRad="38100" dist="25400" dir="5400000" algn="ctr" rotWithShape="0">
                    <a:srgbClr val="6E747A">
                      <a:alpha val="43000"/>
                    </a:srgbClr>
                  </a:outerShdw>
                </a:effectLst>
              </a:rPr>
              <a:t>L = </a:t>
            </a:r>
            <a:r>
              <a:rPr lang="en-US" sz="4000" dirty="0" smtClean="0">
                <a:ln w="0"/>
                <a:solidFill>
                  <a:schemeClr val="accent1"/>
                </a:solidFill>
                <a:effectLst>
                  <a:outerShdw blurRad="38100" dist="25400" dir="5400000" algn="ctr" rotWithShape="0">
                    <a:srgbClr val="6E747A">
                      <a:alpha val="43000"/>
                    </a:srgbClr>
                  </a:outerShdw>
                </a:effectLst>
              </a:rPr>
              <a:t>C * P</a:t>
            </a:r>
            <a:r>
              <a:rPr lang="en-US" sz="4000" baseline="30000" dirty="0" smtClean="0">
                <a:ln w="0"/>
                <a:solidFill>
                  <a:schemeClr val="accent1"/>
                </a:solidFill>
                <a:effectLst>
                  <a:outerShdw blurRad="38100" dist="25400" dir="5400000" algn="ctr" rotWithShape="0">
                    <a:srgbClr val="6E747A">
                      <a:alpha val="43000"/>
                    </a:srgbClr>
                  </a:outerShdw>
                </a:effectLst>
              </a:rPr>
              <a:t>k</a:t>
            </a:r>
            <a:endParaRPr lang="en-US" sz="40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0210714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9598" y="250903"/>
            <a:ext cx="8297773" cy="749808"/>
          </a:xfrm>
        </p:spPr>
        <p:txBody>
          <a:bodyPr>
            <a:noAutofit/>
          </a:bodyPr>
          <a:lstStyle/>
          <a:p>
            <a:pPr algn="ctr"/>
            <a:r>
              <a:rPr lang="en-US" sz="4400" b="1" cap="none" dirty="0" smtClean="0">
                <a:ln w="22225">
                  <a:solidFill>
                    <a:schemeClr val="accent2"/>
                  </a:solidFill>
                  <a:prstDash val="solid"/>
                </a:ln>
                <a:solidFill>
                  <a:schemeClr val="accent2">
                    <a:lumMod val="40000"/>
                    <a:lumOff val="60000"/>
                  </a:schemeClr>
                </a:solidFill>
              </a:rPr>
              <a:t>Brightness Variation of </a:t>
            </a:r>
            <a:r>
              <a:rPr lang="en-US" sz="4400" b="1" cap="none" dirty="0">
                <a:ln w="22225">
                  <a:solidFill>
                    <a:schemeClr val="accent2"/>
                  </a:solidFill>
                  <a:prstDash val="solid"/>
                </a:ln>
                <a:solidFill>
                  <a:schemeClr val="accent2">
                    <a:lumMod val="40000"/>
                    <a:lumOff val="60000"/>
                  </a:schemeClr>
                </a:solidFill>
              </a:rPr>
              <a:t> </a:t>
            </a:r>
            <a:r>
              <a:rPr lang="en-US" sz="4400" b="1" cap="none" dirty="0" smtClean="0">
                <a:ln w="22225">
                  <a:solidFill>
                    <a:schemeClr val="accent2"/>
                  </a:solidFill>
                  <a:prstDash val="solid"/>
                </a:ln>
                <a:solidFill>
                  <a:schemeClr val="accent2">
                    <a:lumMod val="40000"/>
                    <a:lumOff val="60000"/>
                  </a:schemeClr>
                </a:solidFill>
              </a:rPr>
              <a:t>ð</a:t>
            </a:r>
            <a:r>
              <a:rPr lang="ka-GE" sz="4400" b="1" cap="none" dirty="0" smtClean="0">
                <a:ln w="22225">
                  <a:solidFill>
                    <a:schemeClr val="accent2"/>
                  </a:solidFill>
                  <a:prstDash val="solid"/>
                </a:ln>
                <a:solidFill>
                  <a:schemeClr val="accent2">
                    <a:lumMod val="40000"/>
                    <a:lumOff val="60000"/>
                  </a:schemeClr>
                </a:solidFill>
              </a:rPr>
              <a:t> </a:t>
            </a:r>
            <a:r>
              <a:rPr lang="en-US" sz="4400" b="1" cap="none" dirty="0" smtClean="0">
                <a:ln w="22225">
                  <a:solidFill>
                    <a:schemeClr val="accent2"/>
                  </a:solidFill>
                  <a:prstDash val="solid"/>
                </a:ln>
                <a:solidFill>
                  <a:schemeClr val="accent2">
                    <a:lumMod val="40000"/>
                    <a:lumOff val="60000"/>
                  </a:schemeClr>
                </a:solidFill>
              </a:rPr>
              <a:t>Cepheid</a:t>
            </a:r>
            <a:endParaRPr lang="en-US" sz="4400" b="1" cap="none" dirty="0">
              <a:ln w="22225">
                <a:solidFill>
                  <a:schemeClr val="accent2"/>
                </a:solidFill>
                <a:prstDash val="solid"/>
              </a:ln>
              <a:solidFill>
                <a:schemeClr val="accent2">
                  <a:lumMod val="40000"/>
                  <a:lumOff val="60000"/>
                </a:schemeClr>
              </a:solidFill>
            </a:endParaRPr>
          </a:p>
        </p:txBody>
      </p:sp>
      <p:pic>
        <p:nvPicPr>
          <p:cNvPr id="2050" name="Picture 2" descr="http://hyperphysics.phy-astr.gsu.edu/hbase/astro/imgast/cephd.gif"/>
          <p:cNvPicPr>
            <a:picLocks noChangeAspect="1" noChangeArrowheads="1"/>
          </p:cNvPicPr>
          <p:nvPr/>
        </p:nvPicPr>
        <p:blipFill rotWithShape="1">
          <a:blip r:embed="rId2">
            <a:extLst>
              <a:ext uri="{28A0092B-C50C-407E-A947-70E740481C1C}">
                <a14:useLocalDpi xmlns:a14="http://schemas.microsoft.com/office/drawing/2010/main" val="0"/>
              </a:ext>
            </a:extLst>
          </a:blip>
          <a:srcRect t="9268"/>
          <a:stretch/>
        </p:blipFill>
        <p:spPr bwMode="auto">
          <a:xfrm>
            <a:off x="1293227" y="1271123"/>
            <a:ext cx="9881733" cy="52565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50007195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Experiment</a:t>
            </a:r>
            <a:endParaRPr lang="en-US" dirty="0"/>
          </a:p>
        </p:txBody>
      </p:sp>
      <p:sp>
        <p:nvSpPr>
          <p:cNvPr id="8" name="Text Placeholder 7"/>
          <p:cNvSpPr>
            <a:spLocks noGrp="1"/>
          </p:cNvSpPr>
          <p:nvPr>
            <p:ph type="body" idx="1"/>
          </p:nvPr>
        </p:nvSpPr>
        <p:spPr/>
        <p:txBody>
          <a:bodyPr/>
          <a:lstStyle/>
          <a:p>
            <a:r>
              <a:rPr lang="en-US" dirty="0" smtClean="0"/>
              <a:t>10:00 pm</a:t>
            </a:r>
            <a:endParaRPr lang="en-US" dirty="0"/>
          </a:p>
        </p:txBody>
      </p:sp>
      <p:sp>
        <p:nvSpPr>
          <p:cNvPr id="10" name="Text Placeholder 9"/>
          <p:cNvSpPr>
            <a:spLocks noGrp="1"/>
          </p:cNvSpPr>
          <p:nvPr>
            <p:ph type="body" sz="quarter" idx="3"/>
          </p:nvPr>
        </p:nvSpPr>
        <p:spPr/>
        <p:txBody>
          <a:bodyPr/>
          <a:lstStyle/>
          <a:p>
            <a:r>
              <a:rPr lang="en-US" dirty="0" smtClean="0"/>
              <a:t>04:00 am</a:t>
            </a:r>
            <a:endParaRPr lang="en-US" dirty="0"/>
          </a:p>
        </p:txBody>
      </p:sp>
      <p:pic>
        <p:nvPicPr>
          <p:cNvPr id="21" name="Picture 7" descr="C:\Users\Guga\Desktop\2.png"/>
          <p:cNvPicPr>
            <a:picLocks noGrp="1" noChangeAspect="1" noChangeArrowheads="1"/>
          </p:cNvPicPr>
          <p:nvPr>
            <p:ph sz="quarter" idx="4"/>
          </p:nvPr>
        </p:nvPicPr>
        <p:blipFill>
          <a:blip r:embed="rId2" cstate="print"/>
          <a:srcRect/>
          <a:stretch>
            <a:fillRect/>
          </a:stretch>
        </p:blipFill>
        <p:spPr bwMode="auto">
          <a:xfrm>
            <a:off x="6169026" y="2809521"/>
            <a:ext cx="5048513" cy="3350036"/>
          </a:xfrm>
          <a:prstGeom prst="rect">
            <a:avLst/>
          </a:prstGeom>
          <a:noFill/>
        </p:spPr>
      </p:pic>
      <p:pic>
        <p:nvPicPr>
          <p:cNvPr id="22" name="Picture 5" descr="C:\Users\Guga\Desktop\1.png"/>
          <p:cNvPicPr>
            <a:picLocks noGrp="1" noChangeAspect="1" noChangeArrowheads="1"/>
          </p:cNvPicPr>
          <p:nvPr>
            <p:ph sz="half" idx="2"/>
          </p:nvPr>
        </p:nvPicPr>
        <p:blipFill>
          <a:blip r:embed="rId3" cstate="print"/>
          <a:srcRect/>
          <a:stretch>
            <a:fillRect/>
          </a:stretch>
        </p:blipFill>
        <p:spPr bwMode="auto">
          <a:xfrm>
            <a:off x="973670" y="2810048"/>
            <a:ext cx="5047718" cy="3349509"/>
          </a:xfrm>
          <a:prstGeom prst="rect">
            <a:avLst/>
          </a:prstGeom>
          <a:noFill/>
        </p:spPr>
      </p:pic>
    </p:spTree>
    <p:extLst>
      <p:ext uri="{BB962C8B-B14F-4D97-AF65-F5344CB8AC3E}">
        <p14:creationId xmlns:p14="http://schemas.microsoft.com/office/powerpoint/2010/main" val="4522178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Experiment</a:t>
            </a:r>
            <a:endParaRPr lang="en-US" dirty="0"/>
          </a:p>
        </p:txBody>
      </p:sp>
      <p:sp>
        <p:nvSpPr>
          <p:cNvPr id="8" name="Text Placeholder 7"/>
          <p:cNvSpPr>
            <a:spLocks noGrp="1"/>
          </p:cNvSpPr>
          <p:nvPr>
            <p:ph type="body" idx="1"/>
          </p:nvPr>
        </p:nvSpPr>
        <p:spPr/>
        <p:txBody>
          <a:bodyPr/>
          <a:lstStyle/>
          <a:p>
            <a:r>
              <a:rPr lang="en-US" dirty="0" smtClean="0"/>
              <a:t>10:00 pm</a:t>
            </a:r>
            <a:endParaRPr lang="en-US" dirty="0"/>
          </a:p>
        </p:txBody>
      </p:sp>
      <p:sp>
        <p:nvSpPr>
          <p:cNvPr id="10" name="Text Placeholder 9"/>
          <p:cNvSpPr>
            <a:spLocks noGrp="1"/>
          </p:cNvSpPr>
          <p:nvPr>
            <p:ph type="body" sz="quarter" idx="3"/>
          </p:nvPr>
        </p:nvSpPr>
        <p:spPr/>
        <p:txBody>
          <a:bodyPr/>
          <a:lstStyle/>
          <a:p>
            <a:r>
              <a:rPr lang="en-US" dirty="0" smtClean="0"/>
              <a:t>04:00 am</a:t>
            </a:r>
            <a:endParaRPr lang="en-US" dirty="0"/>
          </a:p>
        </p:txBody>
      </p:sp>
      <p:pic>
        <p:nvPicPr>
          <p:cNvPr id="12" name="Picture 8" descr="C:\Users\Guga\Desktop\2 a.png"/>
          <p:cNvPicPr>
            <a:picLocks noGrp="1" noChangeAspect="1" noChangeArrowheads="1"/>
          </p:cNvPicPr>
          <p:nvPr>
            <p:ph sz="quarter" idx="4"/>
          </p:nvPr>
        </p:nvPicPr>
        <p:blipFill>
          <a:blip r:embed="rId2" cstate="print"/>
          <a:srcRect/>
          <a:stretch>
            <a:fillRect/>
          </a:stretch>
        </p:blipFill>
        <p:spPr bwMode="auto">
          <a:xfrm>
            <a:off x="6169026" y="2822968"/>
            <a:ext cx="5048513" cy="3350036"/>
          </a:xfrm>
          <a:prstGeom prst="rect">
            <a:avLst/>
          </a:prstGeom>
          <a:noFill/>
        </p:spPr>
      </p:pic>
      <p:pic>
        <p:nvPicPr>
          <p:cNvPr id="14" name="Picture 6" descr="C:\Users\Guga\Desktop\1 a.png"/>
          <p:cNvPicPr>
            <a:picLocks noGrp="1" noChangeAspect="1" noChangeArrowheads="1"/>
          </p:cNvPicPr>
          <p:nvPr>
            <p:ph sz="half" idx="2"/>
          </p:nvPr>
        </p:nvPicPr>
        <p:blipFill>
          <a:blip r:embed="rId3" cstate="print"/>
          <a:srcRect/>
          <a:stretch>
            <a:fillRect/>
          </a:stretch>
        </p:blipFill>
        <p:spPr bwMode="auto">
          <a:xfrm>
            <a:off x="973670" y="2823495"/>
            <a:ext cx="5047718" cy="3349509"/>
          </a:xfrm>
          <a:prstGeom prst="rect">
            <a:avLst/>
          </a:prstGeom>
          <a:noFill/>
        </p:spPr>
      </p:pic>
    </p:spTree>
    <p:extLst>
      <p:ext uri="{BB962C8B-B14F-4D97-AF65-F5344CB8AC3E}">
        <p14:creationId xmlns:p14="http://schemas.microsoft.com/office/powerpoint/2010/main" val="40102103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Experiment distance to the moon</a:t>
            </a:r>
            <a:endParaRPr lang="en-US" dirty="0"/>
          </a:p>
        </p:txBody>
      </p:sp>
      <p:pic>
        <p:nvPicPr>
          <p:cNvPr id="13" name="Picture 3" descr="C:\Users\Guga\Desktop\3.png"/>
          <p:cNvPicPr>
            <a:picLocks noGrp="1" noChangeAspect="1" noChangeArrowheads="1"/>
          </p:cNvPicPr>
          <p:nvPr>
            <p:ph idx="1"/>
          </p:nvPr>
        </p:nvPicPr>
        <p:blipFill>
          <a:blip r:embed="rId2" cstate="print"/>
          <a:srcRect/>
          <a:stretch>
            <a:fillRect/>
          </a:stretch>
        </p:blipFill>
        <p:spPr bwMode="auto">
          <a:xfrm>
            <a:off x="3343727" y="1802069"/>
            <a:ext cx="5562602" cy="4731822"/>
          </a:xfrm>
          <a:prstGeom prst="rect">
            <a:avLst/>
          </a:prstGeom>
          <a:noFill/>
        </p:spPr>
      </p:pic>
      <p:grpSp>
        <p:nvGrpSpPr>
          <p:cNvPr id="38" name="Group 37"/>
          <p:cNvGrpSpPr/>
          <p:nvPr/>
        </p:nvGrpSpPr>
        <p:grpSpPr>
          <a:xfrm>
            <a:off x="5551827" y="3490686"/>
            <a:ext cx="1473089" cy="2021917"/>
            <a:chOff x="4013311" y="3200400"/>
            <a:chExt cx="1473089" cy="2021917"/>
          </a:xfrm>
        </p:grpSpPr>
        <p:cxnSp>
          <p:nvCxnSpPr>
            <p:cNvPr id="15" name="Straight Connector 14"/>
            <p:cNvCxnSpPr/>
            <p:nvPr/>
          </p:nvCxnSpPr>
          <p:spPr>
            <a:xfrm rot="5400000">
              <a:off x="3886200" y="3924300"/>
              <a:ext cx="1143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4876800" y="3962400"/>
              <a:ext cx="1219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476748" y="3581400"/>
              <a:ext cx="990600" cy="1588"/>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95800" y="3200400"/>
              <a:ext cx="920637" cy="369332"/>
            </a:xfrm>
            <a:prstGeom prst="rect">
              <a:avLst/>
            </a:prstGeom>
            <a:noFill/>
          </p:spPr>
          <p:txBody>
            <a:bodyPr wrap="none" rtlCol="0">
              <a:spAutoFit/>
            </a:bodyPr>
            <a:lstStyle/>
            <a:p>
              <a:r>
                <a:rPr lang="en-US" dirty="0"/>
                <a:t>57±1 px</a:t>
              </a:r>
            </a:p>
          </p:txBody>
        </p:sp>
        <p:cxnSp>
          <p:nvCxnSpPr>
            <p:cNvPr id="25" name="Straight Connector 24"/>
            <p:cNvCxnSpPr/>
            <p:nvPr/>
          </p:nvCxnSpPr>
          <p:spPr>
            <a:xfrm rot="5400000">
              <a:off x="3833811" y="4533900"/>
              <a:ext cx="6858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4419604" y="4533900"/>
              <a:ext cx="6858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013311" y="4852985"/>
              <a:ext cx="920637" cy="369332"/>
            </a:xfrm>
            <a:prstGeom prst="rect">
              <a:avLst/>
            </a:prstGeom>
            <a:noFill/>
          </p:spPr>
          <p:txBody>
            <a:bodyPr wrap="none" rtlCol="0">
              <a:spAutoFit/>
            </a:bodyPr>
            <a:lstStyle/>
            <a:p>
              <a:r>
                <a:rPr lang="en-US" dirty="0"/>
                <a:t>32±1 px</a:t>
              </a:r>
            </a:p>
          </p:txBody>
        </p:sp>
        <p:cxnSp>
          <p:nvCxnSpPr>
            <p:cNvPr id="35" name="Straight Arrow Connector 34"/>
            <p:cNvCxnSpPr/>
            <p:nvPr/>
          </p:nvCxnSpPr>
          <p:spPr>
            <a:xfrm>
              <a:off x="4191000" y="4800600"/>
              <a:ext cx="561975" cy="1588"/>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4851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539" y="262671"/>
            <a:ext cx="9720072" cy="1499616"/>
          </a:xfrm>
        </p:spPr>
        <p:txBody>
          <a:bodyPr>
            <a:normAutofit/>
          </a:bodyPr>
          <a:lstStyle/>
          <a:p>
            <a:r>
              <a:rPr lang="en-US" sz="8000" b="1" i="1" u="sng" cap="none"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n-lt"/>
              </a:rPr>
              <a:t>Plan</a:t>
            </a:r>
            <a:endParaRPr lang="en-US" sz="8000" b="1" i="1" u="sng" cap="none"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n-lt"/>
            </a:endParaRPr>
          </a:p>
        </p:txBody>
      </p:sp>
      <p:sp>
        <p:nvSpPr>
          <p:cNvPr id="5" name="TextBox 4"/>
          <p:cNvSpPr txBox="1"/>
          <p:nvPr/>
        </p:nvSpPr>
        <p:spPr>
          <a:xfrm>
            <a:off x="681376" y="1643151"/>
            <a:ext cx="10976046" cy="5386090"/>
          </a:xfrm>
          <a:prstGeom prst="rect">
            <a:avLst/>
          </a:prstGeom>
          <a:noFill/>
        </p:spPr>
        <p:txBody>
          <a:bodyPr wrap="square" rtlCol="0">
            <a:spAutoFit/>
          </a:bodyPr>
          <a:lstStyle/>
          <a:p>
            <a:pPr marL="571500" indent="-571500">
              <a:buFont typeface="Wingdings" panose="05000000000000000000" pitchFamily="2" charset="2"/>
              <a:buChar char="Ø"/>
            </a:pPr>
            <a:r>
              <a:rPr lang="en-US" sz="4000" b="1" spc="50" dirty="0" smtClean="0">
                <a:ln w="0"/>
                <a:effectLst>
                  <a:innerShdw blurRad="63500" dist="50800" dir="13500000">
                    <a:srgbClr val="000000">
                      <a:alpha val="50000"/>
                    </a:srgbClr>
                  </a:innerShdw>
                </a:effectLst>
              </a:rPr>
              <a:t>Radar</a:t>
            </a:r>
          </a:p>
          <a:p>
            <a:pPr marL="1028700" lvl="1" indent="-571500">
              <a:buFont typeface="Wingdings" panose="05000000000000000000" pitchFamily="2" charset="2"/>
              <a:buChar char="Ø"/>
            </a:pPr>
            <a:r>
              <a:rPr lang="en-US" sz="4000" b="1" spc="50" dirty="0">
                <a:ln w="0"/>
                <a:effectLst>
                  <a:innerShdw blurRad="63500" dist="50800" dir="13500000">
                    <a:srgbClr val="000000">
                      <a:alpha val="50000"/>
                    </a:srgbClr>
                  </a:innerShdw>
                </a:effectLst>
              </a:rPr>
              <a:t>Distance to the </a:t>
            </a:r>
            <a:r>
              <a:rPr lang="en-US" sz="4000" b="1" spc="50" dirty="0" smtClean="0">
                <a:ln w="0"/>
                <a:effectLst>
                  <a:innerShdw blurRad="63500" dist="50800" dir="13500000">
                    <a:srgbClr val="000000">
                      <a:alpha val="50000"/>
                    </a:srgbClr>
                  </a:innerShdw>
                </a:effectLst>
              </a:rPr>
              <a:t>Moon</a:t>
            </a:r>
          </a:p>
          <a:p>
            <a:pPr marL="571500" indent="-571500">
              <a:buFont typeface="Wingdings" panose="05000000000000000000" pitchFamily="2" charset="2"/>
              <a:buChar char="Ø"/>
            </a:pPr>
            <a:r>
              <a:rPr lang="en-US" sz="4000" b="1" spc="50" dirty="0" smtClean="0">
                <a:ln w="0"/>
                <a:effectLst>
                  <a:innerShdw blurRad="63500" dist="50800" dir="13500000">
                    <a:srgbClr val="000000">
                      <a:alpha val="50000"/>
                    </a:srgbClr>
                  </a:innerShdw>
                </a:effectLst>
              </a:rPr>
              <a:t>Trigonometric Parallax</a:t>
            </a:r>
          </a:p>
          <a:p>
            <a:pPr marL="571500" indent="-571500">
              <a:buFont typeface="Wingdings" panose="05000000000000000000" pitchFamily="2" charset="2"/>
              <a:buChar char="Ø"/>
            </a:pPr>
            <a:r>
              <a:rPr lang="en-US" sz="4000" b="1" spc="50" dirty="0" smtClean="0">
                <a:ln w="0"/>
                <a:effectLst>
                  <a:innerShdw blurRad="63500" dist="50800" dir="13500000">
                    <a:srgbClr val="000000">
                      <a:alpha val="50000"/>
                    </a:srgbClr>
                  </a:innerShdw>
                </a:effectLst>
              </a:rPr>
              <a:t>Standard Cables</a:t>
            </a:r>
          </a:p>
          <a:p>
            <a:pPr marL="571500" indent="-571500">
              <a:buFont typeface="Wingdings" panose="05000000000000000000" pitchFamily="2" charset="2"/>
              <a:buChar char="Ø"/>
            </a:pPr>
            <a:r>
              <a:rPr lang="en-US" sz="4000" b="1" spc="50" dirty="0" smtClean="0">
                <a:ln w="0"/>
                <a:effectLst>
                  <a:innerShdw blurRad="63500" dist="50800" dir="13500000">
                    <a:srgbClr val="000000">
                      <a:alpha val="50000"/>
                    </a:srgbClr>
                  </a:innerShdw>
                </a:effectLst>
              </a:rPr>
              <a:t>Cepheid Variable</a:t>
            </a:r>
          </a:p>
          <a:p>
            <a:pPr marL="571500" indent="-571500">
              <a:buFont typeface="Wingdings" panose="05000000000000000000" pitchFamily="2" charset="2"/>
              <a:buChar char="Ø"/>
            </a:pPr>
            <a:r>
              <a:rPr lang="en-US" sz="4000" b="1" spc="50" dirty="0" smtClean="0">
                <a:ln w="0"/>
                <a:effectLst>
                  <a:innerShdw blurRad="63500" dist="50800" dir="13500000">
                    <a:srgbClr val="000000">
                      <a:alpha val="50000"/>
                    </a:srgbClr>
                  </a:innerShdw>
                </a:effectLst>
              </a:rPr>
              <a:t>Supernovae</a:t>
            </a:r>
          </a:p>
          <a:p>
            <a:pPr marL="742950" indent="-742950">
              <a:buFont typeface="Wingdings" panose="05000000000000000000" pitchFamily="2" charset="2"/>
              <a:buChar char="Ø"/>
            </a:pPr>
            <a:r>
              <a:rPr lang="en-US" sz="4000" b="1" spc="50" dirty="0" smtClean="0">
                <a:ln w="0"/>
                <a:effectLst>
                  <a:innerShdw blurRad="63500" dist="50800" dir="13500000">
                    <a:srgbClr val="000000">
                      <a:alpha val="50000"/>
                    </a:srgbClr>
                  </a:innerShdw>
                </a:effectLst>
              </a:rPr>
              <a:t>Conclusion</a:t>
            </a:r>
          </a:p>
          <a:p>
            <a:pPr marL="457200" indent="-457200">
              <a:buFont typeface="Wingdings" panose="05000000000000000000" pitchFamily="2" charset="2"/>
              <a:buChar char="Ø"/>
            </a:pPr>
            <a:endParaRPr lang="en-US" sz="3200" b="1" spc="50" dirty="0">
              <a:ln w="0"/>
              <a:effectLst>
                <a:innerShdw blurRad="63500" dist="50800" dir="13500000">
                  <a:srgbClr val="000000">
                    <a:alpha val="50000"/>
                  </a:srgbClr>
                </a:innerShdw>
              </a:effectLst>
            </a:endParaRPr>
          </a:p>
          <a:p>
            <a:pPr marL="457200" indent="-457200">
              <a:buFont typeface="Wingdings" panose="05000000000000000000" pitchFamily="2" charset="2"/>
              <a:buChar char="Ø"/>
            </a:pPr>
            <a:endParaRPr lang="en-US" sz="3200" b="1" spc="50" dirty="0">
              <a:ln w="0"/>
              <a:effectLst>
                <a:innerShdw blurRad="63500" dist="50800" dir="13500000">
                  <a:srgbClr val="000000">
                    <a:alpha val="50000"/>
                  </a:srgbClr>
                </a:innerShdw>
              </a:effectLst>
            </a:endParaRPr>
          </a:p>
        </p:txBody>
      </p:sp>
      <p:pic>
        <p:nvPicPr>
          <p:cNvPr id="7" name="Picture 2" descr="http://www.iynt.org/belgrade/color_text_iynt_2015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9532" y="6111175"/>
            <a:ext cx="3342468" cy="773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173440"/>
      </p:ext>
    </p:extLst>
  </p:cSld>
  <p:clrMapOvr>
    <a:masterClrMapping/>
  </p:clrMapOvr>
  <p:transition spd="slow">
    <p:blinds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4209143" y="2739999"/>
            <a:ext cx="838200" cy="838200"/>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0" name="Oval 29"/>
          <p:cNvSpPr/>
          <p:nvPr/>
        </p:nvSpPr>
        <p:spPr>
          <a:xfrm>
            <a:off x="2685143" y="2739999"/>
            <a:ext cx="838200" cy="838200"/>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 name="Title 1"/>
              <p:cNvSpPr>
                <a:spLocks noGrp="1"/>
              </p:cNvSpPr>
              <p:nvPr>
                <p:ph type="title"/>
              </p:nvPr>
            </p:nvSpPr>
            <p:spPr>
              <a:xfrm>
                <a:off x="481085" y="321606"/>
                <a:ext cx="10131425" cy="1456267"/>
              </a:xfrm>
            </p:spPr>
            <p:txBody>
              <a:bodyPr/>
              <a:lstStyle/>
              <a:p>
                <a:r>
                  <a:rPr lang="en-US" dirty="0" smtClean="0"/>
                  <a:t>Counting </a:t>
                </a:r>
                <a:r>
                  <a:rPr lang="el-GR" cap="none" dirty="0" smtClean="0"/>
                  <a:t>α</a:t>
                </a:r>
                <a:r>
                  <a:rPr lang="en-US" cap="none" dirty="0" smtClean="0"/>
                  <a:t> and </a:t>
                </a:r>
                <a14:m>
                  <m:oMath xmlns:m="http://schemas.openxmlformats.org/officeDocument/2006/math">
                    <m:r>
                      <m:rPr>
                        <m:nor/>
                      </m:rPr>
                      <a:rPr lang="en-US" dirty="0"/>
                      <m:t>ß</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481085" y="321606"/>
                <a:ext cx="10131425" cy="1456267"/>
              </a:xfrm>
              <a:blipFill rotWithShape="0">
                <a:blip r:embed="rId2"/>
                <a:stretch>
                  <a:fillRect l="-1865"/>
                </a:stretch>
              </a:blipFill>
            </p:spPr>
            <p:txBody>
              <a:bodyPr/>
              <a:lstStyle/>
              <a:p>
                <a:r>
                  <a:rPr lang="en-US">
                    <a:noFill/>
                  </a:rPr>
                  <a:t> </a:t>
                </a:r>
              </a:p>
            </p:txBody>
          </p:sp>
        </mc:Fallback>
      </mc:AlternateContent>
      <p:sp>
        <p:nvSpPr>
          <p:cNvPr id="4" name="Oval 3"/>
          <p:cNvSpPr/>
          <p:nvPr/>
        </p:nvSpPr>
        <p:spPr>
          <a:xfrm>
            <a:off x="1008743" y="2739999"/>
            <a:ext cx="838200" cy="838200"/>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6" name="Straight Connector 5"/>
          <p:cNvCxnSpPr/>
          <p:nvPr/>
        </p:nvCxnSpPr>
        <p:spPr>
          <a:xfrm rot="16200000" flipH="1">
            <a:off x="-134257" y="4263999"/>
            <a:ext cx="2819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322943" y="4389894"/>
            <a:ext cx="2743200"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9" name="Arc 8"/>
          <p:cNvSpPr/>
          <p:nvPr/>
        </p:nvSpPr>
        <p:spPr>
          <a:xfrm rot="19085073">
            <a:off x="1303619" y="5098415"/>
            <a:ext cx="370633" cy="30235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Rectangle 9"/>
          <p:cNvSpPr/>
          <p:nvPr/>
        </p:nvSpPr>
        <p:spPr>
          <a:xfrm>
            <a:off x="1358144" y="4832904"/>
            <a:ext cx="279244" cy="307777"/>
          </a:xfrm>
          <a:prstGeom prst="rect">
            <a:avLst/>
          </a:prstGeom>
        </p:spPr>
        <p:txBody>
          <a:bodyPr wrap="none">
            <a:spAutoFit/>
          </a:bodyPr>
          <a:lstStyle/>
          <a:p>
            <a:r>
              <a:rPr lang="en-US" sz="1400" dirty="0"/>
              <a:t>ß</a:t>
            </a:r>
            <a:endParaRPr lang="en-US" sz="1400" baseline="30000" dirty="0"/>
          </a:p>
        </p:txBody>
      </p:sp>
      <p:sp>
        <p:nvSpPr>
          <p:cNvPr id="15" name="TextBox 14"/>
          <p:cNvSpPr txBox="1"/>
          <p:nvPr/>
        </p:nvSpPr>
        <p:spPr>
          <a:xfrm>
            <a:off x="3447144" y="2065867"/>
            <a:ext cx="920637" cy="369332"/>
          </a:xfrm>
          <a:prstGeom prst="rect">
            <a:avLst/>
          </a:prstGeom>
          <a:noFill/>
        </p:spPr>
        <p:txBody>
          <a:bodyPr wrap="none" rtlCol="0">
            <a:spAutoFit/>
          </a:bodyPr>
          <a:lstStyle/>
          <a:p>
            <a:r>
              <a:rPr lang="en-US" dirty="0"/>
              <a:t>57±1 </a:t>
            </a:r>
            <a:r>
              <a:rPr lang="en-US" dirty="0" smtClean="0"/>
              <a:t>px</a:t>
            </a:r>
            <a:endParaRPr lang="en-US" dirty="0"/>
          </a:p>
        </p:txBody>
      </p:sp>
      <p:cxnSp>
        <p:nvCxnSpPr>
          <p:cNvPr id="16" name="Straight Connector 15"/>
          <p:cNvCxnSpPr/>
          <p:nvPr/>
        </p:nvCxnSpPr>
        <p:spPr>
          <a:xfrm rot="5400000">
            <a:off x="1504043" y="2930499"/>
            <a:ext cx="6858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665843" y="2930499"/>
            <a:ext cx="6858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34280" y="2248164"/>
            <a:ext cx="869149" cy="369332"/>
          </a:xfrm>
          <a:prstGeom prst="rect">
            <a:avLst/>
          </a:prstGeom>
          <a:noFill/>
        </p:spPr>
        <p:txBody>
          <a:bodyPr wrap="none" rtlCol="0">
            <a:spAutoFit/>
          </a:bodyPr>
          <a:lstStyle/>
          <a:p>
            <a:r>
              <a:rPr lang="en-US" dirty="0"/>
              <a:t>32</a:t>
            </a:r>
            <a:r>
              <a:rPr lang="en-US" dirty="0" smtClean="0"/>
              <a:t>±</a:t>
            </a:r>
            <a:r>
              <a:rPr lang="en-US" dirty="0"/>
              <a:t> </a:t>
            </a:r>
            <a:r>
              <a:rPr lang="en-US" dirty="0" smtClean="0"/>
              <a:t>3%</a:t>
            </a:r>
            <a:endParaRPr lang="en-US" dirty="0"/>
          </a:p>
        </p:txBody>
      </p:sp>
      <p:cxnSp>
        <p:nvCxnSpPr>
          <p:cNvPr id="19" name="Straight Arrow Connector 18"/>
          <p:cNvCxnSpPr/>
          <p:nvPr/>
        </p:nvCxnSpPr>
        <p:spPr>
          <a:xfrm>
            <a:off x="1027794" y="2665387"/>
            <a:ext cx="790575" cy="1588"/>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flipH="1">
            <a:off x="2094593" y="4206849"/>
            <a:ext cx="2819400" cy="800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851830" y="4221138"/>
            <a:ext cx="2847978" cy="742951"/>
          </a:xfrm>
          <a:prstGeom prst="line">
            <a:avLst/>
          </a:prstGeom>
        </p:spPr>
        <p:style>
          <a:lnRef idx="1">
            <a:schemeClr val="accent1"/>
          </a:lnRef>
          <a:fillRef idx="0">
            <a:schemeClr val="accent1"/>
          </a:fillRef>
          <a:effectRef idx="0">
            <a:schemeClr val="accent1"/>
          </a:effectRef>
          <a:fontRef idx="minor">
            <a:schemeClr val="tx1"/>
          </a:fontRef>
        </p:style>
      </p:cxnSp>
      <p:sp>
        <p:nvSpPr>
          <p:cNvPr id="24" name="Arc 23"/>
          <p:cNvSpPr/>
          <p:nvPr/>
        </p:nvSpPr>
        <p:spPr>
          <a:xfrm rot="19085073">
            <a:off x="3680487" y="5445425"/>
            <a:ext cx="409611" cy="34219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Rectangle 24"/>
          <p:cNvSpPr/>
          <p:nvPr/>
        </p:nvSpPr>
        <p:spPr>
          <a:xfrm>
            <a:off x="3751943" y="5025999"/>
            <a:ext cx="301686" cy="338554"/>
          </a:xfrm>
          <a:prstGeom prst="rect">
            <a:avLst/>
          </a:prstGeom>
        </p:spPr>
        <p:txBody>
          <a:bodyPr wrap="none">
            <a:spAutoFit/>
          </a:bodyPr>
          <a:lstStyle/>
          <a:p>
            <a:r>
              <a:rPr lang="el-GR" sz="1600" dirty="0"/>
              <a:t>α</a:t>
            </a:r>
            <a:endParaRPr lang="en-US" sz="1600" baseline="30000" dirty="0"/>
          </a:p>
        </p:txBody>
      </p:sp>
      <p:cxnSp>
        <p:nvCxnSpPr>
          <p:cNvPr id="26" name="Straight Connector 25"/>
          <p:cNvCxnSpPr/>
          <p:nvPr/>
        </p:nvCxnSpPr>
        <p:spPr>
          <a:xfrm rot="5400000">
            <a:off x="3847193" y="2701899"/>
            <a:ext cx="1600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2304143" y="2701899"/>
            <a:ext cx="1600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123293" y="2435199"/>
            <a:ext cx="1543050" cy="1588"/>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p:cNvSpPr txBox="1"/>
              <p:nvPr/>
            </p:nvSpPr>
            <p:spPr>
              <a:xfrm>
                <a:off x="6590392" y="2930499"/>
                <a:ext cx="3712683" cy="6826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𝛼</m:t>
                      </m:r>
                      <m:r>
                        <a:rPr lang="en-US" sz="2400" b="0" i="1" smtClean="0">
                          <a:latin typeface="Cambria Math" panose="02040503050406030204" pitchFamily="18" charset="0"/>
                        </a:rPr>
                        <m:t>=</m:t>
                      </m:r>
                      <m:r>
                        <m:rPr>
                          <m:nor/>
                        </m:rPr>
                        <a:rPr lang="en-US" sz="2400" dirty="0"/>
                        <m:t>0.52</m:t>
                      </m:r>
                      <m:r>
                        <m:rPr>
                          <m:nor/>
                        </m:rPr>
                        <a:rPr lang="en-US" sz="2400" baseline="30000" dirty="0"/>
                        <m:t>o</m:t>
                      </m:r>
                      <m:f>
                        <m:fPr>
                          <m:ctrlPr>
                            <a:rPr lang="en-US" sz="2400" b="0" i="1" smtClean="0">
                              <a:latin typeface="Cambria Math" panose="02040503050406030204" pitchFamily="18" charset="0"/>
                            </a:rPr>
                          </m:ctrlPr>
                        </m:fPr>
                        <m:num>
                          <m:r>
                            <m:rPr>
                              <m:nor/>
                            </m:rPr>
                            <a:rPr lang="en-US" sz="2400" dirty="0"/>
                            <m:t>57±1</m:t>
                          </m:r>
                        </m:num>
                        <m:den>
                          <m:r>
                            <m:rPr>
                              <m:nor/>
                            </m:rPr>
                            <a:rPr lang="en-US" sz="2400" dirty="0"/>
                            <m:t>32±1</m:t>
                          </m:r>
                        </m:den>
                      </m:f>
                      <m:r>
                        <a:rPr lang="en-US" sz="2400" b="0" i="1" smtClean="0">
                          <a:latin typeface="Cambria Math" panose="02040503050406030204" pitchFamily="18" charset="0"/>
                        </a:rPr>
                        <m:t>=0.92</m:t>
                      </m:r>
                      <m:r>
                        <m:rPr>
                          <m:nor/>
                        </m:rPr>
                        <a:rPr lang="en-US" sz="2400" baseline="30000" dirty="0"/>
                        <m:t>o</m:t>
                      </m:r>
                      <m:r>
                        <m:rPr>
                          <m:nor/>
                        </m:rPr>
                        <a:rPr lang="en-US" sz="2400" b="0" i="0" baseline="30000" dirty="0" smtClean="0"/>
                        <m:t> </m:t>
                      </m:r>
                      <m:r>
                        <m:rPr>
                          <m:nor/>
                        </m:rPr>
                        <a:rPr lang="en-US" sz="2400" dirty="0"/>
                        <m:t>±</m:t>
                      </m:r>
                      <m:r>
                        <m:rPr>
                          <m:nor/>
                        </m:rPr>
                        <a:rPr lang="en-US" sz="2400" b="0" i="0" dirty="0" smtClean="0"/>
                        <m:t> 5%</m:t>
                      </m:r>
                    </m:oMath>
                  </m:oMathPara>
                </a14:m>
                <a:endParaRPr lang="en-US" sz="2400" dirty="0"/>
              </a:p>
            </p:txBody>
          </p:sp>
        </mc:Choice>
        <mc:Fallback xmlns="">
          <p:sp>
            <p:nvSpPr>
              <p:cNvPr id="3" name="TextBox 2"/>
              <p:cNvSpPr txBox="1">
                <a:spLocks noRot="1" noChangeAspect="1" noMove="1" noResize="1" noEditPoints="1" noAdjustHandles="1" noChangeArrowheads="1" noChangeShapeType="1" noTextEdit="1"/>
              </p:cNvSpPr>
              <p:nvPr/>
            </p:nvSpPr>
            <p:spPr>
              <a:xfrm>
                <a:off x="6590392" y="2930499"/>
                <a:ext cx="3712683" cy="682623"/>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571343" y="1812671"/>
                <a:ext cx="2452594" cy="1477328"/>
              </a:xfrm>
              <a:prstGeom prst="rect">
                <a:avLst/>
              </a:prstGeom>
              <a:noFill/>
            </p:spPr>
            <p:txBody>
              <a:bodyPr wrap="none" lIns="0" tIns="0" rIns="0" bIns="0" rtlCol="0">
                <a:spAutoFit/>
              </a:bodyPr>
              <a:lstStyle/>
              <a:p>
                <a:endParaRPr lang="en-US" sz="2400" dirty="0" smtClean="0"/>
              </a:p>
              <a:p>
                <a14:m>
                  <m:oMath xmlns:m="http://schemas.openxmlformats.org/officeDocument/2006/math">
                    <m:r>
                      <m:rPr>
                        <m:nor/>
                      </m:rPr>
                      <a:rPr lang="en-US" sz="2400" dirty="0"/>
                      <m:t>ß</m:t>
                    </m:r>
                  </m:oMath>
                </a14:m>
                <a:r>
                  <a:rPr lang="en-US" sz="2400" dirty="0" smtClean="0"/>
                  <a:t> = 0,009*57 = 0,52</a:t>
                </a:r>
              </a:p>
              <a:p>
                <a:endParaRPr lang="en-US" sz="2400" dirty="0"/>
              </a:p>
              <a:p>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6571343" y="1812671"/>
                <a:ext cx="2452594" cy="1477328"/>
              </a:xfrm>
              <a:prstGeom prst="rect">
                <a:avLst/>
              </a:prstGeom>
              <a:blipFill rotWithShape="0">
                <a:blip r:embed="rId4"/>
                <a:stretch>
                  <a:fillRect l="-4726" r="-6219"/>
                </a:stretch>
              </a:blipFill>
            </p:spPr>
            <p:txBody>
              <a:bodyPr/>
              <a:lstStyle/>
              <a:p>
                <a:r>
                  <a:rPr lang="en-US">
                    <a:noFill/>
                  </a:rPr>
                  <a:t> </a:t>
                </a:r>
              </a:p>
            </p:txBody>
          </p:sp>
        </mc:Fallback>
      </mc:AlternateContent>
      <p:sp>
        <p:nvSpPr>
          <p:cNvPr id="11" name="TextBox 10"/>
          <p:cNvSpPr txBox="1"/>
          <p:nvPr/>
        </p:nvSpPr>
        <p:spPr>
          <a:xfrm>
            <a:off x="6590392" y="3780430"/>
            <a:ext cx="4226834" cy="1206362"/>
          </a:xfrm>
          <a:prstGeom prst="rect">
            <a:avLst/>
          </a:prstGeom>
          <a:noFill/>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12" name="TextBox 11"/>
              <p:cNvSpPr txBox="1"/>
              <p:nvPr/>
            </p:nvSpPr>
            <p:spPr>
              <a:xfrm>
                <a:off x="6400800" y="4154588"/>
                <a:ext cx="5810993" cy="707886"/>
              </a:xfrm>
              <a:prstGeom prst="rect">
                <a:avLst/>
              </a:prstGeom>
              <a:noFill/>
            </p:spPr>
            <p:txBody>
              <a:bodyPr wrap="square" rtlCol="0">
                <a:spAutoFit/>
              </a:bodyPr>
              <a:lstStyle/>
              <a:p>
                <a:r>
                  <a:rPr lang="en-US" sz="2000" dirty="0" smtClean="0"/>
                  <a:t>L = R / ( </a:t>
                </a:r>
                <a:r>
                  <a:rPr lang="el-GR" sz="2000" dirty="0" smtClean="0"/>
                  <a:t>α</a:t>
                </a:r>
                <a:r>
                  <a:rPr lang="en-US" sz="2000" dirty="0" smtClean="0"/>
                  <a:t>*57 ) = 6400 / (0,92*57) = 400000 </a:t>
                </a:r>
                <a14:m>
                  <m:oMath xmlns:m="http://schemas.openxmlformats.org/officeDocument/2006/math">
                    <m:r>
                      <m:rPr>
                        <m:nor/>
                      </m:rPr>
                      <a:rPr lang="en-US" sz="2000" dirty="0"/>
                      <m:t>±</m:t>
                    </m:r>
                  </m:oMath>
                </a14:m>
                <a:r>
                  <a:rPr lang="en-US" sz="2000" baseline="30000" dirty="0" smtClean="0"/>
                  <a:t> </a:t>
                </a:r>
                <a:r>
                  <a:rPr lang="en-US" sz="2000" dirty="0" smtClean="0"/>
                  <a:t>20000</a:t>
                </a:r>
                <a:endParaRPr lang="en-US" sz="2000" dirty="0"/>
              </a:p>
              <a:p>
                <a:endParaRPr lang="en-US" sz="2000" dirty="0"/>
              </a:p>
            </p:txBody>
          </p:sp>
        </mc:Choice>
        <mc:Fallback xmlns="">
          <p:sp>
            <p:nvSpPr>
              <p:cNvPr id="12" name="TextBox 11"/>
              <p:cNvSpPr txBox="1">
                <a:spLocks noRot="1" noChangeAspect="1" noMove="1" noResize="1" noEditPoints="1" noAdjustHandles="1" noChangeArrowheads="1" noChangeShapeType="1" noTextEdit="1"/>
              </p:cNvSpPr>
              <p:nvPr/>
            </p:nvSpPr>
            <p:spPr>
              <a:xfrm>
                <a:off x="6400800" y="4154588"/>
                <a:ext cx="5810993" cy="707886"/>
              </a:xfrm>
              <a:prstGeom prst="rect">
                <a:avLst/>
              </a:prstGeom>
              <a:blipFill rotWithShape="0">
                <a:blip r:embed="rId5"/>
                <a:stretch>
                  <a:fillRect l="-1049" t="-5172"/>
                </a:stretch>
              </a:blipFill>
            </p:spPr>
            <p:txBody>
              <a:bodyPr/>
              <a:lstStyle/>
              <a:p>
                <a:r>
                  <a:rPr lang="en-US">
                    <a:noFill/>
                  </a:rPr>
                  <a:t> </a:t>
                </a:r>
              </a:p>
            </p:txBody>
          </p:sp>
        </mc:Fallback>
      </mc:AlternateContent>
    </p:spTree>
    <p:extLst>
      <p:ext uri="{BB962C8B-B14F-4D97-AF65-F5344CB8AC3E}">
        <p14:creationId xmlns:p14="http://schemas.microsoft.com/office/powerpoint/2010/main" val="12509569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235" y="92765"/>
            <a:ext cx="10131425" cy="1456267"/>
          </a:xfrm>
        </p:spPr>
        <p:txBody>
          <a:bodyPr/>
          <a:lstStyle/>
          <a:p>
            <a:r>
              <a:rPr lang="en-US" sz="6000" b="1" dirty="0" smtClean="0">
                <a:ln w="22225">
                  <a:solidFill>
                    <a:schemeClr val="accent2"/>
                  </a:solidFill>
                  <a:prstDash val="solid"/>
                </a:ln>
                <a:solidFill>
                  <a:schemeClr val="accent2">
                    <a:lumMod val="40000"/>
                    <a:lumOff val="60000"/>
                  </a:schemeClr>
                </a:solidFill>
                <a:effectLst>
                  <a:glow rad="139700">
                    <a:schemeClr val="accent2">
                      <a:satMod val="175000"/>
                      <a:alpha val="40000"/>
                    </a:schemeClr>
                  </a:glow>
                  <a:reflection blurRad="6350" stA="55000" endA="300" endPos="45500" dir="5400000" sy="-100000" algn="bl" rotWithShape="0"/>
                </a:effectLst>
              </a:rPr>
              <a:t>Conclusion</a:t>
            </a:r>
            <a:endParaRPr lang="en-US" sz="6000" b="1" dirty="0">
              <a:ln w="22225">
                <a:solidFill>
                  <a:schemeClr val="accent2"/>
                </a:solidFill>
                <a:prstDash val="solid"/>
              </a:ln>
              <a:solidFill>
                <a:schemeClr val="accent2">
                  <a:lumMod val="40000"/>
                  <a:lumOff val="60000"/>
                </a:schemeClr>
              </a:solidFill>
              <a:effectLst>
                <a:glow rad="139700">
                  <a:schemeClr val="accent2">
                    <a:satMod val="175000"/>
                    <a:alpha val="40000"/>
                  </a:schemeClr>
                </a:glow>
                <a:reflection blurRad="6350" stA="55000" endA="300" endPos="45500" dir="5400000" sy="-100000" algn="bl" rotWithShape="0"/>
              </a:effectLst>
            </a:endParaRPr>
          </a:p>
        </p:txBody>
      </p:sp>
      <p:pic>
        <p:nvPicPr>
          <p:cNvPr id="3" name="Picture 2" descr="http://www.iynt.org/belgrade/color_text_iynt_2015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3829" y="5877438"/>
            <a:ext cx="4238171" cy="9805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3345" y="1911927"/>
            <a:ext cx="11623964" cy="4202104"/>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We investigated the different methods of distance measurement’s of the open space:</a:t>
            </a:r>
          </a:p>
          <a:p>
            <a:pPr marL="1371600" lvl="2" indent="-457200">
              <a:buFont typeface="Wingdings" panose="05000000000000000000" pitchFamily="2" charset="2"/>
              <a:buChar char="ü"/>
            </a:pP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Radar – for planets</a:t>
            </a:r>
          </a:p>
          <a:p>
            <a:pPr marL="1371600" lvl="2" indent="-457200">
              <a:buFont typeface="Wingdings" panose="05000000000000000000" pitchFamily="2" charset="2"/>
              <a:buChar char="ü"/>
            </a:pP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Parallax </a:t>
            </a:r>
            <a:r>
              <a:rPr lang="ka-GE"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for objects, which aren’t more than 100 light year away</a:t>
            </a:r>
          </a:p>
          <a:p>
            <a:pPr marL="1371600" lvl="2" indent="-457200">
              <a:buFont typeface="Wingdings" panose="05000000000000000000" pitchFamily="2" charset="2"/>
              <a:buChar char="ü"/>
            </a:pP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Standard Candles </a:t>
            </a:r>
            <a:r>
              <a:rPr lang="ka-GE"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for stars, whose Luminosity is known well</a:t>
            </a:r>
          </a:p>
          <a:p>
            <a:pPr marL="1371600" lvl="2" indent="-457200">
              <a:buFont typeface="Wingdings" panose="05000000000000000000" pitchFamily="2" charset="2"/>
              <a:buChar char="ü"/>
            </a:pP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a:t>
            </a: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a:t>
            </a: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pheid Variable </a:t>
            </a:r>
            <a:r>
              <a:rPr lang="ka-GE"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for special stars, whose have variable radius</a:t>
            </a:r>
          </a:p>
          <a:p>
            <a:pPr marL="457200" indent="-457200">
              <a:buFont typeface="Wingdings" panose="05000000000000000000" pitchFamily="2" charset="2"/>
              <a:buChar char="ü"/>
            </a:pP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We calculated distance between the Earth and the </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Moon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y two methods)</a:t>
            </a:r>
            <a:endPar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marL="457200" indent="-457200">
              <a:buFont typeface="Wingdings" panose="05000000000000000000" pitchFamily="2" charset="2"/>
              <a:buChar char="ü"/>
            </a:pPr>
            <a:endPar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626684234"/>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1199"/>
            <a:ext cx="12192000" cy="5043715"/>
          </a:xfrm>
        </p:spPr>
        <p:txBody>
          <a:bodyPr>
            <a:noAutofit/>
          </a:bodyPr>
          <a:lstStyle/>
          <a:p>
            <a:pPr>
              <a:lnSpc>
                <a:spcPct val="150000"/>
              </a:lnSpc>
            </a:pPr>
            <a:r>
              <a:rPr lang="en-US" sz="340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Barbieri, Cesare (2007). </a:t>
            </a:r>
            <a:r>
              <a:rPr lang="en-US" sz="3400" i="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Fundamentals of astronomy</a:t>
            </a:r>
            <a:br>
              <a:rPr lang="en-US" sz="3400" i="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r>
              <a:rPr lang="en-US" sz="340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Webb, Stephen (1999), "3.2 Aristarchus, Hipparchus, and Ptolemy“</a:t>
            </a:r>
            <a:br>
              <a:rPr lang="en-US" sz="340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r>
              <a:rPr lang="en-US" sz="340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Freedman, W.L. (2000). "The Hubble constant and the expansion age of the Universe". </a:t>
            </a:r>
            <a:r>
              <a:rPr lang="en-US" sz="3400" i="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Physics Reports</a:t>
            </a:r>
            <a:br>
              <a:rPr lang="en-US" sz="3400" i="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r>
              <a:rPr lang="en-US" sz="340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Benedict, G. Fritz et al. (1999). "Interferometric Astrometry of Proxima Centauri and Barnard'</a:t>
            </a:r>
            <a:r>
              <a:rPr lang="en-US" sz="3400" i="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r>
            <a:br>
              <a:rPr lang="en-US" sz="3400" i="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endParaRPr lang="en-US" sz="340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TextBox 2"/>
          <p:cNvSpPr txBox="1"/>
          <p:nvPr/>
        </p:nvSpPr>
        <p:spPr>
          <a:xfrm>
            <a:off x="4076697" y="491099"/>
            <a:ext cx="4038606" cy="1107996"/>
          </a:xfrm>
          <a:prstGeom prst="rect">
            <a:avLst/>
          </a:prstGeom>
          <a:noFill/>
        </p:spPr>
        <p:txBody>
          <a:bodyPr wrap="none" rtlCol="0">
            <a:spAutoFit/>
          </a:bodyPr>
          <a:lstStyle/>
          <a:p>
            <a:pPr algn="ctr"/>
            <a:r>
              <a:rPr lang="en-US" sz="6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References</a:t>
            </a:r>
            <a:endParaRPr lang="en-U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155560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238" y="304800"/>
            <a:ext cx="9404723" cy="1400530"/>
          </a:xfrm>
        </p:spPr>
        <p:txBody>
          <a:bodyPr/>
          <a:lstStyle/>
          <a:p>
            <a:pPr algn="ctr"/>
            <a:r>
              <a:rPr lang="en-US" sz="6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USED INTERNET SPACE</a:t>
            </a:r>
            <a:endParaRPr lang="en-U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 name="TextBox 2"/>
          <p:cNvSpPr txBox="1"/>
          <p:nvPr/>
        </p:nvSpPr>
        <p:spPr>
          <a:xfrm>
            <a:off x="101600" y="1161144"/>
            <a:ext cx="12192000" cy="5567743"/>
          </a:xfrm>
          <a:prstGeom prst="rect">
            <a:avLst/>
          </a:prstGeom>
          <a:noFill/>
        </p:spPr>
        <p:txBody>
          <a:bodyPr wrap="square" rtlCol="0">
            <a:spAutoFit/>
          </a:bodyPr>
          <a:lstStyle/>
          <a:p>
            <a:pPr>
              <a:lnSpc>
                <a:spcPct val="200000"/>
              </a:lnSpc>
            </a:pPr>
            <a:r>
              <a:rPr lang="en-US" sz="2600" dirty="0">
                <a:ln w="0"/>
                <a:effectLst>
                  <a:outerShdw blurRad="38100" dist="19050" dir="2700000" algn="tl" rotWithShape="0">
                    <a:schemeClr val="dk1">
                      <a:alpha val="40000"/>
                    </a:schemeClr>
                  </a:outerShdw>
                </a:effectLst>
              </a:rPr>
              <a:t>● </a:t>
            </a:r>
            <a:r>
              <a:rPr lang="en-US" sz="2600" i="1" dirty="0">
                <a:ln w="0"/>
                <a:effectLst>
                  <a:outerShdw blurRad="38100" dist="19050" dir="2700000" algn="tl" rotWithShape="0">
                    <a:schemeClr val="dk1">
                      <a:alpha val="40000"/>
                    </a:schemeClr>
                  </a:outerShdw>
                </a:effectLst>
                <a:hlinkClick r:id="rId2"/>
              </a:rPr>
              <a:t>https://</a:t>
            </a:r>
            <a:r>
              <a:rPr lang="en-US" sz="2600" i="1" dirty="0" smtClean="0">
                <a:ln w="0"/>
                <a:effectLst>
                  <a:outerShdw blurRad="38100" dist="19050" dir="2700000" algn="tl" rotWithShape="0">
                    <a:schemeClr val="dk1">
                      <a:alpha val="40000"/>
                    </a:schemeClr>
                  </a:outerShdw>
                </a:effectLst>
                <a:hlinkClick r:id="rId2"/>
              </a:rPr>
              <a:t>en.wikipedia.org/wiki/Parallax</a:t>
            </a:r>
            <a:endParaRPr lang="en-US" sz="2600" i="1" dirty="0" smtClean="0">
              <a:ln w="0"/>
              <a:effectLst>
                <a:outerShdw blurRad="38100" dist="19050" dir="2700000" algn="tl" rotWithShape="0">
                  <a:schemeClr val="dk1">
                    <a:alpha val="40000"/>
                  </a:schemeClr>
                </a:outerShdw>
              </a:effectLst>
            </a:endParaRPr>
          </a:p>
          <a:p>
            <a:pPr>
              <a:lnSpc>
                <a:spcPct val="200000"/>
              </a:lnSpc>
            </a:pPr>
            <a:r>
              <a:rPr lang="en-US" sz="2600" dirty="0">
                <a:ln w="0"/>
                <a:effectLst>
                  <a:outerShdw blurRad="38100" dist="19050" dir="2700000" algn="tl" rotWithShape="0">
                    <a:schemeClr val="dk1">
                      <a:alpha val="40000"/>
                    </a:schemeClr>
                  </a:outerShdw>
                </a:effectLst>
              </a:rPr>
              <a:t>● </a:t>
            </a:r>
            <a:r>
              <a:rPr lang="en-US" sz="2600" dirty="0" smtClean="0">
                <a:ln w="0"/>
                <a:effectLst>
                  <a:outerShdw blurRad="38100" dist="19050" dir="2700000" algn="tl" rotWithShape="0">
                    <a:schemeClr val="dk1">
                      <a:alpha val="40000"/>
                    </a:schemeClr>
                  </a:outerShdw>
                </a:effectLst>
                <a:hlinkClick r:id="rId3"/>
              </a:rPr>
              <a:t>http://ed.ted.com/lessons/how-do-we-measure-distances-in-space/</a:t>
            </a:r>
            <a:r>
              <a:rPr lang="en-US" sz="2600" dirty="0" smtClean="0">
                <a:ln w="0"/>
                <a:effectLst>
                  <a:outerShdw blurRad="38100" dist="19050" dir="2700000" algn="tl" rotWithShape="0">
                    <a:schemeClr val="dk1">
                      <a:alpha val="40000"/>
                    </a:schemeClr>
                  </a:outerShdw>
                </a:effectLst>
              </a:rPr>
              <a:t>	</a:t>
            </a:r>
          </a:p>
          <a:p>
            <a:pPr>
              <a:lnSpc>
                <a:spcPct val="200000"/>
              </a:lnSpc>
            </a:pPr>
            <a:r>
              <a:rPr lang="en-US" sz="2600" dirty="0" smtClean="0">
                <a:ln w="0"/>
                <a:effectLst>
                  <a:outerShdw blurRad="38100" dist="19050" dir="2700000" algn="tl" rotWithShape="0">
                    <a:schemeClr val="dk1">
                      <a:alpha val="40000"/>
                    </a:schemeClr>
                  </a:outerShdw>
                </a:effectLst>
              </a:rPr>
              <a:t>●  </a:t>
            </a:r>
            <a:r>
              <a:rPr lang="en-US" sz="2600" dirty="0" smtClean="0">
                <a:ln w="0"/>
                <a:effectLst>
                  <a:outerShdw blurRad="38100" dist="19050" dir="2700000" algn="tl" rotWithShape="0">
                    <a:schemeClr val="dk1">
                      <a:alpha val="40000"/>
                    </a:schemeClr>
                  </a:outerShdw>
                </a:effectLst>
                <a:hlinkClick r:id="rId4"/>
              </a:rPr>
              <a:t>http://starchild.gsfc.nasa.gov/docs/StarChild/questions/question39.html</a:t>
            </a:r>
            <a:endParaRPr lang="en-US" sz="2600" dirty="0" smtClean="0">
              <a:ln w="0"/>
              <a:effectLst>
                <a:outerShdw blurRad="38100" dist="19050" dir="2700000" algn="tl" rotWithShape="0">
                  <a:schemeClr val="dk1">
                    <a:alpha val="40000"/>
                  </a:schemeClr>
                </a:outerShdw>
              </a:effectLst>
            </a:endParaRPr>
          </a:p>
          <a:p>
            <a:pPr>
              <a:lnSpc>
                <a:spcPct val="200000"/>
              </a:lnSpc>
            </a:pPr>
            <a:r>
              <a:rPr lang="en-US" sz="2600" dirty="0" smtClean="0">
                <a:ln w="0"/>
                <a:effectLst>
                  <a:outerShdw blurRad="38100" dist="19050" dir="2700000" algn="tl" rotWithShape="0">
                    <a:schemeClr val="dk1">
                      <a:alpha val="40000"/>
                    </a:schemeClr>
                  </a:outerShdw>
                </a:effectLst>
              </a:rPr>
              <a:t>●  </a:t>
            </a:r>
            <a:r>
              <a:rPr lang="en-US" sz="2600" dirty="0" smtClean="0">
                <a:ln w="0"/>
                <a:effectLst>
                  <a:outerShdw blurRad="38100" dist="19050" dir="2700000" algn="tl" rotWithShape="0">
                    <a:schemeClr val="dk1">
                      <a:alpha val="40000"/>
                    </a:schemeClr>
                  </a:outerShdw>
                </a:effectLst>
                <a:hlinkClick r:id="rId5"/>
              </a:rPr>
              <a:t>http</a:t>
            </a:r>
            <a:r>
              <a:rPr lang="en-US" sz="2600" dirty="0">
                <a:ln w="0"/>
                <a:effectLst>
                  <a:outerShdw blurRad="38100" dist="19050" dir="2700000" algn="tl" rotWithShape="0">
                    <a:schemeClr val="dk1">
                      <a:alpha val="40000"/>
                    </a:schemeClr>
                  </a:outerShdw>
                </a:effectLst>
                <a:hlinkClick r:id="rId5"/>
              </a:rPr>
              <a:t>://</a:t>
            </a:r>
            <a:r>
              <a:rPr lang="en-US" sz="2600" dirty="0" smtClean="0">
                <a:ln w="0"/>
                <a:effectLst>
                  <a:outerShdw blurRad="38100" dist="19050" dir="2700000" algn="tl" rotWithShape="0">
                    <a:schemeClr val="dk1">
                      <a:alpha val="40000"/>
                    </a:schemeClr>
                  </a:outerShdw>
                </a:effectLst>
                <a:hlinkClick r:id="rId5"/>
              </a:rPr>
              <a:t>news.discovery.com/space/supernova-cosmos-distance.htm</a:t>
            </a:r>
            <a:endParaRPr lang="en-US" sz="2600" dirty="0" smtClean="0">
              <a:ln w="0"/>
              <a:effectLst>
                <a:outerShdw blurRad="38100" dist="19050" dir="2700000" algn="tl" rotWithShape="0">
                  <a:schemeClr val="dk1">
                    <a:alpha val="40000"/>
                  </a:schemeClr>
                </a:outerShdw>
              </a:effectLst>
            </a:endParaRPr>
          </a:p>
          <a:p>
            <a:pPr>
              <a:lnSpc>
                <a:spcPct val="200000"/>
              </a:lnSpc>
            </a:pPr>
            <a:r>
              <a:rPr lang="en-US" sz="2600" dirty="0" smtClean="0">
                <a:ln w="0"/>
                <a:effectLst>
                  <a:outerShdw blurRad="38100" dist="19050" dir="2700000" algn="tl" rotWithShape="0">
                    <a:schemeClr val="dk1">
                      <a:alpha val="40000"/>
                    </a:schemeClr>
                  </a:outerShdw>
                </a:effectLst>
              </a:rPr>
              <a:t>●  </a:t>
            </a:r>
            <a:r>
              <a:rPr lang="en-US" sz="2600" dirty="0" smtClean="0">
                <a:ln w="0"/>
                <a:effectLst>
                  <a:outerShdw blurRad="38100" dist="19050" dir="2700000" algn="tl" rotWithShape="0">
                    <a:schemeClr val="dk1">
                      <a:alpha val="40000"/>
                    </a:schemeClr>
                  </a:outerShdw>
                </a:effectLst>
                <a:hlinkClick r:id="rId6"/>
              </a:rPr>
              <a:t>https</a:t>
            </a:r>
            <a:r>
              <a:rPr lang="en-US" sz="2600" dirty="0">
                <a:ln w="0"/>
                <a:effectLst>
                  <a:outerShdw blurRad="38100" dist="19050" dir="2700000" algn="tl" rotWithShape="0">
                    <a:schemeClr val="dk1">
                      <a:alpha val="40000"/>
                    </a:schemeClr>
                  </a:outerShdw>
                </a:effectLst>
                <a:hlinkClick r:id="rId6"/>
              </a:rPr>
              <a:t>://</a:t>
            </a:r>
            <a:r>
              <a:rPr lang="en-US" sz="2600" dirty="0" smtClean="0">
                <a:ln w="0"/>
                <a:effectLst>
                  <a:outerShdw blurRad="38100" dist="19050" dir="2700000" algn="tl" rotWithShape="0">
                    <a:schemeClr val="dk1">
                      <a:alpha val="40000"/>
                    </a:schemeClr>
                  </a:outerShdw>
                </a:effectLst>
                <a:hlinkClick r:id="rId6"/>
              </a:rPr>
              <a:t>www.youtube.com/watch?v=Op3AYaJc0Xw</a:t>
            </a:r>
            <a:r>
              <a:rPr lang="en-US" sz="2600" dirty="0" smtClean="0">
                <a:ln w="0"/>
                <a:effectLst>
                  <a:outerShdw blurRad="38100" dist="19050" dir="2700000" algn="tl" rotWithShape="0">
                    <a:schemeClr val="dk1">
                      <a:alpha val="40000"/>
                    </a:schemeClr>
                  </a:outerShdw>
                </a:effectLst>
              </a:rPr>
              <a:t>	</a:t>
            </a:r>
          </a:p>
          <a:p>
            <a:pPr>
              <a:lnSpc>
                <a:spcPct val="200000"/>
              </a:lnSpc>
            </a:pPr>
            <a:r>
              <a:rPr lang="en-US" sz="2600" dirty="0">
                <a:ln w="0"/>
                <a:effectLst>
                  <a:outerShdw blurRad="38100" dist="19050" dir="2700000" algn="tl" rotWithShape="0">
                    <a:schemeClr val="dk1">
                      <a:alpha val="40000"/>
                    </a:schemeClr>
                  </a:outerShdw>
                </a:effectLst>
              </a:rPr>
              <a:t>● </a:t>
            </a:r>
            <a:r>
              <a:rPr lang="en-US" sz="2600" dirty="0" smtClean="0">
                <a:ln w="0"/>
                <a:effectLst>
                  <a:outerShdw blurRad="38100" dist="19050" dir="2700000" algn="tl" rotWithShape="0">
                    <a:schemeClr val="dk1">
                      <a:alpha val="40000"/>
                    </a:schemeClr>
                  </a:outerShdw>
                </a:effectLst>
              </a:rPr>
              <a:t> </a:t>
            </a:r>
            <a:r>
              <a:rPr lang="en-US" sz="2600" dirty="0" smtClean="0">
                <a:ln w="0"/>
                <a:effectLst>
                  <a:outerShdw blurRad="38100" dist="19050" dir="2700000" algn="tl" rotWithShape="0">
                    <a:schemeClr val="dk1">
                      <a:alpha val="40000"/>
                    </a:schemeClr>
                  </a:outerShdw>
                </a:effectLst>
                <a:hlinkClick r:id="rId7"/>
              </a:rPr>
              <a:t>http</a:t>
            </a:r>
            <a:r>
              <a:rPr lang="en-US" sz="2600" dirty="0">
                <a:ln w="0"/>
                <a:effectLst>
                  <a:outerShdw blurRad="38100" dist="19050" dir="2700000" algn="tl" rotWithShape="0">
                    <a:schemeClr val="dk1">
                      <a:alpha val="40000"/>
                    </a:schemeClr>
                  </a:outerShdw>
                </a:effectLst>
                <a:hlinkClick r:id="rId7"/>
              </a:rPr>
              <a:t>://</a:t>
            </a:r>
            <a:r>
              <a:rPr lang="en-US" sz="2600" dirty="0" smtClean="0">
                <a:ln w="0"/>
                <a:effectLst>
                  <a:outerShdw blurRad="38100" dist="19050" dir="2700000" algn="tl" rotWithShape="0">
                    <a:schemeClr val="dk1">
                      <a:alpha val="40000"/>
                    </a:schemeClr>
                  </a:outerShdw>
                </a:effectLst>
                <a:hlinkClick r:id="rId7"/>
              </a:rPr>
              <a:t>www.universetoday.com/way-to-measure-cosmic-distances/</a:t>
            </a:r>
            <a:r>
              <a:rPr lang="en-US" sz="2600" dirty="0" smtClean="0">
                <a:ln w="0"/>
                <a:effectLst>
                  <a:outerShdw blurRad="38100" dist="19050" dir="2700000" algn="tl" rotWithShape="0">
                    <a:schemeClr val="dk1">
                      <a:alpha val="40000"/>
                    </a:schemeClr>
                  </a:outerShdw>
                </a:effectLst>
              </a:rPr>
              <a:t>	</a:t>
            </a:r>
          </a:p>
          <a:p>
            <a:pPr>
              <a:lnSpc>
                <a:spcPct val="200000"/>
              </a:lnSpc>
            </a:pPr>
            <a:r>
              <a:rPr lang="en-US" sz="2600" dirty="0" smtClean="0">
                <a:ln w="0"/>
                <a:effectLst>
                  <a:outerShdw blurRad="38100" dist="19050" dir="2700000" algn="tl" rotWithShape="0">
                    <a:schemeClr val="dk1">
                      <a:alpha val="40000"/>
                    </a:schemeClr>
                  </a:outerShdw>
                </a:effectLst>
              </a:rPr>
              <a:t>● </a:t>
            </a:r>
            <a:r>
              <a:rPr lang="en-US" sz="2600" dirty="0" smtClean="0">
                <a:ln w="0"/>
                <a:effectLst>
                  <a:outerShdw blurRad="38100" dist="19050" dir="2700000" algn="tl" rotWithShape="0">
                    <a:schemeClr val="dk1">
                      <a:alpha val="40000"/>
                    </a:schemeClr>
                  </a:outerShdw>
                </a:effectLst>
                <a:hlinkClick r:id="rId8"/>
              </a:rPr>
              <a:t>http</a:t>
            </a:r>
            <a:r>
              <a:rPr lang="en-US" sz="2600" dirty="0">
                <a:ln w="0"/>
                <a:effectLst>
                  <a:outerShdw blurRad="38100" dist="19050" dir="2700000" algn="tl" rotWithShape="0">
                    <a:schemeClr val="dk1">
                      <a:alpha val="40000"/>
                    </a:schemeClr>
                  </a:outerShdw>
                </a:effectLst>
                <a:hlinkClick r:id="rId8"/>
              </a:rPr>
              <a:t>://</a:t>
            </a:r>
            <a:r>
              <a:rPr lang="en-US" sz="2600" dirty="0" smtClean="0">
                <a:ln w="0"/>
                <a:effectLst>
                  <a:outerShdw blurRad="38100" dist="19050" dir="2700000" algn="tl" rotWithShape="0">
                    <a:schemeClr val="dk1">
                      <a:alpha val="40000"/>
                    </a:schemeClr>
                  </a:outerShdw>
                </a:effectLst>
                <a:hlinkClick r:id="rId8"/>
              </a:rPr>
              <a:t>coolcosmos.ipac.caltech.edu/cosmic_classroom/distance.html</a:t>
            </a:r>
            <a:r>
              <a:rPr lang="en-US" sz="2600" dirty="0" smtClean="0">
                <a:ln w="0"/>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43111350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1671464"/>
            <a:ext cx="10858499" cy="3211607"/>
          </a:xfrm>
        </p:spPr>
        <p:txBody>
          <a:bodyPr>
            <a:noAutofit/>
          </a:bodyPr>
          <a:lstStyle/>
          <a:p>
            <a:pPr algn="ctr"/>
            <a:r>
              <a:rPr lang="en-US" sz="13800" b="1" cap="none" dirty="0" smtClean="0">
                <a:ln w="22225">
                  <a:solidFill>
                    <a:schemeClr val="bg2">
                      <a:lumMod val="75000"/>
                    </a:schemeClr>
                  </a:solidFill>
                  <a:prstDash val="solid"/>
                </a:ln>
                <a:solidFill>
                  <a:srgbClr val="FF0000"/>
                </a:solidFill>
              </a:rPr>
              <a:t>Thanks You For Your Attention</a:t>
            </a:r>
            <a:endParaRPr lang="en-US" sz="13800" b="1" cap="none" dirty="0">
              <a:ln w="22225">
                <a:solidFill>
                  <a:schemeClr val="bg2">
                    <a:lumMod val="75000"/>
                  </a:schemeClr>
                </a:solidFill>
                <a:prstDash val="solid"/>
              </a:ln>
              <a:solidFill>
                <a:srgbClr val="FF0000"/>
              </a:solidFill>
            </a:endParaRPr>
          </a:p>
        </p:txBody>
      </p:sp>
      <p:pic>
        <p:nvPicPr>
          <p:cNvPr id="4" name="Picture 2" descr="http://www.iynt.org/belgrade/color_text_iynt_2015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829" y="5877438"/>
            <a:ext cx="4238171" cy="9805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792" y="6106109"/>
            <a:ext cx="3101009" cy="523220"/>
          </a:xfrm>
          <a:prstGeom prst="rect">
            <a:avLst/>
          </a:prstGeom>
          <a:noFill/>
        </p:spPr>
        <p:txBody>
          <a:bodyPr wrap="square" rtlCol="0">
            <a:spAutoFit/>
          </a:bodyPr>
          <a:lstStyle/>
          <a:p>
            <a:pPr algn="ctr"/>
            <a:r>
              <a:rPr lang="en-US" sz="2800" b="1" i="1" u="sng" dirty="0" smtClean="0">
                <a:effectLst>
                  <a:outerShdw blurRad="38100" dist="38100" dir="2700000" algn="tl">
                    <a:srgbClr val="000000">
                      <a:alpha val="43137"/>
                    </a:srgbClr>
                  </a:outerShdw>
                </a:effectLst>
              </a:rPr>
              <a:t>©Giga Khizanishvili</a:t>
            </a:r>
            <a:endParaRPr lang="en-US" sz="2800" b="1" i="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9212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9829" y="2525485"/>
            <a:ext cx="9942286" cy="1727200"/>
          </a:xfrm>
        </p:spPr>
        <p:style>
          <a:lnRef idx="2">
            <a:schemeClr val="dk1"/>
          </a:lnRef>
          <a:fillRef idx="1">
            <a:schemeClr val="lt1"/>
          </a:fillRef>
          <a:effectRef idx="0">
            <a:schemeClr val="dk1"/>
          </a:effectRef>
          <a:fontRef idx="minor">
            <a:schemeClr val="dk1"/>
          </a:fontRef>
        </p:style>
        <p:txBody>
          <a:bodyPr>
            <a:noAutofit/>
          </a:bodyPr>
          <a:lstStyle/>
          <a:p>
            <a:pPr algn="ctr"/>
            <a:r>
              <a:rPr lang="en-US" sz="11500" b="1" i="1" u="sng" cap="none" dirty="0" smtClean="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Added Slides</a:t>
            </a:r>
            <a:endParaRPr lang="en-US" sz="11500" b="1" i="1" u="sng" cap="none"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5058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91" y="244918"/>
            <a:ext cx="11502886" cy="1400530"/>
          </a:xfrm>
        </p:spPr>
        <p:txBody>
          <a:bodyPr/>
          <a:lstStyle/>
          <a:p>
            <a:r>
              <a:rPr lang="en-US"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How Measure Distance to Moon</a:t>
            </a:r>
            <a:endPar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3" name="Picture 2" descr="http://www.iynt.org/belgrade/color_text_iynt_2015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3829" y="5906466"/>
            <a:ext cx="4238171" cy="980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agram &#10;showing distance between two objects being determined by light travelling &#10;from one to the other and bouncing back so the travel time is equal to twice &#10;the distance divided by the speed of 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3691" y="1594687"/>
            <a:ext cx="8500155" cy="41615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0803" y="1776931"/>
            <a:ext cx="4733852" cy="361350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248" y="1613445"/>
            <a:ext cx="5963486" cy="4473175"/>
          </a:xfrm>
          <a:prstGeom prst="rect">
            <a:avLst/>
          </a:prstGeom>
        </p:spPr>
      </p:pic>
    </p:spTree>
    <p:extLst>
      <p:ext uri="{BB962C8B-B14F-4D97-AF65-F5344CB8AC3E}">
        <p14:creationId xmlns:p14="http://schemas.microsoft.com/office/powerpoint/2010/main" val="3827522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childTnLst>
                                    <p:anim calcmode="lin" valueType="num">
                                      <p:cBhvr>
                                        <p:cTn id="16" dur="1000"/>
                                        <p:tgtEl>
                                          <p:spTgt spid="6"/>
                                        </p:tgtEl>
                                        <p:attrNameLst>
                                          <p:attrName>ppt_w</p:attrName>
                                        </p:attrNameLst>
                                      </p:cBhvr>
                                      <p:tavLst>
                                        <p:tav tm="0">
                                          <p:val>
                                            <p:strVal val="ppt_w"/>
                                          </p:val>
                                        </p:tav>
                                        <p:tav tm="100000">
                                          <p:val>
                                            <p:fltVal val="0"/>
                                          </p:val>
                                        </p:tav>
                                      </p:tavLst>
                                    </p:anim>
                                    <p:anim calcmode="lin" valueType="num">
                                      <p:cBhvr>
                                        <p:cTn id="17" dur="1000"/>
                                        <p:tgtEl>
                                          <p:spTgt spid="6"/>
                                        </p:tgtEl>
                                        <p:attrNameLst>
                                          <p:attrName>ppt_h</p:attrName>
                                        </p:attrNameLst>
                                      </p:cBhvr>
                                      <p:tavLst>
                                        <p:tav tm="0">
                                          <p:val>
                                            <p:strVal val="ppt_h"/>
                                          </p:val>
                                        </p:tav>
                                        <p:tav tm="100000">
                                          <p:val>
                                            <p:fltVal val="0"/>
                                          </p:val>
                                        </p:tav>
                                      </p:tavLst>
                                    </p:anim>
                                    <p:anim calcmode="lin" valueType="num">
                                      <p:cBhvr>
                                        <p:cTn id="18" dur="1000"/>
                                        <p:tgtEl>
                                          <p:spTgt spid="6"/>
                                        </p:tgtEl>
                                        <p:attrNameLst>
                                          <p:attrName>style.rotation</p:attrName>
                                        </p:attrNameLst>
                                      </p:cBhvr>
                                      <p:tavLst>
                                        <p:tav tm="0">
                                          <p:val>
                                            <p:fltVal val="0"/>
                                          </p:val>
                                        </p:tav>
                                        <p:tav tm="100000">
                                          <p:val>
                                            <p:fltVal val="90"/>
                                          </p:val>
                                        </p:tav>
                                      </p:tavLst>
                                    </p:anim>
                                    <p:animEffect transition="out" filter="fade">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cTn>
                              </p:par>
                              <p:par>
                                <p:cTn id="21" presetID="31" presetClass="exit" presetSubtype="0" fill="hold" nodeType="with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wipe(down)">
                                      <p:cBhvr>
                                        <p:cTn id="31" dur="580">
                                          <p:stCondLst>
                                            <p:cond delay="0"/>
                                          </p:stCondLst>
                                        </p:cTn>
                                        <p:tgtEl>
                                          <p:spTgt spid="1028"/>
                                        </p:tgtEl>
                                      </p:cBhvr>
                                    </p:animEffect>
                                    <p:anim calcmode="lin" valueType="num">
                                      <p:cBhvr>
                                        <p:cTn id="32"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37" dur="26">
                                          <p:stCondLst>
                                            <p:cond delay="650"/>
                                          </p:stCondLst>
                                        </p:cTn>
                                        <p:tgtEl>
                                          <p:spTgt spid="1028"/>
                                        </p:tgtEl>
                                      </p:cBhvr>
                                      <p:to x="100000" y="60000"/>
                                    </p:animScale>
                                    <p:animScale>
                                      <p:cBhvr>
                                        <p:cTn id="38" dur="166" decel="50000">
                                          <p:stCondLst>
                                            <p:cond delay="676"/>
                                          </p:stCondLst>
                                        </p:cTn>
                                        <p:tgtEl>
                                          <p:spTgt spid="1028"/>
                                        </p:tgtEl>
                                      </p:cBhvr>
                                      <p:to x="100000" y="100000"/>
                                    </p:animScale>
                                    <p:animScale>
                                      <p:cBhvr>
                                        <p:cTn id="39" dur="26">
                                          <p:stCondLst>
                                            <p:cond delay="1312"/>
                                          </p:stCondLst>
                                        </p:cTn>
                                        <p:tgtEl>
                                          <p:spTgt spid="1028"/>
                                        </p:tgtEl>
                                      </p:cBhvr>
                                      <p:to x="100000" y="80000"/>
                                    </p:animScale>
                                    <p:animScale>
                                      <p:cBhvr>
                                        <p:cTn id="40" dur="166" decel="50000">
                                          <p:stCondLst>
                                            <p:cond delay="1338"/>
                                          </p:stCondLst>
                                        </p:cTn>
                                        <p:tgtEl>
                                          <p:spTgt spid="1028"/>
                                        </p:tgtEl>
                                      </p:cBhvr>
                                      <p:to x="100000" y="100000"/>
                                    </p:animScale>
                                    <p:animScale>
                                      <p:cBhvr>
                                        <p:cTn id="41" dur="26">
                                          <p:stCondLst>
                                            <p:cond delay="1642"/>
                                          </p:stCondLst>
                                        </p:cTn>
                                        <p:tgtEl>
                                          <p:spTgt spid="1028"/>
                                        </p:tgtEl>
                                      </p:cBhvr>
                                      <p:to x="100000" y="90000"/>
                                    </p:animScale>
                                    <p:animScale>
                                      <p:cBhvr>
                                        <p:cTn id="42" dur="166" decel="50000">
                                          <p:stCondLst>
                                            <p:cond delay="1668"/>
                                          </p:stCondLst>
                                        </p:cTn>
                                        <p:tgtEl>
                                          <p:spTgt spid="1028"/>
                                        </p:tgtEl>
                                      </p:cBhvr>
                                      <p:to x="100000" y="100000"/>
                                    </p:animScale>
                                    <p:animScale>
                                      <p:cBhvr>
                                        <p:cTn id="43" dur="26">
                                          <p:stCondLst>
                                            <p:cond delay="1808"/>
                                          </p:stCondLst>
                                        </p:cTn>
                                        <p:tgtEl>
                                          <p:spTgt spid="1028"/>
                                        </p:tgtEl>
                                      </p:cBhvr>
                                      <p:to x="100000" y="95000"/>
                                    </p:animScale>
                                    <p:animScale>
                                      <p:cBhvr>
                                        <p:cTn id="44" dur="166" decel="50000">
                                          <p:stCondLst>
                                            <p:cond delay="1834"/>
                                          </p:stCondLst>
                                        </p:cTn>
                                        <p:tgtEl>
                                          <p:spTgt spid="10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5326" y="0"/>
            <a:ext cx="10829205" cy="1167585"/>
          </a:xfrm>
        </p:spPr>
        <p:txBody>
          <a:bodyPr>
            <a:normAutofit/>
          </a:bodyPr>
          <a:lstStyle/>
          <a:p>
            <a:r>
              <a:rPr lang="en-US" sz="4000" b="1" u="sng" cap="none" spc="0" dirty="0" smtClean="0">
                <a:ln w="22225">
                  <a:solidFill>
                    <a:schemeClr val="accent2"/>
                  </a:solidFill>
                  <a:prstDash val="solid"/>
                </a:ln>
                <a:solidFill>
                  <a:schemeClr val="accent2">
                    <a:lumMod val="40000"/>
                    <a:lumOff val="60000"/>
                  </a:schemeClr>
                </a:solidFill>
              </a:rPr>
              <a:t> How to Measure Distance Between Galaxies?</a:t>
            </a:r>
            <a:endParaRPr lang="en-US" sz="4000" b="1" u="sng" cap="none" spc="0" dirty="0">
              <a:ln w="22225">
                <a:solidFill>
                  <a:schemeClr val="accent2"/>
                </a:solidFill>
                <a:prstDash val="solid"/>
              </a:ln>
              <a:solidFill>
                <a:schemeClr val="accent2">
                  <a:lumMod val="40000"/>
                  <a:lumOff val="60000"/>
                </a:schemeClr>
              </a:solidFill>
            </a:endParaRPr>
          </a:p>
        </p:txBody>
      </p:sp>
      <p:pic>
        <p:nvPicPr>
          <p:cNvPr id="4" name="Picture 3"/>
          <p:cNvPicPr>
            <a:picLocks noChangeAspect="1"/>
          </p:cNvPicPr>
          <p:nvPr/>
        </p:nvPicPr>
        <p:blipFill>
          <a:blip r:embed="rId2"/>
          <a:stretch>
            <a:fillRect/>
          </a:stretch>
        </p:blipFill>
        <p:spPr>
          <a:xfrm>
            <a:off x="1001486" y="1277259"/>
            <a:ext cx="10640187" cy="5456774"/>
          </a:xfrm>
          <a:prstGeom prst="rect">
            <a:avLst/>
          </a:prstGeom>
        </p:spPr>
      </p:pic>
    </p:spTree>
    <p:extLst>
      <p:ext uri="{BB962C8B-B14F-4D97-AF65-F5344CB8AC3E}">
        <p14:creationId xmlns:p14="http://schemas.microsoft.com/office/powerpoint/2010/main" val="280343252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86"/>
            <a:ext cx="12192000" cy="1074057"/>
          </a:xfrm>
        </p:spPr>
        <p:style>
          <a:lnRef idx="2">
            <a:schemeClr val="dk1"/>
          </a:lnRef>
          <a:fillRef idx="1">
            <a:schemeClr val="lt1"/>
          </a:fillRef>
          <a:effectRef idx="0">
            <a:schemeClr val="dk1"/>
          </a:effectRef>
          <a:fontRef idx="minor">
            <a:schemeClr val="dk1"/>
          </a:fontRef>
        </p:style>
        <p:txBody>
          <a:bodyPr>
            <a:noAutofit/>
          </a:bodyPr>
          <a:lstStyle/>
          <a:p>
            <a:pPr algn="ctr"/>
            <a:r>
              <a:rPr lang="en-US" sz="3700" b="1" u="sng" cap="none" dirty="0" smtClean="0">
                <a:ln w="22225">
                  <a:solidFill>
                    <a:schemeClr val="accent2"/>
                  </a:solidFill>
                  <a:prstDash val="solid"/>
                </a:ln>
                <a:solidFill>
                  <a:schemeClr val="accent2">
                    <a:lumMod val="40000"/>
                    <a:lumOff val="60000"/>
                  </a:schemeClr>
                </a:solidFill>
              </a:rPr>
              <a:t>We use Supernovae for measure distances between galaxies</a:t>
            </a:r>
            <a:endParaRPr lang="en-US" sz="3700" b="1" u="sng" cap="none" dirty="0">
              <a:ln w="22225">
                <a:solidFill>
                  <a:schemeClr val="accent2"/>
                </a:solidFill>
                <a:prstDash val="solid"/>
              </a:ln>
              <a:solidFill>
                <a:schemeClr val="accent2">
                  <a:lumMod val="40000"/>
                  <a:lumOff val="60000"/>
                </a:schemeClr>
              </a:solidFill>
            </a:endParaRPr>
          </a:p>
        </p:txBody>
      </p:sp>
      <p:pic>
        <p:nvPicPr>
          <p:cNvPr id="3" name="Picture 2"/>
          <p:cNvPicPr>
            <a:picLocks noChangeAspect="1"/>
          </p:cNvPicPr>
          <p:nvPr/>
        </p:nvPicPr>
        <p:blipFill>
          <a:blip r:embed="rId2"/>
          <a:stretch>
            <a:fillRect/>
          </a:stretch>
        </p:blipFill>
        <p:spPr>
          <a:xfrm>
            <a:off x="1455614" y="1524001"/>
            <a:ext cx="9280771" cy="5217886"/>
          </a:xfrm>
          <a:prstGeom prst="rect">
            <a:avLst/>
          </a:prstGeom>
          <a:scene3d>
            <a:camera prst="orthographicFront"/>
            <a:lightRig rig="sunset" dir="t">
              <a:rot lat="0" lon="0" rev="1800000"/>
            </a:lightRig>
          </a:scene3d>
          <a:sp3d>
            <a:bevelT w="25400"/>
            <a:bevelB w="12700"/>
          </a:sp3d>
        </p:spPr>
      </p:pic>
    </p:spTree>
    <p:extLst>
      <p:ext uri="{BB962C8B-B14F-4D97-AF65-F5344CB8AC3E}">
        <p14:creationId xmlns:p14="http://schemas.microsoft.com/office/powerpoint/2010/main" val="3051702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86"/>
            <a:ext cx="12293600" cy="1151468"/>
          </a:xfrm>
        </p:spPr>
        <p:style>
          <a:lnRef idx="2">
            <a:schemeClr val="dk1"/>
          </a:lnRef>
          <a:fillRef idx="1">
            <a:schemeClr val="lt1"/>
          </a:fillRef>
          <a:effectRef idx="0">
            <a:schemeClr val="dk1"/>
          </a:effectRef>
          <a:fontRef idx="minor">
            <a:schemeClr val="dk1"/>
          </a:fontRef>
        </p:style>
        <p:txBody>
          <a:bodyPr>
            <a:noAutofit/>
          </a:bodyPr>
          <a:lstStyle/>
          <a:p>
            <a:pPr algn="ctr"/>
            <a:r>
              <a:rPr lang="en-US" sz="4800" b="1" u="sng" cap="none" dirty="0" smtClean="0">
                <a:ln w="22225">
                  <a:solidFill>
                    <a:schemeClr val="accent2"/>
                  </a:solidFill>
                  <a:prstDash val="solid"/>
                </a:ln>
                <a:solidFill>
                  <a:schemeClr val="accent2">
                    <a:lumMod val="40000"/>
                    <a:lumOff val="60000"/>
                  </a:schemeClr>
                </a:solidFill>
              </a:rPr>
              <a:t>When stars die they bright too much explosion</a:t>
            </a:r>
            <a:endParaRPr lang="en-US" sz="4800" b="1" u="sng" cap="none" dirty="0">
              <a:ln w="22225">
                <a:solidFill>
                  <a:schemeClr val="accent2"/>
                </a:solidFill>
                <a:prstDash val="solid"/>
              </a:ln>
              <a:solidFill>
                <a:schemeClr val="accent2">
                  <a:lumMod val="40000"/>
                  <a:lumOff val="60000"/>
                </a:schemeClr>
              </a:solidFill>
            </a:endParaRPr>
          </a:p>
        </p:txBody>
      </p:sp>
      <p:pic>
        <p:nvPicPr>
          <p:cNvPr id="3" name="Picture 2"/>
          <p:cNvPicPr>
            <a:picLocks noChangeAspect="1"/>
          </p:cNvPicPr>
          <p:nvPr/>
        </p:nvPicPr>
        <p:blipFill>
          <a:blip r:embed="rId2"/>
          <a:stretch>
            <a:fillRect/>
          </a:stretch>
        </p:blipFill>
        <p:spPr>
          <a:xfrm>
            <a:off x="1976211" y="1625600"/>
            <a:ext cx="9001454" cy="5060847"/>
          </a:xfrm>
          <a:prstGeom prst="rect">
            <a:avLst/>
          </a:prstGeom>
        </p:spPr>
      </p:pic>
    </p:spTree>
    <p:extLst>
      <p:ext uri="{BB962C8B-B14F-4D97-AF65-F5344CB8AC3E}">
        <p14:creationId xmlns:p14="http://schemas.microsoft.com/office/powerpoint/2010/main" val="22817966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879" y="-13252"/>
            <a:ext cx="10131425" cy="960044"/>
          </a:xfrm>
        </p:spPr>
        <p:txBody>
          <a:bodyPr>
            <a:normAutofit/>
          </a:bodyPr>
          <a:lstStyle/>
          <a:p>
            <a:pPr algn="ctr"/>
            <a:r>
              <a:rPr lang="en-US" sz="5400" cap="none" dirty="0">
                <a:ln w="0"/>
                <a:solidFill>
                  <a:srgbClr val="FF0000"/>
                </a:solidFill>
                <a:effectLst>
                  <a:reflection blurRad="6350" stA="53000" endA="300" endPos="35500" dir="5400000" sy="-90000" algn="bl" rotWithShape="0"/>
                </a:effectLst>
              </a:rPr>
              <a:t>The Sun’s closest </a:t>
            </a:r>
            <a:r>
              <a:rPr lang="en-US" sz="5400" cap="none" dirty="0" smtClean="0">
                <a:ln w="0"/>
                <a:solidFill>
                  <a:srgbClr val="FF0000"/>
                </a:solidFill>
                <a:effectLst>
                  <a:reflection blurRad="6350" stA="53000" endA="300" endPos="35500" dir="5400000" sy="-90000" algn="bl" rotWithShape="0"/>
                </a:effectLst>
              </a:rPr>
              <a:t>neighbors		</a:t>
            </a:r>
            <a:endParaRPr lang="en-US" sz="5400" cap="none" dirty="0">
              <a:ln w="0"/>
              <a:solidFill>
                <a:srgbClr val="FF0000"/>
              </a:solidFill>
              <a:effectLst>
                <a:reflection blurRad="6350" stA="53000" endA="300" endPos="35500" dir="5400000" sy="-90000" algn="bl" rotWithShape="0"/>
              </a:effectLs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348" t="15652" r="7718" b="3575"/>
          <a:stretch/>
        </p:blipFill>
        <p:spPr>
          <a:xfrm>
            <a:off x="622852" y="971682"/>
            <a:ext cx="10721010" cy="5539409"/>
          </a:xfrm>
          <a:prstGeom prst="rect">
            <a:avLst/>
          </a:prstGeom>
        </p:spPr>
      </p:pic>
    </p:spTree>
    <p:extLst>
      <p:ext uri="{BB962C8B-B14F-4D97-AF65-F5344CB8AC3E}">
        <p14:creationId xmlns:p14="http://schemas.microsoft.com/office/powerpoint/2010/main" val="100875963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860" y="610051"/>
            <a:ext cx="10353202" cy="587109"/>
          </a:xfrm>
        </p:spPr>
        <p:txBody>
          <a:bodyPr>
            <a:normAutofit fontScale="90000"/>
          </a:bodyPr>
          <a:lstStyle/>
          <a:p>
            <a:r>
              <a:rPr lang="en-US" dirty="0" smtClean="0"/>
              <a:t>Parallax</a:t>
            </a:r>
            <a:endParaRPr lang="en-US" dirty="0"/>
          </a:p>
        </p:txBody>
      </p:sp>
      <p:sp>
        <p:nvSpPr>
          <p:cNvPr id="4" name="Oval 3"/>
          <p:cNvSpPr/>
          <p:nvPr/>
        </p:nvSpPr>
        <p:spPr>
          <a:xfrm>
            <a:off x="5368473" y="5086779"/>
            <a:ext cx="217714" cy="21771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6" name="Straight Connector 5"/>
          <p:cNvCxnSpPr/>
          <p:nvPr/>
        </p:nvCxnSpPr>
        <p:spPr>
          <a:xfrm flipH="1">
            <a:off x="5210630" y="2455639"/>
            <a:ext cx="978170" cy="3749651"/>
          </a:xfrm>
          <a:prstGeom prst="line">
            <a:avLst/>
          </a:prstGeom>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4689370" y="2455636"/>
            <a:ext cx="1064091" cy="3749653"/>
            <a:chOff x="4686350" y="2455637"/>
            <a:chExt cx="1064091" cy="3749653"/>
          </a:xfrm>
        </p:grpSpPr>
        <p:cxnSp>
          <p:nvCxnSpPr>
            <p:cNvPr id="5" name="Straight Connector 4"/>
            <p:cNvCxnSpPr/>
            <p:nvPr/>
          </p:nvCxnSpPr>
          <p:spPr>
            <a:xfrm>
              <a:off x="4686350" y="2455637"/>
              <a:ext cx="1064091" cy="3749653"/>
            </a:xfrm>
            <a:prstGeom prst="line">
              <a:avLst/>
            </a:prstGeom>
          </p:spPr>
          <p:style>
            <a:lnRef idx="1">
              <a:schemeClr val="accent1"/>
            </a:lnRef>
            <a:fillRef idx="0">
              <a:schemeClr val="accent1"/>
            </a:fillRef>
            <a:effectRef idx="0">
              <a:schemeClr val="accent1"/>
            </a:effectRef>
            <a:fontRef idx="minor">
              <a:schemeClr val="tx1"/>
            </a:fontRef>
          </p:style>
        </p:cxnSp>
        <p:sp>
          <p:nvSpPr>
            <p:cNvPr id="7" name="Arc 6"/>
            <p:cNvSpPr/>
            <p:nvPr/>
          </p:nvSpPr>
          <p:spPr>
            <a:xfrm rot="8102516">
              <a:off x="5346189" y="5355734"/>
              <a:ext cx="265387" cy="22170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5326487" y="5512099"/>
              <a:ext cx="301686" cy="338554"/>
            </a:xfrm>
            <a:prstGeom prst="rect">
              <a:avLst/>
            </a:prstGeom>
          </p:spPr>
          <p:txBody>
            <a:bodyPr wrap="none">
              <a:spAutoFit/>
            </a:bodyPr>
            <a:lstStyle/>
            <a:p>
              <a:r>
                <a:rPr lang="el-GR" sz="1600" dirty="0"/>
                <a:t>α</a:t>
              </a:r>
              <a:endParaRPr lang="en-US" sz="1600" baseline="30000" dirty="0"/>
            </a:p>
          </p:txBody>
        </p:sp>
      </p:grpSp>
      <p:sp>
        <p:nvSpPr>
          <p:cNvPr id="11" name="Arc 10"/>
          <p:cNvSpPr/>
          <p:nvPr/>
        </p:nvSpPr>
        <p:spPr>
          <a:xfrm rot="19636528">
            <a:off x="3382229" y="2281904"/>
            <a:ext cx="4288083" cy="4484914"/>
          </a:xfrm>
          <a:prstGeom prst="arc">
            <a:avLst>
              <a:gd name="adj1" fmla="val 16200000"/>
              <a:gd name="adj2" fmla="val 2004745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 name="Group 19"/>
          <p:cNvGrpSpPr/>
          <p:nvPr/>
        </p:nvGrpSpPr>
        <p:grpSpPr>
          <a:xfrm>
            <a:off x="4687432" y="2455637"/>
            <a:ext cx="691330" cy="3749653"/>
            <a:chOff x="4687432" y="2455637"/>
            <a:chExt cx="691330" cy="3749653"/>
          </a:xfrm>
        </p:grpSpPr>
        <p:grpSp>
          <p:nvGrpSpPr>
            <p:cNvPr id="19" name="Group 18"/>
            <p:cNvGrpSpPr/>
            <p:nvPr/>
          </p:nvGrpSpPr>
          <p:grpSpPr>
            <a:xfrm>
              <a:off x="5077076" y="5445424"/>
              <a:ext cx="301686" cy="522364"/>
              <a:chOff x="5077076" y="5445424"/>
              <a:chExt cx="301686" cy="522364"/>
            </a:xfrm>
          </p:grpSpPr>
          <p:sp>
            <p:nvSpPr>
              <p:cNvPr id="16" name="Rectangle 15"/>
              <p:cNvSpPr/>
              <p:nvPr/>
            </p:nvSpPr>
            <p:spPr>
              <a:xfrm>
                <a:off x="5077076" y="5445424"/>
                <a:ext cx="301686" cy="338554"/>
              </a:xfrm>
              <a:prstGeom prst="rect">
                <a:avLst/>
              </a:prstGeom>
            </p:spPr>
            <p:txBody>
              <a:bodyPr wrap="none">
                <a:spAutoFit/>
              </a:bodyPr>
              <a:lstStyle/>
              <a:p>
                <a:r>
                  <a:rPr lang="el-GR" sz="1600" dirty="0"/>
                  <a:t>α</a:t>
                </a:r>
                <a:endParaRPr lang="en-US" sz="1600" baseline="30000" dirty="0"/>
              </a:p>
            </p:txBody>
          </p:sp>
          <p:sp>
            <p:nvSpPr>
              <p:cNvPr id="17" name="Arc 16"/>
              <p:cNvSpPr/>
              <p:nvPr/>
            </p:nvSpPr>
            <p:spPr>
              <a:xfrm rot="19010891">
                <a:off x="5089404" y="5746080"/>
                <a:ext cx="265387" cy="22170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2" name="Straight Connector 11"/>
            <p:cNvCxnSpPr/>
            <p:nvPr/>
          </p:nvCxnSpPr>
          <p:spPr>
            <a:xfrm>
              <a:off x="4687432" y="2455637"/>
              <a:ext cx="523198" cy="3749653"/>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019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3249"/>
            <a:ext cx="12192000" cy="978960"/>
          </a:xfrm>
        </p:spPr>
        <p:style>
          <a:lnRef idx="1">
            <a:schemeClr val="accent3"/>
          </a:lnRef>
          <a:fillRef idx="2">
            <a:schemeClr val="accent3"/>
          </a:fillRef>
          <a:effectRef idx="1">
            <a:schemeClr val="accent3"/>
          </a:effectRef>
          <a:fontRef idx="minor">
            <a:schemeClr val="dk1"/>
          </a:fontRef>
        </p:style>
        <p:txBody>
          <a:bodyPr/>
          <a:lstStyle/>
          <a:p>
            <a:pPr algn="ctr"/>
            <a:r>
              <a:rPr lang="en-US" b="1" cap="none" spc="0" dirty="0" smtClean="0">
                <a:ln w="12700">
                  <a:solidFill>
                    <a:schemeClr val="accent5"/>
                  </a:solidFill>
                  <a:prstDash val="solid"/>
                </a:ln>
                <a:pattFill prst="ltDnDiag">
                  <a:fgClr>
                    <a:schemeClr val="accent5">
                      <a:lumMod val="60000"/>
                      <a:lumOff val="40000"/>
                    </a:schemeClr>
                  </a:fgClr>
                  <a:bgClr>
                    <a:schemeClr val="bg1"/>
                  </a:bgClr>
                </a:pattFill>
              </a:rPr>
              <a:t>  Distance between the Earth and the Moon</a:t>
            </a:r>
            <a:endParaRPr lang="en-US" b="1" cap="none" spc="0" dirty="0">
              <a:ln w="12700">
                <a:solidFill>
                  <a:schemeClr val="accent5"/>
                </a:solidFill>
                <a:prstDash val="solid"/>
              </a:ln>
              <a:pattFill prst="ltDnDiag">
                <a:fgClr>
                  <a:schemeClr val="accent5">
                    <a:lumMod val="60000"/>
                    <a:lumOff val="40000"/>
                  </a:schemeClr>
                </a:fgClr>
                <a:bgClr>
                  <a:schemeClr val="bg1"/>
                </a:bgClr>
              </a:patt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599" y="1417983"/>
            <a:ext cx="9404801" cy="5287618"/>
          </a:xfrm>
          <a:prstGeom prst="rect">
            <a:avLst/>
          </a:prstGeom>
        </p:spPr>
      </p:pic>
    </p:spTree>
    <p:extLst>
      <p:ext uri="{BB962C8B-B14F-4D97-AF65-F5344CB8AC3E}">
        <p14:creationId xmlns:p14="http://schemas.microsoft.com/office/powerpoint/2010/main" val="123829251"/>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 y="291548"/>
            <a:ext cx="12191802" cy="1208068"/>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en-US" sz="4600" b="1" cap="none" spc="0" dirty="0">
                <a:ln w="12700">
                  <a:solidFill>
                    <a:schemeClr val="accent5"/>
                  </a:solidFill>
                  <a:prstDash val="solid"/>
                </a:ln>
                <a:pattFill prst="ltDnDiag">
                  <a:fgClr>
                    <a:schemeClr val="accent5">
                      <a:lumMod val="60000"/>
                      <a:lumOff val="40000"/>
                    </a:schemeClr>
                  </a:fgClr>
                  <a:bgClr>
                    <a:schemeClr val="bg1"/>
                  </a:bgClr>
                </a:pattFill>
              </a:rPr>
              <a:t>Distance between </a:t>
            </a:r>
            <a:r>
              <a:rPr lang="en-US" sz="4600" b="1" cap="none" spc="0" dirty="0" smtClean="0">
                <a:ln w="12700">
                  <a:solidFill>
                    <a:schemeClr val="accent5"/>
                  </a:solidFill>
                  <a:prstDash val="solid"/>
                </a:ln>
                <a:pattFill prst="ltDnDiag">
                  <a:fgClr>
                    <a:schemeClr val="accent5">
                      <a:lumMod val="60000"/>
                      <a:lumOff val="40000"/>
                    </a:schemeClr>
                  </a:fgClr>
                  <a:bgClr>
                    <a:schemeClr val="bg1"/>
                  </a:bgClr>
                </a:pattFill>
              </a:rPr>
              <a:t>the Sun and Proxima Centauri</a:t>
            </a:r>
            <a:endParaRPr lang="en-US" sz="4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583" y="1627039"/>
            <a:ext cx="9139031" cy="5138196"/>
          </a:xfrm>
          <a:prstGeom prst="rect">
            <a:avLst/>
          </a:prstGeom>
        </p:spPr>
      </p:pic>
    </p:spTree>
    <p:extLst>
      <p:ext uri="{BB962C8B-B14F-4D97-AF65-F5344CB8AC3E}">
        <p14:creationId xmlns:p14="http://schemas.microsoft.com/office/powerpoint/2010/main" val="2963774826"/>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0172"/>
            <a:ext cx="12192000" cy="1097810"/>
          </a:xfrm>
        </p:spPr>
        <p:style>
          <a:lnRef idx="1">
            <a:schemeClr val="accent3"/>
          </a:lnRef>
          <a:fillRef idx="2">
            <a:schemeClr val="accent3"/>
          </a:fillRef>
          <a:effectRef idx="1">
            <a:schemeClr val="accent3"/>
          </a:effectRef>
          <a:fontRef idx="minor">
            <a:schemeClr val="dk1"/>
          </a:fontRef>
        </p:style>
        <p:txBody>
          <a:bodyPr/>
          <a:lstStyle/>
          <a:p>
            <a:pPr algn="ctr"/>
            <a:r>
              <a:rPr lang="en-US" b="1" cap="none" spc="0" dirty="0" smtClean="0">
                <a:ln w="12700">
                  <a:solidFill>
                    <a:schemeClr val="accent5"/>
                  </a:solidFill>
                  <a:prstDash val="solid"/>
                </a:ln>
                <a:pattFill prst="ltDnDiag">
                  <a:fgClr>
                    <a:schemeClr val="accent5">
                      <a:lumMod val="60000"/>
                      <a:lumOff val="40000"/>
                    </a:schemeClr>
                  </a:fgClr>
                  <a:bgClr>
                    <a:schemeClr val="bg1"/>
                  </a:bgClr>
                </a:pattFill>
              </a:rPr>
              <a:t>Distance </a:t>
            </a:r>
            <a:r>
              <a:rPr lang="en-US" b="1" cap="none" spc="0" dirty="0">
                <a:ln w="12700">
                  <a:solidFill>
                    <a:schemeClr val="accent5"/>
                  </a:solidFill>
                  <a:prstDash val="solid"/>
                </a:ln>
                <a:pattFill prst="ltDnDiag">
                  <a:fgClr>
                    <a:schemeClr val="accent5">
                      <a:lumMod val="60000"/>
                      <a:lumOff val="40000"/>
                    </a:schemeClr>
                  </a:fgClr>
                  <a:bgClr>
                    <a:schemeClr val="bg1"/>
                  </a:bgClr>
                </a:pattFill>
              </a:rPr>
              <a:t>a</a:t>
            </a:r>
            <a:r>
              <a:rPr lang="en-US" b="1" cap="none" spc="0" dirty="0" smtClean="0">
                <a:ln w="12700">
                  <a:solidFill>
                    <a:schemeClr val="accent5"/>
                  </a:solidFill>
                  <a:prstDash val="solid"/>
                </a:ln>
                <a:pattFill prst="ltDnDiag">
                  <a:fgClr>
                    <a:schemeClr val="accent5">
                      <a:lumMod val="60000"/>
                      <a:lumOff val="40000"/>
                    </a:schemeClr>
                  </a:fgClr>
                  <a:bgClr>
                    <a:schemeClr val="bg1"/>
                  </a:bgClr>
                </a:pattFill>
              </a:rPr>
              <a:t>cross the Milky Way</a:t>
            </a:r>
            <a:endParaRPr lang="en-US" b="1" cap="none" spc="0" dirty="0">
              <a:ln w="12700">
                <a:solidFill>
                  <a:schemeClr val="accent5"/>
                </a:solidFill>
                <a:prstDash val="solid"/>
              </a:ln>
              <a:pattFill prst="ltDnDiag">
                <a:fgClr>
                  <a:schemeClr val="accent5">
                    <a:lumMod val="60000"/>
                    <a:lumOff val="40000"/>
                  </a:schemeClr>
                </a:fgClr>
                <a:bgClr>
                  <a:schemeClr val="bg1"/>
                </a:bgClr>
              </a:patt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876" y="1577008"/>
            <a:ext cx="9138247" cy="5137755"/>
          </a:xfrm>
          <a:prstGeom prst="rect">
            <a:avLst/>
          </a:prstGeom>
        </p:spPr>
      </p:pic>
    </p:spTree>
    <p:extLst>
      <p:ext uri="{BB962C8B-B14F-4D97-AF65-F5344CB8AC3E}">
        <p14:creationId xmlns:p14="http://schemas.microsoft.com/office/powerpoint/2010/main" val="291388209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299"/>
            <a:ext cx="12404035" cy="1079171"/>
          </a:xfrm>
        </p:spPr>
        <p:style>
          <a:lnRef idx="1">
            <a:schemeClr val="accent3"/>
          </a:lnRef>
          <a:fillRef idx="2">
            <a:schemeClr val="accent3"/>
          </a:fillRef>
          <a:effectRef idx="1">
            <a:schemeClr val="accent3"/>
          </a:effectRef>
          <a:fontRef idx="minor">
            <a:schemeClr val="dk1"/>
          </a:fontRef>
        </p:style>
        <p:txBody>
          <a:bodyPr>
            <a:normAutofit/>
          </a:bodyPr>
          <a:lstStyle/>
          <a:p>
            <a:r>
              <a:rPr lang="en-US" sz="4300" b="1" cap="none" spc="0" dirty="0" smtClean="0">
                <a:ln w="12700">
                  <a:solidFill>
                    <a:schemeClr val="accent5"/>
                  </a:solidFill>
                  <a:prstDash val="solid"/>
                </a:ln>
                <a:pattFill prst="ltDnDiag">
                  <a:fgClr>
                    <a:schemeClr val="accent5">
                      <a:lumMod val="60000"/>
                      <a:lumOff val="40000"/>
                    </a:schemeClr>
                  </a:fgClr>
                  <a:bgClr>
                    <a:schemeClr val="bg1"/>
                  </a:bgClr>
                </a:pattFill>
              </a:rPr>
              <a:t>Distance between the Milky Way and the Andromeda</a:t>
            </a:r>
            <a:endParaRPr lang="en-US" sz="4300" b="1" cap="none" spc="0" dirty="0">
              <a:ln w="12700">
                <a:solidFill>
                  <a:schemeClr val="accent5"/>
                </a:solidFill>
                <a:prstDash val="solid"/>
              </a:ln>
              <a:pattFill prst="ltDnDiag">
                <a:fgClr>
                  <a:schemeClr val="accent5">
                    <a:lumMod val="60000"/>
                    <a:lumOff val="40000"/>
                  </a:schemeClr>
                </a:fgClr>
                <a:bgClr>
                  <a:schemeClr val="bg1"/>
                </a:bgClr>
              </a:patt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393" y="1457740"/>
            <a:ext cx="9411247" cy="5291242"/>
          </a:xfrm>
          <a:prstGeom prst="rect">
            <a:avLst/>
          </a:prstGeom>
        </p:spPr>
      </p:pic>
    </p:spTree>
    <p:extLst>
      <p:ext uri="{BB962C8B-B14F-4D97-AF65-F5344CB8AC3E}">
        <p14:creationId xmlns:p14="http://schemas.microsoft.com/office/powerpoint/2010/main" val="208656855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28" y="585216"/>
            <a:ext cx="10058400" cy="5655088"/>
          </a:xfrm>
          <a:prstGeom prst="rect">
            <a:avLst/>
          </a:prstGeom>
        </p:spPr>
      </p:pic>
    </p:spTree>
    <p:extLst>
      <p:ext uri="{BB962C8B-B14F-4D97-AF65-F5344CB8AC3E}">
        <p14:creationId xmlns:p14="http://schemas.microsoft.com/office/powerpoint/2010/main" val="974282587"/>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5219</TotalTime>
  <Words>668</Words>
  <Application>Microsoft Office PowerPoint</Application>
  <PresentationFormat>Widescreen</PresentationFormat>
  <Paragraphs>125</Paragraphs>
  <Slides>40</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A_Nusxuri</vt:lpstr>
      <vt:lpstr>Arial</vt:lpstr>
      <vt:lpstr>Calibri</vt:lpstr>
      <vt:lpstr>Calibri Light</vt:lpstr>
      <vt:lpstr>Cambria Math</vt:lpstr>
      <vt:lpstr>Castellar</vt:lpstr>
      <vt:lpstr>Century Gothic</vt:lpstr>
      <vt:lpstr>Sylfaen</vt:lpstr>
      <vt:lpstr>Wingdings</vt:lpstr>
      <vt:lpstr>Celestial</vt:lpstr>
      <vt:lpstr>9. Distances in open space</vt:lpstr>
      <vt:lpstr>How do astronomers measure distances between the planets of the Solar System, between the stars in our Galaxy, or between the galaxies? Determine the distance between the two space objects of your choice. </vt:lpstr>
      <vt:lpstr>Plan</vt:lpstr>
      <vt:lpstr>The Sun’s closest neighbors  </vt:lpstr>
      <vt:lpstr>  Distance between the Earth and the Moon</vt:lpstr>
      <vt:lpstr>Distance between the Sun and Proxima Centauri</vt:lpstr>
      <vt:lpstr>Distance across the Milky Way</vt:lpstr>
      <vt:lpstr>Distance between the Milky Way and the Andromeda</vt:lpstr>
      <vt:lpstr>PowerPoint Presentation</vt:lpstr>
      <vt:lpstr>PowerPoint Presentation</vt:lpstr>
      <vt:lpstr>Radar – How It Works?</vt:lpstr>
      <vt:lpstr>PowerPoint Presentation</vt:lpstr>
      <vt:lpstr>How I measured distance between the Earth and the Moon</vt:lpstr>
      <vt:lpstr>We use Trigonometric Parallax for object,  which are very Close by.</vt:lpstr>
      <vt:lpstr>Parallax is the way an object’s position or direction seems to change depending on viewing angle.</vt:lpstr>
      <vt:lpstr>Parallax in space</vt:lpstr>
      <vt:lpstr>Parallax - measuring distances to nearby stars</vt:lpstr>
      <vt:lpstr>We Use Parallax Only </vt:lpstr>
      <vt:lpstr>use for objects which are 100 light year or more</vt:lpstr>
      <vt:lpstr>How To Measure Distance By Luminosity?</vt:lpstr>
      <vt:lpstr>How to measure Distance by Luminosity? </vt:lpstr>
      <vt:lpstr>Special stars  called – Cepheid variable</vt:lpstr>
      <vt:lpstr>We use period for measure Luminosity </vt:lpstr>
      <vt:lpstr>Cepheid Variable Star V1</vt:lpstr>
      <vt:lpstr>Period – Luminosity  Relationship</vt:lpstr>
      <vt:lpstr>Brightness Variation of  ð Cepheid</vt:lpstr>
      <vt:lpstr>Experiment</vt:lpstr>
      <vt:lpstr>Experiment</vt:lpstr>
      <vt:lpstr>Experiment distance to the moon</vt:lpstr>
      <vt:lpstr>Counting α and "ß"</vt:lpstr>
      <vt:lpstr>Conclusion</vt:lpstr>
      <vt:lpstr>● Barbieri, Cesare (2007). Fundamentals of astronomy ● Webb, Stephen (1999), "3.2 Aristarchus, Hipparchus, and Ptolemy“ ● Freedman, W.L. (2000). "The Hubble constant and the expansion age of the Universe". Physics Reports ● Benedict, G. Fritz et al. (1999). "Interferometric Astrometry of Proxima Centauri and Barnard' </vt:lpstr>
      <vt:lpstr>USED INTERNET SPACE</vt:lpstr>
      <vt:lpstr>Thanks You For Your Attention</vt:lpstr>
      <vt:lpstr>Added Slides</vt:lpstr>
      <vt:lpstr>How Measure Distance to Moon</vt:lpstr>
      <vt:lpstr> How to Measure Distance Between Galaxies?</vt:lpstr>
      <vt:lpstr>We use Supernovae for measure distances between galaxies</vt:lpstr>
      <vt:lpstr>When stars die they bright too much explosion</vt:lpstr>
      <vt:lpstr>Parallax</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 Distances in open space</dc:title>
  <dc:creator>Giga Khizanishvili</dc:creator>
  <cp:lastModifiedBy>Giga Khizanishvili</cp:lastModifiedBy>
  <cp:revision>154</cp:revision>
  <dcterms:created xsi:type="dcterms:W3CDTF">2015-06-03T10:30:25Z</dcterms:created>
  <dcterms:modified xsi:type="dcterms:W3CDTF">2015-06-25T04:57:09Z</dcterms:modified>
</cp:coreProperties>
</file>