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6" r:id="rId6"/>
    <p:sldId id="267" r:id="rId7"/>
    <p:sldId id="268" r:id="rId8"/>
    <p:sldId id="263" r:id="rId9"/>
    <p:sldId id="269" r:id="rId10"/>
    <p:sldId id="265" r:id="rId11"/>
    <p:sldId id="262" r:id="rId12"/>
    <p:sldId id="270" r:id="rId13"/>
    <p:sldId id="26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3" autoAdjust="0"/>
    <p:restoredTop sz="95039" autoAdjust="0"/>
  </p:normalViewPr>
  <p:slideViewPr>
    <p:cSldViewPr>
      <p:cViewPr>
        <p:scale>
          <a:sx n="70" d="100"/>
          <a:sy n="70" d="100"/>
        </p:scale>
        <p:origin x="-15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a-G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69908-2E7F-4AAC-83D1-6BAF4956A123}" type="datetimeFigureOut">
              <a:rPr lang="ka-GE" smtClean="0"/>
              <a:t>25.06.2015</a:t>
            </a:fld>
            <a:endParaRPr lang="ka-G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a-G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E3D60-B95F-43D3-93C8-04CB48410D3D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89854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E3D60-B95F-43D3-93C8-04CB48410D3D}" type="slidenum">
              <a:rPr lang="ka-GE" smtClean="0"/>
              <a:t>8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410698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jpeg"/><Relationship Id="rId7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1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70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10" Type="http://schemas.openxmlformats.org/officeDocument/2006/relationships/image" Target="../media/image19.png"/><Relationship Id="rId4" Type="http://schemas.openxmlformats.org/officeDocument/2006/relationships/image" Target="../media/image80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3778" y="332656"/>
            <a:ext cx="399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Problem  №14</a:t>
            </a:r>
            <a:endParaRPr lang="ka-GE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5716" y="1040542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Galton box</a:t>
            </a:r>
            <a:endParaRPr lang="ka-GE" sz="5400" b="1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D:\IYNT-2015\color_text_iynt_2015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33" y="2060848"/>
            <a:ext cx="5508612" cy="12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568" y="4365104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Reporter – </a:t>
            </a:r>
            <a:r>
              <a:rPr lang="en-US" sz="2400" b="1" i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Toma</a:t>
            </a:r>
            <a:r>
              <a:rPr lang="en-US" sz="2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en-US" sz="2400" b="1" i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Rtveliashvili</a:t>
            </a:r>
            <a:endParaRPr lang="ka-GE" sz="2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655" y="5085184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Team - </a:t>
            </a:r>
            <a:r>
              <a:rPr lang="en-US" sz="2800" i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Georgians</a:t>
            </a:r>
            <a:endParaRPr lang="ka-GE" sz="2800" b="1" i="1" dirty="0">
              <a:ln w="18415" cmpd="sng">
                <a:solidFill>
                  <a:srgbClr val="FF0000"/>
                </a:solidFill>
                <a:prstDash val="solid"/>
              </a:ln>
            </a:endParaRPr>
          </a:p>
        </p:txBody>
      </p:sp>
      <p:pic>
        <p:nvPicPr>
          <p:cNvPr id="9" name="Picture 2" descr="C:\Users\Toma\Desktop\Georgia-Flag-HD-Wallpap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152" y="4341658"/>
            <a:ext cx="2335240" cy="131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64" y="404664"/>
            <a:ext cx="8229600" cy="82292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Experiments</a:t>
            </a:r>
            <a:endParaRPr lang="ka-GE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4098" name="Picture 2" descr="C:\Users\Toma\Desktop\11212488_747667592008596_70927644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472120"/>
            <a:ext cx="3606909" cy="20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oma\Desktop\11287305_747667595341929_82599038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600400" cy="202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283968" y="2132620"/>
                <a:ext cx="9361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a-GE" sz="4000" b="1" i="1" smtClean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000" b="1" i="1" smtClean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4000" b="1" i="1" smtClean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a-GE" sz="4000" b="1" dirty="0">
                  <a:ln w="50800"/>
                  <a:solidFill>
                    <a:schemeClr val="bg1">
                      <a:shade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2132620"/>
                <a:ext cx="936104" cy="7078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a-G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83968" y="4519717"/>
                <a:ext cx="9361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a-GE" sz="4000" b="1" i="1" smtClean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000" b="1" i="1" smtClean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4000" b="1" i="1" smtClean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a-GE" sz="4000" b="1" dirty="0">
                  <a:ln w="50800"/>
                  <a:solidFill>
                    <a:schemeClr val="bg1">
                      <a:shade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4519717"/>
                <a:ext cx="936104" cy="70788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a-G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29720" y="1444722"/>
                <a:ext cx="1690552" cy="846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ka-GE" sz="2400" b="1" i="1" smtClean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ka-GE" sz="2400" b="1" i="1" smtClean="0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400" b="1" i="1" smtClean="0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ka-GE" sz="2400" b="1" i="1" smtClean="0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400" b="1" i="1" smtClean="0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400" b="1" i="1" smtClean="0">
                          <a:ln w="50800"/>
                          <a:solidFill>
                            <a:schemeClr val="bg1">
                              <a:shade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ka-GE" sz="2400" b="1" i="1" dirty="0">
                  <a:ln w="50800"/>
                  <a:solidFill>
                    <a:schemeClr val="bg1">
                      <a:shade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20" y="1444722"/>
                <a:ext cx="1690552" cy="84664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a-G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490738" y="2652570"/>
                <a:ext cx="1368515" cy="848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1">
                          <a:ln w="50800"/>
                          <a:solidFill>
                            <a:schemeClr val="bg1">
                              <a:shade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0,2</m:t>
                          </m:r>
                        </m:num>
                        <m:den>
                          <m:r>
                            <a:rPr lang="en-US" sz="24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0,9</m:t>
                          </m:r>
                        </m:den>
                      </m:f>
                    </m:oMath>
                  </m:oMathPara>
                </a14:m>
                <a:endParaRPr lang="ka-GE" sz="24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738" y="2652570"/>
                <a:ext cx="1368515" cy="84843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a-G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1871700" y="335490"/>
            <a:ext cx="5400601" cy="6187020"/>
            <a:chOff x="1871700" y="335490"/>
            <a:chExt cx="5400601" cy="6187020"/>
          </a:xfrm>
        </p:grpSpPr>
        <p:pic>
          <p:nvPicPr>
            <p:cNvPr id="1026" name="Picture 2" descr="C:\Users\Toma\Desktop\dsfsdf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700" y="335490"/>
              <a:ext cx="5400601" cy="6187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 flipH="1" flipV="1">
              <a:off x="4499992" y="6021288"/>
              <a:ext cx="36004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6499213" y="5373216"/>
              <a:ext cx="36004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88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95736" y="332656"/>
            <a:ext cx="475252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References</a:t>
            </a:r>
            <a:endParaRPr lang="ka-GE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681998"/>
            <a:ext cx="8208912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14350" indent="-514350">
              <a:buFont typeface="+mj-lt"/>
              <a:buAutoNum type="arabicParenR"/>
            </a:pPr>
            <a:r>
              <a:rPr lang="fr-FR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 Galton, Sir Francis (1894). </a:t>
            </a:r>
            <a:r>
              <a:rPr lang="fr-FR" sz="2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Natural </a:t>
            </a:r>
            <a:r>
              <a:rPr lang="fr-FR" sz="2400" b="1" i="1" dirty="0" err="1">
                <a:ln w="50800"/>
                <a:solidFill>
                  <a:schemeClr val="bg1">
                    <a:shade val="50000"/>
                  </a:schemeClr>
                </a:solidFill>
              </a:rPr>
              <a:t>Inheritance</a:t>
            </a:r>
            <a:r>
              <a:rPr lang="fr-FR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. Macmillan. pp. 63f</a:t>
            </a:r>
            <a:r>
              <a:rPr lang="fr-FR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Chepelianskii</a:t>
            </a:r>
            <a:r>
              <a:rPr lang="en-U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, A. D. and </a:t>
            </a:r>
            <a:r>
              <a:rPr lang="en-US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Shepelyansky</a:t>
            </a:r>
            <a:r>
              <a:rPr lang="en-U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, D. L. </a:t>
            </a:r>
            <a:r>
              <a:rPr lang="en-US" sz="2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Phys. Rev. Lett.</a:t>
            </a:r>
            <a:r>
              <a:rPr lang="en-U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 87, 034101-1, 2001</a:t>
            </a:r>
            <a:r>
              <a:rPr lang="en-US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Galton, F. </a:t>
            </a:r>
            <a:r>
              <a:rPr lang="en-US" sz="2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Natural </a:t>
            </a:r>
            <a:r>
              <a:rPr lang="en-US" sz="2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Inheritance.</a:t>
            </a:r>
            <a:r>
              <a:rPr lang="en-U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 New York: Macmillan, </a:t>
            </a:r>
            <a:r>
              <a:rPr lang="en-US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1894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Hoover, W. G. and Moran, B. </a:t>
            </a:r>
            <a:r>
              <a:rPr lang="en-US" sz="2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Phys. Rev. A</a:t>
            </a:r>
            <a:r>
              <a:rPr lang="en-U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 40, 5319, 1989</a:t>
            </a:r>
            <a:r>
              <a:rPr lang="en-US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Lue</a:t>
            </a:r>
            <a:r>
              <a:rPr lang="en-U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, A. and Brenner, H. </a:t>
            </a:r>
            <a:r>
              <a:rPr lang="en-US" sz="2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Phys. Rev. E</a:t>
            </a:r>
            <a:r>
              <a:rPr lang="en-U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 47, 3128, 1993</a:t>
            </a:r>
            <a:r>
              <a:rPr lang="en-US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Moran, B. and Hoover, W. G. </a:t>
            </a:r>
            <a:r>
              <a:rPr lang="en-US" sz="2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J. Stat. Phys.</a:t>
            </a:r>
            <a:r>
              <a:rPr lang="en-U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 48, 709, 1987.</a:t>
            </a:r>
            <a:endParaRPr lang="fr-FR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509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2760" y="1340767"/>
            <a:ext cx="8791280" cy="4504484"/>
            <a:chOff x="142760" y="1340767"/>
            <a:chExt cx="8791280" cy="4504484"/>
          </a:xfrm>
        </p:grpSpPr>
        <p:pic>
          <p:nvPicPr>
            <p:cNvPr id="2050" name="Picture 2" descr="D:\IYNT-2015\toma\galton box\New folder\dsfsdf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760" y="1340767"/>
              <a:ext cx="3931928" cy="450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D:\IYNT-2015\toma\galton box\New folder\Untitle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688" y="1340767"/>
              <a:ext cx="4859352" cy="3312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3" name="Picture 5" descr="D:\IYNT-2015\toma\galton box\New folder\11103970_747667575341931_30111479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7"/>
            <a:ext cx="2849872" cy="506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71800" y="188640"/>
            <a:ext cx="360040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Conclusion</a:t>
            </a:r>
            <a:endParaRPr lang="ka-GE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4537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2420888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Thanks 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 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Attention</a:t>
            </a:r>
            <a:endParaRPr lang="ka-GE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93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7734" y="620688"/>
            <a:ext cx="478853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Task condition</a:t>
            </a:r>
            <a:endParaRPr lang="ka-GE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060848"/>
            <a:ext cx="8568952" cy="31085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In the Galton box, a regular 2D lattice of obstacles disperses a thin flow of falling particles. When falling on the bottom of the box, the particles show a normal distribution. Use various types or particles and different arrangements of the obstacles to find the conditions when the distribution is no longer 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normal</a:t>
            </a:r>
            <a:endParaRPr lang="ka-GE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52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620688"/>
            <a:ext cx="8280920" cy="46474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Plan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About galton box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Normal distribution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Experiments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Abnormal distribution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Comparison of experiments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Conclusion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32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32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38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79712" y="476672"/>
            <a:ext cx="518457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Galton box/board (quincunx)</a:t>
            </a:r>
            <a:endParaRPr lang="ka-GE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C:\Users\Toma\Desktop\gal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84" y="1556792"/>
            <a:ext cx="5212432" cy="48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oma\Desktop\14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12" y="1656601"/>
            <a:ext cx="519937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Toma\Desktop\Hi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219" y="1556791"/>
            <a:ext cx="5841563" cy="48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6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03748" y="548680"/>
            <a:ext cx="4536504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Normal distribution</a:t>
            </a:r>
            <a:endParaRPr lang="ka-GE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3648" y="1988840"/>
                <a:ext cx="8064896" cy="1512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r>
                  <a:rPr lang="en-US" sz="4000" b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 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ka-GE" sz="40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40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sz="40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en-US" sz="40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sz="4000" b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dirty="0" smtClean="0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000" b="1" i="1" dirty="0" smtClean="0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𝑞</m:t>
                        </m:r>
                      </m:e>
                      <m:sup>
                        <m:r>
                          <a:rPr lang="en-US" sz="4000" b="1" i="1" dirty="0" smtClean="0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</m:sup>
                    </m:sSup>
                    <m:r>
                      <a:rPr lang="en-US" sz="4000" b="1" i="1" dirty="0" smtClean="0">
                        <a:ln w="50800"/>
                        <a:solidFill>
                          <a:schemeClr val="bg1">
                            <a:shade val="50000"/>
                          </a:schemeClr>
                        </a:solidFill>
                        <a:latin typeface="Cambria Math"/>
                      </a:rPr>
                      <m:t>∗</m:t>
                    </m:r>
                    <m:sSup>
                      <m:sSupPr>
                        <m:ctrlPr>
                          <a:rPr lang="en-US" sz="4000" b="1" i="1" dirty="0" smtClean="0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000" b="1" i="1" dirty="0" smtClean="0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(1−</m:t>
                        </m:r>
                        <m:r>
                          <a:rPr lang="en-US" sz="4000" b="1" i="1" dirty="0" smtClean="0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𝑞</m:t>
                        </m:r>
                        <m:r>
                          <a:rPr lang="en-US" sz="4000" b="1" i="1" dirty="0" smtClean="0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sz="4000" b="1" i="1" dirty="0" smtClean="0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US" sz="4000" b="1" i="1" dirty="0" smtClean="0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4000" b="1" i="1" dirty="0" smtClean="0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4000" b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- </a:t>
                </a:r>
                <a:r>
                  <a:rPr lang="en-US" sz="4000" b="1" dirty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 </a:t>
                </a:r>
                <a:r>
                  <a:rPr lang="en-US" sz="2400" b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probability, </a:t>
                </a:r>
                <a:r>
                  <a:rPr lang="en-US" sz="2400" b="1" dirty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that the </a:t>
                </a:r>
                <a:endParaRPr lang="en-US" sz="2400" b="1" dirty="0" smtClean="0">
                  <a:ln w="50800"/>
                  <a:solidFill>
                    <a:schemeClr val="bg1">
                      <a:shade val="50000"/>
                    </a:schemeClr>
                  </a:solidFill>
                </a:endParaRPr>
              </a:p>
              <a:p>
                <a:endParaRPr lang="en-US" sz="2400" b="1" dirty="0">
                  <a:ln w="50800"/>
                  <a:solidFill>
                    <a:schemeClr val="bg1">
                      <a:shade val="50000"/>
                    </a:schemeClr>
                  </a:solidFill>
                </a:endParaRPr>
              </a:p>
              <a:p>
                <a:r>
                  <a:rPr lang="en-US" sz="2400" b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ball </a:t>
                </a:r>
                <a:r>
                  <a:rPr lang="en-US" sz="2400" b="1" dirty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ends up in the </a:t>
                </a:r>
                <a:r>
                  <a:rPr lang="en-US" sz="2400" b="1" i="1" dirty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k</a:t>
                </a:r>
                <a:r>
                  <a:rPr lang="en-US" sz="2400" b="1" dirty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th bin</a:t>
                </a:r>
                <a:endParaRPr lang="ka-GE" sz="2400" b="1" dirty="0">
                  <a:ln w="50800"/>
                  <a:solidFill>
                    <a:schemeClr val="bg1">
                      <a:shade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48" y="1988840"/>
                <a:ext cx="8064896" cy="151227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a-G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3648" y="3717032"/>
                <a:ext cx="8430840" cy="2450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r>
                  <a:rPr lang="en-US" sz="2400" b="1" i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k – </a:t>
                </a:r>
                <a:r>
                  <a:rPr lang="en-US" sz="2400" b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quantity of </a:t>
                </a:r>
                <a:r>
                  <a:rPr lang="en-US" sz="2400" b="1" dirty="0" err="1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bouncings</a:t>
                </a:r>
                <a:r>
                  <a:rPr lang="en-US" sz="2400" b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 right side</a:t>
                </a:r>
              </a:p>
              <a:p>
                <a:r>
                  <a:rPr lang="en-US" sz="2400" b="1" i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n – </a:t>
                </a:r>
                <a:r>
                  <a:rPr lang="en-US" sz="2400" b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quantity of all the rows</a:t>
                </a:r>
              </a:p>
              <a:p>
                <a:r>
                  <a:rPr lang="en-US" sz="2400" b="1" i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q – </a:t>
                </a:r>
                <a:r>
                  <a:rPr lang="en-US" sz="2400" b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probability, that the ball bounces right side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ka-GE" sz="32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n-US" sz="32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𝒏</m:t>
                        </m:r>
                      </m:sub>
                      <m:sup>
                        <m:r>
                          <a:rPr lang="en-US" sz="32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𝒌</m:t>
                        </m:r>
                      </m:sup>
                    </m:sSubSup>
                  </m:oMath>
                </a14:m>
                <a:r>
                  <a:rPr lang="en-US" sz="2400" b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 - binomial coefficient, quantity of all the ways by which ball ends up in </a:t>
                </a:r>
                <a:r>
                  <a:rPr lang="en-US" sz="2400" b="1" i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k</a:t>
                </a:r>
                <a:r>
                  <a:rPr lang="en-US" sz="2400" b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th bin</a:t>
                </a:r>
              </a:p>
              <a:p>
                <a:r>
                  <a:rPr lang="en-US" sz="2400" b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 </a:t>
                </a:r>
                <a:endParaRPr lang="ka-GE" sz="2400" b="1" i="1" dirty="0">
                  <a:ln w="50800"/>
                  <a:solidFill>
                    <a:schemeClr val="bg1">
                      <a:shade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48" y="3717032"/>
                <a:ext cx="8430840" cy="245009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a-G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:\Users\Toma\Desktop\gg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6" y="360180"/>
            <a:ext cx="7832869" cy="622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a\Desktop\Untitled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86" y="345836"/>
            <a:ext cx="7871029" cy="624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0.5 100 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  <p:pic>
        <p:nvPicPr>
          <p:cNvPr id="9" name="0.5 250 25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10" name="0.5 400 40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02" y="849768"/>
            <a:ext cx="9170604" cy="51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378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.25 10 1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78" y="869332"/>
            <a:ext cx="9101044" cy="5119337"/>
          </a:xfrm>
          <a:prstGeom prst="rect">
            <a:avLst/>
          </a:prstGeom>
        </p:spPr>
      </p:pic>
      <p:pic>
        <p:nvPicPr>
          <p:cNvPr id="5" name="0.75  10 10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9" y="863290"/>
            <a:ext cx="9122522" cy="513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282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10 1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7655" y="-33373"/>
            <a:ext cx="5984665" cy="3366374"/>
          </a:xfrm>
          <a:prstGeom prst="rect">
            <a:avLst/>
          </a:prstGeom>
        </p:spPr>
      </p:pic>
      <p:pic>
        <p:nvPicPr>
          <p:cNvPr id="5" name="1 10 10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7655" y="3477599"/>
            <a:ext cx="5984664" cy="336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1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3154" y="2564553"/>
                <a:ext cx="5328592" cy="68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r>
                  <a:rPr lang="en-US" sz="2800" b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Kronecker</a:t>
                </a:r>
                <a:r>
                  <a:rPr lang="en-US" sz="2800" b="1" dirty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 </a:t>
                </a:r>
                <a:r>
                  <a:rPr lang="en-US" sz="2800" b="1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Delta</a:t>
                </a:r>
                <a:r>
                  <a:rPr lang="en-US" sz="2800" b="1" dirty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a-GE" sz="28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sz="2800" b="1" i="1" smtClean="0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sz="2800" b="1" i="1">
                        <a:ln w="50800"/>
                        <a:solidFill>
                          <a:schemeClr val="bg1">
                            <a:shade val="50000"/>
                          </a:schemeClr>
                        </a:solidFill>
                        <a:latin typeface="Cambria Math"/>
                        <a:ea typeface="Cambria Math"/>
                      </a:rPr>
                      <m:t>≡</m:t>
                    </m:r>
                  </m:oMath>
                </a14:m>
                <a:r>
                  <a:rPr lang="en-US" sz="2000" b="1" dirty="0">
                    <a:ln w="50800"/>
                    <a:solidFill>
                      <a:schemeClr val="bg1">
                        <a:shade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b="1" i="1" dirty="0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b="1" i="1" dirty="0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000" b="1" i="1" dirty="0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1 </m:t>
                            </m:r>
                            <m:r>
                              <a:rPr lang="en-US" sz="2000" b="1" i="1" dirty="0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𝑖𝑓</m:t>
                            </m:r>
                            <m:r>
                              <a:rPr lang="en-US" sz="2000" b="1" i="1" dirty="0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2000" b="1" i="1" dirty="0" smtClean="0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𝑖</m:t>
                            </m:r>
                            <m:r>
                              <a:rPr lang="en-US" sz="2000" b="1" i="1" dirty="0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en-US" sz="2000" b="1" i="1" dirty="0" smtClean="0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𝑗</m:t>
                            </m:r>
                          </m:e>
                          <m:e>
                            <m:r>
                              <a:rPr lang="en-US" sz="2000" b="1" i="1" dirty="0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0 </m:t>
                            </m:r>
                            <m:r>
                              <a:rPr lang="en-US" sz="2000" b="1" i="1" dirty="0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𝑖𝑓</m:t>
                            </m:r>
                            <m:r>
                              <a:rPr lang="en-US" sz="2000" b="1" i="1" dirty="0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2000" b="1" i="1" dirty="0" smtClean="0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𝑖</m:t>
                            </m:r>
                            <m:r>
                              <a:rPr lang="en-US" sz="2000" b="1" i="1" dirty="0" smtClean="0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≠</m:t>
                            </m:r>
                            <m:r>
                              <a:rPr lang="en-US" sz="2000" b="1" i="1" dirty="0" smtClean="0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𝑗</m:t>
                            </m:r>
                          </m:e>
                        </m:eqArr>
                      </m:e>
                    </m:d>
                  </m:oMath>
                </a14:m>
                <a:endParaRPr lang="ka-GE" sz="2000" b="1" dirty="0">
                  <a:ln w="50800"/>
                  <a:solidFill>
                    <a:schemeClr val="bg1">
                      <a:shade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54" y="2564553"/>
                <a:ext cx="5328592" cy="6833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a-G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431540" y="3835610"/>
            <a:ext cx="8280920" cy="1928816"/>
            <a:chOff x="387419" y="3527203"/>
            <a:chExt cx="8280920" cy="19288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87419" y="3527203"/>
                  <a:ext cx="828092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𝒇</m:t>
                        </m:r>
                        <m:d>
                          <m:dPr>
                            <m:ctrlPr>
                              <a:rPr lang="ka-GE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𝒏</m:t>
                            </m:r>
                            <m:r>
                              <a:rPr lang="en-US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𝒌</m:t>
                            </m:r>
                          </m:e>
                        </m:d>
                        <m:r>
                          <a:rPr lang="en-US" sz="24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24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  <m:r>
                          <a:rPr lang="en-US" sz="24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en-US" sz="24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ka-GE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𝑛</m:t>
                            </m:r>
                            <m:r>
                              <a:rPr lang="en-US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−1, </m:t>
                            </m:r>
                            <m:r>
                              <a:rPr lang="en-US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𝑘</m:t>
                            </m:r>
                            <m:r>
                              <a:rPr lang="en-US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−1</m:t>
                            </m:r>
                          </m:e>
                        </m:d>
                        <m:r>
                          <a:rPr lang="en-US" sz="24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  <m:d>
                          <m:dPr>
                            <m:ctrlPr>
                              <a:rPr lang="ka-GE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1−</m:t>
                            </m:r>
                            <m:r>
                              <a:rPr lang="en-US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</m:d>
                        <m:r>
                          <a:rPr lang="en-US" sz="24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en-US" sz="2400" b="1" i="1">
                            <a:ln w="50800"/>
                            <a:solidFill>
                              <a:schemeClr val="bg1">
                                <a:shade val="50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𝑛</m:t>
                            </m:r>
                            <m:r>
                              <a:rPr lang="en-US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−1, −</m:t>
                            </m:r>
                            <m:r>
                              <a:rPr lang="en-US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𝑘</m:t>
                            </m:r>
                            <m:r>
                              <a:rPr lang="en-US" sz="2400" b="1" i="1">
                                <a:ln w="50800"/>
                                <a:solidFill>
                                  <a:schemeClr val="bg1">
                                    <a:shade val="50000"/>
                                  </a:schemeClr>
                                </a:solidFill>
                                <a:latin typeface="Cambria Math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lang="ka-GE" b="1" dirty="0">
                    <a:ln w="50800"/>
                    <a:solidFill>
                      <a:schemeClr val="bg1">
                        <a:shade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419" y="3527203"/>
                  <a:ext cx="8280920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663" b="-15789"/>
                  </a:stretch>
                </a:blipFill>
              </p:spPr>
              <p:txBody>
                <a:bodyPr/>
                <a:lstStyle/>
                <a:p>
                  <a:r>
                    <a:rPr lang="ka-G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87419" y="4071024"/>
                  <a:ext cx="821928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balanced" dir="t">
                      <a:rot lat="0" lon="0" rev="2100000"/>
                    </a:lightRig>
                  </a:scene3d>
                  <a:sp3d extrusionH="57150" prstMaterial="metal">
                    <a:bevelT w="38100" h="25400"/>
                    <a:contourClr>
                      <a:schemeClr val="bg2"/>
                    </a:contourClr>
                  </a:sp3d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1" i="1">
                          <a:ln w="50800"/>
                          <a:solidFill>
                            <a:schemeClr val="bg1">
                              <a:shade val="50000"/>
                            </a:schemeClr>
                          </a:solidFill>
                          <a:latin typeface="Cambria Math"/>
                        </a:rPr>
                        <m:t>𝒇</m:t>
                      </m:r>
                      <m:d>
                        <m:dPr>
                          <m:ctrlPr>
                            <a:rPr lang="en-US" sz="28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𝒏</m:t>
                          </m:r>
                          <m:r>
                            <a:rPr lang="en-US" sz="28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8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𝒌</m:t>
                          </m:r>
                        </m:e>
                      </m:d>
                    </m:oMath>
                  </a14:m>
                  <a:r>
                    <a:rPr lang="en-US" sz="2800" b="1" dirty="0">
                      <a:ln w="50800"/>
                      <a:solidFill>
                        <a:schemeClr val="bg1">
                          <a:shade val="50000"/>
                        </a:schemeClr>
                      </a:solidFill>
                    </a:rPr>
                    <a:t> - probability of finding the ball in a position, which is separated by </a:t>
                  </a:r>
                  <a:r>
                    <a:rPr lang="en-US" sz="2800" b="1" i="1" dirty="0">
                      <a:ln w="50800"/>
                      <a:solidFill>
                        <a:schemeClr val="bg1">
                          <a:shade val="50000"/>
                        </a:schemeClr>
                      </a:solidFill>
                    </a:rPr>
                    <a:t>k</a:t>
                  </a:r>
                  <a:r>
                    <a:rPr lang="en-US" sz="2800" b="1" dirty="0">
                      <a:ln w="50800"/>
                      <a:solidFill>
                        <a:schemeClr val="bg1">
                          <a:shade val="50000"/>
                        </a:schemeClr>
                      </a:solidFill>
                    </a:rPr>
                    <a:t> units in the direction of  last move (after </a:t>
                  </a:r>
                  <a:r>
                    <a:rPr lang="en-US" sz="2800" b="1" i="1" dirty="0">
                      <a:ln w="50800"/>
                      <a:solidFill>
                        <a:schemeClr val="bg1">
                          <a:shade val="50000"/>
                        </a:schemeClr>
                      </a:solidFill>
                    </a:rPr>
                    <a:t>n </a:t>
                  </a:r>
                  <a:r>
                    <a:rPr lang="en-US" sz="2800" b="1" dirty="0">
                      <a:ln w="50800"/>
                      <a:solidFill>
                        <a:schemeClr val="bg1">
                          <a:shade val="50000"/>
                        </a:schemeClr>
                      </a:solidFill>
                    </a:rPr>
                    <a:t>steps</a:t>
                  </a:r>
                  <a:r>
                    <a:rPr lang="en-US" sz="2800" b="1" dirty="0" smtClean="0">
                      <a:ln w="50800"/>
                      <a:solidFill>
                        <a:schemeClr val="bg1">
                          <a:shade val="50000"/>
                        </a:schemeClr>
                      </a:solidFill>
                    </a:rPr>
                    <a:t>)</a:t>
                  </a:r>
                  <a:endParaRPr lang="en-US" sz="2800" b="1" dirty="0">
                    <a:ln w="50800"/>
                    <a:solidFill>
                      <a:schemeClr val="bg1">
                        <a:shade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419" y="4071024"/>
                  <a:ext cx="8219286" cy="138499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a-G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705082" y="3435500"/>
            <a:ext cx="7733837" cy="2248867"/>
            <a:chOff x="-8245424" y="2491136"/>
            <a:chExt cx="7733837" cy="2248867"/>
          </a:xfrm>
        </p:grpSpPr>
        <p:grpSp>
          <p:nvGrpSpPr>
            <p:cNvPr id="17" name="Group 16"/>
            <p:cNvGrpSpPr/>
            <p:nvPr/>
          </p:nvGrpSpPr>
          <p:grpSpPr>
            <a:xfrm>
              <a:off x="-8245424" y="2906217"/>
              <a:ext cx="7733837" cy="1833786"/>
              <a:chOff x="-6661248" y="1458627"/>
              <a:chExt cx="7733837" cy="18337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-6661248" y="1458627"/>
                    <a:ext cx="7731732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24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𝒈</m:t>
                          </m:r>
                          <m:d>
                            <m:dPr>
                              <m:ctrlPr>
                                <a:rPr lang="ka-GE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𝒌</m:t>
                              </m:r>
                            </m:e>
                          </m:d>
                          <m:r>
                            <a:rPr lang="en-US" sz="24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ka-GE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ka-GE" sz="2400" b="1" i="1">
                                      <a:ln w="50800"/>
                                      <a:solidFill>
                                        <a:schemeClr val="bg1">
                                          <a:shade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ln w="50800"/>
                                      <a:solidFill>
                                        <a:schemeClr val="bg1">
                                          <a:shade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400" b="1" i="1">
                                      <a:ln w="50800"/>
                                      <a:solidFill>
                                        <a:schemeClr val="bg1">
                                          <a:shade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−1, </m:t>
                                  </m:r>
                                  <m:r>
                                    <a:rPr lang="en-US" sz="2400" b="1" i="1">
                                      <a:ln w="50800"/>
                                      <a:solidFill>
                                        <a:schemeClr val="bg1">
                                          <a:shade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en-US" sz="2400" b="1" i="1">
                                      <a:ln w="50800"/>
                                      <a:solidFill>
                                        <a:schemeClr val="bg1">
                                          <a:shade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4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ka-GE" sz="2400" b="1" i="1">
                                      <a:ln w="50800"/>
                                      <a:solidFill>
                                        <a:schemeClr val="bg1">
                                          <a:shade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ln w="50800"/>
                                      <a:solidFill>
                                        <a:schemeClr val="bg1">
                                          <a:shade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400" b="1" i="1">
                                      <a:ln w="50800"/>
                                      <a:solidFill>
                                        <a:schemeClr val="bg1">
                                          <a:shade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−1, −</m:t>
                                  </m:r>
                                  <m:r>
                                    <a:rPr lang="en-US" sz="2400" b="1" i="1">
                                      <a:ln w="50800"/>
                                      <a:solidFill>
                                        <a:schemeClr val="bg1">
                                          <a:shade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en-US" sz="2400" b="1" i="1">
                                      <a:ln w="50800"/>
                                      <a:solidFill>
                                        <a:schemeClr val="bg1">
                                          <a:shade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ka-GE" sz="2400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661248" y="1458627"/>
                    <a:ext cx="7731732" cy="783804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a-G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-6659143" y="2337728"/>
                    <a:ext cx="7731732" cy="9546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  <a:scene3d>
                      <a:camera prst="orthographicFront"/>
                      <a:lightRig rig="balanced" dir="t">
                        <a:rot lat="0" lon="0" rev="2100000"/>
                      </a:lightRig>
                    </a:scene3d>
                    <a:sp3d extrusionH="57150" prstMaterial="metal">
                      <a:bevelT w="38100" h="25400"/>
                      <a:contourClr>
                        <a:schemeClr val="bg2"/>
                      </a:contourClr>
                    </a:sp3d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2800" b="1" i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g</m:t>
                          </m:r>
                          <m:d>
                            <m:dPr>
                              <m:ctrlPr>
                                <a:rPr lang="en-US" sz="28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sz="28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800" b="1" i="1">
                                  <a:ln w="50800"/>
                                  <a:solidFill>
                                    <a:schemeClr val="bg1">
                                      <a:shade val="50000"/>
                                    </a:schemeClr>
                                  </a:solidFill>
                                  <a:latin typeface="Cambria Math"/>
                                </a:rPr>
                                <m:t>𝒌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 − 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probability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falling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down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in</m:t>
                          </m:r>
                          <m:r>
                            <m:rPr>
                              <m:nor/>
                            </m:rPr>
                            <a:rPr lang="en-US" sz="2800" b="1" i="1" dirty="0" smtClean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th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bin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after</m:t>
                          </m:r>
                          <m:r>
                            <m:rPr>
                              <m:nor/>
                            </m:rPr>
                            <a:rPr lang="en-US" sz="2800" b="1" i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en-US" sz="2800" b="1" i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</a:rPr>
                            <m:t>steps</m:t>
                          </m:r>
                        </m:oMath>
                      </m:oMathPara>
                    </a14:m>
                    <a:endParaRPr lang="en-US" sz="2000" b="1" dirty="0">
                      <a:ln w="50800"/>
                      <a:solidFill>
                        <a:schemeClr val="bg1">
                          <a:shade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659143" y="2337728"/>
                    <a:ext cx="7731732" cy="954685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a-G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" name="TextBox 17"/>
            <p:cNvSpPr txBox="1"/>
            <p:nvPr/>
          </p:nvSpPr>
          <p:spPr>
            <a:xfrm>
              <a:off x="-7165304" y="2491136"/>
              <a:ext cx="45021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2000" b="1" dirty="0" smtClean="0">
                  <a:ln w="50800"/>
                  <a:solidFill>
                    <a:schemeClr val="bg1">
                      <a:shade val="50000"/>
                    </a:schemeClr>
                  </a:solidFill>
                </a:rPr>
                <a:t>In case of bouncing from the top</a:t>
              </a:r>
              <a:endParaRPr lang="ka-GE" sz="2000" b="1" dirty="0">
                <a:ln w="50800"/>
                <a:solidFill>
                  <a:schemeClr val="bg1">
                    <a:shade val="50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0057" y="1476363"/>
            <a:ext cx="5815873" cy="881228"/>
            <a:chOff x="350057" y="1476363"/>
            <a:chExt cx="5815873" cy="881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350057" y="1772816"/>
                  <a:ext cx="581587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balanced" dir="t">
                      <a:rot lat="0" lon="0" rev="2100000"/>
                    </a:lightRig>
                  </a:scene3d>
                  <a:sp3d extrusionH="57150" prstMaterial="metal">
                    <a:bevelT w="38100" h="25400"/>
                    <a:contourClr>
                      <a:schemeClr val="bg2"/>
                    </a:contourClr>
                  </a:sp3d>
                </a:bodyPr>
                <a:lstStyle/>
                <a:p>
                  <a:r>
                    <a:rPr lang="en-US" sz="3200" b="1" dirty="0">
                      <a:ln w="50800"/>
                      <a:solidFill>
                        <a:schemeClr val="bg1">
                          <a:shade val="50000"/>
                        </a:schemeClr>
                      </a:solidFill>
                    </a:rPr>
                    <a:t>Induction basis - 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ln w="50800"/>
                          <a:solidFill>
                            <a:schemeClr val="bg1">
                              <a:shade val="50000"/>
                            </a:schemeClr>
                          </a:solidFill>
                          <a:latin typeface="Cambria Math"/>
                        </a:rPr>
                        <m:t>𝒇</m:t>
                      </m:r>
                      <m:d>
                        <m:dPr>
                          <m:ctrlPr>
                            <a:rPr lang="ka-GE" sz="28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en-US" sz="28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sz="28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sz="2800" b="1" i="1">
                          <a:ln w="50800"/>
                          <a:solidFill>
                            <a:schemeClr val="bg1">
                              <a:shade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ka-GE" sz="28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8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0</m:t>
                          </m:r>
                          <m:r>
                            <a:rPr lang="en-US" sz="2800" b="1" i="1">
                              <a:ln w="50800"/>
                              <a:solidFill>
                                <a:schemeClr val="bg1">
                                  <a:shade val="50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a14:m>
                  <a:endParaRPr lang="ka-GE" sz="3200" b="1" dirty="0">
                    <a:ln w="50800"/>
                    <a:solidFill>
                      <a:schemeClr val="bg1">
                        <a:shade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057" y="1772816"/>
                  <a:ext cx="5815873" cy="58477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a-G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4036291" y="1476363"/>
              <a:ext cx="13277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r>
                <a:rPr lang="en-US" sz="2000" b="1" dirty="0" smtClean="0">
                  <a:ln w="50800"/>
                  <a:solidFill>
                    <a:schemeClr val="bg1">
                      <a:shade val="50000"/>
                    </a:schemeClr>
                  </a:solidFill>
                </a:rPr>
                <a:t>n=  k=</a:t>
              </a:r>
              <a:endParaRPr lang="ka-GE" sz="2000" b="1" dirty="0">
                <a:ln w="50800"/>
                <a:solidFill>
                  <a:schemeClr val="bg1">
                    <a:shade val="50000"/>
                  </a:schemeClr>
                </a:solidFill>
              </a:endParaRPr>
            </a:p>
          </p:txBody>
        </p:sp>
      </p:grpSp>
      <p:sp>
        <p:nvSpPr>
          <p:cNvPr id="24" name="Title 2"/>
          <p:cNvSpPr txBox="1">
            <a:spLocks/>
          </p:cNvSpPr>
          <p:nvPr/>
        </p:nvSpPr>
        <p:spPr>
          <a:xfrm>
            <a:off x="1095627" y="0"/>
            <a:ext cx="6952746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Abnormal distribution</a:t>
            </a:r>
            <a:endParaRPr lang="en-US" dirty="0"/>
          </a:p>
        </p:txBody>
      </p:sp>
      <p:pic>
        <p:nvPicPr>
          <p:cNvPr id="3075" name="Picture 3" descr="C:\Users\Toma\Desktop\gg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476362"/>
            <a:ext cx="2467533" cy="19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IYNT-2015\toma\galton box\New folder\dsfsdf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050" y="512316"/>
            <a:ext cx="5091900" cy="583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1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13873E-6 L -0.28455 0.099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6" y="4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455 0.09988 L 0.00695 -0.0050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-52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oma\Desktop\11640543_1457583174541744_874975154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4" y="1197836"/>
            <a:ext cx="9153494" cy="446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2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1283</TotalTime>
  <Words>353</Words>
  <Application>Microsoft Office PowerPoint</Application>
  <PresentationFormat>On-screen Show (4:3)</PresentationFormat>
  <Paragraphs>47</Paragraphs>
  <Slides>13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Toma</dc:creator>
  <cp:lastModifiedBy>RePack by Diakov</cp:lastModifiedBy>
  <cp:revision>51</cp:revision>
  <dcterms:created xsi:type="dcterms:W3CDTF">2015-06-17T22:47:23Z</dcterms:created>
  <dcterms:modified xsi:type="dcterms:W3CDTF">2015-06-25T13:59:39Z</dcterms:modified>
</cp:coreProperties>
</file>