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31"/>
  </p:notesMasterIdLst>
  <p:sldIdLst>
    <p:sldId id="294" r:id="rId2"/>
    <p:sldId id="257" r:id="rId3"/>
    <p:sldId id="258" r:id="rId4"/>
    <p:sldId id="304" r:id="rId5"/>
    <p:sldId id="261" r:id="rId6"/>
    <p:sldId id="298" r:id="rId7"/>
    <p:sldId id="306" r:id="rId8"/>
    <p:sldId id="308" r:id="rId9"/>
    <p:sldId id="307" r:id="rId10"/>
    <p:sldId id="265" r:id="rId11"/>
    <p:sldId id="322" r:id="rId12"/>
    <p:sldId id="267" r:id="rId13"/>
    <p:sldId id="313" r:id="rId14"/>
    <p:sldId id="318" r:id="rId15"/>
    <p:sldId id="269" r:id="rId16"/>
    <p:sldId id="312" r:id="rId17"/>
    <p:sldId id="311" r:id="rId18"/>
    <p:sldId id="300" r:id="rId19"/>
    <p:sldId id="274" r:id="rId20"/>
    <p:sldId id="275" r:id="rId21"/>
    <p:sldId id="319" r:id="rId22"/>
    <p:sldId id="323" r:id="rId23"/>
    <p:sldId id="317" r:id="rId24"/>
    <p:sldId id="291" r:id="rId25"/>
    <p:sldId id="316" r:id="rId26"/>
    <p:sldId id="325" r:id="rId27"/>
    <p:sldId id="283" r:id="rId28"/>
    <p:sldId id="321" r:id="rId29"/>
    <p:sldId id="314" r:id="rId3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5" autoAdjust="0"/>
    <p:restoredTop sz="94660"/>
  </p:normalViewPr>
  <p:slideViewPr>
    <p:cSldViewPr>
      <p:cViewPr>
        <p:scale>
          <a:sx n="66" d="100"/>
          <a:sy n="66" d="100"/>
        </p:scale>
        <p:origin x="-1608" y="-1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\Desktop\shiningis%20grafikeb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\Desktop\shiningis%20grafikeb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275493341110133E-2"/>
          <c:y val="9.1890499325778835E-2"/>
          <c:w val="0.77971833381938371"/>
          <c:h val="0.8197473112352000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'[shiningis grafikebi.xlsx]Лист1'!$E$5:$E$12</c:f>
                <c:numCache>
                  <c:formatCode>General</c:formatCode>
                  <c:ptCount val="8"/>
                  <c:pt idx="0">
                    <c:v>0.5</c:v>
                  </c:pt>
                  <c:pt idx="1">
                    <c:v>1</c:v>
                  </c:pt>
                  <c:pt idx="2">
                    <c:v>1</c:v>
                  </c:pt>
                  <c:pt idx="3">
                    <c:v>1.5</c:v>
                  </c:pt>
                  <c:pt idx="4">
                    <c:v>2</c:v>
                  </c:pt>
                  <c:pt idx="5">
                    <c:v>2</c:v>
                  </c:pt>
                  <c:pt idx="6">
                    <c:v>3</c:v>
                  </c:pt>
                  <c:pt idx="7">
                    <c:v>4.5</c:v>
                  </c:pt>
                </c:numCache>
              </c:numRef>
            </c:plus>
            <c:minus>
              <c:numRef>
                <c:f>'[shiningis grafikebi.xlsx]Лист1'!$E$5:$E$12</c:f>
                <c:numCache>
                  <c:formatCode>General</c:formatCode>
                  <c:ptCount val="8"/>
                  <c:pt idx="0">
                    <c:v>0.5</c:v>
                  </c:pt>
                  <c:pt idx="1">
                    <c:v>1</c:v>
                  </c:pt>
                  <c:pt idx="2">
                    <c:v>1</c:v>
                  </c:pt>
                  <c:pt idx="3">
                    <c:v>1.5</c:v>
                  </c:pt>
                  <c:pt idx="4">
                    <c:v>2</c:v>
                  </c:pt>
                  <c:pt idx="5">
                    <c:v>2</c:v>
                  </c:pt>
                  <c:pt idx="6">
                    <c:v>3</c:v>
                  </c:pt>
                  <c:pt idx="7">
                    <c:v>4.5</c:v>
                  </c:pt>
                </c:numCache>
              </c:numRef>
            </c:minus>
          </c:errBars>
          <c:xVal>
            <c:numRef>
              <c:f>'[shiningis grafikebi.xlsx]Лист1'!$C$5:$C$12</c:f>
              <c:numCache>
                <c:formatCode>General</c:formatCode>
                <c:ptCount val="8"/>
                <c:pt idx="0">
                  <c:v>0.64</c:v>
                </c:pt>
                <c:pt idx="1">
                  <c:v>0.9</c:v>
                </c:pt>
                <c:pt idx="2">
                  <c:v>1.27</c:v>
                </c:pt>
                <c:pt idx="3">
                  <c:v>1.8</c:v>
                </c:pt>
                <c:pt idx="4">
                  <c:v>3</c:v>
                </c:pt>
                <c:pt idx="5">
                  <c:v>3.5</c:v>
                </c:pt>
                <c:pt idx="6">
                  <c:v>4.25</c:v>
                </c:pt>
                <c:pt idx="7">
                  <c:v>4.9000000000000004</c:v>
                </c:pt>
              </c:numCache>
            </c:numRef>
          </c:xVal>
          <c:yVal>
            <c:numRef>
              <c:f>'[shiningis grafikebi.xlsx]Лист1'!$D$5:$D$12</c:f>
              <c:numCache>
                <c:formatCode>General</c:formatCode>
                <c:ptCount val="8"/>
                <c:pt idx="0">
                  <c:v>7</c:v>
                </c:pt>
                <c:pt idx="1">
                  <c:v>13</c:v>
                </c:pt>
                <c:pt idx="2">
                  <c:v>18.399999999999999</c:v>
                </c:pt>
                <c:pt idx="3">
                  <c:v>25</c:v>
                </c:pt>
                <c:pt idx="4">
                  <c:v>44</c:v>
                </c:pt>
                <c:pt idx="5">
                  <c:v>51</c:v>
                </c:pt>
                <c:pt idx="6">
                  <c:v>65</c:v>
                </c:pt>
                <c:pt idx="7">
                  <c:v>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847616"/>
        <c:axId val="104849408"/>
      </c:scatterChart>
      <c:valAx>
        <c:axId val="10484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849408"/>
        <c:crosses val="autoZero"/>
        <c:crossBetween val="midCat"/>
      </c:valAx>
      <c:valAx>
        <c:axId val="104849408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out"/>
        <c:minorTickMark val="none"/>
        <c:tickLblPos val="nextTo"/>
        <c:crossAx val="1048476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573685715028196E-2"/>
          <c:y val="3.4363165746490364E-2"/>
          <c:w val="0.88337970253718301"/>
          <c:h val="0.832619568387284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x"/>
            <c:errBarType val="both"/>
            <c:errValType val="fixedVal"/>
            <c:noEndCap val="0"/>
            <c:val val="0.70000000000000018"/>
          </c:errBars>
          <c:errBars>
            <c:errDir val="y"/>
            <c:errBarType val="both"/>
            <c:errValType val="cust"/>
            <c:noEndCap val="0"/>
            <c:plus>
              <c:numRef>
                <c:f>'[shiningis grafikebi.xlsx]Лист2'!$G$8:$G$13</c:f>
                <c:numCache>
                  <c:formatCode>General</c:formatCode>
                  <c:ptCount val="6"/>
                  <c:pt idx="0">
                    <c:v>4</c:v>
                  </c:pt>
                  <c:pt idx="1">
                    <c:v>3</c:v>
                  </c:pt>
                  <c:pt idx="2">
                    <c:v>3</c:v>
                  </c:pt>
                  <c:pt idx="3">
                    <c:v>1</c:v>
                  </c:pt>
                  <c:pt idx="4">
                    <c:v>1</c:v>
                  </c:pt>
                  <c:pt idx="5">
                    <c:v>1</c:v>
                  </c:pt>
                </c:numCache>
              </c:numRef>
            </c:plus>
            <c:minus>
              <c:numRef>
                <c:f>'[shiningis grafikebi.xlsx]Лист2'!$G$8:$G$13</c:f>
                <c:numCache>
                  <c:formatCode>General</c:formatCode>
                  <c:ptCount val="6"/>
                  <c:pt idx="0">
                    <c:v>4</c:v>
                  </c:pt>
                  <c:pt idx="1">
                    <c:v>3</c:v>
                  </c:pt>
                  <c:pt idx="2">
                    <c:v>3</c:v>
                  </c:pt>
                  <c:pt idx="3">
                    <c:v>1</c:v>
                  </c:pt>
                  <c:pt idx="4">
                    <c:v>1</c:v>
                  </c:pt>
                  <c:pt idx="5">
                    <c:v>1</c:v>
                  </c:pt>
                </c:numCache>
              </c:numRef>
            </c:minus>
          </c:errBars>
          <c:xVal>
            <c:numRef>
              <c:f>'[shiningis grafikebi.xlsx]Лист2'!$C$8:$C$13</c:f>
              <c:numCache>
                <c:formatCode>General</c:formatCode>
                <c:ptCount val="6"/>
                <c:pt idx="0">
                  <c:v>1.3</c:v>
                </c:pt>
                <c:pt idx="1">
                  <c:v>4</c:v>
                </c:pt>
                <c:pt idx="2">
                  <c:v>5.3</c:v>
                </c:pt>
                <c:pt idx="3">
                  <c:v>8.6999999999999993</c:v>
                </c:pt>
                <c:pt idx="4">
                  <c:v>10</c:v>
                </c:pt>
                <c:pt idx="5">
                  <c:v>12</c:v>
                </c:pt>
              </c:numCache>
            </c:numRef>
          </c:xVal>
          <c:yVal>
            <c:numRef>
              <c:f>'[shiningis grafikebi.xlsx]Лист2'!$D$8:$D$13</c:f>
              <c:numCache>
                <c:formatCode>General</c:formatCode>
                <c:ptCount val="6"/>
                <c:pt idx="0">
                  <c:v>75</c:v>
                </c:pt>
                <c:pt idx="1">
                  <c:v>31</c:v>
                </c:pt>
                <c:pt idx="2">
                  <c:v>22</c:v>
                </c:pt>
                <c:pt idx="3">
                  <c:v>12.5</c:v>
                </c:pt>
                <c:pt idx="4">
                  <c:v>9.3000000000000007</c:v>
                </c:pt>
                <c:pt idx="5">
                  <c:v>5.4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716544"/>
        <c:axId val="106751104"/>
      </c:scatterChart>
      <c:scatterChart>
        <c:scatterStyle val="smoothMarker"/>
        <c:varyColors val="0"/>
        <c:ser>
          <c:idx val="1"/>
          <c:order val="1"/>
          <c:tx>
            <c:strRef>
              <c:f>'[shiningis grafikebi.xlsx]Лист2'!$D$17</c:f>
              <c:strCache>
                <c:ptCount val="1"/>
                <c:pt idx="0">
                  <c:v>R Theory</c:v>
                </c:pt>
              </c:strCache>
            </c:strRef>
          </c:tx>
          <c:spPr>
            <a:ln w="44450" cmpd="sng"/>
          </c:spPr>
          <c:marker>
            <c:symbol val="none"/>
          </c:marker>
          <c:xVal>
            <c:numRef>
              <c:f>'[shiningis grafikebi.xlsx]Лист2'!$C$18:$C$126</c:f>
              <c:numCache>
                <c:formatCode>General</c:formatCode>
                <c:ptCount val="109"/>
                <c:pt idx="0">
                  <c:v>1</c:v>
                </c:pt>
                <c:pt idx="1">
                  <c:v>1.1100000000000001</c:v>
                </c:pt>
                <c:pt idx="2">
                  <c:v>1.2200000000000002</c:v>
                </c:pt>
                <c:pt idx="3">
                  <c:v>1.3300000000000003</c:v>
                </c:pt>
                <c:pt idx="4">
                  <c:v>1.4400000000000004</c:v>
                </c:pt>
                <c:pt idx="5">
                  <c:v>1.5500000000000005</c:v>
                </c:pt>
                <c:pt idx="6">
                  <c:v>1.6600000000000006</c:v>
                </c:pt>
                <c:pt idx="7">
                  <c:v>1.7700000000000007</c:v>
                </c:pt>
                <c:pt idx="8">
                  <c:v>1.8800000000000008</c:v>
                </c:pt>
                <c:pt idx="9">
                  <c:v>1.9900000000000009</c:v>
                </c:pt>
                <c:pt idx="10">
                  <c:v>2.100000000000001</c:v>
                </c:pt>
                <c:pt idx="11">
                  <c:v>2.2100000000000009</c:v>
                </c:pt>
                <c:pt idx="12">
                  <c:v>2.3200000000000007</c:v>
                </c:pt>
                <c:pt idx="13">
                  <c:v>2.4300000000000006</c:v>
                </c:pt>
                <c:pt idx="14">
                  <c:v>2.5400000000000005</c:v>
                </c:pt>
                <c:pt idx="15">
                  <c:v>2.6500000000000004</c:v>
                </c:pt>
                <c:pt idx="16">
                  <c:v>2.7600000000000002</c:v>
                </c:pt>
                <c:pt idx="17">
                  <c:v>2.87</c:v>
                </c:pt>
                <c:pt idx="18">
                  <c:v>2.98</c:v>
                </c:pt>
                <c:pt idx="19">
                  <c:v>3.09</c:v>
                </c:pt>
                <c:pt idx="20">
                  <c:v>3.1999999999999997</c:v>
                </c:pt>
                <c:pt idx="21">
                  <c:v>3.3099999999999996</c:v>
                </c:pt>
                <c:pt idx="22">
                  <c:v>3.4199999999999995</c:v>
                </c:pt>
                <c:pt idx="23">
                  <c:v>3.5299999999999994</c:v>
                </c:pt>
                <c:pt idx="24">
                  <c:v>3.6399999999999992</c:v>
                </c:pt>
                <c:pt idx="25">
                  <c:v>3.7499999999999991</c:v>
                </c:pt>
                <c:pt idx="26">
                  <c:v>3.859999999999999</c:v>
                </c:pt>
                <c:pt idx="27">
                  <c:v>3.9699999999999989</c:v>
                </c:pt>
                <c:pt idx="28">
                  <c:v>4.0799999999999983</c:v>
                </c:pt>
                <c:pt idx="29">
                  <c:v>4.1899999999999977</c:v>
                </c:pt>
                <c:pt idx="30">
                  <c:v>4.2999999999999972</c:v>
                </c:pt>
                <c:pt idx="31">
                  <c:v>4.4099999999999966</c:v>
                </c:pt>
                <c:pt idx="32">
                  <c:v>4.519999999999996</c:v>
                </c:pt>
                <c:pt idx="33">
                  <c:v>4.6299999999999955</c:v>
                </c:pt>
                <c:pt idx="34">
                  <c:v>4.7399999999999949</c:v>
                </c:pt>
                <c:pt idx="35">
                  <c:v>4.8499999999999943</c:v>
                </c:pt>
                <c:pt idx="36">
                  <c:v>4.9599999999999937</c:v>
                </c:pt>
                <c:pt idx="37">
                  <c:v>5.0699999999999932</c:v>
                </c:pt>
                <c:pt idx="38">
                  <c:v>5.1799999999999926</c:v>
                </c:pt>
                <c:pt idx="39">
                  <c:v>5.289999999999992</c:v>
                </c:pt>
                <c:pt idx="40">
                  <c:v>5.3999999999999915</c:v>
                </c:pt>
                <c:pt idx="41">
                  <c:v>5.5099999999999909</c:v>
                </c:pt>
                <c:pt idx="42">
                  <c:v>5.6199999999999903</c:v>
                </c:pt>
                <c:pt idx="43">
                  <c:v>5.7299999999999898</c:v>
                </c:pt>
                <c:pt idx="44">
                  <c:v>5.8399999999999892</c:v>
                </c:pt>
                <c:pt idx="45">
                  <c:v>5.9499999999999886</c:v>
                </c:pt>
                <c:pt idx="46">
                  <c:v>6.0599999999999881</c:v>
                </c:pt>
                <c:pt idx="47">
                  <c:v>6.1699999999999875</c:v>
                </c:pt>
                <c:pt idx="48">
                  <c:v>6.2799999999999869</c:v>
                </c:pt>
                <c:pt idx="49">
                  <c:v>6.3899999999999864</c:v>
                </c:pt>
                <c:pt idx="50">
                  <c:v>6.4999999999999858</c:v>
                </c:pt>
                <c:pt idx="51">
                  <c:v>6.6099999999999852</c:v>
                </c:pt>
                <c:pt idx="52">
                  <c:v>6.7199999999999847</c:v>
                </c:pt>
                <c:pt idx="53">
                  <c:v>6.8299999999999841</c:v>
                </c:pt>
                <c:pt idx="54">
                  <c:v>6.9399999999999835</c:v>
                </c:pt>
                <c:pt idx="55">
                  <c:v>7.0499999999999829</c:v>
                </c:pt>
                <c:pt idx="56">
                  <c:v>7.1599999999999824</c:v>
                </c:pt>
                <c:pt idx="57">
                  <c:v>7.2699999999999818</c:v>
                </c:pt>
                <c:pt idx="58">
                  <c:v>7.3799999999999812</c:v>
                </c:pt>
                <c:pt idx="59">
                  <c:v>7.4899999999999807</c:v>
                </c:pt>
                <c:pt idx="60">
                  <c:v>7.5999999999999801</c:v>
                </c:pt>
                <c:pt idx="61">
                  <c:v>7.7099999999999795</c:v>
                </c:pt>
                <c:pt idx="62">
                  <c:v>7.819999999999979</c:v>
                </c:pt>
                <c:pt idx="63">
                  <c:v>7.9299999999999784</c:v>
                </c:pt>
                <c:pt idx="64">
                  <c:v>8.0399999999999778</c:v>
                </c:pt>
                <c:pt idx="65">
                  <c:v>8.1499999999999773</c:v>
                </c:pt>
                <c:pt idx="66">
                  <c:v>8.2599999999999767</c:v>
                </c:pt>
                <c:pt idx="67">
                  <c:v>8.3699999999999761</c:v>
                </c:pt>
                <c:pt idx="68">
                  <c:v>8.4799999999999756</c:v>
                </c:pt>
                <c:pt idx="69">
                  <c:v>8.589999999999975</c:v>
                </c:pt>
                <c:pt idx="70">
                  <c:v>8.6999999999999744</c:v>
                </c:pt>
                <c:pt idx="71">
                  <c:v>8.8099999999999739</c:v>
                </c:pt>
                <c:pt idx="72">
                  <c:v>8.9199999999999733</c:v>
                </c:pt>
                <c:pt idx="73">
                  <c:v>9.0299999999999727</c:v>
                </c:pt>
                <c:pt idx="74">
                  <c:v>9.1399999999999721</c:v>
                </c:pt>
                <c:pt idx="75">
                  <c:v>9.2499999999999716</c:v>
                </c:pt>
                <c:pt idx="76">
                  <c:v>9.359999999999971</c:v>
                </c:pt>
                <c:pt idx="77">
                  <c:v>9.4699999999999704</c:v>
                </c:pt>
                <c:pt idx="78">
                  <c:v>9.5799999999999699</c:v>
                </c:pt>
                <c:pt idx="79">
                  <c:v>9.6899999999999693</c:v>
                </c:pt>
                <c:pt idx="80">
                  <c:v>9.7999999999999687</c:v>
                </c:pt>
                <c:pt idx="81">
                  <c:v>9.9099999999999682</c:v>
                </c:pt>
                <c:pt idx="82">
                  <c:v>10.019999999999968</c:v>
                </c:pt>
                <c:pt idx="83">
                  <c:v>10.129999999999967</c:v>
                </c:pt>
                <c:pt idx="84">
                  <c:v>10.239999999999966</c:v>
                </c:pt>
                <c:pt idx="85">
                  <c:v>10.349999999999966</c:v>
                </c:pt>
                <c:pt idx="86">
                  <c:v>10.459999999999965</c:v>
                </c:pt>
                <c:pt idx="87">
                  <c:v>10.569999999999965</c:v>
                </c:pt>
                <c:pt idx="88">
                  <c:v>10.679999999999964</c:v>
                </c:pt>
                <c:pt idx="89">
                  <c:v>10.789999999999964</c:v>
                </c:pt>
                <c:pt idx="90">
                  <c:v>10.899999999999963</c:v>
                </c:pt>
                <c:pt idx="91">
                  <c:v>11.009999999999962</c:v>
                </c:pt>
                <c:pt idx="92">
                  <c:v>11.119999999999962</c:v>
                </c:pt>
                <c:pt idx="93">
                  <c:v>11.229999999999961</c:v>
                </c:pt>
                <c:pt idx="94">
                  <c:v>11.339999999999961</c:v>
                </c:pt>
                <c:pt idx="95">
                  <c:v>11.44999999999996</c:v>
                </c:pt>
                <c:pt idx="96">
                  <c:v>11.55999999999996</c:v>
                </c:pt>
                <c:pt idx="97">
                  <c:v>11.669999999999959</c:v>
                </c:pt>
                <c:pt idx="98">
                  <c:v>11.779999999999959</c:v>
                </c:pt>
                <c:pt idx="99">
                  <c:v>11.889999999999958</c:v>
                </c:pt>
                <c:pt idx="100">
                  <c:v>11.999999999999957</c:v>
                </c:pt>
                <c:pt idx="101">
                  <c:v>12.109999999999957</c:v>
                </c:pt>
                <c:pt idx="102">
                  <c:v>12.219999999999956</c:v>
                </c:pt>
                <c:pt idx="103">
                  <c:v>12.329999999999956</c:v>
                </c:pt>
                <c:pt idx="104">
                  <c:v>12.439999999999955</c:v>
                </c:pt>
                <c:pt idx="105">
                  <c:v>12.549999999999955</c:v>
                </c:pt>
                <c:pt idx="106">
                  <c:v>12.659999999999954</c:v>
                </c:pt>
                <c:pt idx="107">
                  <c:v>12.769999999999953</c:v>
                </c:pt>
                <c:pt idx="108">
                  <c:v>12.879999999999953</c:v>
                </c:pt>
              </c:numCache>
            </c:numRef>
          </c:xVal>
          <c:yVal>
            <c:numRef>
              <c:f>'[shiningis grafikebi.xlsx]Лист2'!$D$18:$D$126</c:f>
              <c:numCache>
                <c:formatCode>General</c:formatCode>
                <c:ptCount val="109"/>
                <c:pt idx="0">
                  <c:v>124.58333333333333</c:v>
                </c:pt>
                <c:pt idx="1">
                  <c:v>111.70045045045043</c:v>
                </c:pt>
                <c:pt idx="2">
                  <c:v>101.14071038251365</c:v>
                </c:pt>
                <c:pt idx="3">
                  <c:v>92.327694235588936</c:v>
                </c:pt>
                <c:pt idx="4">
                  <c:v>84.861111111111086</c:v>
                </c:pt>
                <c:pt idx="5">
                  <c:v>78.454301075268788</c:v>
                </c:pt>
                <c:pt idx="6">
                  <c:v>72.896586345381507</c:v>
                </c:pt>
                <c:pt idx="7">
                  <c:v>68.02966101694912</c:v>
                </c:pt>
                <c:pt idx="8">
                  <c:v>63.732269503546057</c:v>
                </c:pt>
                <c:pt idx="9">
                  <c:v>59.909966499162437</c:v>
                </c:pt>
                <c:pt idx="10">
                  <c:v>56.488095238095198</c:v>
                </c:pt>
                <c:pt idx="11">
                  <c:v>53.40686274509801</c:v>
                </c:pt>
                <c:pt idx="12">
                  <c:v>50.617816091954005</c:v>
                </c:pt>
                <c:pt idx="13">
                  <c:v>48.081275720164598</c:v>
                </c:pt>
                <c:pt idx="14">
                  <c:v>45.764435695538047</c:v>
                </c:pt>
                <c:pt idx="15">
                  <c:v>43.639937106918232</c:v>
                </c:pt>
                <c:pt idx="16">
                  <c:v>41.684782608695649</c:v>
                </c:pt>
                <c:pt idx="17">
                  <c:v>39.879500580720091</c:v>
                </c:pt>
                <c:pt idx="18">
                  <c:v>38.20749440715884</c:v>
                </c:pt>
                <c:pt idx="19">
                  <c:v>36.654530744336569</c:v>
                </c:pt>
                <c:pt idx="20">
                  <c:v>35.208333333333329</c:v>
                </c:pt>
                <c:pt idx="21">
                  <c:v>33.85825780463243</c:v>
                </c:pt>
                <c:pt idx="22">
                  <c:v>32.595029239766085</c:v>
                </c:pt>
                <c:pt idx="23">
                  <c:v>31.410528800755433</c:v>
                </c:pt>
                <c:pt idx="24">
                  <c:v>30.297619047619051</c:v>
                </c:pt>
                <c:pt idx="25">
                  <c:v>29.250000000000007</c:v>
                </c:pt>
                <c:pt idx="26">
                  <c:v>28.262089810017276</c:v>
                </c:pt>
                <c:pt idx="27">
                  <c:v>27.328925272879943</c:v>
                </c:pt>
                <c:pt idx="28">
                  <c:v>26.446078431372563</c:v>
                </c:pt>
                <c:pt idx="29">
                  <c:v>25.609586316626906</c:v>
                </c:pt>
                <c:pt idx="30">
                  <c:v>24.815891472868238</c:v>
                </c:pt>
                <c:pt idx="31">
                  <c:v>24.061791383219973</c:v>
                </c:pt>
                <c:pt idx="32">
                  <c:v>23.344395280236011</c:v>
                </c:pt>
                <c:pt idx="33">
                  <c:v>22.661087113030984</c:v>
                </c:pt>
                <c:pt idx="34">
                  <c:v>22.009493670886105</c:v>
                </c:pt>
                <c:pt idx="35">
                  <c:v>21.387457044673567</c:v>
                </c:pt>
                <c:pt idx="36">
                  <c:v>20.793010752688204</c:v>
                </c:pt>
                <c:pt idx="37">
                  <c:v>20.22435897435901</c:v>
                </c:pt>
                <c:pt idx="38">
                  <c:v>19.679858429858466</c:v>
                </c:pt>
                <c:pt idx="39">
                  <c:v>19.158002520478927</c:v>
                </c:pt>
                <c:pt idx="40">
                  <c:v>18.657407407407447</c:v>
                </c:pt>
                <c:pt idx="41">
                  <c:v>18.176799758015765</c:v>
                </c:pt>
                <c:pt idx="42">
                  <c:v>17.715005931198139</c:v>
                </c:pt>
                <c:pt idx="43">
                  <c:v>17.270942408377</c:v>
                </c:pt>
                <c:pt idx="44">
                  <c:v>16.843607305936114</c:v>
                </c:pt>
                <c:pt idx="45">
                  <c:v>16.432072829131691</c:v>
                </c:pt>
                <c:pt idx="46">
                  <c:v>16.035478547854826</c:v>
                </c:pt>
                <c:pt idx="47">
                  <c:v>15.653025391680215</c:v>
                </c:pt>
                <c:pt idx="48">
                  <c:v>15.283970276008535</c:v>
                </c:pt>
                <c:pt idx="49">
                  <c:v>14.927621283255128</c:v>
                </c:pt>
                <c:pt idx="50">
                  <c:v>14.583333333333375</c:v>
                </c:pt>
                <c:pt idx="51">
                  <c:v>14.250504286434737</c:v>
                </c:pt>
                <c:pt idx="52">
                  <c:v>13.928571428571471</c:v>
                </c:pt>
                <c:pt idx="53">
                  <c:v>13.617008296730155</c:v>
                </c:pt>
                <c:pt idx="54">
                  <c:v>13.315321805955856</c:v>
                </c:pt>
                <c:pt idx="55">
                  <c:v>13.023049645390113</c:v>
                </c:pt>
                <c:pt idx="56">
                  <c:v>12.739757914338965</c:v>
                </c:pt>
                <c:pt idx="57">
                  <c:v>12.465038972948234</c:v>
                </c:pt>
                <c:pt idx="58">
                  <c:v>12.198509485094895</c:v>
                </c:pt>
                <c:pt idx="59">
                  <c:v>11.939808633733911</c:v>
                </c:pt>
                <c:pt idx="60">
                  <c:v>11.688596491228113</c:v>
                </c:pt>
                <c:pt idx="61">
                  <c:v>11.444552529182923</c:v>
                </c:pt>
                <c:pt idx="62">
                  <c:v>11.207374254049489</c:v>
                </c:pt>
                <c:pt idx="63">
                  <c:v>10.976775956284197</c:v>
                </c:pt>
                <c:pt idx="64">
                  <c:v>10.752487562189099</c:v>
                </c:pt>
                <c:pt idx="65">
                  <c:v>10.53425357873215</c:v>
                </c:pt>
                <c:pt idx="66">
                  <c:v>10.321832122679623</c:v>
                </c:pt>
                <c:pt idx="67">
                  <c:v>10.114994026284393</c:v>
                </c:pt>
                <c:pt idx="68">
                  <c:v>9.9135220125786603</c:v>
                </c:pt>
                <c:pt idx="69">
                  <c:v>9.7172099340318638</c:v>
                </c:pt>
                <c:pt idx="70">
                  <c:v>9.5258620689655622</c:v>
                </c:pt>
                <c:pt idx="71">
                  <c:v>9.3392924706773037</c:v>
                </c:pt>
                <c:pt idx="72">
                  <c:v>9.157324364723511</c:v>
                </c:pt>
                <c:pt idx="73">
                  <c:v>8.9797895902547502</c:v>
                </c:pt>
                <c:pt idx="74">
                  <c:v>8.8065280816922389</c:v>
                </c:pt>
                <c:pt idx="75">
                  <c:v>8.6373873873874309</c:v>
                </c:pt>
                <c:pt idx="76">
                  <c:v>8.4722222222222641</c:v>
                </c:pt>
                <c:pt idx="77">
                  <c:v>8.3108940513903971</c:v>
                </c:pt>
                <c:pt idx="78">
                  <c:v>8.1532707028532077</c:v>
                </c:pt>
                <c:pt idx="79">
                  <c:v>7.9992260061919929</c:v>
                </c:pt>
                <c:pt idx="80">
                  <c:v>7.8486394557823553</c:v>
                </c:pt>
                <c:pt idx="81">
                  <c:v>7.7013958964009843</c:v>
                </c:pt>
                <c:pt idx="82">
                  <c:v>7.5573852295409596</c:v>
                </c:pt>
                <c:pt idx="83">
                  <c:v>7.4165021388615084</c:v>
                </c:pt>
                <c:pt idx="84">
                  <c:v>7.2786458333333748</c:v>
                </c:pt>
                <c:pt idx="85">
                  <c:v>7.1437198067633263</c:v>
                </c:pt>
                <c:pt idx="86">
                  <c:v>7.0116316124920752</c:v>
                </c:pt>
                <c:pt idx="87">
                  <c:v>6.8822926521602428</c:v>
                </c:pt>
                <c:pt idx="88">
                  <c:v>6.7556179775281304</c:v>
                </c:pt>
                <c:pt idx="89">
                  <c:v>6.631526104417711</c:v>
                </c:pt>
                <c:pt idx="90">
                  <c:v>6.5099388379205303</c:v>
                </c:pt>
                <c:pt idx="91">
                  <c:v>6.3907811080836003</c:v>
                </c:pt>
                <c:pt idx="92">
                  <c:v>6.2739808153477608</c:v>
                </c:pt>
                <c:pt idx="93">
                  <c:v>6.1594686850697924</c:v>
                </c:pt>
                <c:pt idx="94">
                  <c:v>6.0471781305115027</c:v>
                </c:pt>
                <c:pt idx="95">
                  <c:v>5.937045123726385</c:v>
                </c:pt>
                <c:pt idx="96">
                  <c:v>5.8290080738178016</c:v>
                </c:pt>
                <c:pt idx="97">
                  <c:v>5.7230077120823006</c:v>
                </c:pt>
                <c:pt idx="98">
                  <c:v>5.6189869835880399</c:v>
                </c:pt>
                <c:pt idx="99">
                  <c:v>5.5168909447715544</c:v>
                </c:pt>
                <c:pt idx="100">
                  <c:v>5.4166666666667052</c:v>
                </c:pt>
                <c:pt idx="101">
                  <c:v>5.3182631434076901</c:v>
                </c:pt>
                <c:pt idx="102">
                  <c:v>5.2216312056737966</c:v>
                </c:pt>
                <c:pt idx="103">
                  <c:v>5.1267234387672715</c:v>
                </c:pt>
                <c:pt idx="104">
                  <c:v>5.0334941050375503</c:v>
                </c:pt>
                <c:pt idx="105">
                  <c:v>4.9418990703851637</c:v>
                </c:pt>
                <c:pt idx="106">
                  <c:v>4.8518957345971936</c:v>
                </c:pt>
                <c:pt idx="107">
                  <c:v>4.7634429652832528</c:v>
                </c:pt>
                <c:pt idx="108">
                  <c:v>4.6765010351967238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716544"/>
        <c:axId val="106751104"/>
      </c:scatterChart>
      <c:valAx>
        <c:axId val="10671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6751104"/>
        <c:crosses val="autoZero"/>
        <c:crossBetween val="midCat"/>
      </c:valAx>
      <c:valAx>
        <c:axId val="106751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7165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28E1B-A27B-4EEC-B9FB-0CD7337E1E9C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153C4-2958-469B-8F10-A02B4D7E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14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8BD707-D9CF-40AE-B4C6-C98DA3205C09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te\Desktop\Безымянный экспорт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35"/>
            <a:ext cx="9144000" cy="692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808" y="2590800"/>
            <a:ext cx="8229600" cy="10541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sz="6000" dirty="0" smtClean="0"/>
              <a:t>13. Shining orbs</a:t>
            </a:r>
            <a:endParaRPr lang="en-US" sz="6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35"/>
            <a:ext cx="3886200" cy="89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2608" y="184774"/>
            <a:ext cx="3731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Reporter: Mate Sharvadze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219200" y="5748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Team: Georgians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 стрелкой 33"/>
          <p:cNvCxnSpPr/>
          <p:nvPr/>
        </p:nvCxnSpPr>
        <p:spPr>
          <a:xfrm>
            <a:off x="3628572" y="2133536"/>
            <a:ext cx="0" cy="3828289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6591" y="152400"/>
            <a:ext cx="8967012" cy="1004634"/>
          </a:xfrm>
          <a:prstGeom prst="rect">
            <a:avLst/>
          </a:prstGeom>
        </p:spPr>
        <p:txBody>
          <a:bodyPr vert="horz" wrap="square" lIns="0" tIns="324358" rIns="0" bIns="0" rtlCol="0">
            <a:spAutoFit/>
          </a:bodyPr>
          <a:lstStyle/>
          <a:p>
            <a:pPr marL="1126490">
              <a:lnSpc>
                <a:spcPct val="100000"/>
              </a:lnSpc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dirty="0" smtClean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Calcul</a:t>
            </a:r>
            <a:r>
              <a:rPr spc="-3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tion </a:t>
            </a:r>
            <a:r>
              <a:rPr spc="10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f </a:t>
            </a:r>
            <a:r>
              <a:rPr lang="en-US" dirty="0" smtClean="0"/>
              <a:t>orb</a:t>
            </a:r>
            <a:r>
              <a:rPr spc="-260" dirty="0" smtClean="0">
                <a:latin typeface="Calibri"/>
                <a:cs typeface="Calibri"/>
              </a:rPr>
              <a:t>’</a:t>
            </a:r>
            <a:r>
              <a:rPr dirty="0" smtClean="0">
                <a:latin typeface="Calibri"/>
                <a:cs typeface="Calibri"/>
              </a:rPr>
              <a:t>s</a:t>
            </a:r>
            <a:r>
              <a:rPr spc="-20" dirty="0" smtClean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si</a:t>
            </a:r>
            <a:r>
              <a:rPr spc="-100" dirty="0">
                <a:latin typeface="Calibri"/>
                <a:cs typeface="Calibri"/>
              </a:rPr>
              <a:t>z</a:t>
            </a:r>
            <a:r>
              <a:rPr dirty="0"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51628" y="4256151"/>
            <a:ext cx="274320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i="1" dirty="0">
                <a:latin typeface="Arial"/>
                <a:cs typeface="Arial"/>
              </a:rPr>
              <a:t>F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18969" y="4256151"/>
            <a:ext cx="274320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i="1" dirty="0">
                <a:latin typeface="Arial"/>
                <a:cs typeface="Arial"/>
              </a:rPr>
              <a:t>F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35375" y="2852673"/>
            <a:ext cx="2376805" cy="1152525"/>
          </a:xfrm>
          <a:custGeom>
            <a:avLst/>
            <a:gdLst/>
            <a:ahLst/>
            <a:cxnLst/>
            <a:rect l="l" t="t" r="r" b="b"/>
            <a:pathLst>
              <a:path w="2376804" h="1152525">
                <a:moveTo>
                  <a:pt x="2376551" y="1152525"/>
                </a:moveTo>
                <a:lnTo>
                  <a:pt x="0" y="0"/>
                </a:lnTo>
              </a:path>
            </a:pathLst>
          </a:cu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9250" y="2852673"/>
            <a:ext cx="2016125" cy="721360"/>
          </a:xfrm>
          <a:custGeom>
            <a:avLst/>
            <a:gdLst/>
            <a:ahLst/>
            <a:cxnLst/>
            <a:rect l="l" t="t" r="r" b="b"/>
            <a:pathLst>
              <a:path w="2016125" h="721360">
                <a:moveTo>
                  <a:pt x="0" y="720851"/>
                </a:moveTo>
                <a:lnTo>
                  <a:pt x="2016125" y="0"/>
                </a:lnTo>
              </a:path>
            </a:pathLst>
          </a:cu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19250" y="2133536"/>
            <a:ext cx="71755" cy="3745229"/>
          </a:xfrm>
          <a:custGeom>
            <a:avLst/>
            <a:gdLst/>
            <a:ahLst/>
            <a:cxnLst/>
            <a:rect l="l" t="t" r="r" b="b"/>
            <a:pathLst>
              <a:path w="71755" h="3745229">
                <a:moveTo>
                  <a:pt x="0" y="3744976"/>
                </a:moveTo>
                <a:lnTo>
                  <a:pt x="71437" y="3744976"/>
                </a:lnTo>
                <a:lnTo>
                  <a:pt x="71437" y="0"/>
                </a:lnTo>
                <a:lnTo>
                  <a:pt x="0" y="0"/>
                </a:lnTo>
                <a:lnTo>
                  <a:pt x="0" y="374497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9250" y="2133536"/>
            <a:ext cx="71755" cy="3745229"/>
          </a:xfrm>
          <a:custGeom>
            <a:avLst/>
            <a:gdLst/>
            <a:ahLst/>
            <a:cxnLst/>
            <a:rect l="l" t="t" r="r" b="b"/>
            <a:pathLst>
              <a:path w="71755" h="3745229">
                <a:moveTo>
                  <a:pt x="0" y="3744976"/>
                </a:moveTo>
                <a:lnTo>
                  <a:pt x="71437" y="3744976"/>
                </a:lnTo>
                <a:lnTo>
                  <a:pt x="71437" y="0"/>
                </a:lnTo>
                <a:lnTo>
                  <a:pt x="0" y="0"/>
                </a:lnTo>
                <a:lnTo>
                  <a:pt x="0" y="374497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28562" y="3556424"/>
            <a:ext cx="1905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R</a:t>
            </a:r>
          </a:p>
        </p:txBody>
      </p:sp>
      <p:sp>
        <p:nvSpPr>
          <p:cNvPr id="16" name="object 16"/>
          <p:cNvSpPr/>
          <p:nvPr/>
        </p:nvSpPr>
        <p:spPr>
          <a:xfrm>
            <a:off x="3636010" y="2334502"/>
            <a:ext cx="2376805" cy="76200"/>
          </a:xfrm>
          <a:custGeom>
            <a:avLst/>
            <a:gdLst/>
            <a:ahLst/>
            <a:cxnLst/>
            <a:rect l="l" t="t" r="r" b="b"/>
            <a:pathLst>
              <a:path w="2376804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2376804" h="76200">
                <a:moveTo>
                  <a:pt x="2300224" y="0"/>
                </a:moveTo>
                <a:lnTo>
                  <a:pt x="2300224" y="76200"/>
                </a:lnTo>
                <a:lnTo>
                  <a:pt x="2363724" y="44450"/>
                </a:lnTo>
                <a:lnTo>
                  <a:pt x="2313051" y="44450"/>
                </a:lnTo>
                <a:lnTo>
                  <a:pt x="2313051" y="31750"/>
                </a:lnTo>
                <a:lnTo>
                  <a:pt x="2363724" y="31750"/>
                </a:lnTo>
                <a:lnTo>
                  <a:pt x="2300224" y="0"/>
                </a:lnTo>
                <a:close/>
              </a:path>
              <a:path w="2376804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2376804" h="76200">
                <a:moveTo>
                  <a:pt x="2300224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2300224" y="44450"/>
                </a:lnTo>
                <a:lnTo>
                  <a:pt x="2300224" y="31750"/>
                </a:lnTo>
                <a:close/>
              </a:path>
              <a:path w="2376804" h="76200">
                <a:moveTo>
                  <a:pt x="2363724" y="31750"/>
                </a:moveTo>
                <a:lnTo>
                  <a:pt x="2313051" y="31750"/>
                </a:lnTo>
                <a:lnTo>
                  <a:pt x="2313051" y="44450"/>
                </a:lnTo>
                <a:lnTo>
                  <a:pt x="2363724" y="44450"/>
                </a:lnTo>
                <a:lnTo>
                  <a:pt x="2376424" y="38100"/>
                </a:lnTo>
                <a:lnTo>
                  <a:pt x="2363724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11926" y="2372602"/>
            <a:ext cx="0" cy="1584325"/>
          </a:xfrm>
          <a:custGeom>
            <a:avLst/>
            <a:gdLst/>
            <a:ahLst/>
            <a:cxnLst/>
            <a:rect l="l" t="t" r="r" b="b"/>
            <a:pathLst>
              <a:path h="1584325">
                <a:moveTo>
                  <a:pt x="0" y="0"/>
                </a:moveTo>
                <a:lnTo>
                  <a:pt x="0" y="1584325"/>
                </a:lnTo>
              </a:path>
            </a:pathLst>
          </a:custGeom>
          <a:ln w="158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635753" y="1990978"/>
            <a:ext cx="1530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i="1" dirty="0">
                <a:latin typeface="Arial"/>
                <a:cs typeface="Arial"/>
              </a:rPr>
              <a:t>x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46477" y="4188993"/>
            <a:ext cx="0" cy="1368425"/>
          </a:xfrm>
          <a:custGeom>
            <a:avLst/>
            <a:gdLst/>
            <a:ahLst/>
            <a:cxnLst/>
            <a:rect l="l" t="t" r="r" b="b"/>
            <a:pathLst>
              <a:path h="1368425">
                <a:moveTo>
                  <a:pt x="0" y="1368425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895657" y="5878765"/>
            <a:ext cx="895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i="1" dirty="0">
                <a:latin typeface="Arial"/>
                <a:cs typeface="Arial"/>
              </a:rPr>
              <a:t>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35375" y="2881248"/>
            <a:ext cx="0" cy="1123950"/>
          </a:xfrm>
          <a:custGeom>
            <a:avLst/>
            <a:gdLst/>
            <a:ahLst/>
            <a:cxnLst/>
            <a:rect l="l" t="t" r="r" b="b"/>
            <a:pathLst>
              <a:path h="1123950">
                <a:moveTo>
                  <a:pt x="0" y="0"/>
                </a:moveTo>
                <a:lnTo>
                  <a:pt x="0" y="1123950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7087" y="4005198"/>
            <a:ext cx="7633334" cy="0"/>
          </a:xfrm>
          <a:custGeom>
            <a:avLst/>
            <a:gdLst/>
            <a:ahLst/>
            <a:cxnLst/>
            <a:rect l="l" t="t" r="r" b="b"/>
            <a:pathLst>
              <a:path w="7633334">
                <a:moveTo>
                  <a:pt x="0" y="0"/>
                </a:moveTo>
                <a:lnTo>
                  <a:pt x="7632763" y="0"/>
                </a:lnTo>
              </a:path>
            </a:pathLst>
          </a:cu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43501" y="393382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2136" y="0"/>
                </a:moveTo>
                <a:lnTo>
                  <a:pt x="44041" y="5683"/>
                </a:lnTo>
                <a:lnTo>
                  <a:pt x="21113" y="21177"/>
                </a:lnTo>
                <a:lnTo>
                  <a:pt x="5663" y="44148"/>
                </a:lnTo>
                <a:lnTo>
                  <a:pt x="0" y="72262"/>
                </a:lnTo>
                <a:lnTo>
                  <a:pt x="5663" y="100377"/>
                </a:lnTo>
                <a:lnTo>
                  <a:pt x="21113" y="123348"/>
                </a:lnTo>
                <a:lnTo>
                  <a:pt x="44041" y="138842"/>
                </a:lnTo>
                <a:lnTo>
                  <a:pt x="72136" y="144525"/>
                </a:lnTo>
                <a:lnTo>
                  <a:pt x="100250" y="138842"/>
                </a:lnTo>
                <a:lnTo>
                  <a:pt x="123221" y="123348"/>
                </a:lnTo>
                <a:lnTo>
                  <a:pt x="138715" y="100377"/>
                </a:lnTo>
                <a:lnTo>
                  <a:pt x="144399" y="72262"/>
                </a:lnTo>
                <a:lnTo>
                  <a:pt x="138715" y="44148"/>
                </a:lnTo>
                <a:lnTo>
                  <a:pt x="123221" y="21177"/>
                </a:lnTo>
                <a:lnTo>
                  <a:pt x="100250" y="5683"/>
                </a:lnTo>
                <a:lnTo>
                  <a:pt x="721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43501" y="393382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0" y="72262"/>
                </a:moveTo>
                <a:lnTo>
                  <a:pt x="5663" y="44148"/>
                </a:lnTo>
                <a:lnTo>
                  <a:pt x="21113" y="21177"/>
                </a:lnTo>
                <a:lnTo>
                  <a:pt x="44041" y="5683"/>
                </a:lnTo>
                <a:lnTo>
                  <a:pt x="72136" y="0"/>
                </a:lnTo>
                <a:lnTo>
                  <a:pt x="100250" y="5683"/>
                </a:lnTo>
                <a:lnTo>
                  <a:pt x="123221" y="21177"/>
                </a:lnTo>
                <a:lnTo>
                  <a:pt x="138715" y="44148"/>
                </a:lnTo>
                <a:lnTo>
                  <a:pt x="144399" y="72262"/>
                </a:lnTo>
                <a:lnTo>
                  <a:pt x="138715" y="100377"/>
                </a:lnTo>
                <a:lnTo>
                  <a:pt x="123221" y="123348"/>
                </a:lnTo>
                <a:lnTo>
                  <a:pt x="100250" y="138842"/>
                </a:lnTo>
                <a:lnTo>
                  <a:pt x="72136" y="144525"/>
                </a:lnTo>
                <a:lnTo>
                  <a:pt x="44041" y="138842"/>
                </a:lnTo>
                <a:lnTo>
                  <a:pt x="21113" y="123348"/>
                </a:lnTo>
                <a:lnTo>
                  <a:pt x="5663" y="100377"/>
                </a:lnTo>
                <a:lnTo>
                  <a:pt x="0" y="722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84501" y="393382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2136" y="0"/>
                </a:moveTo>
                <a:lnTo>
                  <a:pt x="44041" y="5683"/>
                </a:lnTo>
                <a:lnTo>
                  <a:pt x="21113" y="21177"/>
                </a:lnTo>
                <a:lnTo>
                  <a:pt x="5663" y="44148"/>
                </a:lnTo>
                <a:lnTo>
                  <a:pt x="0" y="72262"/>
                </a:lnTo>
                <a:lnTo>
                  <a:pt x="5663" y="100377"/>
                </a:lnTo>
                <a:lnTo>
                  <a:pt x="21113" y="123348"/>
                </a:lnTo>
                <a:lnTo>
                  <a:pt x="44041" y="138842"/>
                </a:lnTo>
                <a:lnTo>
                  <a:pt x="72136" y="144525"/>
                </a:lnTo>
                <a:lnTo>
                  <a:pt x="100250" y="138842"/>
                </a:lnTo>
                <a:lnTo>
                  <a:pt x="123221" y="123348"/>
                </a:lnTo>
                <a:lnTo>
                  <a:pt x="138715" y="100377"/>
                </a:lnTo>
                <a:lnTo>
                  <a:pt x="144399" y="72262"/>
                </a:lnTo>
                <a:lnTo>
                  <a:pt x="138715" y="44148"/>
                </a:lnTo>
                <a:lnTo>
                  <a:pt x="123221" y="21177"/>
                </a:lnTo>
                <a:lnTo>
                  <a:pt x="100250" y="5683"/>
                </a:lnTo>
                <a:lnTo>
                  <a:pt x="721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84501" y="393382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0" y="72262"/>
                </a:moveTo>
                <a:lnTo>
                  <a:pt x="5663" y="44148"/>
                </a:lnTo>
                <a:lnTo>
                  <a:pt x="21113" y="21177"/>
                </a:lnTo>
                <a:lnTo>
                  <a:pt x="44041" y="5683"/>
                </a:lnTo>
                <a:lnTo>
                  <a:pt x="72136" y="0"/>
                </a:lnTo>
                <a:lnTo>
                  <a:pt x="100250" y="5683"/>
                </a:lnTo>
                <a:lnTo>
                  <a:pt x="123221" y="21177"/>
                </a:lnTo>
                <a:lnTo>
                  <a:pt x="138715" y="44148"/>
                </a:lnTo>
                <a:lnTo>
                  <a:pt x="144399" y="72262"/>
                </a:lnTo>
                <a:lnTo>
                  <a:pt x="138715" y="100377"/>
                </a:lnTo>
                <a:lnTo>
                  <a:pt x="123221" y="123348"/>
                </a:lnTo>
                <a:lnTo>
                  <a:pt x="100250" y="138842"/>
                </a:lnTo>
                <a:lnTo>
                  <a:pt x="72136" y="144525"/>
                </a:lnTo>
                <a:lnTo>
                  <a:pt x="44041" y="138842"/>
                </a:lnTo>
                <a:lnTo>
                  <a:pt x="21113" y="123348"/>
                </a:lnTo>
                <a:lnTo>
                  <a:pt x="5663" y="100377"/>
                </a:lnTo>
                <a:lnTo>
                  <a:pt x="0" y="722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40425" y="393382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2262" y="0"/>
                </a:moveTo>
                <a:lnTo>
                  <a:pt x="44148" y="5683"/>
                </a:lnTo>
                <a:lnTo>
                  <a:pt x="21177" y="21177"/>
                </a:lnTo>
                <a:lnTo>
                  <a:pt x="5683" y="44148"/>
                </a:lnTo>
                <a:lnTo>
                  <a:pt x="0" y="72262"/>
                </a:lnTo>
                <a:lnTo>
                  <a:pt x="5683" y="100377"/>
                </a:lnTo>
                <a:lnTo>
                  <a:pt x="21177" y="123348"/>
                </a:lnTo>
                <a:lnTo>
                  <a:pt x="44148" y="138842"/>
                </a:lnTo>
                <a:lnTo>
                  <a:pt x="72262" y="144525"/>
                </a:lnTo>
                <a:lnTo>
                  <a:pt x="100377" y="138842"/>
                </a:lnTo>
                <a:lnTo>
                  <a:pt x="123348" y="123348"/>
                </a:lnTo>
                <a:lnTo>
                  <a:pt x="138842" y="100377"/>
                </a:lnTo>
                <a:lnTo>
                  <a:pt x="144525" y="72262"/>
                </a:lnTo>
                <a:lnTo>
                  <a:pt x="138842" y="44148"/>
                </a:lnTo>
                <a:lnTo>
                  <a:pt x="123348" y="21177"/>
                </a:lnTo>
                <a:lnTo>
                  <a:pt x="100377" y="5683"/>
                </a:lnTo>
                <a:lnTo>
                  <a:pt x="7226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40425" y="393382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0" y="72262"/>
                </a:moveTo>
                <a:lnTo>
                  <a:pt x="5683" y="44148"/>
                </a:lnTo>
                <a:lnTo>
                  <a:pt x="21177" y="21177"/>
                </a:lnTo>
                <a:lnTo>
                  <a:pt x="44148" y="5683"/>
                </a:lnTo>
                <a:lnTo>
                  <a:pt x="72262" y="0"/>
                </a:lnTo>
                <a:lnTo>
                  <a:pt x="100377" y="5683"/>
                </a:lnTo>
                <a:lnTo>
                  <a:pt x="123348" y="21177"/>
                </a:lnTo>
                <a:lnTo>
                  <a:pt x="138842" y="44148"/>
                </a:lnTo>
                <a:lnTo>
                  <a:pt x="144525" y="72262"/>
                </a:lnTo>
                <a:lnTo>
                  <a:pt x="138842" y="100377"/>
                </a:lnTo>
                <a:lnTo>
                  <a:pt x="123348" y="123348"/>
                </a:lnTo>
                <a:lnTo>
                  <a:pt x="100377" y="138842"/>
                </a:lnTo>
                <a:lnTo>
                  <a:pt x="72262" y="144525"/>
                </a:lnTo>
                <a:lnTo>
                  <a:pt x="44148" y="138842"/>
                </a:lnTo>
                <a:lnTo>
                  <a:pt x="21177" y="123348"/>
                </a:lnTo>
                <a:lnTo>
                  <a:pt x="5683" y="100377"/>
                </a:lnTo>
                <a:lnTo>
                  <a:pt x="0" y="722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3631867" y="3171765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</a:t>
            </a:r>
            <a:endParaRPr lang="en-US" sz="2000" b="1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11" y="3584806"/>
            <a:ext cx="758438" cy="74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bject 20"/>
          <p:cNvSpPr/>
          <p:nvPr/>
        </p:nvSpPr>
        <p:spPr>
          <a:xfrm>
            <a:off x="3707446" y="5557418"/>
            <a:ext cx="4465955" cy="76200"/>
          </a:xfrm>
          <a:custGeom>
            <a:avLst/>
            <a:gdLst/>
            <a:ahLst/>
            <a:cxnLst/>
            <a:rect l="l" t="t" r="r" b="b"/>
            <a:pathLst>
              <a:path w="446595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4465955" h="76200">
                <a:moveTo>
                  <a:pt x="4389374" y="0"/>
                </a:moveTo>
                <a:lnTo>
                  <a:pt x="4389374" y="76200"/>
                </a:lnTo>
                <a:lnTo>
                  <a:pt x="4452874" y="44450"/>
                </a:lnTo>
                <a:lnTo>
                  <a:pt x="4402201" y="44450"/>
                </a:lnTo>
                <a:lnTo>
                  <a:pt x="4402201" y="31750"/>
                </a:lnTo>
                <a:lnTo>
                  <a:pt x="4452874" y="31750"/>
                </a:lnTo>
                <a:lnTo>
                  <a:pt x="4389374" y="0"/>
                </a:lnTo>
                <a:close/>
              </a:path>
              <a:path w="4465955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4465955" h="76200">
                <a:moveTo>
                  <a:pt x="4389374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4389374" y="44450"/>
                </a:lnTo>
                <a:lnTo>
                  <a:pt x="4389374" y="31750"/>
                </a:lnTo>
                <a:close/>
              </a:path>
              <a:path w="4465955" h="76200">
                <a:moveTo>
                  <a:pt x="4452874" y="31750"/>
                </a:moveTo>
                <a:lnTo>
                  <a:pt x="4402201" y="31750"/>
                </a:lnTo>
                <a:lnTo>
                  <a:pt x="4402201" y="44450"/>
                </a:lnTo>
                <a:lnTo>
                  <a:pt x="4452874" y="44450"/>
                </a:lnTo>
                <a:lnTo>
                  <a:pt x="4465574" y="38100"/>
                </a:lnTo>
                <a:lnTo>
                  <a:pt x="4452874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2"/>
          <p:cNvSpPr/>
          <p:nvPr/>
        </p:nvSpPr>
        <p:spPr>
          <a:xfrm>
            <a:off x="1670049" y="3516630"/>
            <a:ext cx="45719" cy="488568"/>
          </a:xfrm>
          <a:custGeom>
            <a:avLst/>
            <a:gdLst/>
            <a:ahLst/>
            <a:cxnLst/>
            <a:rect l="l" t="t" r="r" b="b"/>
            <a:pathLst>
              <a:path h="1123950">
                <a:moveTo>
                  <a:pt x="0" y="0"/>
                </a:moveTo>
                <a:lnTo>
                  <a:pt x="0" y="1123950"/>
                </a:ln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Calcul</a:t>
            </a:r>
            <a:r>
              <a:rPr lang="en-US" spc="-35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tion orb</a:t>
            </a:r>
            <a:r>
              <a:rPr lang="en-US" spc="-260" dirty="0">
                <a:latin typeface="Calibri"/>
                <a:cs typeface="Calibri"/>
              </a:rPr>
              <a:t>’</a:t>
            </a:r>
            <a:r>
              <a:rPr lang="en-US" dirty="0">
                <a:latin typeface="Calibri"/>
                <a:cs typeface="Calibri"/>
              </a:rPr>
              <a:t>s </a:t>
            </a:r>
            <a:r>
              <a:rPr lang="en-US" spc="-95" dirty="0">
                <a:latin typeface="Calibri"/>
                <a:cs typeface="Calibri"/>
              </a:rPr>
              <a:t>r</a:t>
            </a:r>
            <a:r>
              <a:rPr lang="en-US" dirty="0">
                <a:latin typeface="Calibri"/>
                <a:cs typeface="Calibri"/>
              </a:rPr>
              <a:t>adius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4"/>
              <p:cNvSpPr txBox="1">
                <a:spLocks noGrp="1"/>
              </p:cNvSpPr>
              <p:nvPr>
                <p:ph sz="half" idx="2"/>
              </p:nvPr>
            </p:nvSpPr>
            <p:spPr>
              <a:xfrm>
                <a:off x="4724400" y="2514600"/>
                <a:ext cx="4038600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𝐷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36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36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𝑙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𝐹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Объект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724400" y="2514600"/>
                <a:ext cx="4038600" cy="12657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9"/>
          <p:cNvSpPr txBox="1"/>
          <p:nvPr/>
        </p:nvSpPr>
        <p:spPr>
          <a:xfrm>
            <a:off x="152400" y="3917490"/>
            <a:ext cx="27432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  <a:tabLst>
                <a:tab pos="393065" algn="l"/>
              </a:tabLst>
            </a:pPr>
            <a:r>
              <a:rPr sz="2000" b="1" dirty="0">
                <a:latin typeface="Arial"/>
                <a:cs typeface="Arial"/>
              </a:rPr>
              <a:t>F	</a:t>
            </a:r>
            <a:r>
              <a:rPr sz="2000" b="1" i="1" dirty="0">
                <a:latin typeface="Arial"/>
                <a:cs typeface="Arial"/>
              </a:rPr>
              <a:t>is l</a:t>
            </a:r>
            <a:r>
              <a:rPr sz="2000" b="1" i="1" spc="-10" dirty="0">
                <a:latin typeface="Arial"/>
                <a:cs typeface="Arial"/>
              </a:rPr>
              <a:t>e</a:t>
            </a:r>
            <a:r>
              <a:rPr sz="2000" b="1" i="1" dirty="0">
                <a:latin typeface="Arial"/>
                <a:cs typeface="Arial"/>
              </a:rPr>
              <a:t>ns</a:t>
            </a:r>
            <a:r>
              <a:rPr sz="2000" b="1" i="1" spc="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foc</a:t>
            </a:r>
            <a:r>
              <a:rPr sz="2000" b="1" i="1" spc="-10" dirty="0">
                <a:latin typeface="Arial"/>
                <a:cs typeface="Arial"/>
              </a:rPr>
              <a:t>u</a:t>
            </a:r>
            <a:r>
              <a:rPr sz="2000" b="1" i="1" dirty="0">
                <a:latin typeface="Arial"/>
                <a:cs typeface="Arial"/>
              </a:rPr>
              <a:t>s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108718" y="3124200"/>
            <a:ext cx="4768082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  <a:tabLst>
                <a:tab pos="304165" algn="l"/>
              </a:tabLst>
            </a:pPr>
            <a:r>
              <a:rPr sz="2000" b="1" dirty="0">
                <a:latin typeface="Arial"/>
                <a:cs typeface="Arial"/>
              </a:rPr>
              <a:t>x	</a:t>
            </a:r>
            <a:r>
              <a:rPr sz="2000" b="1" i="1" dirty="0">
                <a:latin typeface="Arial"/>
                <a:cs typeface="Arial"/>
              </a:rPr>
              <a:t>is the</a:t>
            </a:r>
            <a:r>
              <a:rPr sz="2000" b="1" i="1" spc="-1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dist</a:t>
            </a:r>
            <a:r>
              <a:rPr sz="2000" b="1" i="1" spc="-10" dirty="0">
                <a:latin typeface="Arial"/>
                <a:cs typeface="Arial"/>
              </a:rPr>
              <a:t>a</a:t>
            </a:r>
            <a:r>
              <a:rPr sz="2000" b="1" i="1" dirty="0">
                <a:latin typeface="Arial"/>
                <a:cs typeface="Arial"/>
              </a:rPr>
              <a:t>nce</a:t>
            </a:r>
            <a:r>
              <a:rPr sz="2000" b="1" i="1" spc="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from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 smtClean="0">
                <a:latin typeface="Arial"/>
                <a:cs typeface="Arial"/>
              </a:rPr>
              <a:t>le</a:t>
            </a:r>
            <a:r>
              <a:rPr sz="2000" b="1" i="1" spc="-10" dirty="0" smtClean="0">
                <a:latin typeface="Arial"/>
                <a:cs typeface="Arial"/>
              </a:rPr>
              <a:t>n</a:t>
            </a:r>
            <a:r>
              <a:rPr sz="2000" b="1" i="1" dirty="0" smtClean="0">
                <a:latin typeface="Arial"/>
                <a:cs typeface="Arial"/>
              </a:rPr>
              <a:t>s</a:t>
            </a:r>
            <a:r>
              <a:rPr lang="en-US" sz="2000" b="1" i="1" dirty="0">
                <a:latin typeface="Arial"/>
                <a:cs typeface="Arial"/>
              </a:rPr>
              <a:t> to sp</a:t>
            </a:r>
            <a:r>
              <a:rPr lang="en-US" sz="2000" b="1" i="1" spc="-10" dirty="0">
                <a:latin typeface="Arial"/>
                <a:cs typeface="Arial"/>
              </a:rPr>
              <a:t>e</a:t>
            </a:r>
            <a:r>
              <a:rPr lang="en-US" sz="2000" b="1" i="1" dirty="0">
                <a:latin typeface="Arial"/>
                <a:cs typeface="Arial"/>
              </a:rPr>
              <a:t>ck</a:t>
            </a:r>
            <a:endParaRPr lang="en-US" sz="2000" b="1" dirty="0">
              <a:latin typeface="Arial"/>
              <a:cs typeface="Arial"/>
            </a:endParaRPr>
          </a:p>
          <a:p>
            <a:pPr>
              <a:lnSpc>
                <a:spcPts val="2140"/>
              </a:lnSpc>
              <a:tabLst>
                <a:tab pos="304165" algn="l"/>
              </a:tabLst>
            </a:pPr>
            <a:endParaRPr sz="2000" b="1" dirty="0">
              <a:latin typeface="Arial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152400" y="1295400"/>
            <a:ext cx="4724400" cy="167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b="1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x-none" sz="2000" b="1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2000" b="1" dirty="0" smtClean="0">
                <a:latin typeface="Arial"/>
                <a:cs typeface="Arial"/>
              </a:rPr>
              <a:t>R </a:t>
            </a:r>
            <a:r>
              <a:rPr sz="2000" b="1" spc="-10" dirty="0" smtClean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is </a:t>
            </a:r>
            <a:r>
              <a:rPr lang="en-US" sz="2000" b="1" i="1" dirty="0" smtClean="0">
                <a:latin typeface="Arial"/>
                <a:cs typeface="Arial"/>
              </a:rPr>
              <a:t>orb’s radius</a:t>
            </a:r>
            <a:endParaRPr sz="2000" b="1" dirty="0">
              <a:latin typeface="Arial"/>
              <a:cs typeface="Arial"/>
            </a:endParaRPr>
          </a:p>
          <a:p>
            <a:pPr marL="1610995" indent="-1611630">
              <a:lnSpc>
                <a:spcPct val="100000"/>
              </a:lnSpc>
              <a:spcBef>
                <a:spcPts val="1080"/>
              </a:spcBef>
            </a:pPr>
            <a:r>
              <a:rPr sz="2000" b="1" dirty="0">
                <a:latin typeface="Arial"/>
                <a:cs typeface="Arial"/>
              </a:rPr>
              <a:t>l 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is the</a:t>
            </a:r>
            <a:r>
              <a:rPr sz="2000" b="1" i="1" spc="-1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dist</a:t>
            </a:r>
            <a:r>
              <a:rPr sz="2000" b="1" i="1" spc="-10" dirty="0">
                <a:latin typeface="Arial"/>
                <a:cs typeface="Arial"/>
              </a:rPr>
              <a:t>a</a:t>
            </a:r>
            <a:r>
              <a:rPr sz="2000" b="1" i="1" dirty="0">
                <a:latin typeface="Arial"/>
                <a:cs typeface="Arial"/>
              </a:rPr>
              <a:t>nce</a:t>
            </a:r>
            <a:r>
              <a:rPr sz="2000" b="1" i="1" spc="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from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le</a:t>
            </a:r>
            <a:r>
              <a:rPr sz="2000" b="1" i="1" spc="-10" dirty="0">
                <a:latin typeface="Arial"/>
                <a:cs typeface="Arial"/>
              </a:rPr>
              <a:t>n</a:t>
            </a:r>
            <a:r>
              <a:rPr sz="2000" b="1" i="1" dirty="0">
                <a:latin typeface="Arial"/>
                <a:cs typeface="Arial"/>
              </a:rPr>
              <a:t>s</a:t>
            </a:r>
            <a:r>
              <a:rPr sz="2000" b="1" i="1" spc="1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to sh</a:t>
            </a:r>
            <a:r>
              <a:rPr sz="2000" b="1" i="1" spc="-10" dirty="0">
                <a:latin typeface="Arial"/>
                <a:cs typeface="Arial"/>
              </a:rPr>
              <a:t>o</a:t>
            </a:r>
            <a:r>
              <a:rPr sz="2000" b="1" i="1" dirty="0">
                <a:latin typeface="Arial"/>
                <a:cs typeface="Arial"/>
              </a:rPr>
              <a:t>ot </a:t>
            </a:r>
            <a:r>
              <a:rPr sz="2000" b="1" i="1" dirty="0" smtClean="0">
                <a:latin typeface="Arial"/>
                <a:cs typeface="Arial"/>
              </a:rPr>
              <a:t>o</a:t>
            </a:r>
            <a:r>
              <a:rPr sz="2000" b="1" i="1" spc="-10" dirty="0" smtClean="0">
                <a:latin typeface="Arial"/>
                <a:cs typeface="Arial"/>
              </a:rPr>
              <a:t>b</a:t>
            </a:r>
            <a:r>
              <a:rPr sz="2000" b="1" i="1" dirty="0" smtClean="0">
                <a:latin typeface="Arial"/>
                <a:cs typeface="Arial"/>
              </a:rPr>
              <a:t>j</a:t>
            </a:r>
            <a:r>
              <a:rPr sz="2000" b="1" i="1" spc="-10" dirty="0" smtClean="0">
                <a:latin typeface="Arial"/>
                <a:cs typeface="Arial"/>
              </a:rPr>
              <a:t>e</a:t>
            </a:r>
            <a:r>
              <a:rPr sz="2000" b="1" i="1" dirty="0" smtClean="0">
                <a:latin typeface="Arial"/>
                <a:cs typeface="Arial"/>
              </a:rPr>
              <a:t>ct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159656" y="4648200"/>
            <a:ext cx="380274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  <a:tabLst>
                <a:tab pos="353060" algn="l"/>
              </a:tabLst>
            </a:pPr>
            <a:r>
              <a:rPr sz="2000" b="1" dirty="0">
                <a:latin typeface="Arial"/>
                <a:cs typeface="Arial"/>
              </a:rPr>
              <a:t>D	</a:t>
            </a:r>
            <a:r>
              <a:rPr sz="2000" b="1" i="1" dirty="0">
                <a:latin typeface="Arial"/>
                <a:cs typeface="Arial"/>
              </a:rPr>
              <a:t>is </a:t>
            </a:r>
            <a:r>
              <a:rPr sz="2000" b="1" i="1" spc="-10" dirty="0">
                <a:latin typeface="Arial"/>
                <a:cs typeface="Arial"/>
              </a:rPr>
              <a:t>d</a:t>
            </a:r>
            <a:r>
              <a:rPr sz="2000" b="1" i="1" dirty="0">
                <a:latin typeface="Arial"/>
                <a:cs typeface="Arial"/>
              </a:rPr>
              <a:t>i</a:t>
            </a:r>
            <a:r>
              <a:rPr sz="2000" b="1" i="1" spc="-15" dirty="0">
                <a:latin typeface="Arial"/>
                <a:cs typeface="Arial"/>
              </a:rPr>
              <a:t>a</a:t>
            </a:r>
            <a:r>
              <a:rPr sz="2000" b="1" i="1" spc="-10" dirty="0">
                <a:latin typeface="Arial"/>
                <a:cs typeface="Arial"/>
              </a:rPr>
              <a:t>ph</a:t>
            </a:r>
            <a:r>
              <a:rPr sz="2000" b="1" i="1" dirty="0">
                <a:latin typeface="Arial"/>
                <a:cs typeface="Arial"/>
              </a:rPr>
              <a:t>r</a:t>
            </a:r>
            <a:r>
              <a:rPr sz="2000" b="1" i="1" spc="-10" dirty="0">
                <a:latin typeface="Arial"/>
                <a:cs typeface="Arial"/>
              </a:rPr>
              <a:t>ag</a:t>
            </a:r>
            <a:r>
              <a:rPr sz="2000" b="1" i="1" dirty="0">
                <a:latin typeface="Arial"/>
                <a:cs typeface="Arial"/>
              </a:rPr>
              <a:t>m</a:t>
            </a:r>
            <a:r>
              <a:rPr sz="2000" b="1" i="1" spc="2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r</a:t>
            </a:r>
            <a:r>
              <a:rPr sz="2000" b="1" i="1" spc="-10" dirty="0">
                <a:latin typeface="Arial"/>
                <a:cs typeface="Arial"/>
              </a:rPr>
              <a:t>ad</a:t>
            </a:r>
            <a:r>
              <a:rPr sz="2000" b="1" i="1" dirty="0">
                <a:latin typeface="Arial"/>
                <a:cs typeface="Arial"/>
              </a:rPr>
              <a:t>i</a:t>
            </a:r>
            <a:r>
              <a:rPr sz="2000" b="1" i="1" spc="-15" dirty="0">
                <a:latin typeface="Arial"/>
                <a:cs typeface="Arial"/>
              </a:rPr>
              <a:t>u</a:t>
            </a:r>
            <a:r>
              <a:rPr sz="2000" b="1" i="1" dirty="0">
                <a:latin typeface="Arial"/>
                <a:cs typeface="Arial"/>
              </a:rPr>
              <a:t>s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24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143000" y="21921"/>
            <a:ext cx="10058400" cy="1158522"/>
          </a:xfrm>
          <a:prstGeom prst="rect">
            <a:avLst/>
          </a:prstGeom>
        </p:spPr>
        <p:txBody>
          <a:bodyPr vert="horz" wrap="square" lIns="0" tIns="324358" rIns="0" bIns="0" rtlCol="0">
            <a:spAutoFit/>
          </a:bodyPr>
          <a:lstStyle/>
          <a:p>
            <a:pPr marL="1655445">
              <a:lnSpc>
                <a:spcPct val="100000"/>
              </a:lnSpc>
              <a:tabLst>
                <a:tab pos="5633085" algn="l"/>
              </a:tabLst>
            </a:pPr>
            <a:r>
              <a:rPr dirty="0"/>
              <a:t>II.</a:t>
            </a:r>
            <a:r>
              <a:rPr spc="-5" dirty="0"/>
              <a:t> </a:t>
            </a:r>
            <a:r>
              <a:rPr spc="-100" dirty="0"/>
              <a:t>P</a:t>
            </a:r>
            <a:r>
              <a:rPr dirty="0"/>
              <a:t>a</a:t>
            </a:r>
            <a:r>
              <a:rPr spc="-85" dirty="0"/>
              <a:t>r</a:t>
            </a:r>
            <a:r>
              <a:rPr dirty="0"/>
              <a:t>am</a:t>
            </a:r>
            <a:r>
              <a:rPr spc="-25" dirty="0"/>
              <a:t>e</a:t>
            </a:r>
            <a:r>
              <a:rPr spc="-50" dirty="0"/>
              <a:t>t</a:t>
            </a:r>
            <a:r>
              <a:rPr dirty="0"/>
              <a:t>e</a:t>
            </a:r>
            <a:r>
              <a:rPr spc="-70" dirty="0"/>
              <a:t>r</a:t>
            </a:r>
            <a:r>
              <a:rPr dirty="0"/>
              <a:t>s</a:t>
            </a:r>
            <a:r>
              <a:rPr spc="-20" dirty="0"/>
              <a:t> </a:t>
            </a:r>
            <a:r>
              <a:rPr spc="-5" dirty="0" smtClean="0"/>
              <a:t>o</a:t>
            </a:r>
            <a:r>
              <a:rPr dirty="0" smtClean="0"/>
              <a:t>f</a:t>
            </a:r>
            <a:r>
              <a:rPr lang="en-US" dirty="0" smtClean="0"/>
              <a:t> </a:t>
            </a:r>
            <a:r>
              <a:rPr spc="-35" dirty="0" smtClean="0"/>
              <a:t>c</a:t>
            </a:r>
            <a:r>
              <a:rPr dirty="0" smtClean="0"/>
              <a:t>ame</a:t>
            </a:r>
            <a:r>
              <a:rPr spc="-85" dirty="0" smtClean="0"/>
              <a:t>r</a:t>
            </a:r>
            <a:r>
              <a:rPr dirty="0" smtClean="0"/>
              <a:t>a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600200" y="1283868"/>
            <a:ext cx="640080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697989">
              <a:lnSpc>
                <a:spcPct val="150100"/>
              </a:lnSpc>
            </a:pPr>
            <a:endParaRPr lang="en-US" sz="4000" b="1" i="1" spc="-5" dirty="0" smtClean="0">
              <a:latin typeface="Arial"/>
              <a:cs typeface="Arial"/>
            </a:endParaRPr>
          </a:p>
          <a:p>
            <a:pPr marL="12700" marR="1697989">
              <a:lnSpc>
                <a:spcPct val="150100"/>
              </a:lnSpc>
            </a:pPr>
            <a:r>
              <a:rPr sz="4000" b="1" i="1" spc="-5" dirty="0" smtClean="0">
                <a:latin typeface="Arial"/>
                <a:cs typeface="Arial"/>
              </a:rPr>
              <a:t>1)</a:t>
            </a:r>
            <a:r>
              <a:rPr lang="en-US" sz="4000" b="1" i="1" spc="-5" dirty="0" smtClean="0">
                <a:latin typeface="Arial"/>
                <a:cs typeface="Arial"/>
              </a:rPr>
              <a:t> Discuss camera</a:t>
            </a:r>
            <a:br>
              <a:rPr lang="en-US" sz="4000" b="1" i="1" spc="-5" dirty="0" smtClean="0">
                <a:latin typeface="Arial"/>
                <a:cs typeface="Arial"/>
              </a:rPr>
            </a:br>
            <a:endParaRPr lang="en-US" sz="4000" b="1" i="1" spc="-5" dirty="0" smtClean="0">
              <a:latin typeface="Arial"/>
              <a:cs typeface="Arial"/>
            </a:endParaRPr>
          </a:p>
          <a:p>
            <a:pPr marL="12700" marR="1697989">
              <a:lnSpc>
                <a:spcPct val="150100"/>
              </a:lnSpc>
            </a:pPr>
            <a:r>
              <a:rPr sz="4000" b="1" i="1" spc="-5" dirty="0" smtClean="0">
                <a:latin typeface="Arial"/>
                <a:cs typeface="Arial"/>
              </a:rPr>
              <a:t>2)</a:t>
            </a:r>
            <a:r>
              <a:rPr lang="en-US" sz="4000" b="1" i="1" spc="-5" dirty="0" smtClean="0">
                <a:latin typeface="Arial"/>
                <a:cs typeface="Arial"/>
              </a:rPr>
              <a:t> </a:t>
            </a:r>
            <a:r>
              <a:rPr lang="en-US" sz="4000" b="1" i="1" spc="-5" dirty="0">
                <a:latin typeface="Arial"/>
                <a:cs typeface="Arial"/>
              </a:rPr>
              <a:t>Diap</a:t>
            </a:r>
            <a:r>
              <a:rPr lang="en-US" sz="4000" b="1" i="1" spc="-20" dirty="0">
                <a:latin typeface="Arial"/>
                <a:cs typeface="Arial"/>
              </a:rPr>
              <a:t>h</a:t>
            </a:r>
            <a:r>
              <a:rPr lang="en-US" sz="4000" b="1" i="1" spc="-5" dirty="0">
                <a:latin typeface="Arial"/>
                <a:cs typeface="Arial"/>
              </a:rPr>
              <a:t>ragm</a:t>
            </a:r>
            <a:r>
              <a:rPr sz="4000" b="1" i="1" spc="10" dirty="0" smtClean="0">
                <a:latin typeface="Arial"/>
                <a:cs typeface="Arial"/>
              </a:rPr>
              <a:t> 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pic>
        <p:nvPicPr>
          <p:cNvPr id="5" name="Picture 2" descr="C:\Users\mate\Desktop\camerarea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ISO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Shutter speed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Focal length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F-stop number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8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261257" y="685800"/>
                <a:ext cx="9906000" cy="129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latin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200" b="1" i="0" dirty="0" smtClean="0">
                          <a:latin typeface="Cambria Math"/>
                        </a:rPr>
                        <m:t>iaphragm</m:t>
                      </m:r>
                      <m:r>
                        <m:rPr>
                          <m:nor/>
                        </m:rPr>
                        <a:rPr lang="en-US" sz="3200" b="1" i="0" dirty="0" smtClean="0">
                          <a:latin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200" b="1" i="0" dirty="0" smtClean="0">
                          <a:latin typeface="Cambria Math"/>
                        </a:rPr>
                        <m:t>aperture</m:t>
                      </m:r>
                      <m:r>
                        <m:rPr>
                          <m:nor/>
                        </m:rPr>
                        <a:rPr lang="en-US" sz="3200" b="1" i="0" dirty="0" smtClean="0">
                          <a:latin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en-US" sz="3200" b="1" dirty="0" smtClean="0"/>
                        <m:t> </m:t>
                      </m:r>
                      <m:r>
                        <m:rPr>
                          <m:nor/>
                        </m:rPr>
                        <a:rPr lang="en-US" sz="3200" b="1" dirty="0" smtClean="0"/>
                        <m:t>diameter</m:t>
                      </m:r>
                      <m:r>
                        <m:rPr>
                          <m:nor/>
                        </m:rPr>
                        <a:rPr lang="en-US" sz="3200" b="1" dirty="0" smtClean="0"/>
                        <m:t> = </m:t>
                      </m:r>
                      <m:f>
                        <m:fPr>
                          <m:ctrlPr>
                            <a:rPr lang="en-US" sz="3200" b="1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dirty="0"/>
                            <m:t>focal</m:t>
                          </m:r>
                          <m:r>
                            <m:rPr>
                              <m:nor/>
                            </m:rPr>
                            <a:rPr lang="en-US" sz="3200" b="1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1" dirty="0"/>
                            <m:t>length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1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1" i="1" dirty="0" smtClean="0">
                                  <a:latin typeface="Cambria Math"/>
                                </a:rPr>
                                <m:t>𝑭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200" b="1" dirty="0"/>
                                <m:t>stop</m:t>
                              </m:r>
                              <m:r>
                                <m:rPr>
                                  <m:nor/>
                                </m:rPr>
                                <a:rPr lang="en-US" sz="3200" b="1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3200" b="1" dirty="0"/>
                                <m:t>number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1257" y="685800"/>
                <a:ext cx="9906000" cy="12924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Объект 4"/>
              <p:cNvSpPr txBox="1">
                <a:spLocks noGrp="1"/>
              </p:cNvSpPr>
              <p:nvPr>
                <p:ph sz="half" idx="4294967295"/>
              </p:nvPr>
            </p:nvSpPr>
            <p:spPr>
              <a:xfrm>
                <a:off x="304800" y="2362200"/>
                <a:ext cx="4038600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𝐷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36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36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𝑙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𝐹</m:t>
                          </m:r>
                          <m:r>
                            <a:rPr lang="en-US" sz="36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Объект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304800" y="2362200"/>
                <a:ext cx="4038600" cy="12657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07745" y="4510368"/>
            <a:ext cx="836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For investigate we can change f/stop number and distance </a:t>
            </a:r>
            <a:br>
              <a:rPr lang="en-US" sz="2400" b="1" dirty="0" smtClean="0"/>
            </a:br>
            <a:r>
              <a:rPr lang="en-US" sz="2400" b="1" dirty="0" smtClean="0"/>
              <a:t>between camera and speck!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3506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75" y="-457200"/>
            <a:ext cx="8229600" cy="1600200"/>
          </a:xfrm>
          <a:prstGeom prst="rect">
            <a:avLst/>
          </a:prstGeom>
        </p:spPr>
        <p:txBody>
          <a:bodyPr vert="horz" wrap="square" lIns="0" tIns="324358" rIns="0" bIns="0" rtlCol="0">
            <a:spAutoFit/>
          </a:bodyPr>
          <a:lstStyle/>
          <a:p>
            <a:pPr marL="2284730">
              <a:lnSpc>
                <a:spcPct val="100000"/>
              </a:lnSpc>
            </a:pPr>
            <a:r>
              <a:rPr spc="-5" dirty="0"/>
              <a:t>Experime</a:t>
            </a:r>
            <a:r>
              <a:rPr spc="-15" dirty="0"/>
              <a:t>n</a:t>
            </a:r>
            <a:r>
              <a:rPr spc="-50" dirty="0"/>
              <a:t>t</a:t>
            </a:r>
            <a:r>
              <a:rPr dirty="0"/>
              <a:t>al</a:t>
            </a:r>
            <a:r>
              <a:rPr spc="-40" dirty="0"/>
              <a:t> </a:t>
            </a:r>
            <a:r>
              <a:rPr spc="-5" dirty="0"/>
              <a:t>s</a:t>
            </a:r>
            <a:r>
              <a:rPr spc="-15" dirty="0"/>
              <a:t>e</a:t>
            </a:r>
            <a:r>
              <a:rPr dirty="0"/>
              <a:t>tup</a:t>
            </a:r>
          </a:p>
        </p:txBody>
      </p:sp>
      <p:sp>
        <p:nvSpPr>
          <p:cNvPr id="4" name="object 4"/>
          <p:cNvSpPr/>
          <p:nvPr/>
        </p:nvSpPr>
        <p:spPr>
          <a:xfrm>
            <a:off x="4723267" y="269397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687" y="0"/>
                </a:moveTo>
                <a:lnTo>
                  <a:pt x="21752" y="2790"/>
                </a:lnTo>
                <a:lnTo>
                  <a:pt x="10413" y="10413"/>
                </a:lnTo>
                <a:lnTo>
                  <a:pt x="2790" y="21752"/>
                </a:lnTo>
                <a:lnTo>
                  <a:pt x="0" y="35687"/>
                </a:lnTo>
                <a:lnTo>
                  <a:pt x="2790" y="49567"/>
                </a:lnTo>
                <a:lnTo>
                  <a:pt x="10413" y="60912"/>
                </a:lnTo>
                <a:lnTo>
                  <a:pt x="21752" y="68566"/>
                </a:lnTo>
                <a:lnTo>
                  <a:pt x="35687" y="71374"/>
                </a:lnTo>
                <a:lnTo>
                  <a:pt x="49567" y="68566"/>
                </a:lnTo>
                <a:lnTo>
                  <a:pt x="60912" y="60912"/>
                </a:lnTo>
                <a:lnTo>
                  <a:pt x="68566" y="49567"/>
                </a:lnTo>
                <a:lnTo>
                  <a:pt x="71374" y="35687"/>
                </a:lnTo>
                <a:lnTo>
                  <a:pt x="68566" y="21752"/>
                </a:lnTo>
                <a:lnTo>
                  <a:pt x="60912" y="10413"/>
                </a:lnTo>
                <a:lnTo>
                  <a:pt x="49567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23267" y="269397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0" y="35687"/>
                </a:moveTo>
                <a:lnTo>
                  <a:pt x="2790" y="21752"/>
                </a:lnTo>
                <a:lnTo>
                  <a:pt x="10413" y="10413"/>
                </a:lnTo>
                <a:lnTo>
                  <a:pt x="21752" y="2790"/>
                </a:lnTo>
                <a:lnTo>
                  <a:pt x="35687" y="0"/>
                </a:lnTo>
                <a:lnTo>
                  <a:pt x="49567" y="2790"/>
                </a:lnTo>
                <a:lnTo>
                  <a:pt x="60912" y="10413"/>
                </a:lnTo>
                <a:lnTo>
                  <a:pt x="68566" y="21752"/>
                </a:lnTo>
                <a:lnTo>
                  <a:pt x="71374" y="35687"/>
                </a:lnTo>
                <a:lnTo>
                  <a:pt x="68566" y="49567"/>
                </a:lnTo>
                <a:lnTo>
                  <a:pt x="60912" y="60912"/>
                </a:lnTo>
                <a:lnTo>
                  <a:pt x="49567" y="68566"/>
                </a:lnTo>
                <a:lnTo>
                  <a:pt x="35687" y="71374"/>
                </a:lnTo>
                <a:lnTo>
                  <a:pt x="21752" y="68566"/>
                </a:lnTo>
                <a:lnTo>
                  <a:pt x="10413" y="60912"/>
                </a:lnTo>
                <a:lnTo>
                  <a:pt x="2790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4456" y="282801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687" y="0"/>
                </a:moveTo>
                <a:lnTo>
                  <a:pt x="21752" y="2790"/>
                </a:lnTo>
                <a:lnTo>
                  <a:pt x="10413" y="10413"/>
                </a:lnTo>
                <a:lnTo>
                  <a:pt x="2790" y="21752"/>
                </a:lnTo>
                <a:lnTo>
                  <a:pt x="0" y="35687"/>
                </a:lnTo>
                <a:lnTo>
                  <a:pt x="2790" y="49567"/>
                </a:lnTo>
                <a:lnTo>
                  <a:pt x="10413" y="60912"/>
                </a:lnTo>
                <a:lnTo>
                  <a:pt x="21752" y="68566"/>
                </a:lnTo>
                <a:lnTo>
                  <a:pt x="35687" y="71374"/>
                </a:lnTo>
                <a:lnTo>
                  <a:pt x="49567" y="68566"/>
                </a:lnTo>
                <a:lnTo>
                  <a:pt x="60912" y="60912"/>
                </a:lnTo>
                <a:lnTo>
                  <a:pt x="68566" y="49567"/>
                </a:lnTo>
                <a:lnTo>
                  <a:pt x="71374" y="35687"/>
                </a:lnTo>
                <a:lnTo>
                  <a:pt x="68566" y="21752"/>
                </a:lnTo>
                <a:lnTo>
                  <a:pt x="60912" y="10413"/>
                </a:lnTo>
                <a:lnTo>
                  <a:pt x="49567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4456" y="282801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0" y="35687"/>
                </a:moveTo>
                <a:lnTo>
                  <a:pt x="2790" y="21752"/>
                </a:lnTo>
                <a:lnTo>
                  <a:pt x="10413" y="10413"/>
                </a:lnTo>
                <a:lnTo>
                  <a:pt x="21752" y="2790"/>
                </a:lnTo>
                <a:lnTo>
                  <a:pt x="35687" y="0"/>
                </a:lnTo>
                <a:lnTo>
                  <a:pt x="49567" y="2790"/>
                </a:lnTo>
                <a:lnTo>
                  <a:pt x="60912" y="10413"/>
                </a:lnTo>
                <a:lnTo>
                  <a:pt x="68566" y="21752"/>
                </a:lnTo>
                <a:lnTo>
                  <a:pt x="71374" y="35687"/>
                </a:lnTo>
                <a:lnTo>
                  <a:pt x="68566" y="49567"/>
                </a:lnTo>
                <a:lnTo>
                  <a:pt x="60912" y="60912"/>
                </a:lnTo>
                <a:lnTo>
                  <a:pt x="49567" y="68566"/>
                </a:lnTo>
                <a:lnTo>
                  <a:pt x="35687" y="71374"/>
                </a:lnTo>
                <a:lnTo>
                  <a:pt x="21752" y="68566"/>
                </a:lnTo>
                <a:lnTo>
                  <a:pt x="10413" y="60912"/>
                </a:lnTo>
                <a:lnTo>
                  <a:pt x="2790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67666" y="2692322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687" y="0"/>
                </a:moveTo>
                <a:lnTo>
                  <a:pt x="21806" y="2807"/>
                </a:lnTo>
                <a:lnTo>
                  <a:pt x="10461" y="10461"/>
                </a:lnTo>
                <a:lnTo>
                  <a:pt x="2807" y="21806"/>
                </a:lnTo>
                <a:lnTo>
                  <a:pt x="0" y="35687"/>
                </a:lnTo>
                <a:lnTo>
                  <a:pt x="2807" y="49641"/>
                </a:lnTo>
                <a:lnTo>
                  <a:pt x="10461" y="61023"/>
                </a:lnTo>
                <a:lnTo>
                  <a:pt x="21806" y="68691"/>
                </a:lnTo>
                <a:lnTo>
                  <a:pt x="35687" y="71500"/>
                </a:lnTo>
                <a:lnTo>
                  <a:pt x="49641" y="68691"/>
                </a:lnTo>
                <a:lnTo>
                  <a:pt x="61023" y="61023"/>
                </a:lnTo>
                <a:lnTo>
                  <a:pt x="68691" y="49641"/>
                </a:lnTo>
                <a:lnTo>
                  <a:pt x="71500" y="35687"/>
                </a:lnTo>
                <a:lnTo>
                  <a:pt x="68691" y="21806"/>
                </a:lnTo>
                <a:lnTo>
                  <a:pt x="61023" y="10461"/>
                </a:lnTo>
                <a:lnTo>
                  <a:pt x="49641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7666" y="2692322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0" y="35687"/>
                </a:moveTo>
                <a:lnTo>
                  <a:pt x="2807" y="21806"/>
                </a:lnTo>
                <a:lnTo>
                  <a:pt x="10461" y="10461"/>
                </a:lnTo>
                <a:lnTo>
                  <a:pt x="21806" y="2807"/>
                </a:lnTo>
                <a:lnTo>
                  <a:pt x="35687" y="0"/>
                </a:lnTo>
                <a:lnTo>
                  <a:pt x="49641" y="2807"/>
                </a:lnTo>
                <a:lnTo>
                  <a:pt x="61023" y="10461"/>
                </a:lnTo>
                <a:lnTo>
                  <a:pt x="68691" y="21806"/>
                </a:lnTo>
                <a:lnTo>
                  <a:pt x="71500" y="35687"/>
                </a:lnTo>
                <a:lnTo>
                  <a:pt x="68691" y="49641"/>
                </a:lnTo>
                <a:lnTo>
                  <a:pt x="61023" y="61023"/>
                </a:lnTo>
                <a:lnTo>
                  <a:pt x="49641" y="68691"/>
                </a:lnTo>
                <a:lnTo>
                  <a:pt x="35687" y="71500"/>
                </a:lnTo>
                <a:lnTo>
                  <a:pt x="21806" y="68691"/>
                </a:lnTo>
                <a:lnTo>
                  <a:pt x="10461" y="61023"/>
                </a:lnTo>
                <a:lnTo>
                  <a:pt x="2807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34456" y="297241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34456" y="297241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05830" y="311694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05830" y="311694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1431" y="318831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1431" y="318831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34456" y="32581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34456" y="32581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05830" y="31867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05830" y="31867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78855" y="34026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4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78855" y="34026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4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34456" y="34026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790"/>
                </a:lnTo>
                <a:lnTo>
                  <a:pt x="10413" y="10414"/>
                </a:lnTo>
                <a:lnTo>
                  <a:pt x="2790" y="21752"/>
                </a:lnTo>
                <a:lnTo>
                  <a:pt x="0" y="35687"/>
                </a:lnTo>
                <a:lnTo>
                  <a:pt x="2790" y="49567"/>
                </a:lnTo>
                <a:lnTo>
                  <a:pt x="10413" y="60912"/>
                </a:lnTo>
                <a:lnTo>
                  <a:pt x="21752" y="68566"/>
                </a:lnTo>
                <a:lnTo>
                  <a:pt x="35687" y="71374"/>
                </a:lnTo>
                <a:lnTo>
                  <a:pt x="49567" y="68566"/>
                </a:lnTo>
                <a:lnTo>
                  <a:pt x="60912" y="60912"/>
                </a:lnTo>
                <a:lnTo>
                  <a:pt x="68566" y="49567"/>
                </a:lnTo>
                <a:lnTo>
                  <a:pt x="71374" y="35687"/>
                </a:lnTo>
                <a:lnTo>
                  <a:pt x="68566" y="21752"/>
                </a:lnTo>
                <a:lnTo>
                  <a:pt x="60912" y="10413"/>
                </a:lnTo>
                <a:lnTo>
                  <a:pt x="49567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34456" y="34026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752"/>
                </a:lnTo>
                <a:lnTo>
                  <a:pt x="10413" y="10414"/>
                </a:lnTo>
                <a:lnTo>
                  <a:pt x="21752" y="2790"/>
                </a:lnTo>
                <a:lnTo>
                  <a:pt x="35687" y="0"/>
                </a:lnTo>
                <a:lnTo>
                  <a:pt x="49567" y="2790"/>
                </a:lnTo>
                <a:lnTo>
                  <a:pt x="60912" y="10413"/>
                </a:lnTo>
                <a:lnTo>
                  <a:pt x="68566" y="21752"/>
                </a:lnTo>
                <a:lnTo>
                  <a:pt x="71374" y="35687"/>
                </a:lnTo>
                <a:lnTo>
                  <a:pt x="68566" y="49567"/>
                </a:lnTo>
                <a:lnTo>
                  <a:pt x="60912" y="60912"/>
                </a:lnTo>
                <a:lnTo>
                  <a:pt x="49567" y="68566"/>
                </a:lnTo>
                <a:lnTo>
                  <a:pt x="35687" y="71374"/>
                </a:lnTo>
                <a:lnTo>
                  <a:pt x="21752" y="68566"/>
                </a:lnTo>
                <a:lnTo>
                  <a:pt x="10413" y="60912"/>
                </a:lnTo>
                <a:lnTo>
                  <a:pt x="2790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9750" y="4581461"/>
            <a:ext cx="7848600" cy="576580"/>
          </a:xfrm>
          <a:custGeom>
            <a:avLst/>
            <a:gdLst/>
            <a:ahLst/>
            <a:cxnLst/>
            <a:rect l="l" t="t" r="r" b="b"/>
            <a:pathLst>
              <a:path w="7848600" h="576579">
                <a:moveTo>
                  <a:pt x="0" y="576262"/>
                </a:moveTo>
                <a:lnTo>
                  <a:pt x="7848600" y="576262"/>
                </a:lnTo>
                <a:lnTo>
                  <a:pt x="7848600" y="0"/>
                </a:lnTo>
                <a:lnTo>
                  <a:pt x="0" y="0"/>
                </a:lnTo>
                <a:lnTo>
                  <a:pt x="0" y="576262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9750" y="4581461"/>
            <a:ext cx="7848600" cy="576580"/>
          </a:xfrm>
          <a:custGeom>
            <a:avLst/>
            <a:gdLst/>
            <a:ahLst/>
            <a:cxnLst/>
            <a:rect l="l" t="t" r="r" b="b"/>
            <a:pathLst>
              <a:path w="7848600" h="576579">
                <a:moveTo>
                  <a:pt x="0" y="576262"/>
                </a:moveTo>
                <a:lnTo>
                  <a:pt x="7848600" y="576262"/>
                </a:lnTo>
                <a:lnTo>
                  <a:pt x="7848600" y="0"/>
                </a:lnTo>
                <a:lnTo>
                  <a:pt x="0" y="0"/>
                </a:lnTo>
                <a:lnTo>
                  <a:pt x="0" y="57626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8675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0112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715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16012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445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87450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604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319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763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050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47875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209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922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3680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653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08175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7967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510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9557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240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66950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399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1147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558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8450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627376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0040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7717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1630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448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87675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607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13220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2766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052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348101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4211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4925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6370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655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708400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7990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512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9580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243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067175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1402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21170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561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2847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427601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5006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720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7165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6450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787900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8609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9324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768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054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148326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2213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2927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4372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3657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508625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5801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65150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960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7245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67400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404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01192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1563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0849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227826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3008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3722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5167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4452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588125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6611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7326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8770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80567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948551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02157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0929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23747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16597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08850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3803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451725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5962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5247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667625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406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812151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956550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885176" y="4581525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74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028051" y="4581525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ln w="31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6"/>
          <p:cNvSpPr/>
          <p:nvPr/>
        </p:nvSpPr>
        <p:spPr>
          <a:xfrm>
            <a:off x="4713831" y="334071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7"/>
          <p:cNvSpPr/>
          <p:nvPr/>
        </p:nvSpPr>
        <p:spPr>
          <a:xfrm>
            <a:off x="4713831" y="334071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8"/>
          <p:cNvSpPr/>
          <p:nvPr/>
        </p:nvSpPr>
        <p:spPr>
          <a:xfrm>
            <a:off x="4786856" y="34105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9"/>
          <p:cNvSpPr/>
          <p:nvPr/>
        </p:nvSpPr>
        <p:spPr>
          <a:xfrm>
            <a:off x="4786856" y="34105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20"/>
          <p:cNvSpPr/>
          <p:nvPr/>
        </p:nvSpPr>
        <p:spPr>
          <a:xfrm>
            <a:off x="4858230" y="33391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21"/>
          <p:cNvSpPr/>
          <p:nvPr/>
        </p:nvSpPr>
        <p:spPr>
          <a:xfrm>
            <a:off x="4858230" y="33391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24"/>
          <p:cNvSpPr/>
          <p:nvPr/>
        </p:nvSpPr>
        <p:spPr>
          <a:xfrm>
            <a:off x="4786856" y="35550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790"/>
                </a:lnTo>
                <a:lnTo>
                  <a:pt x="10413" y="10414"/>
                </a:lnTo>
                <a:lnTo>
                  <a:pt x="2790" y="21752"/>
                </a:lnTo>
                <a:lnTo>
                  <a:pt x="0" y="35687"/>
                </a:lnTo>
                <a:lnTo>
                  <a:pt x="2790" y="49567"/>
                </a:lnTo>
                <a:lnTo>
                  <a:pt x="10413" y="60912"/>
                </a:lnTo>
                <a:lnTo>
                  <a:pt x="21752" y="68566"/>
                </a:lnTo>
                <a:lnTo>
                  <a:pt x="35687" y="71374"/>
                </a:lnTo>
                <a:lnTo>
                  <a:pt x="49567" y="68566"/>
                </a:lnTo>
                <a:lnTo>
                  <a:pt x="60912" y="60912"/>
                </a:lnTo>
                <a:lnTo>
                  <a:pt x="68566" y="49567"/>
                </a:lnTo>
                <a:lnTo>
                  <a:pt x="71374" y="35687"/>
                </a:lnTo>
                <a:lnTo>
                  <a:pt x="68566" y="21752"/>
                </a:lnTo>
                <a:lnTo>
                  <a:pt x="60912" y="10413"/>
                </a:lnTo>
                <a:lnTo>
                  <a:pt x="49567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25"/>
          <p:cNvSpPr/>
          <p:nvPr/>
        </p:nvSpPr>
        <p:spPr>
          <a:xfrm>
            <a:off x="4786856" y="35550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752"/>
                </a:lnTo>
                <a:lnTo>
                  <a:pt x="10413" y="10414"/>
                </a:lnTo>
                <a:lnTo>
                  <a:pt x="21752" y="2790"/>
                </a:lnTo>
                <a:lnTo>
                  <a:pt x="35687" y="0"/>
                </a:lnTo>
                <a:lnTo>
                  <a:pt x="49567" y="2790"/>
                </a:lnTo>
                <a:lnTo>
                  <a:pt x="60912" y="10413"/>
                </a:lnTo>
                <a:lnTo>
                  <a:pt x="68566" y="21752"/>
                </a:lnTo>
                <a:lnTo>
                  <a:pt x="71374" y="35687"/>
                </a:lnTo>
                <a:lnTo>
                  <a:pt x="68566" y="49567"/>
                </a:lnTo>
                <a:lnTo>
                  <a:pt x="60912" y="60912"/>
                </a:lnTo>
                <a:lnTo>
                  <a:pt x="49567" y="68566"/>
                </a:lnTo>
                <a:lnTo>
                  <a:pt x="35687" y="71374"/>
                </a:lnTo>
                <a:lnTo>
                  <a:pt x="21752" y="68566"/>
                </a:lnTo>
                <a:lnTo>
                  <a:pt x="10413" y="60912"/>
                </a:lnTo>
                <a:lnTo>
                  <a:pt x="2790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2"/>
          <p:cNvSpPr/>
          <p:nvPr/>
        </p:nvSpPr>
        <p:spPr>
          <a:xfrm>
            <a:off x="4827164" y="4429692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3"/>
          <p:cNvSpPr/>
          <p:nvPr/>
        </p:nvSpPr>
        <p:spPr>
          <a:xfrm>
            <a:off x="4827164" y="4429692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4"/>
          <p:cNvSpPr/>
          <p:nvPr/>
        </p:nvSpPr>
        <p:spPr>
          <a:xfrm>
            <a:off x="4898538" y="457421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5"/>
          <p:cNvSpPr/>
          <p:nvPr/>
        </p:nvSpPr>
        <p:spPr>
          <a:xfrm>
            <a:off x="4898538" y="457421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"/>
          <p:cNvSpPr/>
          <p:nvPr/>
        </p:nvSpPr>
        <p:spPr>
          <a:xfrm>
            <a:off x="4754139" y="4645592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"/>
          <p:cNvSpPr/>
          <p:nvPr/>
        </p:nvSpPr>
        <p:spPr>
          <a:xfrm>
            <a:off x="4754139" y="4645592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20"/>
          <p:cNvSpPr/>
          <p:nvPr/>
        </p:nvSpPr>
        <p:spPr>
          <a:xfrm>
            <a:off x="4898538" y="464406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21"/>
          <p:cNvSpPr/>
          <p:nvPr/>
        </p:nvSpPr>
        <p:spPr>
          <a:xfrm>
            <a:off x="4898538" y="464406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4"/>
          <p:cNvSpPr/>
          <p:nvPr/>
        </p:nvSpPr>
        <p:spPr>
          <a:xfrm>
            <a:off x="4696823" y="304009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5"/>
          <p:cNvSpPr/>
          <p:nvPr/>
        </p:nvSpPr>
        <p:spPr>
          <a:xfrm>
            <a:off x="4696823" y="304009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6"/>
          <p:cNvSpPr/>
          <p:nvPr/>
        </p:nvSpPr>
        <p:spPr>
          <a:xfrm>
            <a:off x="4552424" y="311147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7"/>
          <p:cNvSpPr/>
          <p:nvPr/>
        </p:nvSpPr>
        <p:spPr>
          <a:xfrm>
            <a:off x="4552424" y="311147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20"/>
          <p:cNvSpPr/>
          <p:nvPr/>
        </p:nvSpPr>
        <p:spPr>
          <a:xfrm>
            <a:off x="4696823" y="310994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21"/>
          <p:cNvSpPr/>
          <p:nvPr/>
        </p:nvSpPr>
        <p:spPr>
          <a:xfrm>
            <a:off x="4696823" y="310994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2"/>
          <p:cNvSpPr/>
          <p:nvPr/>
        </p:nvSpPr>
        <p:spPr>
          <a:xfrm>
            <a:off x="4612527" y="361727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3"/>
          <p:cNvSpPr/>
          <p:nvPr/>
        </p:nvSpPr>
        <p:spPr>
          <a:xfrm>
            <a:off x="4612527" y="361727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4"/>
          <p:cNvSpPr/>
          <p:nvPr/>
        </p:nvSpPr>
        <p:spPr>
          <a:xfrm>
            <a:off x="4683901" y="376180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5"/>
          <p:cNvSpPr/>
          <p:nvPr/>
        </p:nvSpPr>
        <p:spPr>
          <a:xfrm>
            <a:off x="4683901" y="376180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6"/>
          <p:cNvSpPr/>
          <p:nvPr/>
        </p:nvSpPr>
        <p:spPr>
          <a:xfrm>
            <a:off x="4539502" y="383317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7"/>
          <p:cNvSpPr/>
          <p:nvPr/>
        </p:nvSpPr>
        <p:spPr>
          <a:xfrm>
            <a:off x="4539502" y="383317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"/>
          <p:cNvSpPr/>
          <p:nvPr/>
        </p:nvSpPr>
        <p:spPr>
          <a:xfrm>
            <a:off x="4683901" y="383165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1"/>
          <p:cNvSpPr/>
          <p:nvPr/>
        </p:nvSpPr>
        <p:spPr>
          <a:xfrm>
            <a:off x="4683901" y="383165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12"/>
          <p:cNvSpPr/>
          <p:nvPr/>
        </p:nvSpPr>
        <p:spPr>
          <a:xfrm>
            <a:off x="4563082" y="400630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13"/>
          <p:cNvSpPr/>
          <p:nvPr/>
        </p:nvSpPr>
        <p:spPr>
          <a:xfrm>
            <a:off x="4563082" y="400630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14"/>
          <p:cNvSpPr/>
          <p:nvPr/>
        </p:nvSpPr>
        <p:spPr>
          <a:xfrm>
            <a:off x="4634456" y="415083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15"/>
          <p:cNvSpPr/>
          <p:nvPr/>
        </p:nvSpPr>
        <p:spPr>
          <a:xfrm>
            <a:off x="4634456" y="415083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16"/>
          <p:cNvSpPr/>
          <p:nvPr/>
        </p:nvSpPr>
        <p:spPr>
          <a:xfrm>
            <a:off x="4490057" y="422220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17"/>
          <p:cNvSpPr/>
          <p:nvPr/>
        </p:nvSpPr>
        <p:spPr>
          <a:xfrm>
            <a:off x="4490057" y="422220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0"/>
          <p:cNvSpPr/>
          <p:nvPr/>
        </p:nvSpPr>
        <p:spPr>
          <a:xfrm>
            <a:off x="4634456" y="422068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1"/>
          <p:cNvSpPr/>
          <p:nvPr/>
        </p:nvSpPr>
        <p:spPr>
          <a:xfrm>
            <a:off x="4634456" y="422068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10"/>
          <p:cNvSpPr/>
          <p:nvPr/>
        </p:nvSpPr>
        <p:spPr>
          <a:xfrm>
            <a:off x="4833112" y="44636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807"/>
                </a:lnTo>
                <a:lnTo>
                  <a:pt x="10461" y="10461"/>
                </a:lnTo>
                <a:lnTo>
                  <a:pt x="2807" y="21806"/>
                </a:lnTo>
                <a:lnTo>
                  <a:pt x="0" y="35687"/>
                </a:lnTo>
                <a:lnTo>
                  <a:pt x="2807" y="49641"/>
                </a:lnTo>
                <a:lnTo>
                  <a:pt x="10461" y="61023"/>
                </a:lnTo>
                <a:lnTo>
                  <a:pt x="21806" y="68691"/>
                </a:lnTo>
                <a:lnTo>
                  <a:pt x="35687" y="71500"/>
                </a:lnTo>
                <a:lnTo>
                  <a:pt x="49641" y="68691"/>
                </a:lnTo>
                <a:lnTo>
                  <a:pt x="61023" y="61023"/>
                </a:lnTo>
                <a:lnTo>
                  <a:pt x="68691" y="49641"/>
                </a:lnTo>
                <a:lnTo>
                  <a:pt x="71500" y="35687"/>
                </a:lnTo>
                <a:lnTo>
                  <a:pt x="68691" y="21806"/>
                </a:lnTo>
                <a:lnTo>
                  <a:pt x="61023" y="10461"/>
                </a:lnTo>
                <a:lnTo>
                  <a:pt x="49641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12"/>
          <p:cNvSpPr/>
          <p:nvPr/>
        </p:nvSpPr>
        <p:spPr>
          <a:xfrm>
            <a:off x="4688713" y="44636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13"/>
          <p:cNvSpPr/>
          <p:nvPr/>
        </p:nvSpPr>
        <p:spPr>
          <a:xfrm>
            <a:off x="4688713" y="44636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14"/>
          <p:cNvSpPr/>
          <p:nvPr/>
        </p:nvSpPr>
        <p:spPr>
          <a:xfrm>
            <a:off x="4760087" y="46081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15"/>
          <p:cNvSpPr/>
          <p:nvPr/>
        </p:nvSpPr>
        <p:spPr>
          <a:xfrm>
            <a:off x="4760087" y="460819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16"/>
          <p:cNvSpPr/>
          <p:nvPr/>
        </p:nvSpPr>
        <p:spPr>
          <a:xfrm>
            <a:off x="4615688" y="46795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17"/>
          <p:cNvSpPr/>
          <p:nvPr/>
        </p:nvSpPr>
        <p:spPr>
          <a:xfrm>
            <a:off x="4615688" y="4679565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0"/>
          <p:cNvSpPr/>
          <p:nvPr/>
        </p:nvSpPr>
        <p:spPr>
          <a:xfrm>
            <a:off x="4760087" y="467804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1"/>
          <p:cNvSpPr/>
          <p:nvPr/>
        </p:nvSpPr>
        <p:spPr>
          <a:xfrm>
            <a:off x="4760087" y="467804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12"/>
          <p:cNvSpPr/>
          <p:nvPr/>
        </p:nvSpPr>
        <p:spPr>
          <a:xfrm>
            <a:off x="4621963" y="436345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13"/>
          <p:cNvSpPr/>
          <p:nvPr/>
        </p:nvSpPr>
        <p:spPr>
          <a:xfrm>
            <a:off x="4621963" y="436345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14"/>
          <p:cNvSpPr/>
          <p:nvPr/>
        </p:nvSpPr>
        <p:spPr>
          <a:xfrm>
            <a:off x="4693337" y="450797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15"/>
          <p:cNvSpPr/>
          <p:nvPr/>
        </p:nvSpPr>
        <p:spPr>
          <a:xfrm>
            <a:off x="4693337" y="450797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16"/>
          <p:cNvSpPr/>
          <p:nvPr/>
        </p:nvSpPr>
        <p:spPr>
          <a:xfrm>
            <a:off x="4548938" y="457935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17"/>
          <p:cNvSpPr/>
          <p:nvPr/>
        </p:nvSpPr>
        <p:spPr>
          <a:xfrm>
            <a:off x="4548938" y="457935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0"/>
          <p:cNvSpPr/>
          <p:nvPr/>
        </p:nvSpPr>
        <p:spPr>
          <a:xfrm>
            <a:off x="4693337" y="457782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1"/>
          <p:cNvSpPr/>
          <p:nvPr/>
        </p:nvSpPr>
        <p:spPr>
          <a:xfrm>
            <a:off x="4693337" y="4577826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12"/>
          <p:cNvSpPr/>
          <p:nvPr/>
        </p:nvSpPr>
        <p:spPr>
          <a:xfrm>
            <a:off x="4873089" y="436488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13"/>
          <p:cNvSpPr/>
          <p:nvPr/>
        </p:nvSpPr>
        <p:spPr>
          <a:xfrm>
            <a:off x="4873089" y="436488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14"/>
          <p:cNvSpPr/>
          <p:nvPr/>
        </p:nvSpPr>
        <p:spPr>
          <a:xfrm>
            <a:off x="4944463" y="450941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15"/>
          <p:cNvSpPr/>
          <p:nvPr/>
        </p:nvSpPr>
        <p:spPr>
          <a:xfrm>
            <a:off x="4944463" y="450941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16"/>
          <p:cNvSpPr/>
          <p:nvPr/>
        </p:nvSpPr>
        <p:spPr>
          <a:xfrm>
            <a:off x="4800064" y="458078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17"/>
          <p:cNvSpPr/>
          <p:nvPr/>
        </p:nvSpPr>
        <p:spPr>
          <a:xfrm>
            <a:off x="4800064" y="458078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0"/>
          <p:cNvSpPr/>
          <p:nvPr/>
        </p:nvSpPr>
        <p:spPr>
          <a:xfrm>
            <a:off x="4944463" y="457926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1"/>
          <p:cNvSpPr/>
          <p:nvPr/>
        </p:nvSpPr>
        <p:spPr>
          <a:xfrm>
            <a:off x="4944463" y="457926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10"/>
          <p:cNvSpPr/>
          <p:nvPr/>
        </p:nvSpPr>
        <p:spPr>
          <a:xfrm>
            <a:off x="4742784" y="443983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807"/>
                </a:lnTo>
                <a:lnTo>
                  <a:pt x="10461" y="10461"/>
                </a:lnTo>
                <a:lnTo>
                  <a:pt x="2807" y="21806"/>
                </a:lnTo>
                <a:lnTo>
                  <a:pt x="0" y="35687"/>
                </a:lnTo>
                <a:lnTo>
                  <a:pt x="2807" y="49641"/>
                </a:lnTo>
                <a:lnTo>
                  <a:pt x="10461" y="61023"/>
                </a:lnTo>
                <a:lnTo>
                  <a:pt x="21806" y="68691"/>
                </a:lnTo>
                <a:lnTo>
                  <a:pt x="35687" y="71500"/>
                </a:lnTo>
                <a:lnTo>
                  <a:pt x="49641" y="68691"/>
                </a:lnTo>
                <a:lnTo>
                  <a:pt x="61023" y="61023"/>
                </a:lnTo>
                <a:lnTo>
                  <a:pt x="68691" y="49641"/>
                </a:lnTo>
                <a:lnTo>
                  <a:pt x="71500" y="35687"/>
                </a:lnTo>
                <a:lnTo>
                  <a:pt x="68691" y="21806"/>
                </a:lnTo>
                <a:lnTo>
                  <a:pt x="61023" y="10461"/>
                </a:lnTo>
                <a:lnTo>
                  <a:pt x="49641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12"/>
          <p:cNvSpPr/>
          <p:nvPr/>
        </p:nvSpPr>
        <p:spPr>
          <a:xfrm>
            <a:off x="4598385" y="443983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13"/>
          <p:cNvSpPr/>
          <p:nvPr/>
        </p:nvSpPr>
        <p:spPr>
          <a:xfrm>
            <a:off x="4598385" y="443983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14"/>
          <p:cNvSpPr/>
          <p:nvPr/>
        </p:nvSpPr>
        <p:spPr>
          <a:xfrm>
            <a:off x="4669759" y="4584357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15"/>
          <p:cNvSpPr/>
          <p:nvPr/>
        </p:nvSpPr>
        <p:spPr>
          <a:xfrm>
            <a:off x="4669759" y="4584357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16"/>
          <p:cNvSpPr/>
          <p:nvPr/>
        </p:nvSpPr>
        <p:spPr>
          <a:xfrm>
            <a:off x="4525360" y="465573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17"/>
          <p:cNvSpPr/>
          <p:nvPr/>
        </p:nvSpPr>
        <p:spPr>
          <a:xfrm>
            <a:off x="4525360" y="465573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0"/>
          <p:cNvSpPr/>
          <p:nvPr/>
        </p:nvSpPr>
        <p:spPr>
          <a:xfrm>
            <a:off x="4669759" y="4654207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1"/>
          <p:cNvSpPr/>
          <p:nvPr/>
        </p:nvSpPr>
        <p:spPr>
          <a:xfrm>
            <a:off x="4669759" y="4654207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Прямоугольник 205"/>
          <p:cNvSpPr/>
          <p:nvPr/>
        </p:nvSpPr>
        <p:spPr>
          <a:xfrm>
            <a:off x="49212" y="1162796"/>
            <a:ext cx="1066800" cy="3429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Прямоугольник 206"/>
          <p:cNvSpPr/>
          <p:nvPr/>
        </p:nvSpPr>
        <p:spPr>
          <a:xfrm>
            <a:off x="1116012" y="2000996"/>
            <a:ext cx="685800" cy="1676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bject 44"/>
          <p:cNvSpPr/>
          <p:nvPr/>
        </p:nvSpPr>
        <p:spPr>
          <a:xfrm>
            <a:off x="1289748" y="1391396"/>
            <a:ext cx="189230" cy="103505"/>
          </a:xfrm>
          <a:custGeom>
            <a:avLst/>
            <a:gdLst/>
            <a:ahLst/>
            <a:cxnLst/>
            <a:rect l="l" t="t" r="r" b="b"/>
            <a:pathLst>
              <a:path w="189229" h="103505">
                <a:moveTo>
                  <a:pt x="189102" y="51815"/>
                </a:moveTo>
                <a:lnTo>
                  <a:pt x="0" y="103504"/>
                </a:lnTo>
                <a:lnTo>
                  <a:pt x="0" y="0"/>
                </a:lnTo>
                <a:lnTo>
                  <a:pt x="189102" y="51815"/>
                </a:lnTo>
                <a:close/>
              </a:path>
            </a:pathLst>
          </a:cu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45"/>
          <p:cNvSpPr/>
          <p:nvPr/>
        </p:nvSpPr>
        <p:spPr>
          <a:xfrm>
            <a:off x="1202753" y="1186565"/>
            <a:ext cx="181610" cy="139700"/>
          </a:xfrm>
          <a:custGeom>
            <a:avLst/>
            <a:gdLst/>
            <a:ahLst/>
            <a:cxnLst/>
            <a:rect l="l" t="t" r="r" b="b"/>
            <a:pathLst>
              <a:path w="181610" h="139700">
                <a:moveTo>
                  <a:pt x="181101" y="0"/>
                </a:moveTo>
                <a:lnTo>
                  <a:pt x="94996" y="139446"/>
                </a:lnTo>
                <a:lnTo>
                  <a:pt x="0" y="66293"/>
                </a:lnTo>
                <a:lnTo>
                  <a:pt x="181101" y="0"/>
                </a:lnTo>
                <a:close/>
              </a:path>
            </a:pathLst>
          </a:cu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51"/>
          <p:cNvSpPr/>
          <p:nvPr/>
        </p:nvSpPr>
        <p:spPr>
          <a:xfrm>
            <a:off x="1221168" y="1580752"/>
            <a:ext cx="181610" cy="139700"/>
          </a:xfrm>
          <a:custGeom>
            <a:avLst/>
            <a:gdLst/>
            <a:ahLst/>
            <a:cxnLst/>
            <a:rect l="l" t="t" r="r" b="b"/>
            <a:pathLst>
              <a:path w="181610" h="139700">
                <a:moveTo>
                  <a:pt x="181101" y="139446"/>
                </a:moveTo>
                <a:lnTo>
                  <a:pt x="0" y="73152"/>
                </a:lnTo>
                <a:lnTo>
                  <a:pt x="94996" y="0"/>
                </a:lnTo>
                <a:lnTo>
                  <a:pt x="181101" y="139446"/>
                </a:lnTo>
                <a:close/>
              </a:path>
            </a:pathLst>
          </a:cu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4"/>
          <p:cNvSpPr/>
          <p:nvPr/>
        </p:nvSpPr>
        <p:spPr>
          <a:xfrm>
            <a:off x="4666643" y="190665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687" y="0"/>
                </a:moveTo>
                <a:lnTo>
                  <a:pt x="21752" y="2790"/>
                </a:lnTo>
                <a:lnTo>
                  <a:pt x="10413" y="10413"/>
                </a:lnTo>
                <a:lnTo>
                  <a:pt x="2790" y="21752"/>
                </a:lnTo>
                <a:lnTo>
                  <a:pt x="0" y="35687"/>
                </a:lnTo>
                <a:lnTo>
                  <a:pt x="2790" y="49567"/>
                </a:lnTo>
                <a:lnTo>
                  <a:pt x="10413" y="60912"/>
                </a:lnTo>
                <a:lnTo>
                  <a:pt x="21752" y="68566"/>
                </a:lnTo>
                <a:lnTo>
                  <a:pt x="35687" y="71374"/>
                </a:lnTo>
                <a:lnTo>
                  <a:pt x="49567" y="68566"/>
                </a:lnTo>
                <a:lnTo>
                  <a:pt x="60912" y="60912"/>
                </a:lnTo>
                <a:lnTo>
                  <a:pt x="68566" y="49567"/>
                </a:lnTo>
                <a:lnTo>
                  <a:pt x="71374" y="35687"/>
                </a:lnTo>
                <a:lnTo>
                  <a:pt x="68566" y="21752"/>
                </a:lnTo>
                <a:lnTo>
                  <a:pt x="60912" y="10413"/>
                </a:lnTo>
                <a:lnTo>
                  <a:pt x="49567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5"/>
          <p:cNvSpPr/>
          <p:nvPr/>
        </p:nvSpPr>
        <p:spPr>
          <a:xfrm>
            <a:off x="4666643" y="1906651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0" y="35687"/>
                </a:moveTo>
                <a:lnTo>
                  <a:pt x="2790" y="21752"/>
                </a:lnTo>
                <a:lnTo>
                  <a:pt x="10413" y="10413"/>
                </a:lnTo>
                <a:lnTo>
                  <a:pt x="21752" y="2790"/>
                </a:lnTo>
                <a:lnTo>
                  <a:pt x="35687" y="0"/>
                </a:lnTo>
                <a:lnTo>
                  <a:pt x="49567" y="2790"/>
                </a:lnTo>
                <a:lnTo>
                  <a:pt x="60912" y="10413"/>
                </a:lnTo>
                <a:lnTo>
                  <a:pt x="68566" y="21752"/>
                </a:lnTo>
                <a:lnTo>
                  <a:pt x="71374" y="35687"/>
                </a:lnTo>
                <a:lnTo>
                  <a:pt x="68566" y="49567"/>
                </a:lnTo>
                <a:lnTo>
                  <a:pt x="60912" y="60912"/>
                </a:lnTo>
                <a:lnTo>
                  <a:pt x="49567" y="68566"/>
                </a:lnTo>
                <a:lnTo>
                  <a:pt x="35687" y="71374"/>
                </a:lnTo>
                <a:lnTo>
                  <a:pt x="21752" y="68566"/>
                </a:lnTo>
                <a:lnTo>
                  <a:pt x="10413" y="60912"/>
                </a:lnTo>
                <a:lnTo>
                  <a:pt x="2790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6"/>
          <p:cNvSpPr/>
          <p:nvPr/>
        </p:nvSpPr>
        <p:spPr>
          <a:xfrm>
            <a:off x="4577832" y="204069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687" y="0"/>
                </a:moveTo>
                <a:lnTo>
                  <a:pt x="21752" y="2790"/>
                </a:lnTo>
                <a:lnTo>
                  <a:pt x="10413" y="10413"/>
                </a:lnTo>
                <a:lnTo>
                  <a:pt x="2790" y="21752"/>
                </a:lnTo>
                <a:lnTo>
                  <a:pt x="0" y="35687"/>
                </a:lnTo>
                <a:lnTo>
                  <a:pt x="2790" y="49567"/>
                </a:lnTo>
                <a:lnTo>
                  <a:pt x="10413" y="60912"/>
                </a:lnTo>
                <a:lnTo>
                  <a:pt x="21752" y="68566"/>
                </a:lnTo>
                <a:lnTo>
                  <a:pt x="35687" y="71374"/>
                </a:lnTo>
                <a:lnTo>
                  <a:pt x="49567" y="68566"/>
                </a:lnTo>
                <a:lnTo>
                  <a:pt x="60912" y="60912"/>
                </a:lnTo>
                <a:lnTo>
                  <a:pt x="68566" y="49567"/>
                </a:lnTo>
                <a:lnTo>
                  <a:pt x="71374" y="35687"/>
                </a:lnTo>
                <a:lnTo>
                  <a:pt x="68566" y="21752"/>
                </a:lnTo>
                <a:lnTo>
                  <a:pt x="60912" y="10413"/>
                </a:lnTo>
                <a:lnTo>
                  <a:pt x="49567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7"/>
          <p:cNvSpPr/>
          <p:nvPr/>
        </p:nvSpPr>
        <p:spPr>
          <a:xfrm>
            <a:off x="4577832" y="204069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0" y="35687"/>
                </a:moveTo>
                <a:lnTo>
                  <a:pt x="2790" y="21752"/>
                </a:lnTo>
                <a:lnTo>
                  <a:pt x="10413" y="10413"/>
                </a:lnTo>
                <a:lnTo>
                  <a:pt x="21752" y="2790"/>
                </a:lnTo>
                <a:lnTo>
                  <a:pt x="35687" y="0"/>
                </a:lnTo>
                <a:lnTo>
                  <a:pt x="49567" y="2790"/>
                </a:lnTo>
                <a:lnTo>
                  <a:pt x="60912" y="10413"/>
                </a:lnTo>
                <a:lnTo>
                  <a:pt x="68566" y="21752"/>
                </a:lnTo>
                <a:lnTo>
                  <a:pt x="71374" y="35687"/>
                </a:lnTo>
                <a:lnTo>
                  <a:pt x="68566" y="49567"/>
                </a:lnTo>
                <a:lnTo>
                  <a:pt x="60912" y="60912"/>
                </a:lnTo>
                <a:lnTo>
                  <a:pt x="49567" y="68566"/>
                </a:lnTo>
                <a:lnTo>
                  <a:pt x="35687" y="71374"/>
                </a:lnTo>
                <a:lnTo>
                  <a:pt x="21752" y="68566"/>
                </a:lnTo>
                <a:lnTo>
                  <a:pt x="10413" y="60912"/>
                </a:lnTo>
                <a:lnTo>
                  <a:pt x="2790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8"/>
          <p:cNvSpPr/>
          <p:nvPr/>
        </p:nvSpPr>
        <p:spPr>
          <a:xfrm>
            <a:off x="4811042" y="190500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35687" y="0"/>
                </a:moveTo>
                <a:lnTo>
                  <a:pt x="21806" y="2807"/>
                </a:lnTo>
                <a:lnTo>
                  <a:pt x="10461" y="10461"/>
                </a:lnTo>
                <a:lnTo>
                  <a:pt x="2807" y="21806"/>
                </a:lnTo>
                <a:lnTo>
                  <a:pt x="0" y="35687"/>
                </a:lnTo>
                <a:lnTo>
                  <a:pt x="2807" y="49641"/>
                </a:lnTo>
                <a:lnTo>
                  <a:pt x="10461" y="61023"/>
                </a:lnTo>
                <a:lnTo>
                  <a:pt x="21806" y="68691"/>
                </a:lnTo>
                <a:lnTo>
                  <a:pt x="35687" y="71500"/>
                </a:lnTo>
                <a:lnTo>
                  <a:pt x="49641" y="68691"/>
                </a:lnTo>
                <a:lnTo>
                  <a:pt x="61023" y="61023"/>
                </a:lnTo>
                <a:lnTo>
                  <a:pt x="68691" y="49641"/>
                </a:lnTo>
                <a:lnTo>
                  <a:pt x="71500" y="35687"/>
                </a:lnTo>
                <a:lnTo>
                  <a:pt x="68691" y="21806"/>
                </a:lnTo>
                <a:lnTo>
                  <a:pt x="61023" y="10461"/>
                </a:lnTo>
                <a:lnTo>
                  <a:pt x="49641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9"/>
          <p:cNvSpPr/>
          <p:nvPr/>
        </p:nvSpPr>
        <p:spPr>
          <a:xfrm>
            <a:off x="4811042" y="1905000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5">
                <a:moveTo>
                  <a:pt x="0" y="35687"/>
                </a:moveTo>
                <a:lnTo>
                  <a:pt x="2807" y="21806"/>
                </a:lnTo>
                <a:lnTo>
                  <a:pt x="10461" y="10461"/>
                </a:lnTo>
                <a:lnTo>
                  <a:pt x="21806" y="2807"/>
                </a:lnTo>
                <a:lnTo>
                  <a:pt x="35687" y="0"/>
                </a:lnTo>
                <a:lnTo>
                  <a:pt x="49641" y="2807"/>
                </a:lnTo>
                <a:lnTo>
                  <a:pt x="61023" y="10461"/>
                </a:lnTo>
                <a:lnTo>
                  <a:pt x="68691" y="21806"/>
                </a:lnTo>
                <a:lnTo>
                  <a:pt x="71500" y="35687"/>
                </a:lnTo>
                <a:lnTo>
                  <a:pt x="68691" y="49641"/>
                </a:lnTo>
                <a:lnTo>
                  <a:pt x="61023" y="61023"/>
                </a:lnTo>
                <a:lnTo>
                  <a:pt x="49641" y="68691"/>
                </a:lnTo>
                <a:lnTo>
                  <a:pt x="35687" y="71500"/>
                </a:lnTo>
                <a:lnTo>
                  <a:pt x="21806" y="68691"/>
                </a:lnTo>
                <a:lnTo>
                  <a:pt x="10461" y="61023"/>
                </a:lnTo>
                <a:lnTo>
                  <a:pt x="2807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12"/>
          <p:cNvSpPr/>
          <p:nvPr/>
        </p:nvSpPr>
        <p:spPr>
          <a:xfrm>
            <a:off x="4577832" y="218509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13"/>
          <p:cNvSpPr/>
          <p:nvPr/>
        </p:nvSpPr>
        <p:spPr>
          <a:xfrm>
            <a:off x="4577832" y="218509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14"/>
          <p:cNvSpPr/>
          <p:nvPr/>
        </p:nvSpPr>
        <p:spPr>
          <a:xfrm>
            <a:off x="4649206" y="2329619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15"/>
          <p:cNvSpPr/>
          <p:nvPr/>
        </p:nvSpPr>
        <p:spPr>
          <a:xfrm>
            <a:off x="4649206" y="2329619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16"/>
          <p:cNvSpPr/>
          <p:nvPr/>
        </p:nvSpPr>
        <p:spPr>
          <a:xfrm>
            <a:off x="4504807" y="240099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17"/>
          <p:cNvSpPr/>
          <p:nvPr/>
        </p:nvSpPr>
        <p:spPr>
          <a:xfrm>
            <a:off x="4504807" y="240099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18"/>
          <p:cNvSpPr/>
          <p:nvPr/>
        </p:nvSpPr>
        <p:spPr>
          <a:xfrm>
            <a:off x="4577832" y="247084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19"/>
          <p:cNvSpPr/>
          <p:nvPr/>
        </p:nvSpPr>
        <p:spPr>
          <a:xfrm>
            <a:off x="4577832" y="247084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0"/>
          <p:cNvSpPr/>
          <p:nvPr/>
        </p:nvSpPr>
        <p:spPr>
          <a:xfrm>
            <a:off x="4649206" y="2399469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1"/>
          <p:cNvSpPr/>
          <p:nvPr/>
        </p:nvSpPr>
        <p:spPr>
          <a:xfrm>
            <a:off x="4649206" y="2399469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16"/>
          <p:cNvSpPr/>
          <p:nvPr/>
        </p:nvSpPr>
        <p:spPr>
          <a:xfrm>
            <a:off x="4657207" y="255339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17"/>
          <p:cNvSpPr/>
          <p:nvPr/>
        </p:nvSpPr>
        <p:spPr>
          <a:xfrm>
            <a:off x="4657207" y="2553393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0"/>
          <p:cNvSpPr/>
          <p:nvPr/>
        </p:nvSpPr>
        <p:spPr>
          <a:xfrm>
            <a:off x="4801606" y="2551869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1"/>
          <p:cNvSpPr/>
          <p:nvPr/>
        </p:nvSpPr>
        <p:spPr>
          <a:xfrm>
            <a:off x="4801606" y="2551869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14"/>
          <p:cNvSpPr/>
          <p:nvPr/>
        </p:nvSpPr>
        <p:spPr>
          <a:xfrm>
            <a:off x="4640199" y="225277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15"/>
          <p:cNvSpPr/>
          <p:nvPr/>
        </p:nvSpPr>
        <p:spPr>
          <a:xfrm>
            <a:off x="4640199" y="225277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16"/>
          <p:cNvSpPr/>
          <p:nvPr/>
        </p:nvSpPr>
        <p:spPr>
          <a:xfrm>
            <a:off x="4495800" y="232414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7"/>
                </a:lnTo>
                <a:lnTo>
                  <a:pt x="2790" y="49641"/>
                </a:lnTo>
                <a:lnTo>
                  <a:pt x="10413" y="61023"/>
                </a:lnTo>
                <a:lnTo>
                  <a:pt x="21752" y="68691"/>
                </a:lnTo>
                <a:lnTo>
                  <a:pt x="35687" y="71500"/>
                </a:lnTo>
                <a:lnTo>
                  <a:pt x="49567" y="68691"/>
                </a:lnTo>
                <a:lnTo>
                  <a:pt x="60912" y="61023"/>
                </a:lnTo>
                <a:lnTo>
                  <a:pt x="68566" y="49641"/>
                </a:lnTo>
                <a:lnTo>
                  <a:pt x="71374" y="35687"/>
                </a:lnTo>
                <a:lnTo>
                  <a:pt x="68566" y="21806"/>
                </a:lnTo>
                <a:lnTo>
                  <a:pt x="60912" y="10461"/>
                </a:lnTo>
                <a:lnTo>
                  <a:pt x="49567" y="2807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17"/>
          <p:cNvSpPr/>
          <p:nvPr/>
        </p:nvSpPr>
        <p:spPr>
          <a:xfrm>
            <a:off x="4495800" y="2324148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790" y="21806"/>
                </a:lnTo>
                <a:lnTo>
                  <a:pt x="10413" y="10461"/>
                </a:lnTo>
                <a:lnTo>
                  <a:pt x="21752" y="2807"/>
                </a:lnTo>
                <a:lnTo>
                  <a:pt x="35687" y="0"/>
                </a:lnTo>
                <a:lnTo>
                  <a:pt x="49567" y="2807"/>
                </a:lnTo>
                <a:lnTo>
                  <a:pt x="60912" y="10461"/>
                </a:lnTo>
                <a:lnTo>
                  <a:pt x="68566" y="21806"/>
                </a:lnTo>
                <a:lnTo>
                  <a:pt x="71374" y="35687"/>
                </a:lnTo>
                <a:lnTo>
                  <a:pt x="68566" y="49641"/>
                </a:lnTo>
                <a:lnTo>
                  <a:pt x="60912" y="61023"/>
                </a:lnTo>
                <a:lnTo>
                  <a:pt x="49567" y="68691"/>
                </a:lnTo>
                <a:lnTo>
                  <a:pt x="35687" y="71500"/>
                </a:lnTo>
                <a:lnTo>
                  <a:pt x="21752" y="68691"/>
                </a:lnTo>
                <a:lnTo>
                  <a:pt x="10413" y="61023"/>
                </a:lnTo>
                <a:lnTo>
                  <a:pt x="2790" y="49641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0"/>
          <p:cNvSpPr/>
          <p:nvPr/>
        </p:nvSpPr>
        <p:spPr>
          <a:xfrm>
            <a:off x="4640199" y="232262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35687" y="0"/>
                </a:moveTo>
                <a:lnTo>
                  <a:pt x="21806" y="2790"/>
                </a:lnTo>
                <a:lnTo>
                  <a:pt x="10461" y="10413"/>
                </a:lnTo>
                <a:lnTo>
                  <a:pt x="2807" y="21752"/>
                </a:lnTo>
                <a:lnTo>
                  <a:pt x="0" y="35687"/>
                </a:lnTo>
                <a:lnTo>
                  <a:pt x="2807" y="49567"/>
                </a:lnTo>
                <a:lnTo>
                  <a:pt x="10461" y="60912"/>
                </a:lnTo>
                <a:lnTo>
                  <a:pt x="21806" y="68566"/>
                </a:lnTo>
                <a:lnTo>
                  <a:pt x="35687" y="71374"/>
                </a:lnTo>
                <a:lnTo>
                  <a:pt x="49641" y="68566"/>
                </a:lnTo>
                <a:lnTo>
                  <a:pt x="61023" y="60912"/>
                </a:lnTo>
                <a:lnTo>
                  <a:pt x="68691" y="49567"/>
                </a:lnTo>
                <a:lnTo>
                  <a:pt x="71500" y="35687"/>
                </a:lnTo>
                <a:lnTo>
                  <a:pt x="68691" y="21752"/>
                </a:lnTo>
                <a:lnTo>
                  <a:pt x="61023" y="10413"/>
                </a:lnTo>
                <a:lnTo>
                  <a:pt x="49641" y="2790"/>
                </a:lnTo>
                <a:lnTo>
                  <a:pt x="3568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1"/>
          <p:cNvSpPr/>
          <p:nvPr/>
        </p:nvSpPr>
        <p:spPr>
          <a:xfrm>
            <a:off x="4640199" y="2322624"/>
            <a:ext cx="71755" cy="71755"/>
          </a:xfrm>
          <a:custGeom>
            <a:avLst/>
            <a:gdLst/>
            <a:ahLst/>
            <a:cxnLst/>
            <a:rect l="l" t="t" r="r" b="b"/>
            <a:pathLst>
              <a:path w="71754" h="71754">
                <a:moveTo>
                  <a:pt x="0" y="35687"/>
                </a:moveTo>
                <a:lnTo>
                  <a:pt x="2807" y="21752"/>
                </a:lnTo>
                <a:lnTo>
                  <a:pt x="10461" y="10413"/>
                </a:lnTo>
                <a:lnTo>
                  <a:pt x="21806" y="2790"/>
                </a:lnTo>
                <a:lnTo>
                  <a:pt x="35687" y="0"/>
                </a:lnTo>
                <a:lnTo>
                  <a:pt x="49641" y="2790"/>
                </a:lnTo>
                <a:lnTo>
                  <a:pt x="61023" y="10413"/>
                </a:lnTo>
                <a:lnTo>
                  <a:pt x="68691" y="21752"/>
                </a:lnTo>
                <a:lnTo>
                  <a:pt x="71500" y="35687"/>
                </a:lnTo>
                <a:lnTo>
                  <a:pt x="68691" y="49567"/>
                </a:lnTo>
                <a:lnTo>
                  <a:pt x="61023" y="60912"/>
                </a:lnTo>
                <a:lnTo>
                  <a:pt x="49641" y="68566"/>
                </a:lnTo>
                <a:lnTo>
                  <a:pt x="35687" y="71374"/>
                </a:lnTo>
                <a:lnTo>
                  <a:pt x="21806" y="68566"/>
                </a:lnTo>
                <a:lnTo>
                  <a:pt x="10461" y="60912"/>
                </a:lnTo>
                <a:lnTo>
                  <a:pt x="2807" y="49567"/>
                </a:lnTo>
                <a:lnTo>
                  <a:pt x="0" y="35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 from experiments</a:t>
            </a:r>
            <a:endParaRPr lang="en-US" dirty="0"/>
          </a:p>
        </p:txBody>
      </p:sp>
      <p:pic>
        <p:nvPicPr>
          <p:cNvPr id="10" name="Picture 3" descr="C:\Users\mate\Desktop\Shining orbs\New folder\f4\24mm\DSC_008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515923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mate\Desktop\Shining orbs\New folder\f5\35mm\DSC_00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68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calculation</a:t>
            </a:r>
            <a:endParaRPr lang="en-US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3340611" cy="344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048000" y="3854521"/>
            <a:ext cx="3048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06755" y="3957413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841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Th</a:t>
            </a:r>
            <a:r>
              <a:rPr lang="en-US" dirty="0"/>
              <a:t>e</a:t>
            </a:r>
            <a:r>
              <a:rPr lang="en-US" spc="-15" dirty="0"/>
              <a:t> </a:t>
            </a:r>
            <a:r>
              <a:rPr lang="en-US" dirty="0"/>
              <a:t>orb’s </a:t>
            </a:r>
            <a:r>
              <a:rPr lang="en-US" spc="-85" dirty="0"/>
              <a:t>r</a:t>
            </a:r>
            <a:r>
              <a:rPr lang="en-US" dirty="0"/>
              <a:t>adius</a:t>
            </a:r>
            <a:r>
              <a:rPr lang="en-US" spc="-5" dirty="0"/>
              <a:t> </a:t>
            </a:r>
            <a:r>
              <a:rPr lang="en-US" dirty="0"/>
              <a:t>a</a:t>
            </a:r>
            <a:r>
              <a:rPr lang="en-US" spc="-90" dirty="0"/>
              <a:t>g</a:t>
            </a:r>
            <a:r>
              <a:rPr lang="en-US" dirty="0"/>
              <a:t>ain</a:t>
            </a:r>
            <a:r>
              <a:rPr lang="en-US" spc="-45" dirty="0"/>
              <a:t>s</a:t>
            </a:r>
            <a:r>
              <a:rPr lang="en-US" dirty="0"/>
              <a:t>t the </a:t>
            </a:r>
            <a:r>
              <a:rPr lang="en-US" spc="-5" dirty="0">
                <a:latin typeface="Calibri"/>
                <a:cs typeface="Calibri"/>
              </a:rPr>
              <a:t>diaph</a:t>
            </a:r>
            <a:r>
              <a:rPr lang="en-US" spc="-70" dirty="0">
                <a:latin typeface="Calibri"/>
                <a:cs typeface="Calibri"/>
              </a:rPr>
              <a:t>r</a:t>
            </a:r>
            <a:r>
              <a:rPr lang="en-US" dirty="0">
                <a:latin typeface="Calibri"/>
                <a:cs typeface="Calibri"/>
              </a:rPr>
              <a:t>agm</a:t>
            </a:r>
            <a:r>
              <a:rPr lang="en-US" spc="-20" dirty="0">
                <a:latin typeface="Calibri"/>
                <a:cs typeface="Calibri"/>
              </a:rPr>
              <a:t> </a:t>
            </a:r>
            <a:r>
              <a:rPr lang="en-US" spc="-90" dirty="0">
                <a:latin typeface="Calibri"/>
                <a:cs typeface="Calibri"/>
              </a:rPr>
              <a:t>r</a:t>
            </a:r>
            <a:r>
              <a:rPr lang="en-US" dirty="0">
                <a:latin typeface="Calibri"/>
                <a:cs typeface="Calibri"/>
              </a:rPr>
              <a:t>adius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137160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R,  Pixels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10067" y="549806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D, mm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09600" y="2164522"/>
                <a:ext cx="4913059" cy="1004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𝑅</m:t>
                      </m:r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𝐷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64522"/>
                <a:ext cx="4913059" cy="10049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203652"/>
              </p:ext>
            </p:extLst>
          </p:nvPr>
        </p:nvGraphicFramePr>
        <p:xfrm>
          <a:off x="228600" y="156162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04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609600" y="451073"/>
            <a:ext cx="8991600" cy="1158522"/>
          </a:xfrm>
          <a:prstGeom prst="rect">
            <a:avLst/>
          </a:prstGeom>
        </p:spPr>
        <p:txBody>
          <a:bodyPr vert="horz" wrap="square" lIns="0" tIns="324358" rIns="0" bIns="0" rtlCol="0">
            <a:spAutoFit/>
          </a:bodyPr>
          <a:lstStyle/>
          <a:p>
            <a:pPr marL="2025650">
              <a:lnSpc>
                <a:spcPct val="100000"/>
              </a:lnSpc>
            </a:pPr>
            <a:r>
              <a:rPr spc="-5" dirty="0"/>
              <a:t>Sp</a:t>
            </a:r>
            <a:r>
              <a:rPr spc="15" dirty="0"/>
              <a:t>e</a:t>
            </a:r>
            <a:r>
              <a:rPr dirty="0"/>
              <a:t>c</a:t>
            </a:r>
            <a:r>
              <a:rPr spc="-35" dirty="0"/>
              <a:t>k</a:t>
            </a:r>
            <a:r>
              <a:rPr dirty="0"/>
              <a:t>s</a:t>
            </a:r>
            <a:r>
              <a:rPr spc="-30" dirty="0"/>
              <a:t> </a:t>
            </a:r>
            <a:r>
              <a:rPr dirty="0"/>
              <a:t>cha</a:t>
            </a:r>
            <a:r>
              <a:rPr spc="-85" dirty="0"/>
              <a:t>r</a:t>
            </a:r>
            <a:r>
              <a:rPr dirty="0"/>
              <a:t>ac</a:t>
            </a:r>
            <a:r>
              <a:rPr spc="-45" dirty="0"/>
              <a:t>t</a:t>
            </a:r>
            <a:r>
              <a:rPr dirty="0"/>
              <a:t>eri</a:t>
            </a:r>
            <a:r>
              <a:rPr spc="-45" dirty="0"/>
              <a:t>s</a:t>
            </a:r>
            <a:r>
              <a:rPr dirty="0"/>
              <a:t>tics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59176" y="2420873"/>
            <a:ext cx="3168650" cy="30925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70485" rIns="0" bIns="0" rtlCol="0">
            <a:spAutoFit/>
          </a:bodyPr>
          <a:lstStyle/>
          <a:p>
            <a:pPr marL="572770" indent="-3429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573405" algn="l"/>
              </a:tabLst>
            </a:pPr>
            <a:r>
              <a:rPr sz="3200" b="1" dirty="0" smtClean="0">
                <a:latin typeface="Calibri"/>
                <a:cs typeface="Calibri"/>
              </a:rPr>
              <a:t>Si</a:t>
            </a:r>
            <a:r>
              <a:rPr sz="3200" b="1" spc="-65" dirty="0" smtClean="0">
                <a:latin typeface="Calibri"/>
                <a:cs typeface="Calibri"/>
              </a:rPr>
              <a:t>z</a:t>
            </a:r>
            <a:r>
              <a:rPr sz="3200" b="1" dirty="0" smtClean="0">
                <a:latin typeface="Calibri"/>
                <a:cs typeface="Calibri"/>
              </a:rPr>
              <a:t>e</a:t>
            </a:r>
            <a:endParaRPr lang="en-US" sz="3200" b="1" dirty="0" smtClean="0">
              <a:latin typeface="Calibri"/>
              <a:cs typeface="Calibri"/>
            </a:endParaRPr>
          </a:p>
          <a:p>
            <a:pPr marL="572770" indent="-342900">
              <a:lnSpc>
                <a:spcPts val="3454"/>
              </a:lnSpc>
              <a:buFont typeface="Arial"/>
              <a:buChar char="•"/>
              <a:tabLst>
                <a:tab pos="573405" algn="l"/>
              </a:tabLst>
            </a:pPr>
            <a:r>
              <a:rPr lang="en-US" sz="3200" b="1" dirty="0">
                <a:latin typeface="Calibri"/>
                <a:cs typeface="Calibri"/>
              </a:rPr>
              <a:t>Distance from</a:t>
            </a:r>
          </a:p>
          <a:p>
            <a:pPr marL="572770">
              <a:lnSpc>
                <a:spcPts val="3454"/>
              </a:lnSpc>
            </a:pPr>
            <a:r>
              <a:rPr lang="en-US" sz="3200" b="1" dirty="0">
                <a:latin typeface="Calibri"/>
                <a:cs typeface="Calibri"/>
              </a:rPr>
              <a:t>lens to </a:t>
            </a:r>
            <a:r>
              <a:rPr lang="en-US" sz="3200" b="1" dirty="0" smtClean="0">
                <a:latin typeface="Calibri"/>
                <a:cs typeface="Calibri"/>
              </a:rPr>
              <a:t>speck</a:t>
            </a:r>
          </a:p>
          <a:p>
            <a:pPr marL="572770" indent="-3429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573405" algn="l"/>
              </a:tabLst>
            </a:pPr>
            <a:r>
              <a:rPr lang="en-US" sz="3200" b="1" dirty="0" smtClean="0">
                <a:latin typeface="Calibri"/>
                <a:cs typeface="Calibri"/>
              </a:rPr>
              <a:t>color</a:t>
            </a:r>
          </a:p>
          <a:p>
            <a:pPr marL="572770" indent="-3429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573405" algn="l"/>
              </a:tabLst>
            </a:pPr>
            <a:r>
              <a:rPr lang="en-US" sz="3200" b="1" dirty="0" smtClean="0">
                <a:latin typeface="Calibri"/>
                <a:cs typeface="Calibri"/>
              </a:rPr>
              <a:t>Shape</a:t>
            </a:r>
            <a:endParaRPr lang="en-US" sz="3200" b="1" spc="-5" dirty="0" smtClean="0">
              <a:latin typeface="Calibri"/>
              <a:cs typeface="Calibri"/>
            </a:endParaRPr>
          </a:p>
          <a:p>
            <a:pPr marL="572770" indent="-342900">
              <a:lnSpc>
                <a:spcPct val="100000"/>
              </a:lnSpc>
              <a:buFont typeface="Arial"/>
              <a:buChar char="•"/>
              <a:tabLst>
                <a:tab pos="573405" algn="l"/>
              </a:tabLst>
            </a:pP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4358" rIns="0" bIns="0" rtlCol="0">
            <a:spAutoFit/>
          </a:bodyPr>
          <a:lstStyle/>
          <a:p>
            <a:pPr marL="1330960">
              <a:lnSpc>
                <a:spcPct val="100000"/>
              </a:lnSpc>
            </a:pPr>
            <a:r>
              <a:rPr spc="-50" dirty="0"/>
              <a:t>F</a:t>
            </a:r>
            <a:r>
              <a:rPr spc="-5" dirty="0"/>
              <a:t>ormul</a:t>
            </a:r>
            <a:r>
              <a:rPr spc="-20" dirty="0"/>
              <a:t>a</a:t>
            </a:r>
            <a:r>
              <a:rPr dirty="0"/>
              <a:t>tion</a:t>
            </a:r>
            <a:r>
              <a:rPr spc="-20" dirty="0"/>
              <a:t> </a:t>
            </a:r>
            <a:r>
              <a:rPr spc="-5" dirty="0"/>
              <a:t>o</a:t>
            </a:r>
            <a:r>
              <a:rPr dirty="0"/>
              <a:t>f t</a:t>
            </a:r>
            <a:r>
              <a:rPr spc="5" dirty="0"/>
              <a:t>h</a:t>
            </a:r>
            <a:r>
              <a:rPr dirty="0"/>
              <a:t>e </a:t>
            </a:r>
            <a:r>
              <a:rPr spc="-5" dirty="0"/>
              <a:t>p</a:t>
            </a:r>
            <a:r>
              <a:rPr spc="-75" dirty="0"/>
              <a:t>r</a:t>
            </a:r>
            <a:r>
              <a:rPr dirty="0"/>
              <a:t>o</a:t>
            </a:r>
            <a:r>
              <a:rPr spc="10" dirty="0"/>
              <a:t>b</a:t>
            </a:r>
            <a:r>
              <a:rPr dirty="0"/>
              <a:t>lem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0259" y="1828800"/>
            <a:ext cx="3558540" cy="4873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29"/>
              </a:lnSpc>
            </a:pPr>
            <a:r>
              <a:rPr lang="en-US" sz="3200" dirty="0" smtClean="0"/>
              <a:t>13. Shining orbs bright and rather unexpected white disks may appear in a photo taken with a flash in a dark room. Explain why such shining orbs appear in the photos. 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1026" name="Picture 2" descr="C:\Users\mate\Desktop\New folder\DSC_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63" y="1828800"/>
            <a:ext cx="425444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75107"/>
            <a:ext cx="8150860" cy="2136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algn="ctr">
              <a:lnSpc>
                <a:spcPct val="100000"/>
              </a:lnSpc>
            </a:pPr>
            <a:r>
              <a:rPr sz="4400" spc="-5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Si</a:t>
            </a:r>
            <a:r>
              <a:rPr sz="4400" spc="-95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z</a:t>
            </a:r>
            <a:r>
              <a:rPr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e</a:t>
            </a:r>
          </a:p>
          <a:p>
            <a:pPr marL="12700">
              <a:lnSpc>
                <a:spcPct val="100000"/>
              </a:lnSpc>
              <a:spcBef>
                <a:spcPts val="3740"/>
              </a:spcBef>
            </a:pPr>
            <a:r>
              <a:rPr lang="en-US" sz="3200" spc="180" dirty="0">
                <a:latin typeface="Wingdings"/>
                <a:cs typeface="Calibri"/>
              </a:rPr>
              <a:t> </a:t>
            </a:r>
            <a:r>
              <a:rPr sz="3200" spc="-5" dirty="0" smtClean="0">
                <a:latin typeface="Calibri"/>
                <a:cs typeface="Calibri"/>
              </a:rPr>
              <a:t>Th</a:t>
            </a:r>
            <a:r>
              <a:rPr sz="3200" dirty="0" smtClean="0">
                <a:latin typeface="Calibri"/>
                <a:cs typeface="Calibri"/>
              </a:rPr>
              <a:t>e</a:t>
            </a:r>
            <a:r>
              <a:rPr sz="3200" spc="-5" dirty="0" smtClean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80" dirty="0">
                <a:latin typeface="Calibri"/>
                <a:cs typeface="Calibri"/>
              </a:rPr>
              <a:t>z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spec</a:t>
            </a: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i</a:t>
            </a:r>
            <a:r>
              <a:rPr sz="3200" dirty="0">
                <a:latin typeface="Calibri"/>
                <a:cs typeface="Calibri"/>
              </a:rPr>
              <a:t>s i</a:t>
            </a:r>
            <a:r>
              <a:rPr sz="3200" spc="-30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f</a:t>
            </a:r>
            <a:r>
              <a:rPr sz="3200" spc="-15" dirty="0">
                <a:latin typeface="Calibri"/>
                <a:cs typeface="Calibri"/>
              </a:rPr>
              <a:t>l</a:t>
            </a:r>
            <a:r>
              <a:rPr sz="3200" spc="-5" dirty="0">
                <a:latin typeface="Calibri"/>
                <a:cs typeface="Calibri"/>
              </a:rPr>
              <a:t>uenc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 i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en</a:t>
            </a:r>
            <a:r>
              <a:rPr sz="3200" spc="-1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1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y</a:t>
            </a:r>
          </a:p>
          <a:p>
            <a:pPr marL="3556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lang="en-US" sz="3200" dirty="0" smtClean="0">
                <a:latin typeface="Calibri"/>
                <a:cs typeface="Calibri"/>
              </a:rPr>
              <a:t>orb</a:t>
            </a:r>
            <a:r>
              <a:rPr sz="3200" dirty="0" smtClean="0">
                <a:latin typeface="Calibri"/>
                <a:cs typeface="Calibri"/>
              </a:rPr>
              <a:t>: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00779" y="2942513"/>
            <a:ext cx="335280" cy="727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700" spc="85" dirty="0">
                <a:latin typeface="Times New Roman"/>
                <a:cs typeface="Times New Roman"/>
              </a:rPr>
              <a:t>2</a:t>
            </a:r>
            <a:endParaRPr sz="4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971187"/>
            <a:ext cx="4253865" cy="19466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95830">
              <a:lnSpc>
                <a:spcPct val="100000"/>
              </a:lnSpc>
            </a:pPr>
            <a:r>
              <a:rPr sz="8100" i="1" spc="85" dirty="0">
                <a:latin typeface="Times New Roman"/>
                <a:cs typeface="Times New Roman"/>
              </a:rPr>
              <a:t>I</a:t>
            </a:r>
            <a:r>
              <a:rPr sz="8100" i="1" spc="640" dirty="0">
                <a:latin typeface="Times New Roman"/>
                <a:cs typeface="Times New Roman"/>
              </a:rPr>
              <a:t> </a:t>
            </a:r>
            <a:r>
              <a:rPr sz="8100" spc="135" dirty="0">
                <a:latin typeface="Times New Roman"/>
                <a:cs typeface="Times New Roman"/>
              </a:rPr>
              <a:t>~</a:t>
            </a:r>
            <a:r>
              <a:rPr sz="8100" spc="-75" dirty="0">
                <a:latin typeface="Times New Roman"/>
                <a:cs typeface="Times New Roman"/>
              </a:rPr>
              <a:t> </a:t>
            </a:r>
            <a:r>
              <a:rPr sz="8100" i="1" spc="125" dirty="0">
                <a:latin typeface="Times New Roman"/>
                <a:cs typeface="Times New Roman"/>
              </a:rPr>
              <a:t>d</a:t>
            </a:r>
            <a:endParaRPr sz="8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35"/>
              </a:spcBef>
            </a:pPr>
            <a:r>
              <a:rPr sz="2800" spc="-5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 i</a:t>
            </a:r>
            <a:r>
              <a:rPr sz="2800" spc="-40" dirty="0">
                <a:latin typeface="Calibri"/>
                <a:cs typeface="Calibri"/>
              </a:rPr>
              <a:t>n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en</a:t>
            </a: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lang="en-US" sz="2800" spc="-5" dirty="0" smtClean="0">
                <a:latin typeface="Calibri"/>
                <a:cs typeface="Calibri"/>
              </a:rPr>
              <a:t>orb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4705" y="4405085"/>
            <a:ext cx="29726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5" dirty="0">
                <a:latin typeface="Calibri"/>
                <a:cs typeface="Calibri"/>
              </a:rPr>
              <a:t>d is </a:t>
            </a:r>
            <a:r>
              <a:rPr lang="en-US" sz="2800" spc="-10" dirty="0">
                <a:latin typeface="Calibri"/>
                <a:cs typeface="Calibri"/>
              </a:rPr>
              <a:t>spec</a:t>
            </a:r>
            <a:r>
              <a:rPr lang="en-US" sz="2800" spc="-5" dirty="0">
                <a:latin typeface="Calibri"/>
                <a:cs typeface="Calibri"/>
              </a:rPr>
              <a:t>k</a:t>
            </a:r>
            <a:r>
              <a:rPr lang="en-US" sz="2800" spc="2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d</a:t>
            </a:r>
            <a:r>
              <a:rPr lang="en-US" sz="2800" spc="-15" dirty="0">
                <a:latin typeface="Calibri"/>
                <a:cs typeface="Calibri"/>
              </a:rPr>
              <a:t>i</a:t>
            </a:r>
            <a:r>
              <a:rPr lang="en-US" sz="2800" spc="-5" dirty="0">
                <a:latin typeface="Calibri"/>
                <a:cs typeface="Calibri"/>
              </a:rPr>
              <a:t>am</a:t>
            </a:r>
            <a:r>
              <a:rPr lang="en-US" sz="2800" spc="-15" dirty="0">
                <a:latin typeface="Calibri"/>
                <a:cs typeface="Calibri"/>
              </a:rPr>
              <a:t>e</a:t>
            </a:r>
            <a:r>
              <a:rPr lang="en-US" sz="2800" spc="-30" dirty="0">
                <a:latin typeface="Calibri"/>
                <a:cs typeface="Calibri"/>
              </a:rPr>
              <a:t>t</a:t>
            </a:r>
            <a:r>
              <a:rPr lang="en-US" sz="2800" spc="-5" dirty="0">
                <a:latin typeface="Calibri"/>
                <a:cs typeface="Calibri"/>
              </a:rPr>
              <a:t>er</a:t>
            </a:r>
            <a:endParaRPr lang="en-US" sz="280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Smaller chalk dust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Bigger chalk dust</a:t>
            </a:r>
            <a:endParaRPr lang="en-US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3886200" cy="355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3810000" cy="356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8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2770" indent="-342900">
              <a:lnSpc>
                <a:spcPts val="3454"/>
              </a:lnSpc>
              <a:tabLst>
                <a:tab pos="573405" algn="l"/>
              </a:tabLst>
            </a:pPr>
            <a:r>
              <a:rPr lang="en-US" b="1" dirty="0">
                <a:latin typeface="Calibri"/>
                <a:cs typeface="Calibri"/>
              </a:rPr>
              <a:t>Distance </a:t>
            </a:r>
            <a:r>
              <a:rPr lang="en-US" b="1" dirty="0" smtClean="0">
                <a:latin typeface="Calibri"/>
                <a:cs typeface="Calibri"/>
              </a:rPr>
              <a:t>from</a:t>
            </a:r>
            <a:br>
              <a:rPr lang="en-US" b="1" dirty="0" smtClean="0">
                <a:latin typeface="Calibri"/>
                <a:cs typeface="Calibri"/>
              </a:rPr>
            </a:br>
            <a:r>
              <a:rPr lang="en-US" b="1" dirty="0">
                <a:latin typeface="Calibri"/>
                <a:cs typeface="Calibri"/>
              </a:rPr>
              <a:t/>
            </a:r>
            <a:br>
              <a:rPr lang="en-US" b="1" dirty="0">
                <a:latin typeface="Calibri"/>
                <a:cs typeface="Calibri"/>
              </a:rPr>
            </a:br>
            <a:r>
              <a:rPr lang="en-US" b="1" dirty="0">
                <a:latin typeface="Calibri"/>
                <a:cs typeface="Calibri"/>
              </a:rPr>
              <a:t>lens to </a:t>
            </a:r>
            <a:r>
              <a:rPr lang="en-US" b="1" dirty="0" smtClean="0">
                <a:latin typeface="Calibri"/>
                <a:cs typeface="Calibri"/>
              </a:rPr>
              <a:t>speck</a:t>
            </a:r>
            <a:endParaRPr lang="en-US" dirty="0"/>
          </a:p>
        </p:txBody>
      </p:sp>
      <p:pic>
        <p:nvPicPr>
          <p:cNvPr id="6" name="Picture 2" descr="C:\Users\mate\Desktop\Shining orbs\New folder\DSC_01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ate\Desktop\Shining orbs\New folder\DSC_01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515923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8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0"/>
            <a:ext cx="9448800" cy="1600200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z="3600" b="1" baseline="55555" dirty="0">
                <a:latin typeface="Arial"/>
                <a:cs typeface="Arial"/>
              </a:rPr>
              <a:t> </a:t>
            </a:r>
            <a:r>
              <a:rPr lang="en-US" sz="3600" b="1" spc="-300" baseline="55555" dirty="0" smtClean="0">
                <a:latin typeface="Arial"/>
                <a:cs typeface="Arial"/>
              </a:rPr>
              <a:t> </a:t>
            </a:r>
            <a:r>
              <a:rPr lang="en-US" sz="4400" dirty="0"/>
              <a:t>G</a:t>
            </a:r>
            <a:r>
              <a:rPr lang="en-US" sz="4400" spc="5" dirty="0"/>
              <a:t>h</a:t>
            </a:r>
            <a:r>
              <a:rPr lang="en-US" sz="4400" spc="-5" dirty="0"/>
              <a:t>o</a:t>
            </a:r>
            <a:r>
              <a:rPr lang="en-US" sz="4400" spc="-35" dirty="0"/>
              <a:t>s</a:t>
            </a:r>
            <a:r>
              <a:rPr lang="en-US" sz="4400" dirty="0"/>
              <a:t>t</a:t>
            </a:r>
            <a:r>
              <a:rPr lang="en-US" sz="4400" spc="-25" dirty="0"/>
              <a:t> </a:t>
            </a:r>
            <a:r>
              <a:rPr lang="en-US" sz="4400" spc="-90" dirty="0"/>
              <a:t>r</a:t>
            </a:r>
            <a:r>
              <a:rPr lang="en-US" sz="4400" dirty="0"/>
              <a:t>adius</a:t>
            </a:r>
            <a:r>
              <a:rPr lang="en-US" sz="4400" spc="10" dirty="0"/>
              <a:t> </a:t>
            </a:r>
            <a:r>
              <a:rPr lang="en-US" sz="4400" dirty="0"/>
              <a:t>a</a:t>
            </a:r>
            <a:r>
              <a:rPr lang="en-US" sz="4400" spc="-90" dirty="0"/>
              <a:t>g</a:t>
            </a:r>
            <a:r>
              <a:rPr lang="en-US" sz="4400" dirty="0"/>
              <a:t>ain</a:t>
            </a:r>
            <a:r>
              <a:rPr lang="en-US" sz="4400" spc="-40" dirty="0"/>
              <a:t>s</a:t>
            </a:r>
            <a:r>
              <a:rPr lang="en-US" sz="4400" dirty="0"/>
              <a:t>t the</a:t>
            </a:r>
            <a:r>
              <a:rPr lang="en-US" sz="4400" spc="5" dirty="0"/>
              <a:t> </a:t>
            </a:r>
            <a:r>
              <a:rPr lang="en-US" sz="4400" spc="-5" dirty="0"/>
              <a:t>di</a:t>
            </a:r>
            <a:r>
              <a:rPr lang="en-US" sz="4400" spc="-40" dirty="0"/>
              <a:t>s</a:t>
            </a:r>
            <a:r>
              <a:rPr lang="en-US" sz="4400" spc="-50" dirty="0"/>
              <a:t>t</a:t>
            </a:r>
            <a:r>
              <a:rPr lang="en-US" sz="4400" dirty="0"/>
              <a:t>ance</a:t>
            </a:r>
            <a:r>
              <a:rPr lang="en-US" sz="4400" dirty="0">
                <a:latin typeface="Arial"/>
                <a:cs typeface="Arial"/>
              </a:rPr>
              <a:t/>
            </a:r>
            <a:br>
              <a:rPr lang="en-US" sz="4400" dirty="0">
                <a:latin typeface="Arial"/>
                <a:cs typeface="Arial"/>
              </a:rPr>
            </a:br>
            <a:r>
              <a:rPr lang="en-US" sz="4400" spc="-5" dirty="0"/>
              <a:t>f</a:t>
            </a:r>
            <a:r>
              <a:rPr lang="en-US" sz="4400" spc="-75" dirty="0"/>
              <a:t>r</a:t>
            </a:r>
            <a:r>
              <a:rPr lang="en-US" sz="4400" spc="-5" dirty="0"/>
              <a:t>o</a:t>
            </a:r>
            <a:r>
              <a:rPr lang="en-US" sz="4400" spc="5" dirty="0"/>
              <a:t>m</a:t>
            </a:r>
            <a:r>
              <a:rPr lang="en-US" sz="4400" spc="-15" dirty="0"/>
              <a:t> </a:t>
            </a:r>
            <a:r>
              <a:rPr lang="en-US" sz="4400" dirty="0"/>
              <a:t>lens</a:t>
            </a:r>
            <a:r>
              <a:rPr lang="en-US" sz="4400" spc="-10" dirty="0"/>
              <a:t> </a:t>
            </a:r>
            <a:r>
              <a:rPr lang="en-US" sz="4400" spc="-40" dirty="0"/>
              <a:t>t</a:t>
            </a:r>
            <a:r>
              <a:rPr lang="en-US" sz="4400" dirty="0"/>
              <a:t>o </a:t>
            </a:r>
            <a:r>
              <a:rPr lang="en-US" sz="4400" spc="5" dirty="0"/>
              <a:t>s</a:t>
            </a:r>
            <a:r>
              <a:rPr lang="en-US" sz="4400" spc="-5" dirty="0"/>
              <a:t>peck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600200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R, pixels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22833" y="542186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X, mm</a:t>
            </a:r>
            <a:endParaRPr lang="en-US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754102"/>
              </p:ext>
            </p:extLst>
          </p:nvPr>
        </p:nvGraphicFramePr>
        <p:xfrm>
          <a:off x="457200" y="1969532"/>
          <a:ext cx="7696200" cy="4156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88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93" y="150748"/>
            <a:ext cx="8967012" cy="6771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7" r="-175" b="55971"/>
          <a:stretch/>
        </p:blipFill>
        <p:spPr bwMode="auto">
          <a:xfrm>
            <a:off x="383329" y="3915229"/>
            <a:ext cx="2281342" cy="194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80840"/>
            <a:ext cx="8167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Shape and color of orb</a:t>
            </a:r>
            <a:endParaRPr lang="en-US" sz="4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mate\Desktop\Shining orbs\IYNT 2015 Shining orbs\DSC_0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8" t="36227" r="8506" b="31437"/>
          <a:stretch/>
        </p:blipFill>
        <p:spPr bwMode="auto">
          <a:xfrm>
            <a:off x="3429000" y="1309999"/>
            <a:ext cx="1988457" cy="19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te\Desktop\Shining orbs\IYNT 2015 Shining orbs\DSC_00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47094" r="39812" b="27969"/>
          <a:stretch/>
        </p:blipFill>
        <p:spPr bwMode="auto">
          <a:xfrm>
            <a:off x="6338821" y="1295400"/>
            <a:ext cx="2286000" cy="19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te\Desktop\Shining orbs\IYNT 2015 Shining orbs\DSC_007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4" t="13251" r="36364" b="75840"/>
          <a:stretch/>
        </p:blipFill>
        <p:spPr bwMode="auto">
          <a:xfrm>
            <a:off x="457200" y="1309999"/>
            <a:ext cx="2133600" cy="19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8" name="Picture 8" descr="C:\Users\mate\Desktop\Shining orbs\New folder\DSC_020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24115" r="94319" b="71479"/>
          <a:stretch/>
        </p:blipFill>
        <p:spPr bwMode="auto">
          <a:xfrm>
            <a:off x="6705600" y="4053115"/>
            <a:ext cx="1919221" cy="173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57" y="3958772"/>
            <a:ext cx="2422864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39486"/>
            <a:ext cx="8229600" cy="1600200"/>
          </a:xfrm>
        </p:spPr>
        <p:txBody>
          <a:bodyPr/>
          <a:lstStyle/>
          <a:p>
            <a:r>
              <a:rPr lang="en-US" dirty="0" smtClean="0"/>
              <a:t>IYNT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92263"/>
            <a:ext cx="5696546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5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Batman</a:t>
            </a:r>
            <a:endParaRPr lang="en-US" dirty="0"/>
          </a:p>
        </p:txBody>
      </p:sp>
      <p:pic>
        <p:nvPicPr>
          <p:cNvPr id="4" name="Picture 2" descr="C:\Users\mate\Desktop\11659301_689880264475124_4970924111306477879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917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914400" y="-381000"/>
            <a:ext cx="8229600" cy="1600200"/>
          </a:xfrm>
          <a:prstGeom prst="rect">
            <a:avLst/>
          </a:prstGeom>
        </p:spPr>
        <p:txBody>
          <a:bodyPr vert="horz" wrap="square" lIns="0" tIns="324358" rIns="0" bIns="0" rtlCol="0">
            <a:spAutoFit/>
          </a:bodyPr>
          <a:lstStyle/>
          <a:p>
            <a:pPr marL="3326129">
              <a:lnSpc>
                <a:spcPct val="100000"/>
              </a:lnSpc>
            </a:pPr>
            <a:r>
              <a:rPr spc="-5" dirty="0"/>
              <a:t>Summa</a:t>
            </a:r>
            <a:r>
              <a:rPr spc="25" dirty="0"/>
              <a:t>r</a:t>
            </a:r>
            <a:r>
              <a:rPr dirty="0"/>
              <a:t>y: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21154"/>
            <a:ext cx="7569200" cy="4842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120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</a:t>
            </a:r>
            <a:r>
              <a:rPr sz="3200" spc="-55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-4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xpla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ne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15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-5" dirty="0">
                <a:latin typeface="Calibri"/>
                <a:cs typeface="Calibri"/>
              </a:rPr>
              <a:t>phenome</a:t>
            </a:r>
            <a:r>
              <a:rPr sz="3200" spc="-10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</a:t>
            </a:r>
            <a:endParaRPr sz="32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appeari</a:t>
            </a:r>
            <a:r>
              <a:rPr sz="3200" spc="-1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g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lang="en-US" sz="3200" dirty="0" smtClean="0">
                <a:latin typeface="Calibri"/>
                <a:cs typeface="Calibri"/>
              </a:rPr>
              <a:t>Shining orbs</a:t>
            </a:r>
            <a:r>
              <a:rPr sz="3200" spc="-5" dirty="0" smtClean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lang="en-US" sz="3200" spc="-5" dirty="0" smtClean="0">
                <a:latin typeface="Calibri"/>
                <a:cs typeface="Calibri"/>
              </a:rPr>
              <a:t>it’s </a:t>
            </a:r>
            <a:r>
              <a:rPr sz="3200" spc="-20" dirty="0" smtClean="0">
                <a:latin typeface="Calibri"/>
                <a:cs typeface="Calibri"/>
              </a:rPr>
              <a:t>c</a:t>
            </a:r>
            <a:r>
              <a:rPr sz="3200" spc="-5" dirty="0" smtClean="0">
                <a:latin typeface="Calibri"/>
                <a:cs typeface="Calibri"/>
              </a:rPr>
              <a:t>ondi</a:t>
            </a:r>
            <a:r>
              <a:rPr sz="3200" spc="-10" dirty="0" smtClean="0">
                <a:latin typeface="Calibri"/>
                <a:cs typeface="Calibri"/>
              </a:rPr>
              <a:t>t</a:t>
            </a:r>
            <a:r>
              <a:rPr sz="3200" dirty="0" smtClean="0">
                <a:latin typeface="Calibri"/>
                <a:cs typeface="Calibri"/>
              </a:rPr>
              <a:t>ions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14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</a:t>
            </a:r>
            <a:r>
              <a:rPr sz="3200" spc="-50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-75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oun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adius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 </a:t>
            </a:r>
            <a:r>
              <a:rPr lang="en-US" sz="3200" dirty="0" smtClean="0">
                <a:latin typeface="Calibri"/>
                <a:cs typeface="Calibri"/>
              </a:rPr>
              <a:t>shining disk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20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</a:t>
            </a:r>
            <a:r>
              <a:rPr sz="3200" spc="-55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-75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oun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w 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o the </a:t>
            </a:r>
            <a:r>
              <a:rPr sz="3200" spc="-5" dirty="0">
                <a:latin typeface="Calibri"/>
                <a:cs typeface="Calibri"/>
              </a:rPr>
              <a:t>pa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am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 a</a:t>
            </a:r>
          </a:p>
          <a:p>
            <a:pPr marL="355600">
              <a:lnSpc>
                <a:spcPct val="100000"/>
              </a:lnSpc>
            </a:pP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ame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35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f</a:t>
            </a:r>
            <a:r>
              <a:rPr sz="3200" spc="-10" dirty="0">
                <a:latin typeface="Calibri"/>
                <a:cs typeface="Calibri"/>
              </a:rPr>
              <a:t>l</a:t>
            </a:r>
            <a:r>
              <a:rPr sz="3200" spc="-5" dirty="0">
                <a:latin typeface="Calibri"/>
                <a:cs typeface="Calibri"/>
              </a:rPr>
              <a:t>uenc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 </a:t>
            </a:r>
            <a:r>
              <a:rPr lang="en-US" sz="3200" spc="10" dirty="0" smtClean="0">
                <a:latin typeface="Calibri"/>
                <a:cs typeface="Calibri"/>
              </a:rPr>
              <a:t>Shining orbs</a:t>
            </a:r>
            <a:endParaRPr sz="32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14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</a:t>
            </a:r>
            <a:r>
              <a:rPr sz="3200" spc="-50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10" dirty="0" smtClean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chan</a:t>
            </a:r>
            <a:r>
              <a:rPr sz="3200" spc="-30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ed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 cha</a:t>
            </a:r>
            <a:r>
              <a:rPr sz="3200" spc="-7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ac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eri</a:t>
            </a:r>
            <a:r>
              <a:rPr sz="3200" spc="-5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cs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speck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h</a:t>
            </a:r>
            <a:r>
              <a:rPr sz="3200" spc="-50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 i</a:t>
            </a:r>
            <a:r>
              <a:rPr sz="3200" spc="-60" dirty="0">
                <a:latin typeface="Calibri"/>
                <a:cs typeface="Calibri"/>
              </a:rPr>
              <a:t>n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4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60" dirty="0">
                <a:latin typeface="Calibri"/>
                <a:cs typeface="Calibri"/>
              </a:rPr>
              <a:t>g</a:t>
            </a:r>
            <a:r>
              <a:rPr sz="3200" spc="-25" dirty="0">
                <a:latin typeface="Calibri"/>
                <a:cs typeface="Calibri"/>
              </a:rPr>
              <a:t>a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95" dirty="0">
                <a:latin typeface="Calibri"/>
                <a:cs typeface="Calibri"/>
              </a:rPr>
              <a:t>t</a:t>
            </a:r>
            <a:r>
              <a:rPr sz="3200" spc="-190" dirty="0">
                <a:latin typeface="Calibri"/>
                <a:cs typeface="Calibri"/>
              </a:rPr>
              <a:t>’</a:t>
            </a:r>
            <a:r>
              <a:rPr sz="3200" dirty="0">
                <a:latin typeface="Calibri"/>
                <a:cs typeface="Calibri"/>
              </a:rPr>
              <a:t>s i</a:t>
            </a:r>
            <a:r>
              <a:rPr sz="3200" spc="-35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f</a:t>
            </a:r>
            <a:r>
              <a:rPr sz="3200" spc="-10" dirty="0">
                <a:latin typeface="Calibri"/>
                <a:cs typeface="Calibri"/>
              </a:rPr>
              <a:t>l</a:t>
            </a:r>
            <a:r>
              <a:rPr sz="3200" spc="-5" dirty="0">
                <a:latin typeface="Calibri"/>
                <a:cs typeface="Calibri"/>
              </a:rPr>
              <a:t>uenc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lang="en-US" sz="3200" dirty="0" smtClean="0">
                <a:latin typeface="Calibri"/>
                <a:cs typeface="Calibri"/>
              </a:rPr>
              <a:t>orbs shining</a:t>
            </a: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200" dirty="0" smtClean="0">
                <a:latin typeface="Calibri"/>
                <a:cs typeface="Calibri"/>
              </a:rPr>
              <a:t>We have changed shape and color of orbs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62000" y="304800"/>
            <a:ext cx="7772400" cy="9048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812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https://</a:t>
            </a:r>
            <a:r>
              <a:rPr lang="en-US" sz="3600" dirty="0" smtClean="0"/>
              <a:t>en.wikipedia.org/wiki/Lens_flare</a:t>
            </a:r>
          </a:p>
          <a:p>
            <a:r>
              <a:rPr lang="en-US" sz="3600" dirty="0"/>
              <a:t>https://</a:t>
            </a:r>
            <a:r>
              <a:rPr lang="en-US" sz="3600" dirty="0" smtClean="0"/>
              <a:t>en.wikipedia.org/wiki/Bokeh</a:t>
            </a:r>
          </a:p>
          <a:p>
            <a:r>
              <a:rPr lang="en-US" sz="3600" dirty="0" smtClean="0"/>
              <a:t>http://archive.iypt.org/</a:t>
            </a:r>
          </a:p>
          <a:p>
            <a:r>
              <a:rPr lang="en-US" sz="3600" dirty="0" smtClean="0"/>
              <a:t>https</a:t>
            </a:r>
            <a:r>
              <a:rPr lang="en-US" sz="3600" dirty="0"/>
              <a:t>://</a:t>
            </a:r>
            <a:r>
              <a:rPr lang="en-US" sz="3600" dirty="0" smtClean="0"/>
              <a:t>en.wikipedia.org/wiki/Camera</a:t>
            </a:r>
          </a:p>
          <a:p>
            <a:r>
              <a:rPr lang="en-US" sz="3600" dirty="0" smtClean="0"/>
              <a:t>https</a:t>
            </a:r>
            <a:r>
              <a:rPr lang="en-US" sz="3600" dirty="0"/>
              <a:t>://en.wikipedia.org/?title=Diaphragm</a:t>
            </a:r>
          </a:p>
          <a:p>
            <a:endParaRPr lang="en-US" sz="3600" dirty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8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0"/>
            <a:ext cx="8229600" cy="1600200"/>
          </a:xfrm>
        </p:spPr>
        <p:txBody>
          <a:bodyPr/>
          <a:lstStyle/>
          <a:p>
            <a:r>
              <a:rPr lang="en-US" sz="9600" spc="-5" dirty="0"/>
              <a:t>Than</a:t>
            </a:r>
            <a:r>
              <a:rPr lang="en-US" sz="9600" dirty="0"/>
              <a:t>k</a:t>
            </a:r>
            <a:r>
              <a:rPr lang="en-US" sz="9600" spc="5" dirty="0"/>
              <a:t> </a:t>
            </a:r>
            <a:r>
              <a:rPr lang="en-US" sz="9600" spc="-65" dirty="0"/>
              <a:t>y</a:t>
            </a:r>
            <a:r>
              <a:rPr lang="en-US" sz="9600" spc="-5" dirty="0"/>
              <a:t>o</a:t>
            </a:r>
            <a:r>
              <a:rPr lang="en-US" sz="9600" dirty="0"/>
              <a:t>u</a:t>
            </a:r>
            <a:r>
              <a:rPr lang="en-US" sz="9600" spc="15" dirty="0"/>
              <a:t> </a:t>
            </a:r>
            <a:r>
              <a:rPr lang="en-US" sz="9600" spc="-100" dirty="0" smtClean="0"/>
              <a:t>f</a:t>
            </a:r>
            <a:r>
              <a:rPr lang="en-US" sz="9600" spc="-5" dirty="0" smtClean="0"/>
              <a:t>o</a:t>
            </a:r>
            <a:r>
              <a:rPr lang="en-US" sz="9600" dirty="0" smtClean="0"/>
              <a:t>r</a:t>
            </a:r>
            <a:br>
              <a:rPr lang="en-US" sz="9600" dirty="0" smtClean="0"/>
            </a:b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 smtClean="0"/>
              <a:t> </a:t>
            </a:r>
            <a:r>
              <a:rPr lang="en-US" sz="9600" spc="-40" dirty="0"/>
              <a:t>a</a:t>
            </a:r>
            <a:r>
              <a:rPr lang="en-US" sz="9600" spc="-75" dirty="0"/>
              <a:t>t</a:t>
            </a:r>
            <a:r>
              <a:rPr lang="en-US" sz="9600" spc="-50" dirty="0"/>
              <a:t>t</a:t>
            </a:r>
            <a:r>
              <a:rPr lang="en-US" sz="9600" dirty="0"/>
              <a:t>e</a:t>
            </a:r>
            <a:r>
              <a:rPr lang="en-US" sz="9600" spc="-55" dirty="0"/>
              <a:t>n</a:t>
            </a:r>
            <a:r>
              <a:rPr lang="en-US" sz="9600" dirty="0"/>
              <a:t>tion!</a:t>
            </a:r>
          </a:p>
        </p:txBody>
      </p:sp>
    </p:spTree>
    <p:extLst>
      <p:ext uri="{BB962C8B-B14F-4D97-AF65-F5344CB8AC3E}">
        <p14:creationId xmlns:p14="http://schemas.microsoft.com/office/powerpoint/2010/main" val="29803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00" y="136878"/>
            <a:ext cx="8229600" cy="1158522"/>
          </a:xfrm>
          <a:prstGeom prst="rect">
            <a:avLst/>
          </a:prstGeom>
        </p:spPr>
        <p:txBody>
          <a:bodyPr vert="horz" wrap="square" lIns="0" tIns="324358" rIns="0" bIns="0" rtlCol="0">
            <a:spAutoFit/>
          </a:bodyPr>
          <a:lstStyle/>
          <a:p>
            <a:pPr marL="3388995">
              <a:lnSpc>
                <a:spcPct val="100000"/>
              </a:lnSpc>
            </a:pPr>
            <a:r>
              <a:rPr lang="en-US" spc="-5" dirty="0" smtClean="0"/>
              <a:t>Plan</a:t>
            </a:r>
            <a:r>
              <a:rPr dirty="0" smtClean="0"/>
              <a:t>: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441132"/>
            <a:ext cx="8531860" cy="5078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18135" algn="l"/>
              </a:tabLst>
            </a:pPr>
            <a:r>
              <a:rPr lang="en-US" sz="3000" b="1" spc="30" dirty="0" smtClean="0">
                <a:latin typeface="Times New Roman"/>
                <a:cs typeface="Times New Roman"/>
              </a:rPr>
              <a:t>1) </a:t>
            </a:r>
            <a:r>
              <a:rPr sz="3000" b="1" spc="30" dirty="0" smtClean="0">
                <a:latin typeface="Times New Roman"/>
                <a:cs typeface="Times New Roman"/>
              </a:rPr>
              <a:t>Basic</a:t>
            </a:r>
            <a:r>
              <a:rPr sz="3000" b="1" spc="-35" dirty="0" smtClean="0">
                <a:latin typeface="Times New Roman"/>
                <a:cs typeface="Times New Roman"/>
              </a:rPr>
              <a:t> </a:t>
            </a:r>
            <a:r>
              <a:rPr sz="3000" b="1" spc="20" dirty="0">
                <a:latin typeface="Times New Roman"/>
                <a:cs typeface="Times New Roman"/>
              </a:rPr>
              <a:t>id</a:t>
            </a:r>
            <a:r>
              <a:rPr sz="3000" b="1" spc="15" dirty="0">
                <a:latin typeface="Times New Roman"/>
                <a:cs typeface="Times New Roman"/>
              </a:rPr>
              <a:t>e</a:t>
            </a:r>
            <a:r>
              <a:rPr sz="3000" b="1" spc="-150" dirty="0">
                <a:latin typeface="Times New Roman"/>
                <a:cs typeface="Times New Roman"/>
              </a:rPr>
              <a:t>a</a:t>
            </a:r>
            <a:r>
              <a:rPr sz="3000" b="1" spc="-150" dirty="0" smtClean="0">
                <a:latin typeface="Times New Roman"/>
                <a:cs typeface="Times New Roman"/>
              </a:rPr>
              <a:t>:</a:t>
            </a:r>
            <a:endParaRPr lang="en-US" sz="3000" b="1" spc="-150" dirty="0" smtClean="0">
              <a:latin typeface="Times New Roman"/>
              <a:cs typeface="Times New Roman"/>
            </a:endParaRPr>
          </a:p>
          <a:p>
            <a:pPr marL="469900" lvl="2">
              <a:tabLst>
                <a:tab pos="318135" algn="l"/>
              </a:tabLst>
            </a:pPr>
            <a:r>
              <a:rPr lang="en-US" sz="3000" b="1" spc="-105" dirty="0" smtClean="0">
                <a:latin typeface="Times New Roman"/>
                <a:cs typeface="Times New Roman"/>
              </a:rPr>
              <a:t> a.   </a:t>
            </a:r>
            <a:r>
              <a:rPr lang="en-US" sz="3000" spc="-105" dirty="0" smtClean="0">
                <a:latin typeface="Times New Roman"/>
                <a:cs typeface="Times New Roman"/>
              </a:rPr>
              <a:t>Explaining</a:t>
            </a:r>
            <a:r>
              <a:rPr lang="en-US" sz="3000" spc="-40" dirty="0" smtClean="0">
                <a:latin typeface="Times New Roman"/>
                <a:cs typeface="Times New Roman"/>
              </a:rPr>
              <a:t> why </a:t>
            </a:r>
            <a:r>
              <a:rPr lang="en-US" sz="3000" spc="25" dirty="0" smtClean="0">
                <a:latin typeface="Times New Roman"/>
                <a:cs typeface="Times New Roman"/>
              </a:rPr>
              <a:t> </a:t>
            </a:r>
            <a:r>
              <a:rPr lang="en-US" sz="3000" spc="-5" dirty="0" smtClean="0">
                <a:latin typeface="Times New Roman"/>
                <a:cs typeface="Times New Roman"/>
              </a:rPr>
              <a:t>orbs appear</a:t>
            </a:r>
            <a:endParaRPr lang="en-US" sz="3000" dirty="0">
              <a:latin typeface="Times New Roman"/>
              <a:cs typeface="Times New Roman"/>
            </a:endParaRPr>
          </a:p>
          <a:p>
            <a:pPr marL="469900" lvl="2">
              <a:tabLst>
                <a:tab pos="318135" algn="l"/>
              </a:tabLst>
            </a:pPr>
            <a:r>
              <a:rPr lang="en-US" sz="3000" b="1" spc="-100" dirty="0" smtClean="0">
                <a:latin typeface="Times New Roman"/>
                <a:cs typeface="Times New Roman"/>
              </a:rPr>
              <a:t> b.   </a:t>
            </a:r>
            <a:r>
              <a:rPr lang="en-US" sz="3000" spc="-100" dirty="0" smtClean="0">
                <a:latin typeface="Times New Roman"/>
                <a:cs typeface="Times New Roman"/>
              </a:rPr>
              <a:t>C</a:t>
            </a:r>
            <a:r>
              <a:rPr sz="3000" spc="-25" dirty="0" smtClean="0">
                <a:latin typeface="Times New Roman"/>
                <a:cs typeface="Times New Roman"/>
              </a:rPr>
              <a:t>onditions</a:t>
            </a:r>
            <a:r>
              <a:rPr sz="3000" spc="25" dirty="0" smtClean="0">
                <a:latin typeface="Times New Roman"/>
                <a:cs typeface="Times New Roman"/>
              </a:rPr>
              <a:t> </a:t>
            </a:r>
            <a:r>
              <a:rPr sz="3000" dirty="0" smtClean="0">
                <a:latin typeface="Times New Roman"/>
                <a:cs typeface="Times New Roman"/>
              </a:rPr>
              <a:t>for </a:t>
            </a:r>
            <a:r>
              <a:rPr sz="3000" spc="-70" dirty="0" smtClean="0">
                <a:latin typeface="Times New Roman"/>
                <a:cs typeface="Times New Roman"/>
              </a:rPr>
              <a:t>“</a:t>
            </a:r>
            <a:r>
              <a:rPr lang="en-US" sz="3000" spc="-70" dirty="0" smtClean="0">
                <a:latin typeface="Times New Roman"/>
                <a:cs typeface="Times New Roman"/>
              </a:rPr>
              <a:t>Shining orbs</a:t>
            </a:r>
            <a:r>
              <a:rPr sz="3000" spc="-50" dirty="0" smtClean="0">
                <a:latin typeface="Times New Roman"/>
                <a:cs typeface="Times New Roman"/>
              </a:rPr>
              <a:t>”</a:t>
            </a:r>
            <a:endParaRPr lang="en-US" sz="3000" dirty="0">
              <a:latin typeface="Times New Roman"/>
              <a:cs typeface="Times New Roman"/>
            </a:endParaRPr>
          </a:p>
          <a:p>
            <a:pPr marL="469900" lvl="2">
              <a:tabLst>
                <a:tab pos="318135" algn="l"/>
              </a:tabLst>
            </a:pPr>
            <a:r>
              <a:rPr lang="en-US" sz="3000" b="1" spc="-105" dirty="0" smtClean="0">
                <a:latin typeface="Times New Roman"/>
                <a:cs typeface="Times New Roman"/>
              </a:rPr>
              <a:t> c.   </a:t>
            </a:r>
            <a:r>
              <a:rPr lang="en-US" sz="3000" spc="-105" dirty="0" smtClean="0">
                <a:latin typeface="Times New Roman"/>
                <a:cs typeface="Times New Roman"/>
              </a:rPr>
              <a:t>C</a:t>
            </a:r>
            <a:r>
              <a:rPr sz="3000" spc="-125" dirty="0" smtClean="0">
                <a:latin typeface="Times New Roman"/>
                <a:cs typeface="Times New Roman"/>
              </a:rPr>
              <a:t>a</a:t>
            </a:r>
            <a:r>
              <a:rPr sz="3000" spc="-105" dirty="0" smtClean="0">
                <a:latin typeface="Times New Roman"/>
                <a:cs typeface="Times New Roman"/>
              </a:rPr>
              <a:t>lcul</a:t>
            </a:r>
            <a:r>
              <a:rPr sz="3000" spc="-145" dirty="0" smtClean="0">
                <a:latin typeface="Times New Roman"/>
                <a:cs typeface="Times New Roman"/>
              </a:rPr>
              <a:t>a</a:t>
            </a:r>
            <a:r>
              <a:rPr sz="3000" spc="-10" dirty="0" smtClean="0">
                <a:latin typeface="Times New Roman"/>
                <a:cs typeface="Times New Roman"/>
              </a:rPr>
              <a:t>tion</a:t>
            </a:r>
            <a:r>
              <a:rPr sz="3000" spc="25" dirty="0" smtClean="0">
                <a:latin typeface="Times New Roman"/>
                <a:cs typeface="Times New Roman"/>
              </a:rPr>
              <a:t> </a:t>
            </a:r>
            <a:r>
              <a:rPr sz="3000" dirty="0" smtClean="0">
                <a:latin typeface="Times New Roman"/>
                <a:cs typeface="Times New Roman"/>
              </a:rPr>
              <a:t>of</a:t>
            </a:r>
            <a:r>
              <a:rPr lang="en-US" sz="3000" dirty="0">
                <a:latin typeface="Times New Roman"/>
                <a:cs typeface="Times New Roman"/>
              </a:rPr>
              <a:t> </a:t>
            </a:r>
            <a:r>
              <a:rPr lang="en-US" sz="3000" dirty="0" smtClean="0">
                <a:latin typeface="Times New Roman"/>
                <a:cs typeface="Times New Roman"/>
              </a:rPr>
              <a:t>  </a:t>
            </a:r>
            <a:r>
              <a:rPr lang="en-US" sz="3000" spc="-130" dirty="0" smtClean="0">
                <a:latin typeface="Times New Roman"/>
                <a:cs typeface="Times New Roman"/>
              </a:rPr>
              <a:t>orb</a:t>
            </a:r>
            <a:r>
              <a:rPr sz="3000" spc="-130" dirty="0" smtClean="0">
                <a:latin typeface="Times New Roman"/>
                <a:cs typeface="Times New Roman"/>
              </a:rPr>
              <a:t>s</a:t>
            </a:r>
            <a:r>
              <a:rPr lang="en-US" sz="3000" spc="-130" dirty="0">
                <a:latin typeface="Times New Roman"/>
                <a:cs typeface="Times New Roman"/>
              </a:rPr>
              <a:t>'</a:t>
            </a:r>
            <a:r>
              <a:rPr sz="3000" spc="-15" dirty="0" smtClean="0">
                <a:latin typeface="Times New Roman"/>
                <a:cs typeface="Times New Roman"/>
              </a:rPr>
              <a:t> </a:t>
            </a:r>
            <a:r>
              <a:rPr sz="3000" spc="-95" dirty="0">
                <a:latin typeface="Times New Roman"/>
                <a:cs typeface="Times New Roman"/>
              </a:rPr>
              <a:t>s</a:t>
            </a:r>
            <a:r>
              <a:rPr sz="3000" spc="-100" dirty="0">
                <a:latin typeface="Times New Roman"/>
                <a:cs typeface="Times New Roman"/>
              </a:rPr>
              <a:t>ize</a:t>
            </a:r>
            <a:r>
              <a:rPr sz="3000" spc="-65" dirty="0">
                <a:latin typeface="Times New Roman"/>
                <a:cs typeface="Times New Roman"/>
              </a:rPr>
              <a:t> </a:t>
            </a:r>
            <a:endParaRPr lang="en-US" sz="3000" spc="-65" dirty="0">
              <a:latin typeface="Times New Roman"/>
              <a:cs typeface="Times New Roman"/>
            </a:endParaRPr>
          </a:p>
          <a:p>
            <a:pPr marL="12700" lvl="1">
              <a:tabLst>
                <a:tab pos="318135" algn="l"/>
              </a:tabLst>
            </a:pPr>
            <a:r>
              <a:rPr sz="3000" b="1" spc="-5" dirty="0" smtClean="0">
                <a:latin typeface="Times New Roman"/>
                <a:cs typeface="Times New Roman"/>
              </a:rPr>
              <a:t>2)</a:t>
            </a:r>
            <a:r>
              <a:rPr lang="en-US" sz="3000" b="1" spc="-5" dirty="0" smtClean="0">
                <a:latin typeface="Times New Roman"/>
                <a:cs typeface="Times New Roman"/>
              </a:rPr>
              <a:t> </a:t>
            </a:r>
            <a:r>
              <a:rPr sz="3000" b="1" spc="-95" dirty="0" smtClean="0">
                <a:latin typeface="Times New Roman"/>
                <a:cs typeface="Times New Roman"/>
              </a:rPr>
              <a:t>P</a:t>
            </a:r>
            <a:r>
              <a:rPr sz="3000" b="1" spc="-50" dirty="0" smtClean="0">
                <a:latin typeface="Times New Roman"/>
                <a:cs typeface="Times New Roman"/>
              </a:rPr>
              <a:t>aramete</a:t>
            </a:r>
            <a:r>
              <a:rPr sz="3000" b="1" spc="-265" dirty="0" smtClean="0">
                <a:latin typeface="Times New Roman"/>
                <a:cs typeface="Times New Roman"/>
              </a:rPr>
              <a:t>r</a:t>
            </a:r>
            <a:r>
              <a:rPr sz="3000" b="1" spc="85" dirty="0" smtClean="0">
                <a:latin typeface="Times New Roman"/>
                <a:cs typeface="Times New Roman"/>
              </a:rPr>
              <a:t>s</a:t>
            </a:r>
            <a:r>
              <a:rPr sz="3000" b="1" spc="-25" dirty="0" smtClean="0">
                <a:latin typeface="Times New Roman"/>
                <a:cs typeface="Times New Roman"/>
              </a:rPr>
              <a:t> </a:t>
            </a:r>
            <a:r>
              <a:rPr sz="3000" b="1" spc="-15" dirty="0" smtClean="0">
                <a:latin typeface="Times New Roman"/>
                <a:cs typeface="Times New Roman"/>
              </a:rPr>
              <a:t>of</a:t>
            </a:r>
            <a:r>
              <a:rPr lang="en-US" sz="3000" b="1" dirty="0">
                <a:latin typeface="Times New Roman"/>
                <a:cs typeface="Times New Roman"/>
              </a:rPr>
              <a:t> </a:t>
            </a:r>
            <a:r>
              <a:rPr sz="3000" b="1" spc="-70" dirty="0" smtClean="0">
                <a:latin typeface="Times New Roman"/>
                <a:cs typeface="Times New Roman"/>
              </a:rPr>
              <a:t>a</a:t>
            </a:r>
            <a:r>
              <a:rPr sz="3000" b="1" dirty="0" smtClean="0">
                <a:latin typeface="Times New Roman"/>
                <a:cs typeface="Times New Roman"/>
              </a:rPr>
              <a:t> </a:t>
            </a:r>
            <a:r>
              <a:rPr sz="3000" b="1" spc="-45" dirty="0" smtClean="0">
                <a:latin typeface="Times New Roman"/>
                <a:cs typeface="Times New Roman"/>
              </a:rPr>
              <a:t>camera</a:t>
            </a:r>
            <a:endParaRPr lang="en-US" sz="3000" b="1" spc="-45" dirty="0" smtClean="0">
              <a:latin typeface="Times New Roman"/>
              <a:cs typeface="Times New Roman"/>
            </a:endParaRPr>
          </a:p>
          <a:p>
            <a:pPr marL="12700" lvl="1">
              <a:tabLst>
                <a:tab pos="318135" algn="l"/>
              </a:tabLst>
            </a:pPr>
            <a:r>
              <a:rPr lang="en-US" sz="3000" b="1" spc="-45" dirty="0">
                <a:latin typeface="Times New Roman"/>
                <a:cs typeface="Times New Roman"/>
              </a:rPr>
              <a:t>	</a:t>
            </a:r>
            <a:r>
              <a:rPr lang="en-US" sz="3000" b="1" spc="-45" dirty="0" smtClean="0">
                <a:latin typeface="Times New Roman"/>
                <a:cs typeface="Times New Roman"/>
              </a:rPr>
              <a:t> </a:t>
            </a:r>
            <a:r>
              <a:rPr sz="3000" b="1" spc="-20" dirty="0" smtClean="0">
                <a:latin typeface="Times New Roman"/>
                <a:cs typeface="Times New Roman"/>
              </a:rPr>
              <a:t> </a:t>
            </a:r>
            <a:r>
              <a:rPr lang="en-US" sz="3000" b="1" spc="-20" dirty="0" smtClean="0">
                <a:latin typeface="Times New Roman"/>
                <a:cs typeface="Times New Roman"/>
              </a:rPr>
              <a:t>a. </a:t>
            </a:r>
            <a:r>
              <a:rPr lang="en-US" sz="3000" spc="-20" dirty="0" smtClean="0">
                <a:latin typeface="Times New Roman"/>
                <a:cs typeface="Times New Roman"/>
              </a:rPr>
              <a:t>Discuss camera</a:t>
            </a:r>
          </a:p>
          <a:p>
            <a:pPr marL="12700" lvl="1">
              <a:tabLst>
                <a:tab pos="318135" algn="l"/>
              </a:tabLst>
            </a:pPr>
            <a:r>
              <a:rPr lang="en-US" sz="3000" b="1" spc="-20" dirty="0">
                <a:latin typeface="Times New Roman"/>
                <a:cs typeface="Times New Roman"/>
              </a:rPr>
              <a:t>	</a:t>
            </a:r>
            <a:r>
              <a:rPr lang="en-US" sz="3000" b="1" spc="-20" dirty="0" smtClean="0">
                <a:latin typeface="Times New Roman"/>
                <a:cs typeface="Times New Roman"/>
              </a:rPr>
              <a:t>  b. </a:t>
            </a:r>
            <a:r>
              <a:rPr lang="en-US" sz="3000" spc="-20" dirty="0" smtClean="0">
                <a:latin typeface="Times New Roman"/>
                <a:cs typeface="Times New Roman"/>
              </a:rPr>
              <a:t>Diaphragm</a:t>
            </a:r>
          </a:p>
          <a:p>
            <a:pPr marL="12700" lvl="1">
              <a:tabLst>
                <a:tab pos="318135" algn="l"/>
              </a:tabLst>
            </a:pPr>
            <a:r>
              <a:rPr sz="3000" b="1" spc="-70" dirty="0" smtClean="0">
                <a:latin typeface="Times New Roman"/>
                <a:cs typeface="Times New Roman"/>
              </a:rPr>
              <a:t>3)</a:t>
            </a:r>
            <a:r>
              <a:rPr lang="en-US" sz="3000" b="1" spc="-70" dirty="0" smtClean="0">
                <a:latin typeface="Times New Roman"/>
                <a:cs typeface="Times New Roman"/>
              </a:rPr>
              <a:t> </a:t>
            </a:r>
            <a:r>
              <a:rPr sz="3000" b="1" spc="-70" dirty="0" smtClean="0">
                <a:latin typeface="Times New Roman"/>
                <a:cs typeface="Times New Roman"/>
              </a:rPr>
              <a:t>Charact</a:t>
            </a:r>
            <a:r>
              <a:rPr sz="3000" b="1" spc="-45" dirty="0" smtClean="0">
                <a:latin typeface="Times New Roman"/>
                <a:cs typeface="Times New Roman"/>
              </a:rPr>
              <a:t>eris</a:t>
            </a:r>
            <a:r>
              <a:rPr sz="3000" b="1" spc="-55" dirty="0" smtClean="0">
                <a:latin typeface="Times New Roman"/>
                <a:cs typeface="Times New Roman"/>
              </a:rPr>
              <a:t>t</a:t>
            </a:r>
            <a:r>
              <a:rPr sz="3000" b="1" spc="55" dirty="0" smtClean="0">
                <a:latin typeface="Times New Roman"/>
                <a:cs typeface="Times New Roman"/>
              </a:rPr>
              <a:t>ic</a:t>
            </a:r>
            <a:r>
              <a:rPr sz="3000" b="1" spc="60" dirty="0" smtClean="0">
                <a:latin typeface="Times New Roman"/>
                <a:cs typeface="Times New Roman"/>
              </a:rPr>
              <a:t>s</a:t>
            </a:r>
            <a:r>
              <a:rPr sz="3000" b="1" spc="-15" dirty="0" smtClean="0">
                <a:latin typeface="Times New Roman"/>
                <a:cs typeface="Times New Roman"/>
              </a:rPr>
              <a:t> of</a:t>
            </a:r>
            <a:r>
              <a:rPr lang="en-US" sz="3000" b="1" dirty="0">
                <a:latin typeface="Times New Roman"/>
                <a:cs typeface="Times New Roman"/>
              </a:rPr>
              <a:t> </a:t>
            </a:r>
            <a:r>
              <a:rPr sz="3000" b="1" spc="30" dirty="0" smtClean="0">
                <a:latin typeface="Times New Roman"/>
                <a:cs typeface="Times New Roman"/>
              </a:rPr>
              <a:t>sp</a:t>
            </a:r>
            <a:r>
              <a:rPr sz="3000" b="1" spc="40" dirty="0" smtClean="0">
                <a:latin typeface="Times New Roman"/>
                <a:cs typeface="Times New Roman"/>
              </a:rPr>
              <a:t>ecks</a:t>
            </a:r>
            <a:endParaRPr lang="en-US" sz="3000" b="1" spc="40" dirty="0" smtClean="0">
              <a:latin typeface="Times New Roman"/>
              <a:cs typeface="Times New Roman"/>
            </a:endParaRPr>
          </a:p>
          <a:p>
            <a:pPr marL="12700" lvl="1">
              <a:tabLst>
                <a:tab pos="318135" algn="l"/>
              </a:tabLst>
            </a:pPr>
            <a:r>
              <a:rPr lang="en-US" sz="3000" b="1" spc="40" dirty="0">
                <a:latin typeface="Times New Roman"/>
                <a:cs typeface="Times New Roman"/>
              </a:rPr>
              <a:t>	</a:t>
            </a:r>
            <a:r>
              <a:rPr lang="en-US" sz="3000" b="1" spc="40" dirty="0" smtClean="0">
                <a:latin typeface="Times New Roman"/>
                <a:cs typeface="Times New Roman"/>
              </a:rPr>
              <a:t>  a. </a:t>
            </a:r>
            <a:r>
              <a:rPr lang="en-US" sz="3000" spc="40" dirty="0">
                <a:latin typeface="Times New Roman"/>
                <a:cs typeface="Times New Roman"/>
              </a:rPr>
              <a:t>s</a:t>
            </a:r>
            <a:r>
              <a:rPr lang="en-US" sz="3000" spc="40" dirty="0" smtClean="0">
                <a:latin typeface="Times New Roman"/>
                <a:cs typeface="Times New Roman"/>
              </a:rPr>
              <a:t>ize</a:t>
            </a:r>
          </a:p>
          <a:p>
            <a:pPr marL="12700" lvl="1">
              <a:tabLst>
                <a:tab pos="318135" algn="l"/>
              </a:tabLst>
            </a:pPr>
            <a:r>
              <a:rPr lang="en-US" sz="3000" b="1" spc="40" dirty="0">
                <a:latin typeface="Times New Roman"/>
                <a:cs typeface="Times New Roman"/>
              </a:rPr>
              <a:t>	</a:t>
            </a:r>
            <a:r>
              <a:rPr lang="en-US" sz="3000" b="1" spc="40" dirty="0" smtClean="0">
                <a:latin typeface="Times New Roman"/>
                <a:cs typeface="Times New Roman"/>
              </a:rPr>
              <a:t>  b. </a:t>
            </a:r>
            <a:r>
              <a:rPr lang="en-US" sz="3000" spc="40" dirty="0" smtClean="0">
                <a:latin typeface="Times New Roman"/>
                <a:cs typeface="Times New Roman"/>
              </a:rPr>
              <a:t>shape</a:t>
            </a:r>
          </a:p>
          <a:p>
            <a:pPr marL="12700" lvl="1">
              <a:tabLst>
                <a:tab pos="318135" algn="l"/>
              </a:tabLst>
            </a:pPr>
            <a:r>
              <a:rPr lang="en-US" sz="3000" b="1" spc="40" dirty="0" smtClean="0">
                <a:latin typeface="Times New Roman"/>
                <a:cs typeface="Times New Roman"/>
              </a:rPr>
              <a:t>	  c. </a:t>
            </a:r>
            <a:r>
              <a:rPr lang="en-US" sz="3000" spc="40" dirty="0" smtClean="0">
                <a:latin typeface="Times New Roman"/>
                <a:cs typeface="Times New Roman"/>
              </a:rPr>
              <a:t>color</a:t>
            </a:r>
            <a:endParaRPr sz="3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55"/>
          <p:cNvSpPr/>
          <p:nvPr/>
        </p:nvSpPr>
        <p:spPr>
          <a:xfrm>
            <a:off x="3199716" y="2726143"/>
            <a:ext cx="2529798" cy="2636885"/>
          </a:xfrm>
          <a:custGeom>
            <a:avLst/>
            <a:gdLst/>
            <a:ahLst/>
            <a:cxnLst/>
            <a:rect l="l" t="t" r="r" b="b"/>
            <a:pathLst>
              <a:path w="3959225" h="3600450">
                <a:moveTo>
                  <a:pt x="0" y="0"/>
                </a:moveTo>
                <a:lnTo>
                  <a:pt x="0" y="3600450"/>
                </a:lnTo>
                <a:lnTo>
                  <a:pt x="3959225" y="36004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800100"/>
            <a:ext cx="8229600" cy="1600200"/>
          </a:xfrm>
        </p:spPr>
        <p:txBody>
          <a:bodyPr/>
          <a:lstStyle/>
          <a:p>
            <a:r>
              <a:rPr lang="en-US" b="1" i="1" spc="-15" dirty="0">
                <a:latin typeface="Calibri"/>
                <a:cs typeface="Calibri"/>
              </a:rPr>
              <a:t>E</a:t>
            </a:r>
            <a:r>
              <a:rPr lang="en-US" b="1" i="1" spc="-5" dirty="0">
                <a:latin typeface="Calibri"/>
                <a:cs typeface="Calibri"/>
              </a:rPr>
              <a:t>xplanation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7800" y="1905000"/>
            <a:ext cx="1066800" cy="3429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514600" y="2743200"/>
            <a:ext cx="685800" cy="1676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524000" y="3582966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24000" y="2133600"/>
            <a:ext cx="0" cy="2895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2209800" y="2743200"/>
            <a:ext cx="1631630" cy="1676400"/>
            <a:chOff x="2071689" y="2743200"/>
            <a:chExt cx="1631630" cy="1676400"/>
          </a:xfrm>
        </p:grpSpPr>
        <p:cxnSp>
          <p:nvCxnSpPr>
            <p:cNvPr id="14" name="Прямая со стрелкой 13"/>
            <p:cNvCxnSpPr>
              <a:stCxn id="7" idx="0"/>
              <a:endCxn id="7" idx="2"/>
            </p:cNvCxnSpPr>
            <p:nvPr/>
          </p:nvCxnSpPr>
          <p:spPr>
            <a:xfrm>
              <a:off x="2857500" y="2743200"/>
              <a:ext cx="0" cy="167640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3657600" y="3559491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071689" y="3554733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Овал 18"/>
          <p:cNvSpPr/>
          <p:nvPr/>
        </p:nvSpPr>
        <p:spPr>
          <a:xfrm>
            <a:off x="5105400" y="3505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Овал 19"/>
          <p:cNvSpPr/>
          <p:nvPr/>
        </p:nvSpPr>
        <p:spPr>
          <a:xfrm>
            <a:off x="6781800" y="3520442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86" y="2568048"/>
            <a:ext cx="955028" cy="93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44"/>
          <p:cNvSpPr/>
          <p:nvPr/>
        </p:nvSpPr>
        <p:spPr>
          <a:xfrm>
            <a:off x="2688336" y="2133600"/>
            <a:ext cx="189230" cy="103505"/>
          </a:xfrm>
          <a:custGeom>
            <a:avLst/>
            <a:gdLst/>
            <a:ahLst/>
            <a:cxnLst/>
            <a:rect l="l" t="t" r="r" b="b"/>
            <a:pathLst>
              <a:path w="189229" h="103505">
                <a:moveTo>
                  <a:pt x="189102" y="51815"/>
                </a:moveTo>
                <a:lnTo>
                  <a:pt x="0" y="103504"/>
                </a:lnTo>
                <a:lnTo>
                  <a:pt x="0" y="0"/>
                </a:lnTo>
                <a:lnTo>
                  <a:pt x="189102" y="51815"/>
                </a:lnTo>
                <a:close/>
              </a:path>
            </a:pathLst>
          </a:cu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5"/>
          <p:cNvSpPr/>
          <p:nvPr/>
        </p:nvSpPr>
        <p:spPr>
          <a:xfrm>
            <a:off x="2601341" y="1928769"/>
            <a:ext cx="181610" cy="139700"/>
          </a:xfrm>
          <a:custGeom>
            <a:avLst/>
            <a:gdLst/>
            <a:ahLst/>
            <a:cxnLst/>
            <a:rect l="l" t="t" r="r" b="b"/>
            <a:pathLst>
              <a:path w="181610" h="139700">
                <a:moveTo>
                  <a:pt x="181101" y="0"/>
                </a:moveTo>
                <a:lnTo>
                  <a:pt x="94996" y="139446"/>
                </a:lnTo>
                <a:lnTo>
                  <a:pt x="0" y="66293"/>
                </a:lnTo>
                <a:lnTo>
                  <a:pt x="181101" y="0"/>
                </a:lnTo>
                <a:close/>
              </a:path>
            </a:pathLst>
          </a:cu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1"/>
          <p:cNvSpPr/>
          <p:nvPr/>
        </p:nvSpPr>
        <p:spPr>
          <a:xfrm>
            <a:off x="2619756" y="2322956"/>
            <a:ext cx="181610" cy="139700"/>
          </a:xfrm>
          <a:custGeom>
            <a:avLst/>
            <a:gdLst/>
            <a:ahLst/>
            <a:cxnLst/>
            <a:rect l="l" t="t" r="r" b="b"/>
            <a:pathLst>
              <a:path w="181610" h="139700">
                <a:moveTo>
                  <a:pt x="181101" y="139446"/>
                </a:moveTo>
                <a:lnTo>
                  <a:pt x="0" y="73152"/>
                </a:lnTo>
                <a:lnTo>
                  <a:pt x="94996" y="0"/>
                </a:lnTo>
                <a:lnTo>
                  <a:pt x="181101" y="139446"/>
                </a:lnTo>
                <a:close/>
              </a:path>
            </a:pathLst>
          </a:cu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Кольцо 27"/>
          <p:cNvSpPr/>
          <p:nvPr/>
        </p:nvSpPr>
        <p:spPr>
          <a:xfrm>
            <a:off x="2514600" y="2743200"/>
            <a:ext cx="342900" cy="1700210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2609801" y="4191000"/>
            <a:ext cx="157069" cy="17621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2592181" y="4048915"/>
            <a:ext cx="187738" cy="16986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Блок-схема: узел 35"/>
          <p:cNvSpPr/>
          <p:nvPr/>
        </p:nvSpPr>
        <p:spPr>
          <a:xfrm>
            <a:off x="2600500" y="2819400"/>
            <a:ext cx="157069" cy="18589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2606628" y="2960610"/>
            <a:ext cx="184103" cy="16359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Прямоугольный треугольник 39"/>
          <p:cNvSpPr/>
          <p:nvPr/>
        </p:nvSpPr>
        <p:spPr>
          <a:xfrm>
            <a:off x="2567446" y="3962792"/>
            <a:ext cx="84709" cy="9763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Прямоугольный треугольник 40"/>
          <p:cNvSpPr/>
          <p:nvPr/>
        </p:nvSpPr>
        <p:spPr>
          <a:xfrm flipH="1">
            <a:off x="2710307" y="3951082"/>
            <a:ext cx="108460" cy="109146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Прямоугольный треугольник 41"/>
          <p:cNvSpPr/>
          <p:nvPr/>
        </p:nvSpPr>
        <p:spPr>
          <a:xfrm flipV="1">
            <a:off x="2583798" y="3116043"/>
            <a:ext cx="71915" cy="11156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Прямоугольный треугольник 42"/>
          <p:cNvSpPr/>
          <p:nvPr/>
        </p:nvSpPr>
        <p:spPr>
          <a:xfrm flipH="1" flipV="1">
            <a:off x="2706730" y="3107889"/>
            <a:ext cx="101678" cy="12787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2995611" y="3074259"/>
            <a:ext cx="2166757" cy="46142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endCxn id="19" idx="4"/>
          </p:cNvCxnSpPr>
          <p:nvPr/>
        </p:nvCxnSpPr>
        <p:spPr>
          <a:xfrm flipV="1">
            <a:off x="2995611" y="3619500"/>
            <a:ext cx="2166939" cy="42941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1524001" y="3065858"/>
            <a:ext cx="1471610" cy="3234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 flipV="1">
            <a:off x="1524001" y="3815752"/>
            <a:ext cx="1471611" cy="23316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19" idx="0"/>
          </p:cNvCxnSpPr>
          <p:nvPr/>
        </p:nvCxnSpPr>
        <p:spPr>
          <a:xfrm flipH="1" flipV="1">
            <a:off x="4572000" y="3171824"/>
            <a:ext cx="590550" cy="33337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4572000" y="3625850"/>
            <a:ext cx="609600" cy="37980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3" name="object 32"/>
          <p:cNvSpPr/>
          <p:nvPr/>
        </p:nvSpPr>
        <p:spPr>
          <a:xfrm>
            <a:off x="2050378" y="1130474"/>
            <a:ext cx="584708" cy="606338"/>
          </a:xfrm>
          <a:custGeom>
            <a:avLst/>
            <a:gdLst/>
            <a:ahLst/>
            <a:cxnLst/>
            <a:rect l="l" t="t" r="r" b="b"/>
            <a:pathLst>
              <a:path w="657859" h="657860">
                <a:moveTo>
                  <a:pt x="587183" y="607251"/>
                </a:moveTo>
                <a:lnTo>
                  <a:pt x="566927" y="627507"/>
                </a:lnTo>
                <a:lnTo>
                  <a:pt x="657859" y="657733"/>
                </a:lnTo>
                <a:lnTo>
                  <a:pt x="644360" y="617347"/>
                </a:lnTo>
                <a:lnTo>
                  <a:pt x="597280" y="617347"/>
                </a:lnTo>
                <a:lnTo>
                  <a:pt x="587183" y="607251"/>
                </a:lnTo>
                <a:close/>
              </a:path>
              <a:path w="657859" h="657860">
                <a:moveTo>
                  <a:pt x="607377" y="587057"/>
                </a:moveTo>
                <a:lnTo>
                  <a:pt x="587183" y="607251"/>
                </a:lnTo>
                <a:lnTo>
                  <a:pt x="597280" y="617347"/>
                </a:lnTo>
                <a:lnTo>
                  <a:pt x="617474" y="597154"/>
                </a:lnTo>
                <a:lnTo>
                  <a:pt x="607377" y="587057"/>
                </a:lnTo>
                <a:close/>
              </a:path>
              <a:path w="657859" h="657860">
                <a:moveTo>
                  <a:pt x="627506" y="566928"/>
                </a:moveTo>
                <a:lnTo>
                  <a:pt x="607377" y="587057"/>
                </a:lnTo>
                <a:lnTo>
                  <a:pt x="617474" y="597154"/>
                </a:lnTo>
                <a:lnTo>
                  <a:pt x="597280" y="617347"/>
                </a:lnTo>
                <a:lnTo>
                  <a:pt x="644360" y="617347"/>
                </a:lnTo>
                <a:lnTo>
                  <a:pt x="627506" y="566928"/>
                </a:lnTo>
                <a:close/>
              </a:path>
              <a:path w="657859" h="657860">
                <a:moveTo>
                  <a:pt x="20319" y="0"/>
                </a:moveTo>
                <a:lnTo>
                  <a:pt x="0" y="20193"/>
                </a:lnTo>
                <a:lnTo>
                  <a:pt x="587183" y="607251"/>
                </a:lnTo>
                <a:lnTo>
                  <a:pt x="607377" y="587057"/>
                </a:lnTo>
                <a:lnTo>
                  <a:pt x="203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TextBox 37"/>
          <p:cNvSpPr txBox="1"/>
          <p:nvPr/>
        </p:nvSpPr>
        <p:spPr>
          <a:xfrm>
            <a:off x="1273325" y="776672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Flash</a:t>
            </a:r>
            <a:endParaRPr lang="en-US" sz="2400" b="1" dirty="0"/>
          </a:p>
        </p:txBody>
      </p:sp>
      <p:sp>
        <p:nvSpPr>
          <p:cNvPr id="39" name="object 32"/>
          <p:cNvSpPr/>
          <p:nvPr/>
        </p:nvSpPr>
        <p:spPr>
          <a:xfrm>
            <a:off x="6164412" y="1998619"/>
            <a:ext cx="508348" cy="609157"/>
          </a:xfrm>
          <a:custGeom>
            <a:avLst/>
            <a:gdLst/>
            <a:ahLst/>
            <a:cxnLst/>
            <a:rect l="l" t="t" r="r" b="b"/>
            <a:pathLst>
              <a:path w="657859" h="657860">
                <a:moveTo>
                  <a:pt x="587183" y="607251"/>
                </a:moveTo>
                <a:lnTo>
                  <a:pt x="566927" y="627507"/>
                </a:lnTo>
                <a:lnTo>
                  <a:pt x="657859" y="657733"/>
                </a:lnTo>
                <a:lnTo>
                  <a:pt x="644360" y="617347"/>
                </a:lnTo>
                <a:lnTo>
                  <a:pt x="597280" y="617347"/>
                </a:lnTo>
                <a:lnTo>
                  <a:pt x="587183" y="607251"/>
                </a:lnTo>
                <a:close/>
              </a:path>
              <a:path w="657859" h="657860">
                <a:moveTo>
                  <a:pt x="607377" y="587057"/>
                </a:moveTo>
                <a:lnTo>
                  <a:pt x="587183" y="607251"/>
                </a:lnTo>
                <a:lnTo>
                  <a:pt x="597280" y="617347"/>
                </a:lnTo>
                <a:lnTo>
                  <a:pt x="617474" y="597154"/>
                </a:lnTo>
                <a:lnTo>
                  <a:pt x="607377" y="587057"/>
                </a:lnTo>
                <a:close/>
              </a:path>
              <a:path w="657859" h="657860">
                <a:moveTo>
                  <a:pt x="627506" y="566928"/>
                </a:moveTo>
                <a:lnTo>
                  <a:pt x="607377" y="587057"/>
                </a:lnTo>
                <a:lnTo>
                  <a:pt x="617474" y="597154"/>
                </a:lnTo>
                <a:lnTo>
                  <a:pt x="597280" y="617347"/>
                </a:lnTo>
                <a:lnTo>
                  <a:pt x="644360" y="617347"/>
                </a:lnTo>
                <a:lnTo>
                  <a:pt x="627506" y="566928"/>
                </a:lnTo>
                <a:close/>
              </a:path>
              <a:path w="657859" h="657860">
                <a:moveTo>
                  <a:pt x="20319" y="0"/>
                </a:moveTo>
                <a:lnTo>
                  <a:pt x="0" y="20193"/>
                </a:lnTo>
                <a:lnTo>
                  <a:pt x="587183" y="607251"/>
                </a:lnTo>
                <a:lnTo>
                  <a:pt x="607377" y="587057"/>
                </a:lnTo>
                <a:lnTo>
                  <a:pt x="203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4722551" y="1593875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Shoot object</a:t>
            </a:r>
            <a:endParaRPr lang="en-US" sz="2400" b="1" dirty="0"/>
          </a:p>
        </p:txBody>
      </p:sp>
      <p:sp>
        <p:nvSpPr>
          <p:cNvPr id="45" name="object 38"/>
          <p:cNvSpPr/>
          <p:nvPr/>
        </p:nvSpPr>
        <p:spPr>
          <a:xfrm>
            <a:off x="5271293" y="3613019"/>
            <a:ext cx="781685" cy="300353"/>
          </a:xfrm>
          <a:custGeom>
            <a:avLst/>
            <a:gdLst/>
            <a:ahLst/>
            <a:cxnLst/>
            <a:rect l="l" t="t" r="r" b="b"/>
            <a:pathLst>
              <a:path w="944879" h="453389">
                <a:moveTo>
                  <a:pt x="111825" y="34535"/>
                </a:moveTo>
                <a:lnTo>
                  <a:pt x="95826" y="69208"/>
                </a:lnTo>
                <a:lnTo>
                  <a:pt x="928624" y="453136"/>
                </a:lnTo>
                <a:lnTo>
                  <a:pt x="944626" y="418464"/>
                </a:lnTo>
                <a:lnTo>
                  <a:pt x="111825" y="34535"/>
                </a:lnTo>
                <a:close/>
              </a:path>
              <a:path w="944879" h="453389">
                <a:moveTo>
                  <a:pt x="127762" y="0"/>
                </a:moveTo>
                <a:lnTo>
                  <a:pt x="0" y="3937"/>
                </a:lnTo>
                <a:lnTo>
                  <a:pt x="79883" y="103758"/>
                </a:lnTo>
                <a:lnTo>
                  <a:pt x="95826" y="69208"/>
                </a:lnTo>
                <a:lnTo>
                  <a:pt x="78486" y="61213"/>
                </a:lnTo>
                <a:lnTo>
                  <a:pt x="94487" y="26543"/>
                </a:lnTo>
                <a:lnTo>
                  <a:pt x="115513" y="26543"/>
                </a:lnTo>
                <a:lnTo>
                  <a:pt x="127762" y="0"/>
                </a:lnTo>
                <a:close/>
              </a:path>
              <a:path w="944879" h="453389">
                <a:moveTo>
                  <a:pt x="94487" y="26543"/>
                </a:moveTo>
                <a:lnTo>
                  <a:pt x="78486" y="61213"/>
                </a:lnTo>
                <a:lnTo>
                  <a:pt x="95826" y="69208"/>
                </a:lnTo>
                <a:lnTo>
                  <a:pt x="111825" y="34535"/>
                </a:lnTo>
                <a:lnTo>
                  <a:pt x="94487" y="26543"/>
                </a:lnTo>
                <a:close/>
              </a:path>
              <a:path w="944879" h="453389">
                <a:moveTo>
                  <a:pt x="115513" y="26543"/>
                </a:moveTo>
                <a:lnTo>
                  <a:pt x="94487" y="26543"/>
                </a:lnTo>
                <a:lnTo>
                  <a:pt x="111825" y="34535"/>
                </a:lnTo>
                <a:lnTo>
                  <a:pt x="115513" y="265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59"/>
          <p:cNvSpPr txBox="1"/>
          <p:nvPr/>
        </p:nvSpPr>
        <p:spPr>
          <a:xfrm>
            <a:off x="6207476" y="3877497"/>
            <a:ext cx="97710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Speck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8" name="object 37"/>
          <p:cNvSpPr txBox="1"/>
          <p:nvPr/>
        </p:nvSpPr>
        <p:spPr>
          <a:xfrm>
            <a:off x="6895619" y="4646881"/>
            <a:ext cx="128485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Blind zone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9" name="object 56"/>
          <p:cNvSpPr/>
          <p:nvPr/>
        </p:nvSpPr>
        <p:spPr>
          <a:xfrm>
            <a:off x="5408131" y="4932372"/>
            <a:ext cx="1802130" cy="222885"/>
          </a:xfrm>
          <a:custGeom>
            <a:avLst/>
            <a:gdLst/>
            <a:ahLst/>
            <a:cxnLst/>
            <a:rect l="l" t="t" r="r" b="b"/>
            <a:pathLst>
              <a:path w="1802129" h="222885">
                <a:moveTo>
                  <a:pt x="127635" y="89408"/>
                </a:moveTo>
                <a:lnTo>
                  <a:pt x="0" y="166497"/>
                </a:lnTo>
                <a:lnTo>
                  <a:pt x="138302" y="222377"/>
                </a:lnTo>
                <a:lnTo>
                  <a:pt x="134889" y="179831"/>
                </a:lnTo>
                <a:lnTo>
                  <a:pt x="112522" y="179831"/>
                </a:lnTo>
                <a:lnTo>
                  <a:pt x="108965" y="135509"/>
                </a:lnTo>
                <a:lnTo>
                  <a:pt x="131190" y="133726"/>
                </a:lnTo>
                <a:lnTo>
                  <a:pt x="127635" y="89408"/>
                </a:lnTo>
                <a:close/>
              </a:path>
              <a:path w="1802129" h="222885">
                <a:moveTo>
                  <a:pt x="131190" y="133726"/>
                </a:moveTo>
                <a:lnTo>
                  <a:pt x="108965" y="135509"/>
                </a:lnTo>
                <a:lnTo>
                  <a:pt x="112522" y="179831"/>
                </a:lnTo>
                <a:lnTo>
                  <a:pt x="134746" y="178047"/>
                </a:lnTo>
                <a:lnTo>
                  <a:pt x="131190" y="133726"/>
                </a:lnTo>
                <a:close/>
              </a:path>
              <a:path w="1802129" h="222885">
                <a:moveTo>
                  <a:pt x="134746" y="178047"/>
                </a:moveTo>
                <a:lnTo>
                  <a:pt x="112522" y="179831"/>
                </a:lnTo>
                <a:lnTo>
                  <a:pt x="134889" y="179831"/>
                </a:lnTo>
                <a:lnTo>
                  <a:pt x="134746" y="178047"/>
                </a:lnTo>
                <a:close/>
              </a:path>
              <a:path w="1802129" h="222885">
                <a:moveTo>
                  <a:pt x="1798447" y="0"/>
                </a:moveTo>
                <a:lnTo>
                  <a:pt x="131190" y="133726"/>
                </a:lnTo>
                <a:lnTo>
                  <a:pt x="134746" y="178047"/>
                </a:lnTo>
                <a:lnTo>
                  <a:pt x="1802002" y="44196"/>
                </a:lnTo>
                <a:lnTo>
                  <a:pt x="17984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5"/>
          <p:cNvSpPr txBox="1"/>
          <p:nvPr/>
        </p:nvSpPr>
        <p:spPr>
          <a:xfrm>
            <a:off x="2044627" y="3631086"/>
            <a:ext cx="29810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i="1" dirty="0">
                <a:latin typeface="Arial"/>
                <a:cs typeface="Arial"/>
              </a:rPr>
              <a:t>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5" name="object 15"/>
          <p:cNvSpPr txBox="1"/>
          <p:nvPr/>
        </p:nvSpPr>
        <p:spPr>
          <a:xfrm>
            <a:off x="3599549" y="3632016"/>
            <a:ext cx="29810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i="1" dirty="0">
                <a:latin typeface="Arial"/>
                <a:cs typeface="Arial"/>
              </a:rPr>
              <a:t>F</a:t>
            </a:r>
            <a:endParaRPr sz="2400" dirty="0">
              <a:latin typeface="Arial"/>
              <a:cs typeface="Arial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995612" y="2322956"/>
            <a:ext cx="1083377" cy="6376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48601" y="1928769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Light</a:t>
            </a:r>
            <a:endParaRPr lang="en-US" sz="24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795711" y="2392806"/>
            <a:ext cx="283278" cy="214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059" y="5715000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Camera</a:t>
            </a:r>
            <a:endParaRPr lang="en-US" sz="24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1066800" y="5155257"/>
            <a:ext cx="674762" cy="559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4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493" y="150748"/>
            <a:ext cx="8967012" cy="977447"/>
          </a:xfrm>
          <a:prstGeom prst="rect">
            <a:avLst/>
          </a:prstGeom>
        </p:spPr>
        <p:txBody>
          <a:bodyPr vert="horz" wrap="square" lIns="0" tIns="358394" rIns="0" bIns="0" rtlCol="0">
            <a:spAutoFit/>
          </a:bodyPr>
          <a:lstStyle/>
          <a:p>
            <a:pPr marL="1175385">
              <a:lnSpc>
                <a:spcPct val="100000"/>
              </a:lnSpc>
            </a:pPr>
            <a:r>
              <a:rPr sz="4000" dirty="0">
                <a:latin typeface="Calibri"/>
                <a:cs typeface="Calibri"/>
              </a:rPr>
              <a:t>Conditions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spc="-85" dirty="0">
                <a:latin typeface="Calibri"/>
                <a:cs typeface="Calibri"/>
              </a:rPr>
              <a:t>f</a:t>
            </a:r>
            <a:r>
              <a:rPr sz="4000" spc="-5" dirty="0">
                <a:latin typeface="Calibri"/>
                <a:cs typeface="Calibri"/>
              </a:rPr>
              <a:t>or </a:t>
            </a:r>
            <a:r>
              <a:rPr lang="en-US" sz="4000" spc="-5" dirty="0" smtClean="0"/>
              <a:t>Shining orbs</a:t>
            </a:r>
            <a:r>
              <a:rPr sz="4000" spc="-5" dirty="0" smtClean="0">
                <a:latin typeface="Calibri"/>
                <a:cs typeface="Calibri"/>
              </a:rPr>
              <a:t>: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0044" y="1651508"/>
            <a:ext cx="3425190" cy="190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Arial"/>
              <a:buChar char="•"/>
              <a:tabLst>
                <a:tab pos="355600" algn="l"/>
              </a:tabLst>
            </a:pPr>
            <a:r>
              <a:rPr lang="en-US" sz="2800" b="1" i="1" spc="-5" dirty="0">
                <a:latin typeface="Calibri"/>
                <a:cs typeface="Calibri"/>
              </a:rPr>
              <a:t>Specks in air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b="1" i="1" spc="-5" dirty="0" smtClean="0">
                <a:latin typeface="Calibri"/>
                <a:cs typeface="Calibri"/>
              </a:rPr>
              <a:t>Using </a:t>
            </a:r>
            <a:r>
              <a:rPr sz="2800" b="1" i="1" spc="-5" dirty="0">
                <a:latin typeface="Calibri"/>
                <a:cs typeface="Calibri"/>
              </a:rPr>
              <a:t>a</a:t>
            </a:r>
            <a:r>
              <a:rPr sz="2800" b="1" i="1" spc="5" dirty="0">
                <a:latin typeface="Calibri"/>
                <a:cs typeface="Calibri"/>
              </a:rPr>
              <a:t> </a:t>
            </a:r>
            <a:r>
              <a:rPr sz="2800" b="1" i="1" spc="-10" dirty="0" smtClean="0">
                <a:latin typeface="Calibri"/>
                <a:cs typeface="Calibri"/>
              </a:rPr>
              <a:t>flash</a:t>
            </a:r>
            <a:r>
              <a:rPr lang="en-US" sz="2800" b="1" i="1" spc="-10" dirty="0" smtClean="0">
                <a:latin typeface="Calibri"/>
                <a:cs typeface="Calibri"/>
              </a:rPr>
              <a:t> light</a:t>
            </a:r>
            <a:endParaRPr sz="2800" b="1" i="1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2800" b="1" i="1" spc="-5" dirty="0" smtClean="0">
                <a:latin typeface="Calibri"/>
                <a:cs typeface="Calibri"/>
              </a:rPr>
              <a:t>S</a:t>
            </a:r>
            <a:r>
              <a:rPr sz="2800" b="1" i="1" spc="-5" dirty="0" smtClean="0">
                <a:latin typeface="Calibri"/>
                <a:cs typeface="Calibri"/>
              </a:rPr>
              <a:t>pec</a:t>
            </a:r>
            <a:r>
              <a:rPr sz="2800" b="1" i="1" spc="-30" dirty="0" smtClean="0">
                <a:latin typeface="Calibri"/>
                <a:cs typeface="Calibri"/>
              </a:rPr>
              <a:t>k</a:t>
            </a:r>
            <a:r>
              <a:rPr sz="2800" b="1" i="1" spc="-5" dirty="0" smtClean="0">
                <a:latin typeface="Calibri"/>
                <a:cs typeface="Calibri"/>
              </a:rPr>
              <a:t>s </a:t>
            </a:r>
            <a:r>
              <a:rPr sz="2800" b="1" i="1" spc="-5" dirty="0">
                <a:latin typeface="Calibri"/>
                <a:cs typeface="Calibri"/>
              </a:rPr>
              <a:t>o</a:t>
            </a:r>
            <a:r>
              <a:rPr sz="2800" b="1" i="1" spc="-10" dirty="0">
                <a:latin typeface="Calibri"/>
                <a:cs typeface="Calibri"/>
              </a:rPr>
              <a:t>u</a:t>
            </a:r>
            <a:r>
              <a:rPr sz="2800" b="1" i="1" spc="-5" dirty="0">
                <a:latin typeface="Calibri"/>
                <a:cs typeface="Calibri"/>
              </a:rPr>
              <a:t>t</a:t>
            </a:r>
            <a:r>
              <a:rPr sz="2800" b="1" i="1" spc="5" dirty="0">
                <a:latin typeface="Calibri"/>
                <a:cs typeface="Calibri"/>
              </a:rPr>
              <a:t> </a:t>
            </a:r>
            <a:r>
              <a:rPr sz="2800" b="1" i="1" spc="-10" dirty="0">
                <a:latin typeface="Calibri"/>
                <a:cs typeface="Calibri"/>
              </a:rPr>
              <a:t>o</a:t>
            </a:r>
            <a:r>
              <a:rPr sz="2800" b="1" i="1" spc="-5" dirty="0">
                <a:latin typeface="Calibri"/>
                <a:cs typeface="Calibri"/>
              </a:rPr>
              <a:t>f</a:t>
            </a:r>
            <a:r>
              <a:rPr sz="2800" b="1" i="1" spc="5" dirty="0">
                <a:latin typeface="Calibri"/>
                <a:cs typeface="Calibri"/>
              </a:rPr>
              <a:t> </a:t>
            </a:r>
            <a:r>
              <a:rPr sz="2800" b="1" i="1" spc="-30" dirty="0">
                <a:latin typeface="Calibri"/>
                <a:cs typeface="Calibri"/>
              </a:rPr>
              <a:t>f</a:t>
            </a:r>
            <a:r>
              <a:rPr sz="2800" b="1" i="1" spc="-10" dirty="0">
                <a:latin typeface="Calibri"/>
                <a:cs typeface="Calibri"/>
              </a:rPr>
              <a:t>ocus</a:t>
            </a:r>
            <a:endParaRPr sz="2800" b="1" i="1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2800" b="1" i="1" spc="-5" dirty="0" smtClean="0">
                <a:latin typeface="Calibri"/>
                <a:cs typeface="Calibri"/>
              </a:rPr>
              <a:t>Dark space</a:t>
            </a:r>
            <a:endParaRPr sz="2800" b="1" i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pc="-5" dirty="0">
                <a:latin typeface="Calibri"/>
                <a:cs typeface="Calibri"/>
              </a:rPr>
              <a:t>Specks in </a:t>
            </a:r>
            <a:r>
              <a:rPr lang="en-US" b="1" i="1" spc="-5" dirty="0" smtClean="0">
                <a:latin typeface="Calibri"/>
                <a:cs typeface="Calibri"/>
              </a:rPr>
              <a:t>air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dust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With chalk dust</a:t>
            </a:r>
          </a:p>
        </p:txBody>
      </p:sp>
      <p:pic>
        <p:nvPicPr>
          <p:cNvPr id="25" name="Picture 3" descr="C:\Users\mate\Desktop\DSC_0137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-1590" b="23727"/>
          <a:stretch/>
        </p:blipFill>
        <p:spPr bwMode="auto">
          <a:xfrm>
            <a:off x="457200" y="2967287"/>
            <a:ext cx="4041775" cy="236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ate\Desktop\Shining orbs\New folder\DSC_012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3962400" cy="23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pc="-5" dirty="0" smtClean="0">
                <a:latin typeface="Calibri"/>
                <a:cs typeface="Calibri"/>
              </a:rPr>
              <a:t>Using </a:t>
            </a:r>
            <a:r>
              <a:rPr lang="en-US" b="1" i="1" spc="-5" dirty="0">
                <a:latin typeface="Calibri"/>
                <a:cs typeface="Calibri"/>
              </a:rPr>
              <a:t>a</a:t>
            </a:r>
            <a:r>
              <a:rPr lang="en-US" b="1" i="1" spc="5" dirty="0">
                <a:latin typeface="Calibri"/>
                <a:cs typeface="Calibri"/>
              </a:rPr>
              <a:t> </a:t>
            </a:r>
            <a:r>
              <a:rPr lang="en-US" b="1" i="1" spc="-10" dirty="0">
                <a:latin typeface="Calibri"/>
                <a:cs typeface="Calibri"/>
              </a:rPr>
              <a:t>flash light</a:t>
            </a:r>
            <a:r>
              <a:rPr lang="en-US" b="1" i="1" dirty="0">
                <a:latin typeface="Calibri"/>
                <a:cs typeface="Calibri"/>
              </a:rPr>
              <a:t/>
            </a:r>
            <a:br>
              <a:rPr lang="en-US" b="1" i="1" dirty="0">
                <a:latin typeface="Calibri"/>
                <a:cs typeface="Calibri"/>
              </a:rPr>
            </a:b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Flash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With Flash</a:t>
            </a:r>
          </a:p>
        </p:txBody>
      </p:sp>
      <p:pic>
        <p:nvPicPr>
          <p:cNvPr id="7" name="Picture 2" descr="C:\Users\mate\Desktop\IYNT 2015 Shining orbs\DSC_02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1" y="2212975"/>
            <a:ext cx="3516753" cy="391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te\Desktop\IYNT 2015 Shining orbs\DSC_027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11" y="2212975"/>
            <a:ext cx="3276379" cy="391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pc="-5" dirty="0">
                <a:latin typeface="Calibri"/>
                <a:cs typeface="Calibri"/>
              </a:rPr>
              <a:t>Spec</a:t>
            </a:r>
            <a:r>
              <a:rPr lang="en-US" b="1" i="1" spc="-30" dirty="0">
                <a:latin typeface="Calibri"/>
                <a:cs typeface="Calibri"/>
              </a:rPr>
              <a:t>k</a:t>
            </a:r>
            <a:r>
              <a:rPr lang="en-US" b="1" i="1" spc="-5" dirty="0">
                <a:latin typeface="Calibri"/>
                <a:cs typeface="Calibri"/>
              </a:rPr>
              <a:t>s o</a:t>
            </a:r>
            <a:r>
              <a:rPr lang="en-US" b="1" i="1" spc="-10" dirty="0">
                <a:latin typeface="Calibri"/>
                <a:cs typeface="Calibri"/>
              </a:rPr>
              <a:t>u</a:t>
            </a:r>
            <a:r>
              <a:rPr lang="en-US" b="1" i="1" spc="-5" dirty="0">
                <a:latin typeface="Calibri"/>
                <a:cs typeface="Calibri"/>
              </a:rPr>
              <a:t>t</a:t>
            </a:r>
            <a:r>
              <a:rPr lang="en-US" b="1" i="1" spc="5" dirty="0">
                <a:latin typeface="Calibri"/>
                <a:cs typeface="Calibri"/>
              </a:rPr>
              <a:t> </a:t>
            </a:r>
            <a:r>
              <a:rPr lang="en-US" b="1" i="1" spc="-10" dirty="0">
                <a:latin typeface="Calibri"/>
                <a:cs typeface="Calibri"/>
              </a:rPr>
              <a:t>o</a:t>
            </a:r>
            <a:r>
              <a:rPr lang="en-US" b="1" i="1" spc="-5" dirty="0">
                <a:latin typeface="Calibri"/>
                <a:cs typeface="Calibri"/>
              </a:rPr>
              <a:t>f</a:t>
            </a:r>
            <a:r>
              <a:rPr lang="en-US" b="1" i="1" spc="5" dirty="0">
                <a:latin typeface="Calibri"/>
                <a:cs typeface="Calibri"/>
              </a:rPr>
              <a:t> </a:t>
            </a:r>
            <a:r>
              <a:rPr lang="en-US" b="1" i="1" spc="-30" dirty="0">
                <a:latin typeface="Calibri"/>
                <a:cs typeface="Calibri"/>
              </a:rPr>
              <a:t>f</a:t>
            </a:r>
            <a:r>
              <a:rPr lang="en-US" b="1" i="1" spc="-10" dirty="0">
                <a:latin typeface="Calibri"/>
                <a:cs typeface="Calibri"/>
              </a:rPr>
              <a:t>ocus</a:t>
            </a:r>
            <a:r>
              <a:rPr lang="en-US" b="1" i="1" dirty="0">
                <a:latin typeface="Calibri"/>
                <a:cs typeface="Calibri"/>
              </a:rPr>
              <a:t/>
            </a:r>
            <a:br>
              <a:rPr lang="en-US" b="1" i="1" dirty="0">
                <a:latin typeface="Calibri"/>
                <a:cs typeface="Calibri"/>
              </a:rPr>
            </a:b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 of focus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Closer to focus</a:t>
            </a:r>
            <a:endParaRPr lang="en-US" dirty="0"/>
          </a:p>
        </p:txBody>
      </p:sp>
      <p:pic>
        <p:nvPicPr>
          <p:cNvPr id="11" name="Picture 2" descr="C:\Users\mate\Desktop\Shining orbs\New folder\f5.3\45mm\DSC_012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822311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ate\Desktop\Shining orbs\New folder\f5.3\45mm\DSC_009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2311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pc="-5" dirty="0">
                <a:latin typeface="Calibri"/>
                <a:cs typeface="Calibri"/>
              </a:rPr>
              <a:t>Dark space</a:t>
            </a:r>
            <a:r>
              <a:rPr lang="en-US" b="1" i="1" dirty="0">
                <a:latin typeface="Calibri"/>
                <a:cs typeface="Calibri"/>
              </a:rPr>
              <a:t/>
            </a:r>
            <a:br>
              <a:rPr lang="en-US" b="1" i="1" dirty="0">
                <a:latin typeface="Calibri"/>
                <a:cs typeface="Calibri"/>
              </a:rPr>
            </a:b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Only</a:t>
            </a:r>
            <a:r>
              <a:rPr lang="en-US" b="1" spc="-3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fla</a:t>
            </a:r>
            <a:r>
              <a:rPr lang="en-US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h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light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Light bulbs’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b="1" spc="-3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flash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light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Picture 3" descr="C:\Users\mate\Desktop\Shining orbs\New folder\f5\35mm\DSC_009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2311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ate\Desktop\Shining orbs\New folder\DSC_023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822311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8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4696</TotalTime>
  <Words>453</Words>
  <Application>Microsoft Office PowerPoint</Application>
  <PresentationFormat>Экран (4:3)</PresentationFormat>
  <Paragraphs>126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Исполнительная</vt:lpstr>
      <vt:lpstr> </vt:lpstr>
      <vt:lpstr>Formulation of the problem</vt:lpstr>
      <vt:lpstr>Plan:</vt:lpstr>
      <vt:lpstr>Explanation</vt:lpstr>
      <vt:lpstr>Conditions for Shining orbs:</vt:lpstr>
      <vt:lpstr>Specks in air</vt:lpstr>
      <vt:lpstr>Using a flash light </vt:lpstr>
      <vt:lpstr>Specks out of focus </vt:lpstr>
      <vt:lpstr>Dark space </vt:lpstr>
      <vt:lpstr>      Calculation of orb’s size</vt:lpstr>
      <vt:lpstr>Calculation orb’s radius</vt:lpstr>
      <vt:lpstr>II. Parameters of camera</vt:lpstr>
      <vt:lpstr>Camera</vt:lpstr>
      <vt:lpstr>Презентация PowerPoint</vt:lpstr>
      <vt:lpstr>Experimental setup</vt:lpstr>
      <vt:lpstr>Photos from experiments</vt:lpstr>
      <vt:lpstr>Experimental calculation</vt:lpstr>
      <vt:lpstr>The orb’s radius against the diaphragm radius</vt:lpstr>
      <vt:lpstr>Specks characteristics</vt:lpstr>
      <vt:lpstr>Презентация PowerPoint</vt:lpstr>
      <vt:lpstr>Size</vt:lpstr>
      <vt:lpstr>Distance from  lens to speck</vt:lpstr>
      <vt:lpstr>  Ghost radius against the distance from lens to speck</vt:lpstr>
      <vt:lpstr>  </vt:lpstr>
      <vt:lpstr>IYNT</vt:lpstr>
      <vt:lpstr>Batman</vt:lpstr>
      <vt:lpstr>Summary:</vt:lpstr>
      <vt:lpstr>Презентация PowerPoint</vt:lpstr>
      <vt:lpstr>Thank you for  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Ghostly images</dc:title>
  <dc:creator>SamLab.ws</dc:creator>
  <cp:lastModifiedBy>mate sharvadze</cp:lastModifiedBy>
  <cp:revision>95</cp:revision>
  <dcterms:created xsi:type="dcterms:W3CDTF">2015-05-26T08:41:17Z</dcterms:created>
  <dcterms:modified xsi:type="dcterms:W3CDTF">2015-07-07T07:31:15Z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2011-03-23T00:00:00Z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2015-05-26T00:00:00Z</vt:filetime>
  </property>
</Properties>
</file>