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78" r:id="rId4"/>
    <p:sldId id="272" r:id="rId5"/>
    <p:sldId id="257" r:id="rId6"/>
    <p:sldId id="258" r:id="rId7"/>
    <p:sldId id="259" r:id="rId8"/>
    <p:sldId id="260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0" r:id="rId23"/>
    <p:sldId id="277" r:id="rId24"/>
    <p:sldId id="284" r:id="rId25"/>
    <p:sldId id="279" r:id="rId26"/>
    <p:sldId id="281" r:id="rId27"/>
    <p:sldId id="285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8" autoAdjust="0"/>
    <p:restoredTop sz="94660"/>
  </p:normalViewPr>
  <p:slideViewPr>
    <p:cSldViewPr>
      <p:cViewPr>
        <p:scale>
          <a:sx n="70" d="100"/>
          <a:sy n="70" d="100"/>
        </p:scale>
        <p:origin x="-15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662" y="404664"/>
            <a:ext cx="608467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 № 12</a:t>
            </a:r>
          </a:p>
          <a:p>
            <a:pPr algn="ctr"/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a hair</a:t>
            </a:r>
            <a:endParaRPr lang="ka-GE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36510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Reporter - </a:t>
            </a:r>
            <a:r>
              <a:rPr lang="en-US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Toma</a:t>
            </a:r>
            <a:r>
              <a:rPr lang="en-US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Rtveliashvili</a:t>
            </a:r>
            <a:endParaRPr lang="ka-GE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55" y="508518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Team - </a:t>
            </a:r>
            <a:r>
              <a:rPr lang="en-US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Georgians</a:t>
            </a:r>
            <a:endParaRPr lang="ka-GE" sz="2800" b="1" i="1" dirty="0">
              <a:ln w="18415" cmpd="sng">
                <a:solidFill>
                  <a:srgbClr val="FF0000"/>
                </a:solidFill>
                <a:prstDash val="solid"/>
              </a:ln>
            </a:endParaRPr>
          </a:p>
        </p:txBody>
      </p:sp>
      <p:pic>
        <p:nvPicPr>
          <p:cNvPr id="1026" name="Picture 2" descr="C:\Users\Toma\Desktop\Georgia-Flag-HD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52" y="4341658"/>
            <a:ext cx="2335240" cy="13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\Desktop\color_text_iynt_2015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22" y="2158990"/>
            <a:ext cx="4212327" cy="9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95248" y="260648"/>
            <a:ext cx="6353505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Cuticle of bat’s hair</a:t>
            </a:r>
            <a:endParaRPr lang="ka-GE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Toma\Desktop\daubenton-s-bat--myotis-daubentoni--hair-8020000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79" y="1628800"/>
            <a:ext cx="57942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ma\Desktop\1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62880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ma\Desktop\Bat Hair cu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1987512"/>
            <a:ext cx="9144000" cy="24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674879" y="2564904"/>
            <a:ext cx="5794243" cy="3740946"/>
            <a:chOff x="1674879" y="2564904"/>
            <a:chExt cx="5794243" cy="374094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691680" y="3335807"/>
              <a:ext cx="3312368" cy="106026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300192" y="3191792"/>
              <a:ext cx="1152128" cy="12042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04048" y="2708920"/>
              <a:ext cx="0" cy="6268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04048" y="3191791"/>
              <a:ext cx="1296144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04048" y="2564904"/>
              <a:ext cx="1296144" cy="1440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00192" y="2564904"/>
              <a:ext cx="0" cy="6268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079" name="Picture 7" descr="C:\Users\Toma\Desktop\HairBatNearRoo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396072"/>
              <a:ext cx="5760640" cy="190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691680" y="4396072"/>
              <a:ext cx="0" cy="19097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674879" y="6305849"/>
              <a:ext cx="5777441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452320" y="4396071"/>
              <a:ext cx="0" cy="19097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691680" y="4396072"/>
              <a:ext cx="577744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17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03" y="66601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dirty="0">
                <a:solidFill>
                  <a:srgbClr val="003300"/>
                </a:solidFill>
              </a:rPr>
              <a:t>Pteropus </a:t>
            </a:r>
            <a:r>
              <a:rPr lang="ka-GE" sz="3200" b="1" i="1" dirty="0" smtClean="0">
                <a:solidFill>
                  <a:srgbClr val="003300"/>
                </a:solidFill>
              </a:rPr>
              <a:t>giganteus</a:t>
            </a:r>
            <a:endParaRPr lang="ka-GE" sz="3200" b="1" dirty="0">
              <a:solidFill>
                <a:srgbClr val="003300"/>
              </a:solidFill>
            </a:endParaRPr>
          </a:p>
        </p:txBody>
      </p:sp>
      <p:pic>
        <p:nvPicPr>
          <p:cNvPr id="4098" name="Picture 2" descr="C:\Users\Toma\Desktop\7470900362_ce2235ccb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76" y="197990"/>
            <a:ext cx="4512314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oma\Desktop\zjs-13-R.leschno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76" y="2263124"/>
            <a:ext cx="4526402" cy="37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603" y="305663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dirty="0">
                <a:solidFill>
                  <a:srgbClr val="003300"/>
                </a:solidFill>
              </a:rPr>
              <a:t>Rousettus leschenaulti</a:t>
            </a:r>
            <a:endParaRPr lang="ka-GE" sz="3200" b="1" dirty="0">
              <a:solidFill>
                <a:srgbClr val="003300"/>
              </a:solidFill>
            </a:endParaRPr>
          </a:p>
        </p:txBody>
      </p:sp>
      <p:pic>
        <p:nvPicPr>
          <p:cNvPr id="4099" name="Picture 3" descr="C:\Users\Toma\Desktop\zjs-13-R.leschnoul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90" y="2331611"/>
            <a:ext cx="2270243" cy="18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3023" y="4413436"/>
            <a:ext cx="8737955" cy="2301621"/>
            <a:chOff x="274351" y="4367738"/>
            <a:chExt cx="8737955" cy="2301621"/>
          </a:xfrm>
        </p:grpSpPr>
        <p:sp>
          <p:nvSpPr>
            <p:cNvPr id="8" name="TextBox 7"/>
            <p:cNvSpPr txBox="1"/>
            <p:nvPr/>
          </p:nvSpPr>
          <p:spPr>
            <a:xfrm>
              <a:off x="274351" y="5013176"/>
              <a:ext cx="3793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3200" b="1" i="1" dirty="0">
                  <a:solidFill>
                    <a:srgbClr val="003300"/>
                  </a:solidFill>
                </a:rPr>
                <a:t>Cynopterus sphinx</a:t>
              </a:r>
              <a:endParaRPr lang="ka-GE" sz="3200" b="1" dirty="0">
                <a:solidFill>
                  <a:srgbClr val="003300"/>
                </a:solidFill>
              </a:endParaRPr>
            </a:p>
          </p:txBody>
        </p:sp>
        <p:pic>
          <p:nvPicPr>
            <p:cNvPr id="4100" name="Picture 4" descr="C:\Users\Toma\Desktop\Csphin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903" y="4367738"/>
              <a:ext cx="4526403" cy="2301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1" name="Picture 5" descr="C:\Users\Toma\Desktop\7470900362_ce2235ccb3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44" y="197990"/>
            <a:ext cx="2270243" cy="17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35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03" y="1162923"/>
            <a:ext cx="225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dirty="0" smtClean="0">
                <a:solidFill>
                  <a:srgbClr val="003300"/>
                </a:solidFill>
              </a:rPr>
              <a:t>P</a:t>
            </a:r>
            <a:r>
              <a:rPr lang="en-US" sz="3200" b="1" i="1" dirty="0" smtClean="0">
                <a:solidFill>
                  <a:srgbClr val="003300"/>
                </a:solidFill>
              </a:rPr>
              <a:t>.</a:t>
            </a:r>
            <a:r>
              <a:rPr lang="ka-GE" sz="3200" b="1" i="1" dirty="0" smtClean="0">
                <a:solidFill>
                  <a:srgbClr val="003300"/>
                </a:solidFill>
              </a:rPr>
              <a:t> giganteus</a:t>
            </a:r>
            <a:endParaRPr lang="ka-GE" sz="32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603" y="3212976"/>
            <a:ext cx="290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dirty="0" smtClean="0">
                <a:solidFill>
                  <a:srgbClr val="003300"/>
                </a:solidFill>
              </a:rPr>
              <a:t>R</a:t>
            </a:r>
            <a:r>
              <a:rPr lang="en-US" sz="3200" b="1" i="1" dirty="0">
                <a:solidFill>
                  <a:srgbClr val="003300"/>
                </a:solidFill>
              </a:rPr>
              <a:t>.</a:t>
            </a:r>
            <a:r>
              <a:rPr lang="ka-GE" sz="3200" b="1" i="1" dirty="0" smtClean="0">
                <a:solidFill>
                  <a:srgbClr val="003300"/>
                </a:solidFill>
              </a:rPr>
              <a:t> </a:t>
            </a:r>
            <a:r>
              <a:rPr lang="ka-GE" sz="3200" b="1" i="1" dirty="0">
                <a:solidFill>
                  <a:srgbClr val="003300"/>
                </a:solidFill>
              </a:rPr>
              <a:t>leschenaulti</a:t>
            </a:r>
            <a:endParaRPr lang="ka-GE" sz="32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24" y="5328206"/>
            <a:ext cx="200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dirty="0" smtClean="0">
                <a:solidFill>
                  <a:srgbClr val="003300"/>
                </a:solidFill>
              </a:rPr>
              <a:t>C</a:t>
            </a:r>
            <a:r>
              <a:rPr lang="en-US" sz="3200" b="1" i="1" dirty="0" smtClean="0">
                <a:solidFill>
                  <a:srgbClr val="003300"/>
                </a:solidFill>
              </a:rPr>
              <a:t>.</a:t>
            </a:r>
            <a:r>
              <a:rPr lang="ka-GE" sz="3200" b="1" i="1" dirty="0" smtClean="0">
                <a:solidFill>
                  <a:srgbClr val="003300"/>
                </a:solidFill>
              </a:rPr>
              <a:t> </a:t>
            </a:r>
            <a:r>
              <a:rPr lang="ka-GE" sz="3200" b="1" i="1" dirty="0">
                <a:solidFill>
                  <a:srgbClr val="003300"/>
                </a:solidFill>
              </a:rPr>
              <a:t>sphinx</a:t>
            </a:r>
            <a:endParaRPr lang="ka-GE" sz="3200" b="1" dirty="0">
              <a:solidFill>
                <a:srgbClr val="003300"/>
              </a:solidFill>
            </a:endParaRPr>
          </a:p>
        </p:txBody>
      </p:sp>
      <p:pic>
        <p:nvPicPr>
          <p:cNvPr id="5122" name="Picture 2" descr="C:\Users\Toma\Desktop\mammalia-2013-0103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60833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ma\Desktop\mammalia-2013-0103_fig1 - Cop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767969"/>
            <a:ext cx="6083300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ma\Desktop\mammalia-2013-0103_fig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52" y="4868118"/>
            <a:ext cx="6083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7717" y="116632"/>
            <a:ext cx="728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Regions:              Dorsal                    Ventral                     Neck</a:t>
            </a:r>
            <a:endParaRPr lang="ka-GE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20688"/>
            <a:ext cx="91431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8782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6056" y="18326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4288" y="18326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2564904"/>
            <a:ext cx="91536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581128"/>
            <a:ext cx="91431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1640" y="260648"/>
            <a:ext cx="64807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Spinous scale</a:t>
            </a:r>
            <a:endParaRPr lang="ka-GE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03" y="2636912"/>
            <a:ext cx="9136197" cy="2975549"/>
            <a:chOff x="7803" y="2204863"/>
            <a:chExt cx="9136197" cy="2975549"/>
          </a:xfrm>
        </p:grpSpPr>
        <p:pic>
          <p:nvPicPr>
            <p:cNvPr id="2053" name="Picture 5" descr="C:\Users\Toma\Desktop\hair scale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" y="2204863"/>
              <a:ext cx="4720374" cy="297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Toma\Desktop\fig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77" y="2204863"/>
              <a:ext cx="4415823" cy="297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013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83" y="705406"/>
            <a:ext cx="217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3300"/>
                </a:solidFill>
              </a:rPr>
              <a:t>American </a:t>
            </a:r>
          </a:p>
          <a:p>
            <a:pPr algn="ctr"/>
            <a:r>
              <a:rPr lang="en-US" sz="3600" b="1" i="1" dirty="0" smtClean="0">
                <a:solidFill>
                  <a:srgbClr val="003300"/>
                </a:solidFill>
              </a:rPr>
              <a:t>mink</a:t>
            </a:r>
            <a:endParaRPr lang="ka-GE" sz="3600" b="1" dirty="0">
              <a:solidFill>
                <a:srgbClr val="003300"/>
              </a:solidFill>
            </a:endParaRPr>
          </a:p>
        </p:txBody>
      </p:sp>
      <p:pic>
        <p:nvPicPr>
          <p:cNvPr id="3074" name="Picture 2" descr="C:\Users\Toma\Desktop\min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8640"/>
            <a:ext cx="63758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ma\Desktop\min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8426"/>
            <a:ext cx="2997623" cy="17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2612" y="2399418"/>
            <a:ext cx="8856149" cy="3874736"/>
            <a:chOff x="26023" y="2399418"/>
            <a:chExt cx="8856149" cy="3874736"/>
          </a:xfrm>
        </p:grpSpPr>
        <p:grpSp>
          <p:nvGrpSpPr>
            <p:cNvPr id="9" name="Group 8"/>
            <p:cNvGrpSpPr/>
            <p:nvPr/>
          </p:nvGrpSpPr>
          <p:grpSpPr>
            <a:xfrm>
              <a:off x="26023" y="2399418"/>
              <a:ext cx="4217780" cy="3874736"/>
              <a:chOff x="26023" y="2399418"/>
              <a:chExt cx="4217780" cy="38747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8183" y="2399418"/>
                <a:ext cx="35283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3300"/>
                    </a:solidFill>
                  </a:rPr>
                  <a:t> </a:t>
                </a:r>
                <a:r>
                  <a:rPr lang="en-US" sz="2400" b="1" dirty="0" smtClean="0">
                    <a:solidFill>
                      <a:srgbClr val="003300"/>
                    </a:solidFill>
                  </a:rPr>
                  <a:t>Imbricate </a:t>
                </a:r>
                <a:r>
                  <a:rPr lang="en-US" sz="2400" b="1" dirty="0">
                    <a:solidFill>
                      <a:srgbClr val="003300"/>
                    </a:solidFill>
                  </a:rPr>
                  <a:t>extreme crenate scale pattern of the thick section of the mink hair </a:t>
                </a:r>
              </a:p>
            </p:txBody>
          </p:sp>
          <p:pic>
            <p:nvPicPr>
              <p:cNvPr id="3075" name="Picture 3" descr="C:\Users\Toma\Desktop\HairMinkMcCCastNearTip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23" y="4107414"/>
                <a:ext cx="4217780" cy="216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633700" y="2551818"/>
              <a:ext cx="4248472" cy="3722336"/>
              <a:chOff x="4633700" y="2551818"/>
              <a:chExt cx="4248472" cy="372233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839416" y="2551818"/>
                <a:ext cx="38370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3300"/>
                    </a:solidFill>
                  </a:rPr>
                  <a:t>C</a:t>
                </a:r>
                <a:r>
                  <a:rPr lang="en-US" sz="2400" b="1" dirty="0" smtClean="0">
                    <a:solidFill>
                      <a:srgbClr val="003300"/>
                    </a:solidFill>
                  </a:rPr>
                  <a:t>oronal </a:t>
                </a:r>
                <a:r>
                  <a:rPr lang="en-US" sz="2400" b="1" dirty="0">
                    <a:solidFill>
                      <a:srgbClr val="003300"/>
                    </a:solidFill>
                  </a:rPr>
                  <a:t>dentate scale pattern of the first half of the hair from the root</a:t>
                </a:r>
              </a:p>
            </p:txBody>
          </p:sp>
          <p:pic>
            <p:nvPicPr>
              <p:cNvPr id="3076" name="Picture 4" descr="C:\Users\Toma\Desktop\Mink33400XNearRootScaleCas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700" y="4138246"/>
                <a:ext cx="4248472" cy="2135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264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260648"/>
            <a:ext cx="59046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Imbricate scale</a:t>
            </a:r>
            <a:endParaRPr lang="ka-GE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Toma\Desktop\hair scal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235"/>
            <a:ext cx="4320480" cy="43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ma\Desktop\ImageForArticle_2229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278842"/>
            <a:ext cx="4104456" cy="43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</a:rPr>
              <a:t>Human</a:t>
            </a:r>
            <a:endParaRPr lang="ka-GE" sz="3600" b="1" dirty="0">
              <a:solidFill>
                <a:srgbClr val="003300"/>
              </a:solidFill>
            </a:endParaRPr>
          </a:p>
        </p:txBody>
      </p:sp>
      <p:pic>
        <p:nvPicPr>
          <p:cNvPr id="1027" name="Picture 3" descr="C:\Users\Toma\Desktop\m-t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0"/>
            <a:ext cx="6840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a\Desktop\HumanEyebrow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39848"/>
            <a:ext cx="6840252" cy="36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4843" y="3501007"/>
            <a:ext cx="8752125" cy="3168352"/>
            <a:chOff x="294843" y="3501007"/>
            <a:chExt cx="8752125" cy="3168352"/>
          </a:xfrm>
        </p:grpSpPr>
        <p:grpSp>
          <p:nvGrpSpPr>
            <p:cNvPr id="4" name="Group 3"/>
            <p:cNvGrpSpPr/>
            <p:nvPr/>
          </p:nvGrpSpPr>
          <p:grpSpPr>
            <a:xfrm>
              <a:off x="294843" y="3501007"/>
              <a:ext cx="1908212" cy="3168352"/>
              <a:chOff x="294843" y="3501007"/>
              <a:chExt cx="1908212" cy="316835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94843" y="3501007"/>
                <a:ext cx="1908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3300"/>
                    </a:solidFill>
                  </a:rPr>
                  <a:t>Alpaca</a:t>
                </a:r>
                <a:endParaRPr lang="ka-GE" sz="3600" b="1" dirty="0">
                  <a:solidFill>
                    <a:srgbClr val="003300"/>
                  </a:solidFill>
                </a:endParaRPr>
              </a:p>
            </p:txBody>
          </p:sp>
          <p:pic>
            <p:nvPicPr>
              <p:cNvPr id="1026" name="Picture 2" descr="C:\Users\Toma\Desktop\2011_63451456306856400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" y="4174232"/>
                <a:ext cx="1899843" cy="2495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C:\Users\Toma\Desktop\Alpaca Tops scale 20x 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780" y="4174232"/>
              <a:ext cx="6646188" cy="2495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40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15367" y="260648"/>
            <a:ext cx="5713267" cy="6408712"/>
            <a:chOff x="1715367" y="260648"/>
            <a:chExt cx="5713267" cy="6408712"/>
          </a:xfrm>
        </p:grpSpPr>
        <p:sp>
          <p:nvSpPr>
            <p:cNvPr id="4" name="Rounded Rectangle 3"/>
            <p:cNvSpPr/>
            <p:nvPr/>
          </p:nvSpPr>
          <p:spPr>
            <a:xfrm>
              <a:off x="2375756" y="260648"/>
              <a:ext cx="4392488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Hair cortex</a:t>
              </a:r>
              <a:endParaRPr lang="ka-GE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" name="Picture 2" descr="C:\Users\Toma\Desktop\Hair-Shaf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367" y="1678460"/>
              <a:ext cx="5713267" cy="49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 descr="C:\Users\Toma\Desktop\eumelan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071"/>
            <a:ext cx="36957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776" y="518773"/>
            <a:ext cx="31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</a:rPr>
              <a:t>Eumelanin</a:t>
            </a:r>
            <a:endParaRPr lang="ka-GE" sz="4400" b="1" dirty="0">
              <a:solidFill>
                <a:srgbClr val="003300"/>
              </a:solidFill>
            </a:endParaRPr>
          </a:p>
        </p:txBody>
      </p:sp>
      <p:pic>
        <p:nvPicPr>
          <p:cNvPr id="2052" name="Picture 4" descr="C:\Users\Toma\Desktop\pheomelan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14" y="1506070"/>
            <a:ext cx="5336186" cy="4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7181" y="530877"/>
            <a:ext cx="372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</a:rPr>
              <a:t>Pheomelanin</a:t>
            </a:r>
            <a:endParaRPr lang="ka-GE" sz="4400" b="1" dirty="0">
              <a:solidFill>
                <a:srgbClr val="0033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125" y="1476473"/>
            <a:ext cx="2487048" cy="5154887"/>
            <a:chOff x="619125" y="1476473"/>
            <a:chExt cx="2487048" cy="5154887"/>
          </a:xfrm>
        </p:grpSpPr>
        <p:pic>
          <p:nvPicPr>
            <p:cNvPr id="2053" name="Picture 5" descr="C:\Users\Toma\Desktop\blac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1476473"/>
              <a:ext cx="2487048" cy="248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Toma\Desktop\european_textur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4173910"/>
              <a:ext cx="2457450" cy="245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141987" y="1483478"/>
            <a:ext cx="2806129" cy="4998565"/>
            <a:chOff x="5141987" y="1483478"/>
            <a:chExt cx="2806129" cy="4998565"/>
          </a:xfrm>
        </p:grpSpPr>
        <p:pic>
          <p:nvPicPr>
            <p:cNvPr id="2055" name="Picture 7" descr="C:\Users\Toma\Desktop\hair_red0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987" y="1483478"/>
              <a:ext cx="2667840" cy="266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Toma\Desktop\hair-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047" y="4403741"/>
              <a:ext cx="2771069" cy="207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7" name="Picture 9" descr="C:\Users\Toma\Desktop\GREY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238763"/>
            <a:ext cx="3156147" cy="54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62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93368" y="260648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 hair </a:t>
            </a:r>
            <a:endParaRPr lang="ka-GE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286" y="129543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Mongoloid</a:t>
            </a:r>
            <a:endParaRPr lang="ka-GE" sz="2800" b="1" dirty="0">
              <a:solidFill>
                <a:srgbClr val="00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29543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Negroid</a:t>
            </a:r>
            <a:endParaRPr lang="ka-GE" sz="28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Toma\Desktop\fi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" y="2339330"/>
            <a:ext cx="3900823" cy="28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\Desktop\fi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39330"/>
            <a:ext cx="3715068" cy="28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a\Desktop\fig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3" y="2339330"/>
            <a:ext cx="3728613" cy="28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oma\Desktop\fig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65" y="2548598"/>
            <a:ext cx="3772972" cy="24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699792" y="260648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Caucasian’s hair</a:t>
            </a:r>
            <a:endParaRPr lang="ka-GE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6" descr="C:\Users\Toma\Desktop\fig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46" y="1464072"/>
            <a:ext cx="6456709" cy="50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a\Desktop\fig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0" y="1464072"/>
            <a:ext cx="6433399" cy="50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Toma\Desktop\fig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46" y="1460252"/>
            <a:ext cx="6508718" cy="50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01861" y="18533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hair</a:t>
            </a:r>
            <a:endParaRPr lang="ka-G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9" descr="C:\Users\Toma\Desktop\fig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96" y="1464071"/>
            <a:ext cx="6461268" cy="50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3" grpId="0"/>
      <p:bldP spid="9" grpId="0" animBg="1"/>
      <p:bldP spid="9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409" y="25837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</a:rPr>
              <a:t>Hair as a camouflage in animals</a:t>
            </a:r>
            <a:endParaRPr lang="ka-GE" sz="3600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Toma\Desktop\camouflage-Anim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1351798"/>
            <a:ext cx="4094584" cy="27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a\Desktop\camouflage-snow-animal-arctic-1230366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89" y="4070146"/>
            <a:ext cx="3747311" cy="28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ma\Desktop\normal_art_wolfe_camouflage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4070147"/>
            <a:ext cx="5430882" cy="27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ma\Desktop\Art_Wolfe_Camouflage_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51798"/>
            <a:ext cx="5076056" cy="27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67944" y="1351798"/>
            <a:ext cx="0" cy="27183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6689" y="4042452"/>
            <a:ext cx="7553" cy="28381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4042452"/>
            <a:ext cx="9170640" cy="347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67744" y="476672"/>
            <a:ext cx="46085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Task Condition</a:t>
            </a:r>
            <a:endParaRPr lang="ka-G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5649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00"/>
                </a:solidFill>
              </a:rPr>
              <a:t>The hair of various animals may significantly differ in their structure. What are these differences and how can you explain them</a:t>
            </a:r>
            <a:r>
              <a:rPr lang="en-US" sz="3600" b="1" dirty="0" smtClean="0">
                <a:solidFill>
                  <a:srgbClr val="003300"/>
                </a:solidFill>
              </a:rPr>
              <a:t>?</a:t>
            </a:r>
            <a:endParaRPr lang="ka-GE" sz="3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82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a\Desktop\bioc-523-6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" y="-14917"/>
            <a:ext cx="9127087" cy="68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8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oma\Desktop\ker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139952" y="3140968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39952" y="3577208"/>
            <a:ext cx="720080" cy="141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302836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Hydrogen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Connections</a:t>
            </a:r>
            <a:endParaRPr lang="ka-GE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1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663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00"/>
                </a:solidFill>
              </a:rPr>
              <a:t>Hair textures</a:t>
            </a:r>
            <a:endParaRPr lang="ka-GE" sz="4000" b="1" dirty="0">
              <a:solidFill>
                <a:srgbClr val="003300"/>
              </a:solidFill>
            </a:endParaRPr>
          </a:p>
        </p:txBody>
      </p:sp>
      <p:pic>
        <p:nvPicPr>
          <p:cNvPr id="6146" name="Picture 2" descr="C:\Users\Toma\Desktop\texture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923269"/>
            <a:ext cx="4536504" cy="58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ma\Desktop\fig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" y="-20167"/>
            <a:ext cx="91427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712" y="317413"/>
            <a:ext cx="8809786" cy="4523777"/>
            <a:chOff x="147712" y="317413"/>
            <a:chExt cx="8809786" cy="4523777"/>
          </a:xfrm>
        </p:grpSpPr>
        <p:sp>
          <p:nvSpPr>
            <p:cNvPr id="2" name="Rounded Rectangle 1"/>
            <p:cNvSpPr/>
            <p:nvPr/>
          </p:nvSpPr>
          <p:spPr>
            <a:xfrm>
              <a:off x="1907704" y="317413"/>
              <a:ext cx="5472608" cy="1014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Cross section of hair</a:t>
              </a:r>
              <a:endParaRPr lang="ka-G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7712" y="1482297"/>
              <a:ext cx="4331172" cy="3358893"/>
              <a:chOff x="147712" y="1482297"/>
              <a:chExt cx="4331172" cy="335889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81150" y="1482297"/>
                <a:ext cx="26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3300"/>
                    </a:solidFill>
                  </a:rPr>
                  <a:t>Mongoloid</a:t>
                </a:r>
                <a:endParaRPr lang="ka-GE" sz="3600" b="1" dirty="0">
                  <a:solidFill>
                    <a:srgbClr val="003300"/>
                  </a:solidFill>
                </a:endParaRPr>
              </a:p>
            </p:txBody>
          </p:sp>
          <p:pic>
            <p:nvPicPr>
              <p:cNvPr id="1026" name="Picture 2" descr="C:\Users\Toma\Desktop\fig2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12" y="2131114"/>
                <a:ext cx="4331172" cy="271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723005" y="1501347"/>
              <a:ext cx="4234493" cy="3339843"/>
              <a:chOff x="4723005" y="1501347"/>
              <a:chExt cx="4234493" cy="33398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39616" y="1501347"/>
                <a:ext cx="26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3300"/>
                    </a:solidFill>
                  </a:rPr>
                  <a:t>Negroid</a:t>
                </a:r>
                <a:endParaRPr lang="ka-GE" sz="3600" b="1" dirty="0">
                  <a:solidFill>
                    <a:srgbClr val="003300"/>
                  </a:solidFill>
                </a:endParaRPr>
              </a:p>
            </p:txBody>
          </p:sp>
          <p:pic>
            <p:nvPicPr>
              <p:cNvPr id="1027" name="Picture 3" descr="C:\Users\Toma\Desktop\fig26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3005" y="2131114"/>
                <a:ext cx="4234493" cy="271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8975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oma\Desktop\mo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15" y="-8384"/>
            <a:ext cx="9216015" cy="68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332656"/>
            <a:ext cx="9144001" cy="4392488"/>
            <a:chOff x="-1" y="332656"/>
            <a:chExt cx="9144001" cy="4392488"/>
          </a:xfrm>
        </p:grpSpPr>
        <p:pic>
          <p:nvPicPr>
            <p:cNvPr id="1027" name="Picture 3" descr="C:\Users\Toma\Desktop\amino acid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132856"/>
              <a:ext cx="9144001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763688" y="332656"/>
              <a:ext cx="5616624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main amino acids, that are increased in mole’s hair, in </a:t>
              </a:r>
              <a:r>
                <a:rPr lang="en-US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comparesion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to other animals </a:t>
              </a:r>
              <a:endParaRPr lang="ka-G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3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542" y="13407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Water + Hair</a:t>
            </a:r>
            <a:endParaRPr lang="ka-GE" sz="28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3407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Ethanol + Hair</a:t>
            </a:r>
            <a:endParaRPr lang="ka-GE" sz="28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Toma\Desktop\Still001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26906"/>
            <a:ext cx="4184398" cy="31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\Desktop\Still0009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81795" y="260648"/>
            <a:ext cx="338041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Experiment</a:t>
            </a:r>
            <a:endParaRPr lang="ka-GE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36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5776" y="260648"/>
            <a:ext cx="40324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Medulla</a:t>
            </a:r>
            <a:endParaRPr lang="ka-GE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Toma\Desktop\medulla draw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1700808"/>
            <a:ext cx="9144000" cy="26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ma\Desktop\378826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18256"/>
            <a:ext cx="6264697" cy="20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ma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73" y="1700808"/>
            <a:ext cx="6384654" cy="49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4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ma\Desktop\ada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1720" y="188640"/>
            <a:ext cx="51125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References</a:t>
            </a:r>
            <a:endParaRPr lang="ka-GE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1) </a:t>
            </a:r>
            <a:r>
              <a:rPr lang="en-US" dirty="0" err="1" smtClean="0">
                <a:solidFill>
                  <a:srgbClr val="003300"/>
                </a:solidFill>
              </a:rPr>
              <a:t>Sherrow</a:t>
            </a:r>
            <a:r>
              <a:rPr lang="en-US" dirty="0">
                <a:solidFill>
                  <a:srgbClr val="003300"/>
                </a:solidFill>
              </a:rPr>
              <a:t>, Victoria (2006). </a:t>
            </a:r>
            <a:r>
              <a:rPr lang="en-US" i="1" dirty="0">
                <a:solidFill>
                  <a:srgbClr val="003300"/>
                </a:solidFill>
              </a:rPr>
              <a:t>Encyclopedia of Hair: A Cultural History</a:t>
            </a:r>
            <a:r>
              <a:rPr lang="en-US" dirty="0">
                <a:solidFill>
                  <a:srgbClr val="003300"/>
                </a:solidFill>
              </a:rPr>
              <a:t>. 88 Post Road West, Westport, CT: Greenwood Press. p. iv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3300"/>
                </a:solidFill>
              </a:rPr>
              <a:t>2) </a:t>
            </a:r>
            <a:r>
              <a:rPr lang="en-US" dirty="0" smtClean="0">
                <a:solidFill>
                  <a:srgbClr val="003300"/>
                </a:solidFill>
              </a:rPr>
              <a:t>Krause</a:t>
            </a:r>
            <a:r>
              <a:rPr lang="en-US" dirty="0">
                <a:solidFill>
                  <a:srgbClr val="003300"/>
                </a:solidFill>
              </a:rPr>
              <a:t>, K; </a:t>
            </a:r>
            <a:r>
              <a:rPr lang="en-US" dirty="0" err="1">
                <a:solidFill>
                  <a:srgbClr val="003300"/>
                </a:solidFill>
              </a:rPr>
              <a:t>Foitzik</a:t>
            </a:r>
            <a:r>
              <a:rPr lang="en-US" dirty="0">
                <a:solidFill>
                  <a:srgbClr val="003300"/>
                </a:solidFill>
              </a:rPr>
              <a:t>, K (2006). "Biology of the Hair Follicle: The Basics". </a:t>
            </a:r>
            <a:r>
              <a:rPr lang="en-US" i="1" dirty="0">
                <a:solidFill>
                  <a:srgbClr val="003300"/>
                </a:solidFill>
              </a:rPr>
              <a:t>Seminars in Cutaneous Medicine and Surgery</a:t>
            </a:r>
            <a:r>
              <a:rPr lang="en-US" dirty="0">
                <a:solidFill>
                  <a:srgbClr val="003300"/>
                </a:solidFill>
              </a:rPr>
              <a:t> </a:t>
            </a:r>
            <a:r>
              <a:rPr lang="en-US" b="1" dirty="0">
                <a:solidFill>
                  <a:srgbClr val="003300"/>
                </a:solidFill>
              </a:rPr>
              <a:t>25</a:t>
            </a:r>
            <a:r>
              <a:rPr lang="en-US" dirty="0">
                <a:solidFill>
                  <a:srgbClr val="003300"/>
                </a:solidFill>
              </a:rPr>
              <a:t>: 2–10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  <a:endParaRPr lang="en-US" dirty="0">
              <a:solidFill>
                <a:srgbClr val="003300"/>
              </a:solidFill>
            </a:endParaRPr>
          </a:p>
          <a:p>
            <a:r>
              <a:rPr lang="en-US" sz="2400" b="1" dirty="0" smtClean="0">
                <a:solidFill>
                  <a:srgbClr val="003300"/>
                </a:solidFill>
              </a:rPr>
              <a:t>3) </a:t>
            </a:r>
            <a:r>
              <a:rPr lang="en-US" dirty="0" err="1">
                <a:solidFill>
                  <a:srgbClr val="003300"/>
                </a:solidFill>
              </a:rPr>
              <a:t>Feughelman</a:t>
            </a:r>
            <a:r>
              <a:rPr lang="en-US" dirty="0">
                <a:solidFill>
                  <a:srgbClr val="003300"/>
                </a:solidFill>
              </a:rPr>
              <a:t>, Max (1997). </a:t>
            </a:r>
            <a:r>
              <a:rPr lang="en-US" i="1" dirty="0">
                <a:solidFill>
                  <a:srgbClr val="003300"/>
                </a:solidFill>
              </a:rPr>
              <a:t>Mechanical Properties and Structure of Alpha-keratin </a:t>
            </a:r>
            <a:r>
              <a:rPr lang="en-US" i="1" dirty="0" err="1">
                <a:solidFill>
                  <a:srgbClr val="003300"/>
                </a:solidFill>
              </a:rPr>
              <a:t>Fibres</a:t>
            </a:r>
            <a:r>
              <a:rPr lang="en-US" i="1" dirty="0">
                <a:solidFill>
                  <a:srgbClr val="003300"/>
                </a:solidFill>
              </a:rPr>
              <a:t>: Wool, Human Hair and Related </a:t>
            </a:r>
            <a:r>
              <a:rPr lang="en-US" i="1" dirty="0" err="1">
                <a:solidFill>
                  <a:srgbClr val="003300"/>
                </a:solidFill>
              </a:rPr>
              <a:t>Fibres</a:t>
            </a:r>
            <a:r>
              <a:rPr lang="en-US" dirty="0">
                <a:solidFill>
                  <a:srgbClr val="003300"/>
                </a:solidFill>
              </a:rPr>
              <a:t>. UNSW Press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3300"/>
                </a:solidFill>
              </a:rPr>
              <a:t>4) </a:t>
            </a:r>
            <a:r>
              <a:rPr lang="en-US" dirty="0">
                <a:solidFill>
                  <a:srgbClr val="003300"/>
                </a:solidFill>
              </a:rPr>
              <a:t>Steve Jones, Robert Martin &amp; David </a:t>
            </a:r>
            <a:r>
              <a:rPr lang="en-US" dirty="0" err="1">
                <a:solidFill>
                  <a:srgbClr val="003300"/>
                </a:solidFill>
              </a:rPr>
              <a:t>Pilbeam</a:t>
            </a:r>
            <a:r>
              <a:rPr lang="en-US" dirty="0">
                <a:solidFill>
                  <a:srgbClr val="003300"/>
                </a:solidFill>
              </a:rPr>
              <a:t>, ed. (1994). "The Cambridge Encyclopedia of Human Evolution". Cambridge: Cambridge University Press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3300"/>
                </a:solidFill>
              </a:rPr>
              <a:t>5) </a:t>
            </a:r>
            <a:r>
              <a:rPr lang="en-US" dirty="0">
                <a:solidFill>
                  <a:srgbClr val="003300"/>
                </a:solidFill>
              </a:rPr>
              <a:t> Dixson, A.F. </a:t>
            </a:r>
            <a:r>
              <a:rPr lang="en-US" i="1" dirty="0">
                <a:solidFill>
                  <a:srgbClr val="003300"/>
                </a:solidFill>
              </a:rPr>
              <a:t>Sexual Selection and the Origins of Human Mating Systems.</a:t>
            </a:r>
            <a:r>
              <a:rPr lang="en-US" dirty="0">
                <a:solidFill>
                  <a:srgbClr val="003300"/>
                </a:solidFill>
              </a:rPr>
              <a:t> Oxford University Press, USA; 1 edition (2009) </a:t>
            </a:r>
            <a:endParaRPr lang="ka-GE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5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442" y="250567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3300"/>
                </a:solidFill>
              </a:rPr>
              <a:t>Thanks For Attention!!!</a:t>
            </a:r>
            <a:endParaRPr lang="ka-GE" sz="5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00"/>
                </a:solidFill>
              </a:rPr>
              <a:t>    </a:t>
            </a:r>
            <a:r>
              <a:rPr lang="en-US" sz="4000" b="1" i="1" dirty="0" smtClean="0">
                <a:solidFill>
                  <a:srgbClr val="003300"/>
                </a:solidFill>
              </a:rPr>
              <a:t>Plan</a:t>
            </a:r>
          </a:p>
          <a:p>
            <a:endParaRPr lang="en-US" sz="3200" b="1" i="1" dirty="0" smtClean="0">
              <a:solidFill>
                <a:srgbClr val="0033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About hair functions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About </a:t>
            </a:r>
            <a:r>
              <a:rPr lang="en-US" sz="2800" b="1" dirty="0">
                <a:solidFill>
                  <a:srgbClr val="003300"/>
                </a:solidFill>
              </a:rPr>
              <a:t>h</a:t>
            </a:r>
            <a:r>
              <a:rPr lang="en-US" sz="2800" b="1" dirty="0" smtClean="0">
                <a:solidFill>
                  <a:srgbClr val="003300"/>
                </a:solidFill>
              </a:rPr>
              <a:t>air structure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It’s components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Types of different components of the hair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Functions of each component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Difference between various animals’ (including human)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</a:rPr>
              <a:t>hair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About hair colors and reasons of its variety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About hair textures </a:t>
            </a:r>
            <a:r>
              <a:rPr lang="en-US" sz="2800" b="1" dirty="0">
                <a:solidFill>
                  <a:srgbClr val="003300"/>
                </a:solidFill>
              </a:rPr>
              <a:t>and reasons of its </a:t>
            </a:r>
            <a:r>
              <a:rPr lang="en-US" sz="2800" b="1" dirty="0" smtClean="0">
                <a:solidFill>
                  <a:srgbClr val="003300"/>
                </a:solidFill>
              </a:rPr>
              <a:t>variety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Experiment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</a:rPr>
              <a:t>Conclusion</a:t>
            </a:r>
            <a:endParaRPr lang="ka-GE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4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332656"/>
            <a:ext cx="67687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Hair functions</a:t>
            </a:r>
            <a:endParaRPr lang="ka-GE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955" y="2394411"/>
            <a:ext cx="3915580" cy="3618111"/>
            <a:chOff x="32955" y="2394411"/>
            <a:chExt cx="3915580" cy="3618111"/>
          </a:xfrm>
        </p:grpSpPr>
        <p:sp>
          <p:nvSpPr>
            <p:cNvPr id="5" name="TextBox 4"/>
            <p:cNvSpPr txBox="1"/>
            <p:nvPr/>
          </p:nvSpPr>
          <p:spPr>
            <a:xfrm>
              <a:off x="1129190" y="2394411"/>
              <a:ext cx="2016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3300"/>
                  </a:solidFill>
                </a:rPr>
                <a:t> </a:t>
              </a:r>
              <a:r>
                <a:rPr lang="en-US" sz="2800" b="1" dirty="0" smtClean="0">
                  <a:solidFill>
                    <a:srgbClr val="003300"/>
                  </a:solidFill>
                </a:rPr>
                <a:t>Thermal </a:t>
              </a:r>
              <a:r>
                <a:rPr lang="en-US" sz="2800" b="1" dirty="0">
                  <a:solidFill>
                    <a:srgbClr val="003300"/>
                  </a:solidFill>
                </a:rPr>
                <a:t>regulation</a:t>
              </a:r>
              <a:endParaRPr lang="ka-GE" sz="2800" b="1" dirty="0">
                <a:solidFill>
                  <a:srgbClr val="003300"/>
                </a:solidFill>
              </a:endParaRPr>
            </a:p>
          </p:txBody>
        </p:sp>
        <p:pic>
          <p:nvPicPr>
            <p:cNvPr id="3074" name="Picture 2" descr="C:\Users\Toma\Desktop\Ursus_maritimus_Steve_Amstru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5" y="3438237"/>
              <a:ext cx="3915580" cy="257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99901" y="2609854"/>
            <a:ext cx="4959370" cy="3402668"/>
            <a:chOff x="4099901" y="2609854"/>
            <a:chExt cx="4959370" cy="3402668"/>
          </a:xfrm>
        </p:grpSpPr>
        <p:sp>
          <p:nvSpPr>
            <p:cNvPr id="7" name="TextBox 6"/>
            <p:cNvSpPr txBox="1"/>
            <p:nvPr/>
          </p:nvSpPr>
          <p:spPr>
            <a:xfrm>
              <a:off x="5319083" y="2609854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3300"/>
                  </a:solidFill>
                </a:rPr>
                <a:t>Camouflage</a:t>
              </a:r>
              <a:endParaRPr lang="ka-GE" sz="2800" b="1" dirty="0">
                <a:solidFill>
                  <a:srgbClr val="003300"/>
                </a:solidFill>
              </a:endParaRPr>
            </a:p>
          </p:txBody>
        </p:sp>
        <p:pic>
          <p:nvPicPr>
            <p:cNvPr id="3075" name="Picture 3" descr="C:\Users\Toma\Desktop\AnimalCamoCheetahInGras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901" y="3461087"/>
              <a:ext cx="4959370" cy="255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2955" y="2430908"/>
            <a:ext cx="3530933" cy="3299590"/>
            <a:chOff x="32955" y="2430907"/>
            <a:chExt cx="4008046" cy="3727337"/>
          </a:xfrm>
        </p:grpSpPr>
        <p:sp>
          <p:nvSpPr>
            <p:cNvPr id="9" name="TextBox 8"/>
            <p:cNvSpPr txBox="1"/>
            <p:nvPr/>
          </p:nvSpPr>
          <p:spPr>
            <a:xfrm>
              <a:off x="574922" y="2430907"/>
              <a:ext cx="3050973" cy="89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300"/>
                  </a:solidFill>
                </a:rPr>
                <a:t>Protection</a:t>
              </a:r>
            </a:p>
            <a:p>
              <a:pPr algn="ctr"/>
              <a:r>
                <a:rPr lang="en-US" sz="2400" b="1" dirty="0" smtClean="0">
                  <a:solidFill>
                    <a:srgbClr val="003300"/>
                  </a:solidFill>
                </a:rPr>
                <a:t>from predators</a:t>
              </a:r>
              <a:endParaRPr lang="en-US" sz="2400" b="1" dirty="0">
                <a:solidFill>
                  <a:srgbClr val="003300"/>
                </a:solidFill>
              </a:endParaRPr>
            </a:p>
          </p:txBody>
        </p:sp>
        <p:pic>
          <p:nvPicPr>
            <p:cNvPr id="3076" name="Picture 4" descr="C:\Users\Toma\Desktop\fun-facts-about-hedgehog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5" y="3438237"/>
              <a:ext cx="4008046" cy="272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8737" y="2571217"/>
            <a:ext cx="2470750" cy="3159281"/>
            <a:chOff x="3851920" y="2609854"/>
            <a:chExt cx="2470750" cy="3120643"/>
          </a:xfrm>
        </p:grpSpPr>
        <p:pic>
          <p:nvPicPr>
            <p:cNvPr id="1028" name="Picture 4" descr="C:\Users\Toma\Desktop\med-1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362303"/>
              <a:ext cx="2470750" cy="236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51920" y="2609854"/>
              <a:ext cx="247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00"/>
                  </a:solidFill>
                </a:rPr>
                <a:t>Protection from dirt,</a:t>
              </a:r>
              <a:r>
                <a:rPr lang="en-US" sz="2000" b="1" dirty="0">
                  <a:solidFill>
                    <a:srgbClr val="003300"/>
                  </a:solidFill>
                </a:rPr>
                <a:t> </a:t>
              </a:r>
              <a:r>
                <a:rPr lang="en-US" sz="2000" b="1" dirty="0" smtClean="0">
                  <a:solidFill>
                    <a:srgbClr val="003300"/>
                  </a:solidFill>
                </a:rPr>
                <a:t>sweat</a:t>
              </a:r>
              <a:r>
                <a:rPr lang="en-US" sz="2000" b="1" dirty="0">
                  <a:solidFill>
                    <a:srgbClr val="003300"/>
                  </a:solidFill>
                </a:rPr>
                <a:t> and </a:t>
              </a:r>
              <a:r>
                <a:rPr lang="en-US" sz="2000" b="1" dirty="0" smtClean="0">
                  <a:solidFill>
                    <a:srgbClr val="003300"/>
                  </a:solidFill>
                </a:rPr>
                <a:t>rain</a:t>
              </a:r>
              <a:endParaRPr lang="ka-GE" sz="20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2416" y="2658138"/>
            <a:ext cx="2891584" cy="3072360"/>
            <a:chOff x="6419564" y="2760133"/>
            <a:chExt cx="2700204" cy="2613083"/>
          </a:xfrm>
        </p:grpSpPr>
        <p:pic>
          <p:nvPicPr>
            <p:cNvPr id="1027" name="Picture 3" descr="C:\Users\Toma\Desktop\Mom-and-Dad-and-Paul-McCartney-00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564" y="3348000"/>
              <a:ext cx="2700204" cy="202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607633" y="2760133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300"/>
                  </a:solidFill>
                </a:rPr>
                <a:t>Touch sense</a:t>
              </a:r>
              <a:endParaRPr lang="ka-GE" sz="2400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1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a\Desktop\diagram-muskrat-guard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7" y="1052736"/>
            <a:ext cx="7522827" cy="56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ma\Desktop\01d795e206848c0d6f51dce006bb7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7" y="1052736"/>
            <a:ext cx="7570879" cy="56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76479" y="188640"/>
            <a:ext cx="4534639" cy="722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Hair structure</a:t>
            </a:r>
            <a:endParaRPr lang="ka-GE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D:\IYNT-2015\hair structure\სურათები\Hair 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6" y="1065918"/>
            <a:ext cx="7570879" cy="5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04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YNT-2015\hair structure\სურათები\fig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3" y="1124744"/>
            <a:ext cx="7345895" cy="55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43708" y="188640"/>
            <a:ext cx="52565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Diagram of h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skin</a:t>
            </a:r>
            <a:endParaRPr lang="ka-GE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276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om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ma\Desktop\hair-electron-microscop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0621"/>
            <a:ext cx="4764105" cy="31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6206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Proximal</a:t>
            </a:r>
            <a:endParaRPr lang="ka-G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3948" y="18706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Distal</a:t>
            </a:r>
            <a:endParaRPr lang="ka-G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1560" y="2348880"/>
            <a:ext cx="367240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7544" y="260648"/>
            <a:ext cx="47525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 Photomicrograph of Hair</a:t>
            </a:r>
            <a:endParaRPr lang="ka-GE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31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822450" y="187623"/>
            <a:ext cx="5499100" cy="6670377"/>
            <a:chOff x="1822450" y="187623"/>
            <a:chExt cx="5499100" cy="6670377"/>
          </a:xfrm>
        </p:grpSpPr>
        <p:sp>
          <p:nvSpPr>
            <p:cNvPr id="2" name="Rounded Rectangle 1"/>
            <p:cNvSpPr/>
            <p:nvPr/>
          </p:nvSpPr>
          <p:spPr>
            <a:xfrm>
              <a:off x="2054990" y="187623"/>
              <a:ext cx="5034021" cy="10364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Combinations of these types</a:t>
              </a:r>
              <a:endParaRPr lang="ka-G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028" name="Picture 4" descr="C:\Users\Toma\Desktop\hair scale (1) - Cop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450" y="1440113"/>
              <a:ext cx="5499100" cy="541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35159" y="148549"/>
            <a:ext cx="6270752" cy="6562555"/>
            <a:chOff x="1435159" y="148549"/>
            <a:chExt cx="6270752" cy="6562555"/>
          </a:xfrm>
        </p:grpSpPr>
        <p:grpSp>
          <p:nvGrpSpPr>
            <p:cNvPr id="34" name="Group 33"/>
            <p:cNvGrpSpPr/>
            <p:nvPr/>
          </p:nvGrpSpPr>
          <p:grpSpPr>
            <a:xfrm>
              <a:off x="1438090" y="148549"/>
              <a:ext cx="6267821" cy="6560903"/>
              <a:chOff x="1311793" y="207597"/>
              <a:chExt cx="6267821" cy="656090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311793" y="1300819"/>
                <a:ext cx="6267821" cy="5467681"/>
                <a:chOff x="-1751993" y="-3681789"/>
                <a:chExt cx="6267821" cy="5467681"/>
              </a:xfrm>
            </p:grpSpPr>
            <p:pic>
              <p:nvPicPr>
                <p:cNvPr id="1026" name="Picture 2" descr="C:\Users\Toma\Desktop\Haarstrukturen_im_Vergleich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51992" y="-3681789"/>
                  <a:ext cx="6127572" cy="54676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139564" y="-3280062"/>
                  <a:ext cx="237626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003300"/>
                      </a:solidFill>
                    </a:rPr>
                    <a:t>coronal (crown-like</a:t>
                  </a:r>
                  <a:r>
                    <a:rPr lang="en-US" sz="2800" b="1" dirty="0" smtClean="0">
                      <a:solidFill>
                        <a:srgbClr val="003300"/>
                      </a:solidFill>
                    </a:rPr>
                    <a:t>)</a:t>
                  </a:r>
                  <a:endParaRPr lang="ka-GE" sz="2800" b="1" dirty="0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20929" y="-1357422"/>
                  <a:ext cx="205172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</a:rPr>
                    <a:t>spinous (petal-like</a:t>
                  </a:r>
                  <a:r>
                    <a:rPr lang="en-US" sz="2800" b="1" dirty="0" smtClean="0">
                      <a:solidFill>
                        <a:srgbClr val="C00000"/>
                      </a:solidFill>
                    </a:rPr>
                    <a:t>)</a:t>
                  </a:r>
                  <a:endParaRPr lang="ka-GE" sz="28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-1751993" y="304286"/>
                  <a:ext cx="612757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-1751993" y="-1899592"/>
                  <a:ext cx="612757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2370380" y="584297"/>
                  <a:ext cx="195281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002060"/>
                      </a:solidFill>
                    </a:rPr>
                    <a:t>imbricate (flattened</a:t>
                  </a:r>
                  <a:r>
                    <a:rPr lang="en-US" sz="2800" b="1" dirty="0" smtClean="0">
                      <a:solidFill>
                        <a:srgbClr val="002060"/>
                      </a:solidFill>
                    </a:rPr>
                    <a:t>)</a:t>
                  </a:r>
                  <a:endParaRPr lang="ka-GE" sz="2800" b="1" dirty="0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243451" y="-3681789"/>
                  <a:ext cx="0" cy="546768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/>
              <p:cNvSpPr/>
              <p:nvPr/>
            </p:nvSpPr>
            <p:spPr>
              <a:xfrm>
                <a:off x="1928694" y="207597"/>
                <a:ext cx="5034021" cy="99653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Types of cuticle</a:t>
                </a:r>
                <a:endParaRPr lang="ka-GE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H="1">
              <a:off x="1435159" y="1224105"/>
              <a:ext cx="2932" cy="5486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46356" y="1241771"/>
              <a:ext cx="0" cy="54693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35159" y="1241771"/>
              <a:ext cx="61275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35159" y="6711104"/>
              <a:ext cx="612757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0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7704" y="206938"/>
            <a:ext cx="53285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Coronal scale</a:t>
            </a:r>
            <a:endParaRPr lang="ka-GE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Toma\Desktop\New folder\Untitle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5015"/>
            <a:ext cx="5902346" cy="34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\Desktop\10006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60" y="2345015"/>
            <a:ext cx="2895640" cy="33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52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3594</TotalTime>
  <Words>247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</dc:creator>
  <cp:lastModifiedBy>RePack by Diakov</cp:lastModifiedBy>
  <cp:revision>111</cp:revision>
  <dcterms:created xsi:type="dcterms:W3CDTF">2015-06-01T15:38:46Z</dcterms:created>
  <dcterms:modified xsi:type="dcterms:W3CDTF">2015-06-25T07:09:00Z</dcterms:modified>
</cp:coreProperties>
</file>