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59" r:id="rId4"/>
    <p:sldId id="260" r:id="rId5"/>
    <p:sldId id="262" r:id="rId6"/>
    <p:sldId id="305" r:id="rId7"/>
    <p:sldId id="264" r:id="rId8"/>
    <p:sldId id="263" r:id="rId9"/>
    <p:sldId id="265" r:id="rId10"/>
    <p:sldId id="267" r:id="rId11"/>
    <p:sldId id="268" r:id="rId12"/>
    <p:sldId id="270" r:id="rId13"/>
    <p:sldId id="269" r:id="rId14"/>
    <p:sldId id="271" r:id="rId15"/>
    <p:sldId id="276" r:id="rId16"/>
    <p:sldId id="277" r:id="rId17"/>
    <p:sldId id="273" r:id="rId18"/>
    <p:sldId id="272" r:id="rId19"/>
    <p:sldId id="281" r:id="rId20"/>
    <p:sldId id="280" r:id="rId21"/>
    <p:sldId id="279" r:id="rId22"/>
    <p:sldId id="282" r:id="rId23"/>
    <p:sldId id="283" r:id="rId24"/>
    <p:sldId id="284" r:id="rId25"/>
    <p:sldId id="287" r:id="rId26"/>
    <p:sldId id="288" r:id="rId27"/>
    <p:sldId id="289" r:id="rId28"/>
    <p:sldId id="290" r:id="rId29"/>
    <p:sldId id="291" r:id="rId30"/>
    <p:sldId id="292" r:id="rId31"/>
    <p:sldId id="299" r:id="rId32"/>
    <p:sldId id="300" r:id="rId33"/>
    <p:sldId id="301" r:id="rId34"/>
    <p:sldId id="293" r:id="rId35"/>
    <p:sldId id="302" r:id="rId36"/>
    <p:sldId id="303" r:id="rId37"/>
    <p:sldId id="304" r:id="rId38"/>
    <p:sldId id="297" r:id="rId39"/>
    <p:sldId id="306" r:id="rId40"/>
    <p:sldId id="308" r:id="rId41"/>
    <p:sldId id="309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C2E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56" y="17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ey\Desktop\&#1050;&#1085;&#1080;&#1075;&#1072;1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1-ый столбик</c:v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Lit>
              <c:ptCount val="1"/>
              <c:pt idx="0">
                <c:v>Столбцы</c:v>
              </c:pt>
            </c:strLit>
          </c:cat>
          <c:val>
            <c:numRef>
              <c:f>Лист2!$B$1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v>2-ой столбик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Lit>
              <c:ptCount val="1"/>
              <c:pt idx="0">
                <c:v>Столбцы</c:v>
              </c:pt>
            </c:strLit>
          </c:cat>
          <c:val>
            <c:numRef>
              <c:f>Лист2!$B$2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20303520"/>
        <c:axId val="-620300800"/>
      </c:barChart>
      <c:catAx>
        <c:axId val="-620303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444571303587051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620300800"/>
        <c:crosses val="autoZero"/>
        <c:auto val="1"/>
        <c:lblAlgn val="ctr"/>
        <c:lblOffset val="100"/>
        <c:noMultiLvlLbl val="0"/>
      </c:catAx>
      <c:valAx>
        <c:axId val="-620300800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03035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theoretical line</c:v>
          </c:tx>
          <c:spPr>
            <a:ln w="317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Лист2!$G$87:$G$111</c:f>
              <c:numCache>
                <c:formatCode>General</c:formatCode>
                <c:ptCount val="25"/>
                <c:pt idx="0">
                  <c:v>-5</c:v>
                </c:pt>
                <c:pt idx="1">
                  <c:v>-4.5</c:v>
                </c:pt>
                <c:pt idx="2">
                  <c:v>-4</c:v>
                </c:pt>
                <c:pt idx="3">
                  <c:v>-3.6</c:v>
                </c:pt>
                <c:pt idx="4">
                  <c:v>-3.2</c:v>
                </c:pt>
                <c:pt idx="5">
                  <c:v>-2.8000000000000003</c:v>
                </c:pt>
                <c:pt idx="6">
                  <c:v>-2.4000000000000004</c:v>
                </c:pt>
                <c:pt idx="7">
                  <c:v>-2.0000000000000004</c:v>
                </c:pt>
                <c:pt idx="8">
                  <c:v>-1.6000000000000005</c:v>
                </c:pt>
                <c:pt idx="9">
                  <c:v>-1.2000000000000006</c:v>
                </c:pt>
                <c:pt idx="10">
                  <c:v>-0.8000000000000006</c:v>
                </c:pt>
                <c:pt idx="11">
                  <c:v>-0.40000000000000058</c:v>
                </c:pt>
                <c:pt idx="12">
                  <c:v>0</c:v>
                </c:pt>
                <c:pt idx="13">
                  <c:v>0.4</c:v>
                </c:pt>
                <c:pt idx="14">
                  <c:v>0.8</c:v>
                </c:pt>
                <c:pt idx="15">
                  <c:v>1.2000000000000002</c:v>
                </c:pt>
                <c:pt idx="16">
                  <c:v>1.6</c:v>
                </c:pt>
                <c:pt idx="17">
                  <c:v>2</c:v>
                </c:pt>
                <c:pt idx="18">
                  <c:v>2.4</c:v>
                </c:pt>
                <c:pt idx="19">
                  <c:v>2.8</c:v>
                </c:pt>
                <c:pt idx="20">
                  <c:v>3.1999999999999997</c:v>
                </c:pt>
                <c:pt idx="21">
                  <c:v>3.5999999999999996</c:v>
                </c:pt>
                <c:pt idx="22">
                  <c:v>3.9999999999999996</c:v>
                </c:pt>
                <c:pt idx="23">
                  <c:v>4.5</c:v>
                </c:pt>
                <c:pt idx="24">
                  <c:v>5</c:v>
                </c:pt>
              </c:numCache>
            </c:numRef>
          </c:xVal>
          <c:yVal>
            <c:numRef>
              <c:f>Лист2!$H$87:$H$111</c:f>
              <c:numCache>
                <c:formatCode>General</c:formatCode>
                <c:ptCount val="25"/>
                <c:pt idx="0">
                  <c:v>6.177780372746387E-4</c:v>
                </c:pt>
                <c:pt idx="1">
                  <c:v>1.9734828729659711E-3</c:v>
                </c:pt>
                <c:pt idx="2">
                  <c:v>5.5787824695616214E-3</c:v>
                </c:pt>
                <c:pt idx="3">
                  <c:v>1.1731566363675427E-2</c:v>
                </c:pt>
                <c:pt idx="4">
                  <c:v>2.2813498155070566E-2</c:v>
                </c:pt>
                <c:pt idx="5">
                  <c:v>4.1024856814922073E-2</c:v>
                </c:pt>
                <c:pt idx="6">
                  <c:v>6.8221548376410215E-2</c:v>
                </c:pt>
                <c:pt idx="7">
                  <c:v>0.10490963550944497</c:v>
                </c:pt>
                <c:pt idx="8">
                  <c:v>0.14918614513186354</c:v>
                </c:pt>
                <c:pt idx="9">
                  <c:v>0.19618279350124465</c:v>
                </c:pt>
                <c:pt idx="10">
                  <c:v>0.23856824971816207</c:v>
                </c:pt>
                <c:pt idx="11">
                  <c:v>0.26827714895817378</c:v>
                </c:pt>
                <c:pt idx="12">
                  <c:v>0.27898061566533755</c:v>
                </c:pt>
                <c:pt idx="13">
                  <c:v>0.26827714895817384</c:v>
                </c:pt>
                <c:pt idx="14">
                  <c:v>0.23856824971816215</c:v>
                </c:pt>
                <c:pt idx="15">
                  <c:v>0.19618279350124473</c:v>
                </c:pt>
                <c:pt idx="16">
                  <c:v>0.14918614513186362</c:v>
                </c:pt>
                <c:pt idx="17">
                  <c:v>0.10490963550944503</c:v>
                </c:pt>
                <c:pt idx="18">
                  <c:v>6.8221548376410243E-2</c:v>
                </c:pt>
                <c:pt idx="19">
                  <c:v>4.1024856814922107E-2</c:v>
                </c:pt>
                <c:pt idx="20">
                  <c:v>2.2813498155070583E-2</c:v>
                </c:pt>
                <c:pt idx="21">
                  <c:v>1.1731566363675439E-2</c:v>
                </c:pt>
                <c:pt idx="22">
                  <c:v>5.5787824695616266E-3</c:v>
                </c:pt>
                <c:pt idx="23">
                  <c:v>1.9734828729659711E-3</c:v>
                </c:pt>
                <c:pt idx="24">
                  <c:v>6.177780372746387E-4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9429376"/>
        <c:axId val="-389435904"/>
      </c:scatterChart>
      <c:scatterChart>
        <c:scatterStyle val="lineMarker"/>
        <c:varyColors val="0"/>
        <c:ser>
          <c:idx val="0"/>
          <c:order val="1"/>
          <c:tx>
            <c:v>practise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92D050"/>
              </a:solidFill>
              <a:ln w="15875">
                <a:noFill/>
                <a:round/>
              </a:ln>
              <a:effectLst/>
            </c:spPr>
          </c:marker>
          <c:xVal>
            <c:numRef>
              <c:f>Лист2!$J$89:$J$97</c:f>
              <c:numCache>
                <c:formatCode>General</c:formatCode>
                <c:ptCount val="9"/>
                <c:pt idx="0">
                  <c:v>3.5</c:v>
                </c:pt>
                <c:pt idx="1">
                  <c:v>2.5</c:v>
                </c:pt>
                <c:pt idx="2">
                  <c:v>1.5</c:v>
                </c:pt>
                <c:pt idx="3">
                  <c:v>0.5</c:v>
                </c:pt>
                <c:pt idx="4">
                  <c:v>0</c:v>
                </c:pt>
                <c:pt idx="5">
                  <c:v>-0.5</c:v>
                </c:pt>
                <c:pt idx="6">
                  <c:v>-1.5</c:v>
                </c:pt>
                <c:pt idx="7">
                  <c:v>-2.5</c:v>
                </c:pt>
                <c:pt idx="8">
                  <c:v>-3.5</c:v>
                </c:pt>
              </c:numCache>
            </c:numRef>
          </c:xVal>
          <c:yVal>
            <c:numRef>
              <c:f>Лист2!$L$89:$L$97</c:f>
              <c:numCache>
                <c:formatCode>General</c:formatCode>
                <c:ptCount val="9"/>
                <c:pt idx="0">
                  <c:v>1.5228426395939087E-2</c:v>
                </c:pt>
                <c:pt idx="1">
                  <c:v>6.0913705583756347E-2</c:v>
                </c:pt>
                <c:pt idx="2">
                  <c:v>7.6142131979695438E-2</c:v>
                </c:pt>
                <c:pt idx="3">
                  <c:v>0.18274111675126903</c:v>
                </c:pt>
                <c:pt idx="4">
                  <c:v>0.21319796954314721</c:v>
                </c:pt>
                <c:pt idx="5">
                  <c:v>0.19289340101522842</c:v>
                </c:pt>
                <c:pt idx="6">
                  <c:v>0.14720812182741116</c:v>
                </c:pt>
                <c:pt idx="7">
                  <c:v>8.1218274111675121E-2</c:v>
                </c:pt>
                <c:pt idx="8">
                  <c:v>3.0456852791878174E-2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9435360"/>
        <c:axId val="-389427200"/>
      </c:scatterChart>
      <c:valAx>
        <c:axId val="-38942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Columns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35904"/>
        <c:crosses val="autoZero"/>
        <c:crossBetween val="midCat"/>
      </c:valAx>
      <c:valAx>
        <c:axId val="-38943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Probability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5000000000000001E-2"/>
              <c:y val="0.33794473607465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29376"/>
        <c:crosses val="autoZero"/>
        <c:crossBetween val="midCat"/>
      </c:valAx>
      <c:valAx>
        <c:axId val="-38942720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-389435360"/>
        <c:crosses val="max"/>
        <c:crossBetween val="midCat"/>
      </c:valAx>
      <c:valAx>
        <c:axId val="-38943536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389427200"/>
        <c:crosses val="max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1-ый столбик</c:v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cat>
            <c:strLit>
              <c:ptCount val="1"/>
              <c:pt idx="0">
                <c:v>Столбцы</c:v>
              </c:pt>
            </c:strLit>
          </c:cat>
          <c:val>
            <c:numRef>
              <c:f>Лист2!$B$1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v>2-ой столбик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Lit>
              <c:ptCount val="1"/>
              <c:pt idx="0">
                <c:v>Столбцы</c:v>
              </c:pt>
            </c:strLit>
          </c:cat>
          <c:val>
            <c:numRef>
              <c:f>Лист2!$B$2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v>3-ий столбик</c:v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c:spPr>
          <c:invertIfNegative val="0"/>
          <c:val>
            <c:numRef>
              <c:f>Лист2!$B$3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20310048"/>
        <c:axId val="-620310592"/>
      </c:barChart>
      <c:catAx>
        <c:axId val="-620310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612379702537184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620310592"/>
        <c:crosses val="autoZero"/>
        <c:auto val="1"/>
        <c:lblAlgn val="ctr"/>
        <c:lblOffset val="100"/>
        <c:noMultiLvlLbl val="0"/>
      </c:catAx>
      <c:valAx>
        <c:axId val="-620310592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0310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Лист2!$F$3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3"/>
          <c:order val="3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20300256"/>
        <c:axId val="-620305152"/>
      </c:barChart>
      <c:catAx>
        <c:axId val="-620300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612379702537184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620305152"/>
        <c:crosses val="autoZero"/>
        <c:auto val="1"/>
        <c:lblAlgn val="ctr"/>
        <c:lblOffset val="100"/>
        <c:noMultiLvlLbl val="0"/>
      </c:catAx>
      <c:valAx>
        <c:axId val="-620305152"/>
        <c:scaling>
          <c:orientation val="minMax"/>
          <c:max val="42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03002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1-ый столбик</c:v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Столбцы</c:v>
              </c:pt>
            </c:strLit>
          </c:cat>
          <c:val>
            <c:numRef>
              <c:f>Лист2!$B$1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v>2-ой столбик</c:v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"/>
              <c:pt idx="0">
                <c:v>Столбцы</c:v>
              </c:pt>
            </c:strLit>
          </c:cat>
          <c:val>
            <c:numRef>
              <c:f>Лист2!$B$2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20304064"/>
        <c:axId val="-62029808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v>3-ий столбик</c:v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solidFill>
                      <a:schemeClr val="accent5">
                        <a:lumMod val="50000"/>
                      </a:schemeClr>
                    </a:solidFill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Лист2!$B$3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620304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612379702537184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620298080"/>
        <c:crosses val="autoZero"/>
        <c:auto val="1"/>
        <c:lblAlgn val="ctr"/>
        <c:lblOffset val="100"/>
        <c:noMultiLvlLbl val="0"/>
      </c:catAx>
      <c:valAx>
        <c:axId val="-620298080"/>
        <c:scaling>
          <c:orientation val="minMax"/>
          <c:max val="56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03040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Лист2!$F$4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4"/>
          <c:order val="4"/>
          <c:tx>
            <c:v>5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Лист2!$F$5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5"/>
          <c:order val="5"/>
          <c:tx>
            <c:v>6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Лист2!$F$6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v>7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20306240"/>
        <c:axId val="-620311680"/>
      </c:barChart>
      <c:catAx>
        <c:axId val="-620306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612379702537184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620311680"/>
        <c:crosses val="autoZero"/>
        <c:auto val="1"/>
        <c:lblAlgn val="ctr"/>
        <c:lblOffset val="100"/>
        <c:noMultiLvlLbl val="0"/>
      </c:catAx>
      <c:valAx>
        <c:axId val="-620311680"/>
        <c:scaling>
          <c:orientation val="minMax"/>
          <c:max val="32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03062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Лист2!$F$4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Лист2!$F$5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6"/>
          <c:order val="6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7"/>
          <c:order val="7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Лист2!$F$8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8"/>
          <c:order val="8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620305696"/>
        <c:axId val="-620442352"/>
      </c:barChart>
      <c:catAx>
        <c:axId val="-620305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612379702537184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620442352"/>
        <c:crosses val="autoZero"/>
        <c:auto val="1"/>
        <c:lblAlgn val="ctr"/>
        <c:lblOffset val="100"/>
        <c:noMultiLvlLbl val="0"/>
      </c:catAx>
      <c:valAx>
        <c:axId val="-620442352"/>
        <c:scaling>
          <c:orientation val="minMax"/>
          <c:max val="3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20305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4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Лист2!$F$5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5"/>
          <c:order val="5"/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Лист2!$F$6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6"/>
          <c:order val="6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Лист2!$F$7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7"/>
          <c:order val="7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Лист2!$F$8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8"/>
          <c:order val="8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Лист2!$F$9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9"/>
          <c:order val="9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0"/>
          <c:order val="1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Лист2!$F$11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389433184"/>
        <c:axId val="-389431008"/>
      </c:barChart>
      <c:catAx>
        <c:axId val="-389433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8612379702537184"/>
              <c:y val="0.91210629921259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-389431008"/>
        <c:crosses val="autoZero"/>
        <c:auto val="1"/>
        <c:lblAlgn val="ctr"/>
        <c:lblOffset val="100"/>
        <c:noMultiLvlLbl val="0"/>
      </c:catAx>
      <c:valAx>
        <c:axId val="-389431008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 number of balls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331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1"/>
          <c:tx>
            <c:v>practice line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92D050"/>
              </a:solidFill>
              <a:ln w="15875">
                <a:noFill/>
                <a:round/>
              </a:ln>
              <a:effectLst/>
            </c:spPr>
          </c:marker>
          <c:xVal>
            <c:numRef>
              <c:f>Лист2!$L$50:$L$57</c:f>
              <c:numCache>
                <c:formatCode>General</c:formatCode>
                <c:ptCount val="8"/>
                <c:pt idx="0">
                  <c:v>-3.5</c:v>
                </c:pt>
                <c:pt idx="1">
                  <c:v>-2.5</c:v>
                </c:pt>
                <c:pt idx="2">
                  <c:v>-1.5</c:v>
                </c:pt>
                <c:pt idx="3">
                  <c:v>-0.5</c:v>
                </c:pt>
                <c:pt idx="4">
                  <c:v>0.5</c:v>
                </c:pt>
                <c:pt idx="5">
                  <c:v>1.5</c:v>
                </c:pt>
                <c:pt idx="6">
                  <c:v>2.5</c:v>
                </c:pt>
                <c:pt idx="7">
                  <c:v>3.5</c:v>
                </c:pt>
              </c:numCache>
            </c:numRef>
          </c:xVal>
          <c:yVal>
            <c:numRef>
              <c:f>Лист2!$N$50:$N$57</c:f>
              <c:numCache>
                <c:formatCode>General</c:formatCode>
                <c:ptCount val="8"/>
                <c:pt idx="0">
                  <c:v>3.3333333333333333E-2</c:v>
                </c:pt>
                <c:pt idx="1">
                  <c:v>8.3333333333333329E-2</c:v>
                </c:pt>
                <c:pt idx="2">
                  <c:v>0.13333333333333333</c:v>
                </c:pt>
                <c:pt idx="3">
                  <c:v>0.21666666666666667</c:v>
                </c:pt>
                <c:pt idx="4">
                  <c:v>0.21666666666666667</c:v>
                </c:pt>
                <c:pt idx="5">
                  <c:v>0.15</c:v>
                </c:pt>
                <c:pt idx="6">
                  <c:v>0.1</c:v>
                </c:pt>
                <c:pt idx="7">
                  <c:v>0.05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9428288"/>
        <c:axId val="-389425024"/>
      </c:scatterChart>
      <c:scatterChart>
        <c:scatterStyle val="smoothMarker"/>
        <c:varyColors val="0"/>
        <c:ser>
          <c:idx val="0"/>
          <c:order val="0"/>
          <c:tx>
            <c:v>theoretical line</c:v>
          </c:tx>
          <c:spPr>
            <a:ln w="317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Лист2!$G$50:$G$70</c:f>
              <c:numCache>
                <c:formatCode>General</c:formatCode>
                <c:ptCount val="21"/>
                <c:pt idx="0">
                  <c:v>-4</c:v>
                </c:pt>
                <c:pt idx="1">
                  <c:v>-3.6</c:v>
                </c:pt>
                <c:pt idx="2">
                  <c:v>-3.2</c:v>
                </c:pt>
                <c:pt idx="3">
                  <c:v>-2.8000000000000003</c:v>
                </c:pt>
                <c:pt idx="4">
                  <c:v>-2.4000000000000004</c:v>
                </c:pt>
                <c:pt idx="5">
                  <c:v>-2.0000000000000004</c:v>
                </c:pt>
                <c:pt idx="6">
                  <c:v>-1.6000000000000005</c:v>
                </c:pt>
                <c:pt idx="7">
                  <c:v>-1.2000000000000006</c:v>
                </c:pt>
                <c:pt idx="8">
                  <c:v>-0.8000000000000006</c:v>
                </c:pt>
                <c:pt idx="9">
                  <c:v>-0.40000000000000058</c:v>
                </c:pt>
                <c:pt idx="10">
                  <c:v>0</c:v>
                </c:pt>
                <c:pt idx="11">
                  <c:v>0.4</c:v>
                </c:pt>
                <c:pt idx="12">
                  <c:v>0.8</c:v>
                </c:pt>
                <c:pt idx="13">
                  <c:v>1.2000000000000002</c:v>
                </c:pt>
                <c:pt idx="14">
                  <c:v>1.6</c:v>
                </c:pt>
                <c:pt idx="15">
                  <c:v>2</c:v>
                </c:pt>
                <c:pt idx="16">
                  <c:v>2.4</c:v>
                </c:pt>
                <c:pt idx="17">
                  <c:v>2.8</c:v>
                </c:pt>
                <c:pt idx="18">
                  <c:v>3.1999999999999997</c:v>
                </c:pt>
                <c:pt idx="19">
                  <c:v>3.5999999999999996</c:v>
                </c:pt>
                <c:pt idx="20">
                  <c:v>3.9999999999999996</c:v>
                </c:pt>
              </c:numCache>
            </c:numRef>
          </c:xVal>
          <c:yVal>
            <c:numRef>
              <c:f>Лист2!$H$50:$H$70</c:f>
              <c:numCache>
                <c:formatCode>General</c:formatCode>
                <c:ptCount val="21"/>
                <c:pt idx="0">
                  <c:v>8.8798458964937689E-3</c:v>
                </c:pt>
                <c:pt idx="1">
                  <c:v>1.6855916569539286E-2</c:v>
                </c:pt>
                <c:pt idx="2">
                  <c:v>2.9908844771054377E-2</c:v>
                </c:pt>
                <c:pt idx="3">
                  <c:v>4.9607486873419933E-2</c:v>
                </c:pt>
                <c:pt idx="4">
                  <c:v>7.6912182486353523E-2</c:v>
                </c:pt>
                <c:pt idx="5">
                  <c:v>0.11146624367212062</c:v>
                </c:pt>
                <c:pt idx="6">
                  <c:v>0.15100520540664331</c:v>
                </c:pt>
                <c:pt idx="7">
                  <c:v>0.1912232928960127</c:v>
                </c:pt>
                <c:pt idx="8">
                  <c:v>0.22635494589435712</c:v>
                </c:pt>
                <c:pt idx="9">
                  <c:v>0.25046065143505247</c:v>
                </c:pt>
                <c:pt idx="10">
                  <c:v>0.25905342883209914</c:v>
                </c:pt>
                <c:pt idx="11">
                  <c:v>0.25046065143505247</c:v>
                </c:pt>
                <c:pt idx="12">
                  <c:v>0.22635494589435717</c:v>
                </c:pt>
                <c:pt idx="13">
                  <c:v>0.19122329289601273</c:v>
                </c:pt>
                <c:pt idx="14">
                  <c:v>0.15100520540664336</c:v>
                </c:pt>
                <c:pt idx="15">
                  <c:v>0.11146624367212066</c:v>
                </c:pt>
                <c:pt idx="16">
                  <c:v>7.691218248635355E-2</c:v>
                </c:pt>
                <c:pt idx="17">
                  <c:v>4.9607486873419968E-2</c:v>
                </c:pt>
                <c:pt idx="18">
                  <c:v>2.9908844771054391E-2</c:v>
                </c:pt>
                <c:pt idx="19">
                  <c:v>1.68559165695393E-2</c:v>
                </c:pt>
                <c:pt idx="20">
                  <c:v>8.8798458964937724E-3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9428288"/>
        <c:axId val="-389425024"/>
      </c:scatterChart>
      <c:valAx>
        <c:axId val="-38942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Column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1025445041127179"/>
              <c:y val="0.892569262175561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25024"/>
        <c:crosses val="autoZero"/>
        <c:crossBetween val="midCat"/>
      </c:valAx>
      <c:valAx>
        <c:axId val="-3894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6736401673640166E-2"/>
              <c:y val="0.274564012831729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28288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tx>
            <c:v>theoretical line</c:v>
          </c:tx>
          <c:spPr>
            <a:ln w="317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Лист2!$G$89:$G$109</c:f>
              <c:numCache>
                <c:formatCode>General</c:formatCode>
                <c:ptCount val="21"/>
                <c:pt idx="0">
                  <c:v>-4</c:v>
                </c:pt>
                <c:pt idx="1">
                  <c:v>-3.6</c:v>
                </c:pt>
                <c:pt idx="2">
                  <c:v>-3.2</c:v>
                </c:pt>
                <c:pt idx="3">
                  <c:v>-2.8000000000000003</c:v>
                </c:pt>
                <c:pt idx="4">
                  <c:v>-2.4000000000000004</c:v>
                </c:pt>
                <c:pt idx="5">
                  <c:v>-2.0000000000000004</c:v>
                </c:pt>
                <c:pt idx="6">
                  <c:v>-1.6000000000000005</c:v>
                </c:pt>
                <c:pt idx="7">
                  <c:v>-1.2000000000000006</c:v>
                </c:pt>
                <c:pt idx="8">
                  <c:v>-0.8000000000000006</c:v>
                </c:pt>
                <c:pt idx="9">
                  <c:v>-0.40000000000000058</c:v>
                </c:pt>
                <c:pt idx="10">
                  <c:v>0</c:v>
                </c:pt>
                <c:pt idx="11">
                  <c:v>0.4</c:v>
                </c:pt>
                <c:pt idx="12">
                  <c:v>0.8</c:v>
                </c:pt>
                <c:pt idx="13">
                  <c:v>1.2000000000000002</c:v>
                </c:pt>
                <c:pt idx="14">
                  <c:v>1.6</c:v>
                </c:pt>
                <c:pt idx="15">
                  <c:v>2</c:v>
                </c:pt>
                <c:pt idx="16">
                  <c:v>2.4</c:v>
                </c:pt>
                <c:pt idx="17">
                  <c:v>2.8</c:v>
                </c:pt>
                <c:pt idx="18">
                  <c:v>3.1999999999999997</c:v>
                </c:pt>
                <c:pt idx="19">
                  <c:v>3.5999999999999996</c:v>
                </c:pt>
                <c:pt idx="20">
                  <c:v>3.9999999999999996</c:v>
                </c:pt>
              </c:numCache>
            </c:numRef>
          </c:xVal>
          <c:yVal>
            <c:numRef>
              <c:f>Лист2!$H$89:$H$109</c:f>
              <c:numCache>
                <c:formatCode>General</c:formatCode>
                <c:ptCount val="21"/>
                <c:pt idx="0">
                  <c:v>1.6876608862921371E-2</c:v>
                </c:pt>
                <c:pt idx="1">
                  <c:v>2.7664381382826363E-2</c:v>
                </c:pt>
                <c:pt idx="2">
                  <c:v>4.3049043006411179E-2</c:v>
                </c:pt>
                <c:pt idx="3">
                  <c:v>6.35935105257769E-2</c:v>
                </c:pt>
                <c:pt idx="4">
                  <c:v>8.9180285520134114E-2</c:v>
                </c:pt>
                <c:pt idx="5">
                  <c:v>0.11872212934267673</c:v>
                </c:pt>
                <c:pt idx="6">
                  <c:v>0.15003799653305305</c:v>
                </c:pt>
                <c:pt idx="7">
                  <c:v>0.18000210985514598</c:v>
                </c:pt>
                <c:pt idx="8">
                  <c:v>0.20500322589671535</c:v>
                </c:pt>
                <c:pt idx="9">
                  <c:v>0.22164123161507238</c:v>
                </c:pt>
                <c:pt idx="10">
                  <c:v>0.227482071656884</c:v>
                </c:pt>
                <c:pt idx="11">
                  <c:v>0.22164123161507238</c:v>
                </c:pt>
                <c:pt idx="12">
                  <c:v>0.20500322589671538</c:v>
                </c:pt>
                <c:pt idx="13">
                  <c:v>0.180002109855146</c:v>
                </c:pt>
                <c:pt idx="14">
                  <c:v>0.15003799653305311</c:v>
                </c:pt>
                <c:pt idx="15">
                  <c:v>0.11872212934267674</c:v>
                </c:pt>
                <c:pt idx="16">
                  <c:v>8.9180285520134128E-2</c:v>
                </c:pt>
                <c:pt idx="17">
                  <c:v>6.3593510525776928E-2</c:v>
                </c:pt>
                <c:pt idx="18">
                  <c:v>4.30490430064112E-2</c:v>
                </c:pt>
                <c:pt idx="19">
                  <c:v>2.7664381382826377E-2</c:v>
                </c:pt>
                <c:pt idx="20">
                  <c:v>1.6876608862921385E-2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9431552"/>
        <c:axId val="-389424480"/>
      </c:scatterChart>
      <c:scatterChart>
        <c:scatterStyle val="lineMarker"/>
        <c:varyColors val="0"/>
        <c:ser>
          <c:idx val="0"/>
          <c:order val="1"/>
          <c:tx>
            <c:v>practise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rgbClr val="92D050"/>
              </a:solidFill>
              <a:ln w="15875">
                <a:noFill/>
                <a:round/>
              </a:ln>
              <a:effectLst/>
            </c:spPr>
          </c:marker>
          <c:xVal>
            <c:numRef>
              <c:f>Лист2!$J$89:$J$97</c:f>
              <c:numCache>
                <c:formatCode>General</c:formatCode>
                <c:ptCount val="9"/>
                <c:pt idx="0">
                  <c:v>3.5</c:v>
                </c:pt>
                <c:pt idx="1">
                  <c:v>2.5</c:v>
                </c:pt>
                <c:pt idx="2">
                  <c:v>1.5</c:v>
                </c:pt>
                <c:pt idx="3">
                  <c:v>0.5</c:v>
                </c:pt>
                <c:pt idx="4">
                  <c:v>0</c:v>
                </c:pt>
                <c:pt idx="5">
                  <c:v>-0.5</c:v>
                </c:pt>
                <c:pt idx="6">
                  <c:v>-1.5</c:v>
                </c:pt>
                <c:pt idx="7">
                  <c:v>-2.5</c:v>
                </c:pt>
                <c:pt idx="8">
                  <c:v>-3.5</c:v>
                </c:pt>
              </c:numCache>
            </c:numRef>
          </c:xVal>
          <c:yVal>
            <c:numRef>
              <c:f>Лист2!$L$89:$L$97</c:f>
              <c:numCache>
                <c:formatCode>General</c:formatCode>
                <c:ptCount val="9"/>
                <c:pt idx="0">
                  <c:v>5.6239015817223195E-2</c:v>
                </c:pt>
                <c:pt idx="1">
                  <c:v>7.9086115992970121E-2</c:v>
                </c:pt>
                <c:pt idx="2">
                  <c:v>0.10369068541300527</c:v>
                </c:pt>
                <c:pt idx="3">
                  <c:v>0.15817223198594024</c:v>
                </c:pt>
                <c:pt idx="4">
                  <c:v>0.17047451669595781</c:v>
                </c:pt>
                <c:pt idx="5">
                  <c:v>0.15641476274165203</c:v>
                </c:pt>
                <c:pt idx="6">
                  <c:v>0.12302284710017575</c:v>
                </c:pt>
                <c:pt idx="7">
                  <c:v>9.4903339191564143E-2</c:v>
                </c:pt>
                <c:pt idx="8">
                  <c:v>5.7996485061511421E-2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89423936"/>
        <c:axId val="-389430464"/>
      </c:scatterChart>
      <c:valAx>
        <c:axId val="-38943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Columns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24480"/>
        <c:crosses val="autoZero"/>
        <c:crossBetween val="midCat"/>
      </c:valAx>
      <c:valAx>
        <c:axId val="-38942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Probability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89431552"/>
        <c:crosses val="autoZero"/>
        <c:crossBetween val="midCat"/>
      </c:valAx>
      <c:valAx>
        <c:axId val="-38943046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-389423936"/>
        <c:crosses val="max"/>
        <c:crossBetween val="midCat"/>
      </c:valAx>
      <c:valAx>
        <c:axId val="-3894239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389430464"/>
        <c:crosses val="max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39A38-7462-408C-B0AE-ABF73D10CD31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3BF84-D205-46DE-AB07-685DCA179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5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3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49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16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26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16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66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5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55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80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452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0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36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8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55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6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12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9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7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00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2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75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6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BF84-D205-46DE-AB07-685DCA1794E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4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D657-823C-41FA-A47F-38BC036681D8}" type="datetime1">
              <a:rPr lang="en-GB" smtClean="0"/>
              <a:t>24/06/2015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8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37D6-4673-40A7-B37E-2032908295EE}" type="datetime1">
              <a:rPr lang="en-GB" smtClean="0"/>
              <a:t>24/06/2015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3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9A5F-A73E-41E6-A915-629F629BC3BB}" type="datetime1">
              <a:rPr lang="en-GB" smtClean="0"/>
              <a:t>24/06/2015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5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46A-A0FB-45C2-B591-4FC9C444CFE8}" type="datetime1">
              <a:rPr lang="en-GB" smtClean="0"/>
              <a:t>24/06/2015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3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FB7C-F181-4566-8015-7FF4A2AB16F4}" type="datetime1">
              <a:rPr lang="en-GB" smtClean="0"/>
              <a:t>24/06/2015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0916-B375-4F75-BE52-2C418EE93C59}" type="datetime1">
              <a:rPr lang="en-GB" smtClean="0"/>
              <a:t>24/06/2015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9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8142-9257-4A8A-B99A-658D1F1D0101}" type="datetime1">
              <a:rPr lang="en-GB" smtClean="0"/>
              <a:t>24/06/2015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7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A678-230F-49AF-B924-9662448D5930}" type="datetime1">
              <a:rPr lang="en-GB" smtClean="0"/>
              <a:t>24/06/2015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41CB-18DB-494D-BF36-B6CF8EE6F352}" type="datetime1">
              <a:rPr lang="en-GB" smtClean="0"/>
              <a:t>24/06/2015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5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1444-78A0-4188-8AC0-69D099CC6211}" type="datetime1">
              <a:rPr lang="en-GB" smtClean="0"/>
              <a:t>24/06/2015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678-AEF1-4D8E-97EB-87E7D9D1D216}" type="datetime1">
              <a:rPr lang="en-GB" smtClean="0"/>
              <a:t>24/06/2015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5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D140-D7EE-47CA-B81F-2CC55D8B1635}" type="datetime1">
              <a:rPr lang="en-GB" smtClean="0"/>
              <a:t>24/06/2015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4289-EA97-4774-9162-E43497390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4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1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59.jpeg"/><Relationship Id="rId4" Type="http://schemas.openxmlformats.org/officeDocument/2006/relationships/image" Target="../media/image58.jpg"/><Relationship Id="rId9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.jpe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.jpeg"/><Relationship Id="rId10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3133"/>
          <a:stretch/>
        </p:blipFill>
        <p:spPr bwMode="auto">
          <a:xfrm>
            <a:off x="0" y="-19051"/>
            <a:ext cx="12192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76250" y="514350"/>
            <a:ext cx="5772150" cy="5562600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53708" y="1918624"/>
            <a:ext cx="34172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Galton box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10498" r="25381" b="24447"/>
          <a:stretch/>
        </p:blipFill>
        <p:spPr>
          <a:xfrm>
            <a:off x="11351580" y="6158426"/>
            <a:ext cx="582967" cy="594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03773" y="6255773"/>
            <a:ext cx="298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Belgrade, Serbia 2015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884" y="4113236"/>
            <a:ext cx="3144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Reporter: Krasikov Aleksey</a:t>
            </a:r>
          </a:p>
          <a:p>
            <a:r>
              <a:rPr lang="en-US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Team: </a:t>
            </a:r>
            <a:r>
              <a:rPr lang="en-US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Voronezh One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650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does it work?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510847"/>
            <a:ext cx="6720798" cy="466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057988" y="2055813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Овал 26"/>
          <p:cNvSpPr/>
          <p:nvPr/>
        </p:nvSpPr>
        <p:spPr>
          <a:xfrm>
            <a:off x="2828547" y="3090660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Овал 29"/>
          <p:cNvSpPr/>
          <p:nvPr/>
        </p:nvSpPr>
        <p:spPr>
          <a:xfrm>
            <a:off x="5335486" y="3090660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957607" y="3558725"/>
            <a:ext cx="107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1700" y="3221854"/>
            <a:ext cx="107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58631" y="2433879"/>
            <a:ext cx="87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8813" y="3657458"/>
            <a:ext cx="1122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. . .</a:t>
            </a:r>
            <a:endParaRPr lang="en-GB" sz="5400" dirty="0"/>
          </a:p>
        </p:txBody>
      </p:sp>
      <p:sp>
        <p:nvSpPr>
          <p:cNvPr id="38" name="Овал 37"/>
          <p:cNvSpPr/>
          <p:nvPr/>
        </p:nvSpPr>
        <p:spPr>
          <a:xfrm>
            <a:off x="4057988" y="4905105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Овал 42"/>
          <p:cNvSpPr/>
          <p:nvPr/>
        </p:nvSpPr>
        <p:spPr>
          <a:xfrm>
            <a:off x="6564927" y="4905105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Овал 43"/>
          <p:cNvSpPr/>
          <p:nvPr/>
        </p:nvSpPr>
        <p:spPr>
          <a:xfrm>
            <a:off x="1551049" y="4905105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764023" y="5587291"/>
            <a:ext cx="12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 series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8149119" y="2511719"/>
                <a:ext cx="3647112" cy="1145740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→∞</m:t>
                    </m:r>
                  </m:oMath>
                </a14:m>
                <a:r>
                  <a:rPr lang="en-US" sz="2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distribution tends to normal</a:t>
                </a:r>
                <a:endParaRPr lang="en-GB" sz="2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9" name="Скругленный 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119" y="2511719"/>
                <a:ext cx="3647112" cy="1145740"/>
              </a:xfrm>
              <a:prstGeom prst="roundRect">
                <a:avLst/>
              </a:prstGeom>
              <a:blipFill rotWithShape="0">
                <a:blip r:embed="rId4"/>
                <a:stretch>
                  <a:fillRect r="-10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Binomial vs normal distribution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25794" r="18479" b="27860"/>
          <a:stretch/>
        </p:blipFill>
        <p:spPr>
          <a:xfrm>
            <a:off x="9407187" y="1"/>
            <a:ext cx="2675848" cy="196215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95986" y="1765701"/>
            <a:ext cx="6066078" cy="2860087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binomial distribution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distribution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 the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numbers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of "successes" in </a:t>
            </a:r>
            <a:r>
              <a:rPr lang="en-US" sz="32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independent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experiments (probability is constant)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https://upload.wikimedia.org/wikipedia/commons/thumb/7/75/Binomial_distribution_pmf.svg/300px-Binomial_distribution_p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68" y="2857500"/>
            <a:ext cx="5215367" cy="347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2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Binomial vs normal distribution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25794" r="18479" b="27860"/>
          <a:stretch/>
        </p:blipFill>
        <p:spPr>
          <a:xfrm>
            <a:off x="9407187" y="1"/>
            <a:ext cx="2675848" cy="196215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95986" y="1765701"/>
            <a:ext cx="6066078" cy="3434949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binomial distribution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discrete, because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 is concentrated at several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points.</a:t>
            </a:r>
          </a:p>
          <a:p>
            <a:endParaRPr lang="en-US" sz="32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E.g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.: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 number of heads (or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tails) 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 binomial distribution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https://upload.wikimedia.org/wikipedia/commons/thumb/7/75/Binomial_distribution_pmf.svg/300px-Binomial_distribution_p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68" y="2857500"/>
            <a:ext cx="5215367" cy="3476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Binomial vs normal distribution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25794" r="18479" b="27860"/>
          <a:stretch/>
        </p:blipFill>
        <p:spPr>
          <a:xfrm>
            <a:off x="9407187" y="1"/>
            <a:ext cx="2675848" cy="196215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6911637" y="4734508"/>
            <a:ext cx="4991100" cy="1957329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normal distribution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is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continuous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 coincides with the Gaussian function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42" name="Picture 2" descr="http://blog.piclab.ru/files/2010/11/Standard_deviation_diag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5" y="1419226"/>
            <a:ext cx="6298240" cy="31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Normal distribution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6400" y="2288278"/>
            <a:ext cx="8839200" cy="2633747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Binomial distribution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turns to normal for certain values of the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parameters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E.g.: This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occurs when the Galton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box has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large number of series with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obstacles (n&gt;10)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5825" y="5593306"/>
                <a:ext cx="10420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44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Normal distribution</a:t>
                </a:r>
                <a:endParaRPr lang="en-GB" sz="4400" dirty="0">
                  <a:solidFill>
                    <a:srgbClr val="FF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5593306"/>
                <a:ext cx="1042035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339" t="-16667" r="-585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Check it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15</a:t>
            </a:fld>
            <a:endParaRPr lang="en-GB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56253" y="1368114"/>
            <a:ext cx="1009649" cy="55771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812628"/>
              </p:ext>
            </p:extLst>
          </p:nvPr>
        </p:nvGraphicFramePr>
        <p:xfrm>
          <a:off x="3816163" y="2057400"/>
          <a:ext cx="3550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77390"/>
              </p:ext>
            </p:extLst>
          </p:nvPr>
        </p:nvGraphicFramePr>
        <p:xfrm>
          <a:off x="372822" y="2050855"/>
          <a:ext cx="304273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755834"/>
              </p:ext>
            </p:extLst>
          </p:nvPr>
        </p:nvGraphicFramePr>
        <p:xfrm>
          <a:off x="7732059" y="2077749"/>
          <a:ext cx="42134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5133967" y="1368114"/>
            <a:ext cx="1009649" cy="55771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36533" y="1368114"/>
            <a:ext cx="1009649" cy="55771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5825" y="5593306"/>
                <a:ext cx="10420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44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Normal distribution</a:t>
                </a:r>
                <a:endParaRPr lang="en-GB" sz="4400" dirty="0">
                  <a:solidFill>
                    <a:srgbClr val="FF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5593306"/>
                <a:ext cx="1042035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2339" t="-16667" r="-585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969188" y="4963060"/>
            <a:ext cx="305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“Galton box”</a:t>
            </a:r>
            <a:endParaRPr lang="en-GB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>
        <p:bldAsOne/>
      </p:bldGraphic>
      <p:bldGraphic spid="11" grpId="0">
        <p:bldAsOne/>
      </p:bldGraphic>
      <p:bldGraphic spid="12" grpId="0">
        <p:bldAsOne/>
      </p:bldGraphic>
      <p:bldP spid="13" grpId="0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Check it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16</a:t>
            </a:fld>
            <a:endParaRPr lang="en-GB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2700" y="1392204"/>
            <a:ext cx="1009649" cy="55771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6227" y="1391488"/>
            <a:ext cx="1152533" cy="55771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5825" y="5593306"/>
                <a:ext cx="10420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44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Normal distribution</a:t>
                </a:r>
                <a:endParaRPr lang="en-GB" sz="4400" dirty="0">
                  <a:solidFill>
                    <a:srgbClr val="FF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5593306"/>
                <a:ext cx="1042035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2339" t="-16667" r="-585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964118" y="4963060"/>
            <a:ext cx="304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“Galton box”</a:t>
            </a:r>
            <a:endParaRPr lang="en-GB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22797"/>
              </p:ext>
            </p:extLst>
          </p:nvPr>
        </p:nvGraphicFramePr>
        <p:xfrm>
          <a:off x="885825" y="2057400"/>
          <a:ext cx="44894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82748"/>
              </p:ext>
            </p:extLst>
          </p:nvPr>
        </p:nvGraphicFramePr>
        <p:xfrm>
          <a:off x="6239436" y="2057400"/>
          <a:ext cx="53810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588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17" grpId="0">
        <p:bldAsOne/>
      </p:bldGraphic>
      <p:bldGraphic spid="1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When </a:t>
            </a:r>
            <a:r>
              <a:rPr lang="en-US" sz="5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</a:t>
            </a:r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Galton </a:t>
            </a:r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box </a:t>
            </a:r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work?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17</a:t>
            </a:fld>
            <a:endParaRPr lang="en-GB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3729" y="5410942"/>
            <a:ext cx="5138371" cy="1128712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</a:t>
            </a:r>
            <a:r>
              <a:rPr lang="en-US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We can see normal  distribution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505450" y="5953073"/>
            <a:ext cx="1247775" cy="190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6886575" y="5410942"/>
                <a:ext cx="3648075" cy="1122362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𝑅</m:t>
                    </m:r>
                  </m:oMath>
                </a14:m>
                <a:r>
                  <a:rPr lang="en-GB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Galton box works</a:t>
                </a:r>
                <a:endParaRPr lang="en-GB" sz="3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6" name="Скругленный 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575" y="5410942"/>
                <a:ext cx="3648075" cy="1122362"/>
              </a:xfrm>
              <a:prstGeom prst="roundRect">
                <a:avLst/>
              </a:prstGeom>
              <a:blipFill rotWithShape="0">
                <a:blip r:embed="rId4"/>
                <a:stretch>
                  <a:fillRect t="-4891" b="-1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9053" t="9516" r="18515" b="14320"/>
          <a:stretch/>
        </p:blipFill>
        <p:spPr>
          <a:xfrm>
            <a:off x="3136838" y="1310965"/>
            <a:ext cx="5918324" cy="251808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136839" y="3826714"/>
            <a:ext cx="5918324" cy="1282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468570" y="4006198"/>
            <a:ext cx="5142030" cy="1821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930694" y="3988542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368084" y="3988542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80709" y="3988542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319699" y="3983779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773888" y="4124314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888" y="4124314"/>
                <a:ext cx="31361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308" r="-1346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86693" y="4109192"/>
                <a:ext cx="486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693" y="4109192"/>
                <a:ext cx="48673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250" r="-100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5206" y="4087003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06" y="4087003"/>
                <a:ext cx="18575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9032" r="-25806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01268" y="4095258"/>
                <a:ext cx="358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68" y="4095258"/>
                <a:ext cx="35888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390" r="-1355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3654133" y="4370395"/>
            <a:ext cx="2282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expected value</a:t>
            </a:r>
          </a:p>
          <a:p>
            <a:pPr marL="285750" indent="-285750">
              <a:buFontTx/>
              <a:buChar char="-"/>
            </a:pPr>
            <a:endParaRPr lang="ru-RU" sz="5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tandard deviation</a:t>
            </a: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468762" y="4788096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762" y="4788096"/>
                <a:ext cx="18537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68570" y="4416303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70" y="4416303"/>
                <a:ext cx="18575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333" r="-2666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V="1">
            <a:off x="7774781" y="1781175"/>
            <a:ext cx="535781" cy="10019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82056" y="1420027"/>
            <a:ext cx="3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Picture 2" descr="http://blog.piclab.ru/files/2010/11/Standard_deviation_diagr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94" y="1578574"/>
            <a:ext cx="2616774" cy="1308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6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When </a:t>
            </a:r>
            <a:r>
              <a:rPr lang="en-US" sz="5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doesn’t</a:t>
            </a:r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Galton </a:t>
            </a:r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box </a:t>
            </a:r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work?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18</a:t>
            </a:fld>
            <a:endParaRPr lang="en-GB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7235" t="19933" r="25251" b="18286"/>
          <a:stretch/>
        </p:blipFill>
        <p:spPr>
          <a:xfrm>
            <a:off x="742949" y="1245076"/>
            <a:ext cx="6525923" cy="40206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2949" y="5274644"/>
            <a:ext cx="6525923" cy="1259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998220" y="5467350"/>
            <a:ext cx="6103620" cy="762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53025" y="5432425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740275" y="5432425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87700" y="5432425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41600" y="5427662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96219" y="5568197"/>
                <a:ext cx="313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19" y="5568197"/>
                <a:ext cx="31361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608" r="-1568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08594" y="5553075"/>
                <a:ext cx="486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594" y="5553075"/>
                <a:ext cx="4867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250" r="-100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7397" y="5518149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97" y="5518149"/>
                <a:ext cx="18575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9032" r="-25806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18622" y="5518150"/>
                <a:ext cx="3588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22" y="5518150"/>
                <a:ext cx="35888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695" r="-15254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564044" y="5795228"/>
            <a:ext cx="2282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expected value</a:t>
            </a:r>
          </a:p>
          <a:p>
            <a:pPr marL="285750" indent="-285750">
              <a:buFontTx/>
              <a:buChar char="-"/>
            </a:pPr>
            <a:endParaRPr lang="ru-RU" sz="5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tandard deviation</a:t>
            </a: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78673" y="6212929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73" y="6212929"/>
                <a:ext cx="18537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78481" y="5841136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81" y="5841136"/>
                <a:ext cx="18575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9032" r="-25806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V="1">
            <a:off x="5593556" y="2390775"/>
            <a:ext cx="1508284" cy="9525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88988" y="1999280"/>
            <a:ext cx="3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48609" y="1563504"/>
            <a:ext cx="4163654" cy="1750612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lang="en-US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We don’t see normal  distribution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9739913" y="3391783"/>
            <a:ext cx="750" cy="61009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7655229" y="4117648"/>
                <a:ext cx="4163654" cy="1550937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𝑅</m:t>
                    </m:r>
                  </m:oMath>
                </a14:m>
                <a:r>
                  <a:rPr lang="en-GB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Galton box doesn’t work</a:t>
                </a:r>
                <a:endParaRPr lang="en-GB" sz="3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6" name="Скругленный 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229" y="4117648"/>
                <a:ext cx="4163654" cy="1550937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 descr="http://blog.piclab.ru/files/2010/11/Standard_deviation_diagr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3" y="1100853"/>
            <a:ext cx="2616774" cy="1308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Experimental investigation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19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8533" y="1962150"/>
                <a:ext cx="5676067" cy="1377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33" y="1962150"/>
                <a:ext cx="5676067" cy="1377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439405" y="3255214"/>
                <a:ext cx="5051242" cy="2447366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Gaussian function:</a:t>
                </a: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Segoe UI Light" panose="020B0502040204020203" pitchFamily="34" charset="0"/>
                </a:endParaRPr>
              </a:p>
              <a:p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Segoe UI Light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</m:oMath>
                </a14:m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standard 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deviation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𝜇</m:t>
                    </m:r>
                  </m:oMath>
                </a14:m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expected value</a:t>
                </a:r>
                <a:endParaRPr lang="ru-RU" sz="32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7" name="Скругленный 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405" y="3255214"/>
                <a:ext cx="5051242" cy="2447366"/>
              </a:xfrm>
              <a:prstGeom prst="roundRect">
                <a:avLst/>
              </a:prstGeom>
              <a:blipFill rotWithShape="0">
                <a:blip r:embed="rId5"/>
                <a:stretch>
                  <a:fillRect l="-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5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3133"/>
          <a:stretch/>
        </p:blipFill>
        <p:spPr bwMode="auto">
          <a:xfrm>
            <a:off x="0" y="-19051"/>
            <a:ext cx="12192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10306" y="1387165"/>
            <a:ext cx="5927271" cy="4728822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72823" y="222392"/>
            <a:ext cx="341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Problem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317" y="1668147"/>
            <a:ext cx="5271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 the Galton box, a regular 2D lattice of obstacles disperses a thin flow of falling particles. When falling on the bottom of the box, the particles show a normal distribution. Use various types or particles and different arrangements of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obstacles to find the conditions when the distribution is no longer normal</a:t>
            </a:r>
            <a:endParaRPr lang="en-GB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10810" r="11904" b="7338"/>
          <a:stretch/>
        </p:blipFill>
        <p:spPr>
          <a:xfrm>
            <a:off x="431800" y="3970527"/>
            <a:ext cx="5886450" cy="1621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Experimental investigation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768" y="1193295"/>
                <a:ext cx="6263452" cy="2394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68" y="1193295"/>
                <a:ext cx="6263452" cy="2394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39598" y="5591296"/>
            <a:ext cx="5876925" cy="607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26717" y="5805148"/>
            <a:ext cx="5496620" cy="581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83758" y="5758601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06569" y="5853851"/>
                <a:ext cx="16728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69" y="5853851"/>
                <a:ext cx="167282" cy="184666"/>
              </a:xfrm>
              <a:prstGeom prst="rect">
                <a:avLst/>
              </a:prstGeom>
              <a:blipFill rotWithShape="0">
                <a:blip r:embed="rId6"/>
                <a:stretch>
                  <a:fillRect l="-7143" r="-7143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436564" y="3839846"/>
            <a:ext cx="5879959" cy="140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93872" y="5760987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07952" y="5851473"/>
                <a:ext cx="1755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952" y="5851473"/>
                <a:ext cx="175561" cy="184666"/>
              </a:xfrm>
              <a:prstGeom prst="rect">
                <a:avLst/>
              </a:prstGeom>
              <a:blipFill rotWithShape="0">
                <a:blip r:embed="rId7"/>
                <a:stretch>
                  <a:fillRect l="-6897" r="-344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5596733" y="5758601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33833" y="5844325"/>
                <a:ext cx="1672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33" y="5844325"/>
                <a:ext cx="16728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7037" r="-66667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>
            <a:off x="2050889" y="5760987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67338" y="5846711"/>
                <a:ext cx="3687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338" y="5846711"/>
                <a:ext cx="36874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9836" r="-1967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2486824" y="5758601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96924" y="5850675"/>
                <a:ext cx="37940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24" y="5850675"/>
                <a:ext cx="379407" cy="184666"/>
              </a:xfrm>
              <a:prstGeom prst="rect">
                <a:avLst/>
              </a:prstGeom>
              <a:blipFill rotWithShape="0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9643125">
                <a:off x="4219621" y="4766515"/>
                <a:ext cx="101592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1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𝑏𝑎𝑙𝑙𝑠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3125">
                <a:off x="4219621" y="4766515"/>
                <a:ext cx="1015921" cy="2616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rot="19643125">
                <a:off x="5136759" y="5136489"/>
                <a:ext cx="10059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𝑏𝑎𝑙𝑙𝑠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3125">
                <a:off x="5136759" y="5136489"/>
                <a:ext cx="1005991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9643125">
                <a:off x="2495553" y="4218950"/>
                <a:ext cx="882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𝑏𝑎𝑙𝑙𝑠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3125">
                <a:off x="2495553" y="4218950"/>
                <a:ext cx="882650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 rot="19643125">
                <a:off x="1539571" y="4803401"/>
                <a:ext cx="1000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2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𝑏𝑎𝑙𝑙𝑠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3125">
                <a:off x="1539571" y="4803401"/>
                <a:ext cx="1000193" cy="2769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9643125">
                <a:off x="639440" y="5111952"/>
                <a:ext cx="1000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2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𝑏𝑎𝑙𝑙𝑠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3125">
                <a:off x="639440" y="5111952"/>
                <a:ext cx="1000193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590812" y="2504541"/>
                <a:ext cx="5477596" cy="3296922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</m:oMath>
                </a14:m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standard 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deviation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number of 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columns</a:t>
                </a:r>
                <a:endParaRPr lang="ru-RU" sz="32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coordinate of </a:t>
                </a:r>
                <a:r>
                  <a:rPr lang="en-US" sz="3200" i="1" dirty="0" err="1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</a:t>
                </a:r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column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the number of balls 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       the </a:t>
                </a:r>
                <a:r>
                  <a:rPr lang="en-US" sz="3200" i="1" dirty="0" err="1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-column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- the total number of balls</a:t>
                </a:r>
                <a:endParaRPr lang="en-US" sz="32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7" name="Скругленный 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812" y="2504541"/>
                <a:ext cx="5477596" cy="3296922"/>
              </a:xfrm>
              <a:prstGeom prst="roundRect">
                <a:avLst/>
              </a:prstGeom>
              <a:blipFill rotWithShape="0">
                <a:blip r:embed="rId16"/>
                <a:stretch>
                  <a:fillRect r="-2447" b="-1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1112661" y="5760982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29110" y="5846706"/>
                <a:ext cx="3687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0" y="5846706"/>
                <a:ext cx="368747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9836" r="-21311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9643125">
                <a:off x="3371853" y="4205503"/>
                <a:ext cx="882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𝑏𝑎𝑙𝑙𝑠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3125">
                <a:off x="3371853" y="4205503"/>
                <a:ext cx="882650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4729958" y="5758601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7058" y="5844325"/>
                <a:ext cx="1672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58" y="5844325"/>
                <a:ext cx="16728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7037" r="-62963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6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Experimental investigation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21</a:t>
            </a:fld>
            <a:endParaRPr lang="en-GB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0479" y="1139514"/>
            <a:ext cx="8605471" cy="2632386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Variable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parameters:</a:t>
            </a:r>
          </a:p>
          <a:p>
            <a:pPr marL="971550" lvl="1" indent="-514350">
              <a:buFontTx/>
              <a:buAutoNum type="arabicPeriod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ratio between the distance from one pin to another and the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radius of 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ball;</a:t>
            </a:r>
          </a:p>
          <a:p>
            <a:pPr marL="971550" lvl="1" indent="-514350">
              <a:buFontTx/>
              <a:buAutoNum type="arabicPeriod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shape of </a:t>
            </a: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particles</a:t>
            </a: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;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971550" lvl="1" indent="-514350">
              <a:buAutoNum type="arabicPeriod"/>
            </a:pPr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 shape of obstacles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72822" y="5075056"/>
                <a:ext cx="2751378" cy="1085160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Find out the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</m:oMath>
                </a14:m>
                <a:endParaRPr lang="en-US" sz="3200" dirty="0" smtClean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22" y="5075056"/>
                <a:ext cx="2751378" cy="1085160"/>
              </a:xfrm>
              <a:prstGeom prst="roundRect">
                <a:avLst/>
              </a:prstGeom>
              <a:blipFill rotWithShape="0">
                <a:blip r:embed="rId4"/>
                <a:stretch>
                  <a:fillRect l="-37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768934" y="4105171"/>
                <a:ext cx="3212667" cy="1085160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𝑅</m:t>
                    </m:r>
                  </m:oMath>
                </a14:m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Galton box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doesn’t work</a:t>
                </a: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34" y="4105171"/>
                <a:ext cx="3212667" cy="1085160"/>
              </a:xfrm>
              <a:prstGeom prst="roundRect">
                <a:avLst/>
              </a:prstGeom>
              <a:blipFill rotWithShape="0">
                <a:blip r:embed="rId5"/>
                <a:stretch>
                  <a:fillRect l="-3226" t="-6180" r="-2657" b="-17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5375266" y="5545827"/>
                <a:ext cx="3578234" cy="1085160"/>
              </a:xfrm>
              <a:prstGeom prst="roundRect">
                <a:avLst/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𝛿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Light" panose="020B0502040204020203" pitchFamily="34" charset="0"/>
                      </a:rPr>
                      <m:t>𝑅</m:t>
                    </m:r>
                  </m:oMath>
                </a14:m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</a:t>
                </a:r>
                <a:r>
                  <a:rPr lang="en-US" sz="32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plot the Gaussian </a:t>
                </a:r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functions</a:t>
                </a: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266" y="5545827"/>
                <a:ext cx="3578234" cy="1085160"/>
              </a:xfrm>
              <a:prstGeom prst="roundRect">
                <a:avLst/>
              </a:prstGeom>
              <a:blipFill rotWithShape="0">
                <a:blip r:embed="rId6"/>
                <a:stretch>
                  <a:fillRect l="-2896" t="-6742" b="-174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3200400" y="4647751"/>
            <a:ext cx="502920" cy="9698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00400" y="5734050"/>
            <a:ext cx="2085975" cy="35435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12" y="2260866"/>
            <a:ext cx="5038825" cy="5038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52583" y="5029543"/>
            <a:ext cx="1026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oper Black" panose="0208090404030B020404" pitchFamily="18" charset="0"/>
              </a:rPr>
              <a:t>Experiments</a:t>
            </a:r>
            <a:endParaRPr lang="en-GB" sz="1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22</a:t>
            </a:fld>
            <a:endParaRPr lang="en-GB"/>
          </a:p>
        </p:txBody>
      </p:sp>
      <p:pic>
        <p:nvPicPr>
          <p:cNvPr id="13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371365"/>
            <a:ext cx="6720798" cy="3757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061851" y="1827616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Овал 14"/>
          <p:cNvSpPr/>
          <p:nvPr/>
        </p:nvSpPr>
        <p:spPr>
          <a:xfrm>
            <a:off x="2803147" y="3418811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Овал 15"/>
          <p:cNvSpPr/>
          <p:nvPr/>
        </p:nvSpPr>
        <p:spPr>
          <a:xfrm>
            <a:off x="5310086" y="3418811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473072" y="1642601"/>
            <a:ext cx="0" cy="302895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60823" y="1642601"/>
            <a:ext cx="1028" cy="302895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499571" y="4587807"/>
            <a:ext cx="535781" cy="7544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10569" y="4587807"/>
            <a:ext cx="3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6438" y="3943979"/>
            <a:ext cx="107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1918" y="3733108"/>
            <a:ext cx="107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0843" y="2210523"/>
            <a:ext cx="87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923967" y="1635771"/>
            <a:ext cx="1178368" cy="1105669"/>
          </a:xfrm>
          <a:prstGeom prst="ellipse">
            <a:avLst/>
          </a:prstGeom>
          <a:solidFill>
            <a:schemeClr val="accent5">
              <a:lumMod val="50000"/>
              <a:alpha val="83922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963772" y="1599817"/>
            <a:ext cx="66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Ball</a:t>
            </a: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1" name="Прямая соединительная линия 30"/>
          <p:cNvCxnSpPr>
            <a:stCxn id="28" idx="2"/>
            <a:endCxn id="28" idx="6"/>
          </p:cNvCxnSpPr>
          <p:nvPr/>
        </p:nvCxnSpPr>
        <p:spPr>
          <a:xfrm>
            <a:off x="5923967" y="2188606"/>
            <a:ext cx="117836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85375" y="2186461"/>
            <a:ext cx="25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856189" y="1328830"/>
                <a:ext cx="2273763" cy="1901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6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189" y="1328830"/>
                <a:ext cx="2273763" cy="1901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Скругленный прямоугольник 49"/>
          <p:cNvSpPr/>
          <p:nvPr/>
        </p:nvSpPr>
        <p:spPr>
          <a:xfrm>
            <a:off x="1553610" y="5577148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S=1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241824" y="6008310"/>
            <a:ext cx="886017" cy="190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265511" y="5582558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S=6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5929408" y="6001690"/>
            <a:ext cx="886017" cy="190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6953095" y="5575938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S=20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 animBg="1"/>
      <p:bldP spid="52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23</a:t>
            </a:fld>
            <a:endParaRPr lang="en-GB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0063" y="1196664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2839" b="1335"/>
          <a:stretch/>
        </p:blipFill>
        <p:spPr>
          <a:xfrm>
            <a:off x="1562100" y="2150111"/>
            <a:ext cx="9067800" cy="32219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2101" y="5372101"/>
            <a:ext cx="9067800" cy="607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852463" y="5587694"/>
            <a:ext cx="8481008" cy="235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01697" y="5539406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4508" y="5634656"/>
                <a:ext cx="16728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08" y="5634656"/>
                <a:ext cx="16728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2857" r="-4285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6812087" y="5543717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26167" y="5634203"/>
                <a:ext cx="17556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167" y="5634203"/>
                <a:ext cx="17556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7931" r="-41379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5348534" y="5560375"/>
            <a:ext cx="0" cy="85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8634" y="5652449"/>
                <a:ext cx="37940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34" y="5652449"/>
                <a:ext cx="37940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4839" r="-1774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 flipV="1">
            <a:off x="9036843" y="2690813"/>
            <a:ext cx="702470" cy="495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91612" y="2246092"/>
            <a:ext cx="59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R=1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15391" y="6070600"/>
                <a:ext cx="21089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=1,54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391" y="6070600"/>
                <a:ext cx="210895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24</a:t>
            </a:fld>
            <a:endParaRPr lang="en-GB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0063" y="1196664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68788"/>
              </p:ext>
            </p:extLst>
          </p:nvPr>
        </p:nvGraphicFramePr>
        <p:xfrm>
          <a:off x="4180263" y="1613354"/>
          <a:ext cx="6738109" cy="354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0791" y="2959998"/>
                <a:ext cx="29028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1,54&gt;1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91" y="2959998"/>
                <a:ext cx="2902858" cy="12003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0063" y="5894685"/>
            <a:ext cx="6429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There for we can see, that the Galton box works</a:t>
            </a:r>
            <a:endParaRPr lang="en-GB" sz="2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25</a:t>
            </a:fld>
            <a:endParaRPr lang="en-GB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40063" y="1196664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S=6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14175" y="5440513"/>
                <a:ext cx="85926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, that’s why Galton box doesn’t work</a:t>
                </a:r>
                <a:endParaRPr lang="en-GB" sz="2800" dirty="0">
                  <a:solidFill>
                    <a:srgbClr val="FF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75" y="5440513"/>
                <a:ext cx="859267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b="4290"/>
          <a:stretch/>
        </p:blipFill>
        <p:spPr>
          <a:xfrm>
            <a:off x="1057563" y="2297113"/>
            <a:ext cx="4719878" cy="24997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b="6549"/>
          <a:stretch/>
        </p:blipFill>
        <p:spPr>
          <a:xfrm>
            <a:off x="6804309" y="2295822"/>
            <a:ext cx="4765391" cy="250102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6467763" y="1196664"/>
            <a:ext cx="1551528" cy="83245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S=2</a:t>
            </a:r>
            <a:r>
              <a:rPr lang="ru-R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0304465" y="2763947"/>
            <a:ext cx="523079" cy="0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12415" y="2378372"/>
            <a:ext cx="30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49775" y="2763947"/>
            <a:ext cx="531845" cy="0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6810" y="2378372"/>
            <a:ext cx="30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Real experiment setup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 descr="http://cs629230.vk.me/v629230785/364e/OFbzjg58Fx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19869" b="2830"/>
          <a:stretch/>
        </p:blipFill>
        <p:spPr bwMode="auto">
          <a:xfrm>
            <a:off x="7347858" y="1506938"/>
            <a:ext cx="3519258" cy="38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9230.vk.me/v629230785/3d32/zspiUGrZVc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9628" b="3333"/>
          <a:stretch/>
        </p:blipFill>
        <p:spPr bwMode="auto">
          <a:xfrm>
            <a:off x="1521024" y="1506938"/>
            <a:ext cx="3512734" cy="38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5225143" y="3429000"/>
            <a:ext cx="1872343" cy="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851831" y="5700108"/>
            <a:ext cx="6618966" cy="649892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Changing the frequency of obstacles </a:t>
            </a:r>
            <a:endParaRPr lang="en-GB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038" y="5481444"/>
            <a:ext cx="136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L=5 mm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2096" y="5481444"/>
            <a:ext cx="138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L=10 mm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1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27</a:t>
            </a:fld>
            <a:endParaRPr lang="en-GB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49922" r="9642" b="4724"/>
          <a:stretch/>
        </p:blipFill>
        <p:spPr>
          <a:xfrm>
            <a:off x="2083088" y="1175657"/>
            <a:ext cx="3657312" cy="1946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40642" r="22248"/>
          <a:stretch/>
        </p:blipFill>
        <p:spPr>
          <a:xfrm flipH="1">
            <a:off x="8875047" y="1368113"/>
            <a:ext cx="2214306" cy="1754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16665"/>
              </p:ext>
            </p:extLst>
          </p:nvPr>
        </p:nvGraphicFramePr>
        <p:xfrm>
          <a:off x="711200" y="361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6267" y="1666683"/>
                <a:ext cx="2195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1,75&gt;1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67" y="1666683"/>
                <a:ext cx="2195742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725617" y="1666682"/>
                <a:ext cx="2195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1,43&gt;1</m:t>
                      </m:r>
                    </m:oMath>
                  </m:oMathPara>
                </a14:m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617" y="1666682"/>
                <a:ext cx="2195742" cy="9541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527559"/>
              </p:ext>
            </p:extLst>
          </p:nvPr>
        </p:nvGraphicFramePr>
        <p:xfrm>
          <a:off x="6719946" y="35679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774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28</a:t>
            </a:fld>
            <a:endParaRPr lang="en-GB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52388" r="36246"/>
          <a:stretch/>
        </p:blipFill>
        <p:spPr>
          <a:xfrm>
            <a:off x="7941734" y="1362070"/>
            <a:ext cx="2469434" cy="24817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t="56300" r="33260"/>
          <a:stretch/>
        </p:blipFill>
        <p:spPr>
          <a:xfrm>
            <a:off x="1905492" y="1362070"/>
            <a:ext cx="3268441" cy="24757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441841" y="4189747"/>
                <a:ext cx="2195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841" y="4189747"/>
                <a:ext cx="2195742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78580" y="4189747"/>
                <a:ext cx="21957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=0,85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80" y="4189747"/>
                <a:ext cx="2195742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6731" y="5495778"/>
            <a:ext cx="412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Galton box doesn’t work</a:t>
            </a:r>
            <a:endParaRPr lang="en-GB" sz="28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Explanation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510847"/>
            <a:ext cx="6720798" cy="466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011333" y="4943122"/>
            <a:ext cx="498841" cy="468065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154682" y="5296884"/>
            <a:ext cx="107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7695" y="5190786"/>
            <a:ext cx="107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7831" y="3738097"/>
            <a:ext cx="87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9119" y="2511718"/>
            <a:ext cx="3647112" cy="1777893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Small particles pass through without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collision, so</a:t>
            </a:r>
            <a:r>
              <a:rPr lang="ru-RU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particles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concentrate in the central column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268133" y="3093244"/>
            <a:ext cx="0" cy="2480639"/>
          </a:xfrm>
          <a:prstGeom prst="straightConnector1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198683" y="4943121"/>
            <a:ext cx="498841" cy="468065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Овал 16"/>
          <p:cNvSpPr/>
          <p:nvPr/>
        </p:nvSpPr>
        <p:spPr>
          <a:xfrm>
            <a:off x="4123278" y="3504064"/>
            <a:ext cx="498841" cy="468065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375268" y="2054552"/>
            <a:ext cx="0" cy="1449512"/>
          </a:xfrm>
          <a:prstGeom prst="straightConnector1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34993" y="1771650"/>
            <a:ext cx="0" cy="2643188"/>
          </a:xfrm>
          <a:prstGeom prst="straightConnector1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33500" y="3738096"/>
            <a:ext cx="0" cy="1835787"/>
          </a:xfrm>
          <a:prstGeom prst="straightConnector1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899800" y="2054552"/>
            <a:ext cx="0" cy="1835787"/>
          </a:xfrm>
          <a:prstGeom prst="straightConnector1">
            <a:avLst/>
          </a:prstGeom>
          <a:ln w="444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3133"/>
          <a:stretch/>
        </p:blipFill>
        <p:spPr bwMode="auto">
          <a:xfrm>
            <a:off x="0" y="-19051"/>
            <a:ext cx="12192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822" y="249286"/>
            <a:ext cx="572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Investigation goals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0306" y="1387165"/>
            <a:ext cx="5927271" cy="4728822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38317" y="1668147"/>
            <a:ext cx="52712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Explain the occurrence the normal distribution in Galton box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Find numerical border between normal and binomial distribution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Identify the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normal distribution break </a:t>
            </a: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parameter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Set an experiment and investigate this phenomenon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Shape of particles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901919" y="1353006"/>
            <a:ext cx="10437789" cy="5003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 rot="1799458">
            <a:off x="2194028" y="1643100"/>
            <a:ext cx="578224" cy="13303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угольник 2"/>
          <p:cNvSpPr/>
          <p:nvPr/>
        </p:nvSpPr>
        <p:spPr>
          <a:xfrm>
            <a:off x="7651822" y="1734980"/>
            <a:ext cx="1074544" cy="1092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66554" y="3220875"/>
            <a:ext cx="83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Oval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3705" y="3220875"/>
            <a:ext cx="11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Triangle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4396" y="3220876"/>
            <a:ext cx="67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Star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762" y="3220876"/>
            <a:ext cx="113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Square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526968" y="3472865"/>
            <a:ext cx="645459" cy="1344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494696" y="3487557"/>
            <a:ext cx="645459" cy="1344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9150350" y="3479588"/>
            <a:ext cx="645459" cy="1344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4806457" y="1734980"/>
            <a:ext cx="1230987" cy="1061196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4-конечная звезда 27"/>
          <p:cNvSpPr/>
          <p:nvPr/>
        </p:nvSpPr>
        <p:spPr>
          <a:xfrm>
            <a:off x="9860663" y="1731313"/>
            <a:ext cx="1064863" cy="1064863"/>
          </a:xfrm>
          <a:prstGeom prst="star4">
            <a:avLst>
              <a:gd name="adj" fmla="val 1628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421950" y="3733340"/>
            <a:ext cx="13650" cy="59736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43738" y="5212087"/>
            <a:ext cx="340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Triangle with a displaced center of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mass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806457" y="4493399"/>
            <a:ext cx="1230987" cy="10611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Shape of particles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31</a:t>
            </a:fld>
            <a:endParaRPr lang="en-GB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b="3939"/>
          <a:stretch/>
        </p:blipFill>
        <p:spPr>
          <a:xfrm>
            <a:off x="578577" y="1373052"/>
            <a:ext cx="5022124" cy="1882711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 rot="1799458">
            <a:off x="793657" y="1414126"/>
            <a:ext cx="371947" cy="88487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/>
          <a:srcRect b="1710"/>
          <a:stretch/>
        </p:blipFill>
        <p:spPr>
          <a:xfrm>
            <a:off x="578577" y="4762564"/>
            <a:ext cx="4880184" cy="1882711"/>
          </a:xfrm>
          <a:prstGeom prst="rect">
            <a:avLst/>
          </a:prstGeom>
        </p:spPr>
      </p:pic>
      <p:sp>
        <p:nvSpPr>
          <p:cNvPr id="30" name="4-конечная звезда 29"/>
          <p:cNvSpPr/>
          <p:nvPr/>
        </p:nvSpPr>
        <p:spPr>
          <a:xfrm>
            <a:off x="685101" y="4834178"/>
            <a:ext cx="869741" cy="869741"/>
          </a:xfrm>
          <a:prstGeom prst="star4">
            <a:avLst>
              <a:gd name="adj" fmla="val 1628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0" y="2872392"/>
            <a:ext cx="6852103" cy="196178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41220" y="3015378"/>
            <a:ext cx="635081" cy="68436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7878" y="1350220"/>
            <a:ext cx="4157436" cy="644668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Physics 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Shape of particles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32</a:t>
            </a:fld>
            <a:endParaRPr lang="en-GB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218" r="1065" b="2991"/>
          <a:stretch/>
        </p:blipFill>
        <p:spPr>
          <a:xfrm>
            <a:off x="661307" y="1368114"/>
            <a:ext cx="6482443" cy="2327586"/>
          </a:xfrm>
          <a:prstGeom prst="rect">
            <a:avLst/>
          </a:prstGeom>
        </p:spPr>
      </p:pic>
      <p:sp>
        <p:nvSpPr>
          <p:cNvPr id="13" name="Равнобедренный треугольник 12"/>
          <p:cNvSpPr/>
          <p:nvPr/>
        </p:nvSpPr>
        <p:spPr>
          <a:xfrm>
            <a:off x="860418" y="1483813"/>
            <a:ext cx="720732" cy="62132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62" y="3918092"/>
            <a:ext cx="5172075" cy="2486025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>
            <a:off x="6270618" y="4042026"/>
            <a:ext cx="720732" cy="62132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37878" y="1350220"/>
            <a:ext cx="4157436" cy="644668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Physics 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Explanation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33</a:t>
            </a:fld>
            <a:endParaRPr lang="en-GB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0650" y="1524000"/>
            <a:ext cx="6629400" cy="2227035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Despite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fact that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we change the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shape of the particles, the possibility of deviation to the right and left side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persists. </a:t>
            </a: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That’s why we can see the normal distribution</a:t>
            </a:r>
            <a:endParaRPr lang="en-US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" y="2359502"/>
            <a:ext cx="4361973" cy="436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Shape of obstacles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34</a:t>
            </a:fld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23" y="1707061"/>
            <a:ext cx="7075727" cy="330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324850" y="4322831"/>
            <a:ext cx="3314700" cy="1258819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Obstacles in the shape of triangles</a:t>
            </a:r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6648450" y="3657600"/>
            <a:ext cx="1676400" cy="135046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Shape of obstacles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35</a:t>
            </a:fld>
            <a:endParaRPr lang="en-GB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3133"/>
          <a:stretch/>
        </p:blipFill>
        <p:spPr>
          <a:xfrm>
            <a:off x="807411" y="1391332"/>
            <a:ext cx="10577178" cy="32187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56368" y="4974613"/>
            <a:ext cx="10079264" cy="1258819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Explanation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: w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 change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shape of obstacles, so the probability of deviation to the left side become bigger.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Therefore,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normal distribution was broke</a:t>
            </a:r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3133"/>
          <a:stretch/>
        </p:blipFill>
        <p:spPr bwMode="auto">
          <a:xfrm>
            <a:off x="0" y="-19051"/>
            <a:ext cx="12192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823" y="222392"/>
            <a:ext cx="341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0306" y="1387165"/>
            <a:ext cx="5927271" cy="5324529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38317" y="1701934"/>
            <a:ext cx="5271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explained how Galton box works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Modelled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made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experiment in reality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Explained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difference between normal and binomial distribution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the number of series strive to infinity,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distribution tends to </a:t>
            </a: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normal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13133"/>
          <a:stretch/>
        </p:blipFill>
        <p:spPr bwMode="auto">
          <a:xfrm>
            <a:off x="0" y="-19051"/>
            <a:ext cx="12192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823" y="222392"/>
            <a:ext cx="341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0306" y="1387165"/>
            <a:ext cx="5927271" cy="5296023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38317" y="1701935"/>
            <a:ext cx="52712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standard deviation smaller then distance between columns, Galton box doesn’t work, in another way it works. If particles is very small, normal distribution will be </a:t>
            </a: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break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Distribution </a:t>
            </a: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doesn’t depends on the shape of particles (and center of mass of the one particle)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we change the probability of deviation (change shape of obstacles), normal distribution will be break </a:t>
            </a:r>
            <a:endParaRPr lang="en-GB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GB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38</a:t>
            </a:fld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3131621" y="829693"/>
            <a:ext cx="5265553" cy="4275284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11090" y="2649677"/>
            <a:ext cx="4762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Thanks for attention!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8" b="-1"/>
          <a:stretch/>
        </p:blipFill>
        <p:spPr>
          <a:xfrm>
            <a:off x="2804390" y="4717144"/>
            <a:ext cx="5806210" cy="35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39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Ratio between distance and radius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335878"/>
              </p:ext>
            </p:extLst>
          </p:nvPr>
        </p:nvGraphicFramePr>
        <p:xfrm>
          <a:off x="546100" y="1393373"/>
          <a:ext cx="6845300" cy="31145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8694"/>
                <a:gridCol w="3406606"/>
              </a:tblGrid>
              <a:tr h="4735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Normal distribution</a:t>
                      </a:r>
                      <a:endParaRPr lang="en-GB" sz="2800" dirty="0"/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AC2E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70AC2E"/>
                        </a:solidFill>
                      </a:endParaRPr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dirty="0" smtClean="0"/>
                        <a:t>1,5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AC2E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70AC2E"/>
                        </a:solidFill>
                      </a:endParaRPr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AC2E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70AC2E"/>
                        </a:solidFill>
                      </a:endParaRPr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dirty="0" smtClean="0"/>
                        <a:t>2,5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909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7715250" y="4085555"/>
            <a:ext cx="4132452" cy="1893805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Critical value is in a range from 2 to 2,5 (theory 1,7)</a:t>
            </a:r>
            <a:endParaRPr lang="en-US" sz="3200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6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1123</a:t>
            </a: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650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a Galton box?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66" y="1730848"/>
            <a:ext cx="4484134" cy="4245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7700" y="3321066"/>
            <a:ext cx="3905250" cy="98598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obstacles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are arranged in a checkerboard pattern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 flipV="1">
            <a:off x="4552950" y="3380544"/>
            <a:ext cx="2990850" cy="43351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705100" y="1510847"/>
            <a:ext cx="3120508" cy="98598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Balls are thrown in the center of the box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" name="Прямая со стрелкой 12"/>
          <p:cNvCxnSpPr>
            <a:stCxn id="12" idx="3"/>
          </p:cNvCxnSpPr>
          <p:nvPr/>
        </p:nvCxnSpPr>
        <p:spPr>
          <a:xfrm>
            <a:off x="5825608" y="2003837"/>
            <a:ext cx="3032642" cy="2973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057400" y="4893413"/>
            <a:ext cx="2758558" cy="98598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Balls fall in the cell at the bottom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Прямая со стрелкой 18"/>
          <p:cNvCxnSpPr>
            <a:stCxn id="18" idx="3"/>
          </p:cNvCxnSpPr>
          <p:nvPr/>
        </p:nvCxnSpPr>
        <p:spPr>
          <a:xfrm>
            <a:off x="4815958" y="5386403"/>
            <a:ext cx="2316716" cy="25239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40</a:t>
            </a:fld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3131621" y="829693"/>
            <a:ext cx="5265553" cy="4275284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11090" y="2649677"/>
            <a:ext cx="4762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Additional slides</a:t>
            </a:r>
            <a:endParaRPr lang="en-US" sz="1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8" b="-1"/>
          <a:stretch/>
        </p:blipFill>
        <p:spPr>
          <a:xfrm>
            <a:off x="2804390" y="4717144"/>
            <a:ext cx="5806210" cy="3521564"/>
          </a:xfrm>
          <a:prstGeom prst="rect">
            <a:avLst/>
          </a:prstGeom>
        </p:spPr>
      </p:pic>
      <p:pic>
        <p:nvPicPr>
          <p:cNvPr id="7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Some calculations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2B4289-EA97-4774-9162-E434973901BE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11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371365"/>
            <a:ext cx="9140148" cy="510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641793" y="4345771"/>
            <a:ext cx="1694886" cy="1590320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469789" y="5460581"/>
            <a:ext cx="87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91757" y="2543189"/>
            <a:ext cx="2393234" cy="2245584"/>
          </a:xfrm>
          <a:prstGeom prst="ellipse">
            <a:avLst/>
          </a:prstGeom>
          <a:solidFill>
            <a:schemeClr val="accent5">
              <a:lumMod val="50000"/>
              <a:alpha val="83922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191897" y="2474147"/>
            <a:ext cx="66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Ball</a:t>
            </a: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8" name="Прямая соединительная линия 27"/>
          <p:cNvCxnSpPr>
            <a:stCxn id="12" idx="0"/>
            <a:endCxn id="12" idx="4"/>
          </p:cNvCxnSpPr>
          <p:nvPr/>
        </p:nvCxnSpPr>
        <p:spPr>
          <a:xfrm>
            <a:off x="5489236" y="4345771"/>
            <a:ext cx="0" cy="159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2" idx="1"/>
          </p:cNvCxnSpPr>
          <p:nvPr/>
        </p:nvCxnSpPr>
        <p:spPr>
          <a:xfrm>
            <a:off x="4890003" y="4578668"/>
            <a:ext cx="599233" cy="5953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5260975" y="4867275"/>
            <a:ext cx="225425" cy="82550"/>
          </a:xfrm>
          <a:custGeom>
            <a:avLst/>
            <a:gdLst>
              <a:gd name="connsiteX0" fmla="*/ 0 w 225425"/>
              <a:gd name="connsiteY0" fmla="*/ 82550 h 82550"/>
              <a:gd name="connsiteX1" fmla="*/ 63500 w 225425"/>
              <a:gd name="connsiteY1" fmla="*/ 15875 h 82550"/>
              <a:gd name="connsiteX2" fmla="*/ 225425 w 225425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25" h="82550">
                <a:moveTo>
                  <a:pt x="0" y="82550"/>
                </a:moveTo>
                <a:cubicBezTo>
                  <a:pt x="12964" y="56091"/>
                  <a:pt x="25929" y="29633"/>
                  <a:pt x="63500" y="15875"/>
                </a:cubicBezTo>
                <a:cubicBezTo>
                  <a:pt x="101071" y="2117"/>
                  <a:pt x="163248" y="1058"/>
                  <a:pt x="2254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46576" y="4555769"/>
                <a:ext cx="209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76" y="4555769"/>
                <a:ext cx="20955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286121" y="2675701"/>
                <a:ext cx="2022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121" y="2675701"/>
                <a:ext cx="2022875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14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41</a:t>
            </a:fld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3131621" y="829693"/>
            <a:ext cx="5265553" cy="4275284"/>
          </a:xfrm>
          <a:prstGeom prst="ellips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8" b="-1"/>
          <a:stretch/>
        </p:blipFill>
        <p:spPr>
          <a:xfrm>
            <a:off x="2804390" y="4717144"/>
            <a:ext cx="5806210" cy="3521564"/>
          </a:xfrm>
          <a:prstGeom prst="rect">
            <a:avLst/>
          </a:prstGeom>
        </p:spPr>
      </p:pic>
      <p:pic>
        <p:nvPicPr>
          <p:cNvPr id="7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2822" y="222392"/>
            <a:ext cx="10753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Some calculations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2B4289-EA97-4774-9162-E434973901BE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11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371365"/>
            <a:ext cx="9140148" cy="510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4320736" y="3369951"/>
            <a:ext cx="992942" cy="931682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164882" y="4049352"/>
            <a:ext cx="87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35971" y="2258696"/>
            <a:ext cx="1665172" cy="1562440"/>
          </a:xfrm>
          <a:prstGeom prst="ellipse">
            <a:avLst/>
          </a:prstGeom>
          <a:solidFill>
            <a:schemeClr val="accent5">
              <a:lumMod val="50000"/>
              <a:alpha val="83922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391138" y="2326346"/>
            <a:ext cx="66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Ball</a:t>
            </a: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083445" y="1731507"/>
                <a:ext cx="1450886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445" y="1731507"/>
                <a:ext cx="1450886" cy="644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2622558" y="4908336"/>
            <a:ext cx="992942" cy="931682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Овал 35"/>
          <p:cNvSpPr/>
          <p:nvPr/>
        </p:nvSpPr>
        <p:spPr>
          <a:xfrm>
            <a:off x="5877828" y="4889014"/>
            <a:ext cx="992942" cy="931682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Прямая соединительная линия 36"/>
          <p:cNvCxnSpPr>
            <a:stCxn id="25" idx="0"/>
          </p:cNvCxnSpPr>
          <p:nvPr/>
        </p:nvCxnSpPr>
        <p:spPr>
          <a:xfrm>
            <a:off x="4817207" y="3369951"/>
            <a:ext cx="11258" cy="9316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5" idx="2"/>
            <a:endCxn id="25" idx="6"/>
          </p:cNvCxnSpPr>
          <p:nvPr/>
        </p:nvCxnSpPr>
        <p:spPr>
          <a:xfrm>
            <a:off x="4320736" y="3835792"/>
            <a:ext cx="9929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91138" y="3608076"/>
            <a:ext cx="437327" cy="22771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4583928" y="3732854"/>
            <a:ext cx="33558" cy="102393"/>
          </a:xfrm>
          <a:custGeom>
            <a:avLst/>
            <a:gdLst>
              <a:gd name="connsiteX0" fmla="*/ 33558 w 33558"/>
              <a:gd name="connsiteY0" fmla="*/ 102393 h 102393"/>
              <a:gd name="connsiteX1" fmla="*/ 221 w 33558"/>
              <a:gd name="connsiteY1" fmla="*/ 54768 h 102393"/>
              <a:gd name="connsiteX2" fmla="*/ 21652 w 33558"/>
              <a:gd name="connsiteY2" fmla="*/ 0 h 10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58" h="102393">
                <a:moveTo>
                  <a:pt x="33558" y="102393"/>
                </a:moveTo>
                <a:cubicBezTo>
                  <a:pt x="17881" y="87113"/>
                  <a:pt x="2205" y="71833"/>
                  <a:pt x="221" y="54768"/>
                </a:cubicBezTo>
                <a:cubicBezTo>
                  <a:pt x="-1763" y="37703"/>
                  <a:pt x="9944" y="18851"/>
                  <a:pt x="2165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Полилиния 40"/>
          <p:cNvSpPr/>
          <p:nvPr/>
        </p:nvSpPr>
        <p:spPr>
          <a:xfrm>
            <a:off x="4538897" y="3706660"/>
            <a:ext cx="28583" cy="133350"/>
          </a:xfrm>
          <a:custGeom>
            <a:avLst/>
            <a:gdLst>
              <a:gd name="connsiteX0" fmla="*/ 26202 w 28583"/>
              <a:gd name="connsiteY0" fmla="*/ 133350 h 133350"/>
              <a:gd name="connsiteX1" fmla="*/ 8 w 28583"/>
              <a:gd name="connsiteY1" fmla="*/ 73819 h 133350"/>
              <a:gd name="connsiteX2" fmla="*/ 28583 w 28583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" h="133350">
                <a:moveTo>
                  <a:pt x="26202" y="133350"/>
                </a:moveTo>
                <a:cubicBezTo>
                  <a:pt x="12906" y="114697"/>
                  <a:pt x="-389" y="96044"/>
                  <a:pt x="8" y="73819"/>
                </a:cubicBezTo>
                <a:cubicBezTo>
                  <a:pt x="405" y="51594"/>
                  <a:pt x="14494" y="25797"/>
                  <a:pt x="28583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905385" y="3819650"/>
                <a:ext cx="290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85" y="3819650"/>
                <a:ext cx="290487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70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>
            <a:stCxn id="42" idx="3"/>
          </p:cNvCxnSpPr>
          <p:nvPr/>
        </p:nvCxnSpPr>
        <p:spPr>
          <a:xfrm flipV="1">
            <a:off x="4195872" y="3782860"/>
            <a:ext cx="284918" cy="221456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719907" y="2067566"/>
            <a:ext cx="1056998" cy="1012825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768557" y="3061707"/>
            <a:ext cx="0" cy="1009511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680301" y="1788401"/>
                <a:ext cx="568105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01" y="1788401"/>
                <a:ext cx="568105" cy="4029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147545" y="3907095"/>
                <a:ext cx="568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545" y="3907095"/>
                <a:ext cx="56810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22951" r="-45745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 стрелкой 47"/>
          <p:cNvCxnSpPr/>
          <p:nvPr/>
        </p:nvCxnSpPr>
        <p:spPr>
          <a:xfrm flipH="1">
            <a:off x="3245736" y="3087341"/>
            <a:ext cx="514474" cy="685994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2756063" y="3439695"/>
                <a:ext cx="5681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063" y="3439695"/>
                <a:ext cx="568105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22951" r="-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>
            <a:off x="3607842" y="3692525"/>
            <a:ext cx="0" cy="2018521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309893" y="3692525"/>
            <a:ext cx="0" cy="2018521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621054" y="5711046"/>
            <a:ext cx="681182" cy="0"/>
          </a:xfrm>
          <a:prstGeom prst="straightConnector1">
            <a:avLst/>
          </a:prstGeom>
          <a:ln w="317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24046" y="5711046"/>
            <a:ext cx="3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40506" y="3809027"/>
            <a:ext cx="3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34131" y="5270849"/>
            <a:ext cx="39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</a:t>
            </a:r>
            <a:endParaRPr lang="en-GB" sz="20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093244" y="5374177"/>
            <a:ext cx="51459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7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1123</a:t>
            </a:r>
            <a:endParaRPr lang="en-GB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948656"/>
            <a:ext cx="4286250" cy="4105275"/>
          </a:xfrm>
        </p:spPr>
      </p:pic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650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does it work?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510847"/>
            <a:ext cx="6720798" cy="466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057988" y="4302805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Овал 19"/>
          <p:cNvSpPr/>
          <p:nvPr/>
        </p:nvSpPr>
        <p:spPr>
          <a:xfrm>
            <a:off x="3672633" y="2016466"/>
            <a:ext cx="1440636" cy="1351756"/>
          </a:xfrm>
          <a:prstGeom prst="ellipse">
            <a:avLst/>
          </a:prstGeom>
          <a:solidFill>
            <a:schemeClr val="accent5">
              <a:lumMod val="50000"/>
              <a:alpha val="83922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41157" y="4671752"/>
            <a:ext cx="120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</a:t>
            </a:r>
            <a:r>
              <a:rPr lang="en-US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o</a:t>
            </a:r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bstacle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4663" y="2067957"/>
            <a:ext cx="665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Ball</a:t>
            </a:r>
            <a:endParaRPr lang="en-GB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3117512" y="3254149"/>
            <a:ext cx="661987" cy="671512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Полилиния 23"/>
          <p:cNvSpPr/>
          <p:nvPr/>
        </p:nvSpPr>
        <p:spPr>
          <a:xfrm flipH="1">
            <a:off x="5051505" y="3254149"/>
            <a:ext cx="661987" cy="671512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6451" y="3214333"/>
            <a:ext cx="130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Turn left</a:t>
            </a:r>
            <a:endParaRPr lang="en-GB" sz="2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1801" y="3267712"/>
            <a:ext cx="149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Turn right</a:t>
            </a:r>
            <a:endParaRPr lang="en-GB" sz="2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0775" y="4913681"/>
                <a:ext cx="127051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5" y="4913681"/>
                <a:ext cx="1270515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29081" y="4843627"/>
                <a:ext cx="127051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81" y="4843627"/>
                <a:ext cx="1270515" cy="10143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кругленный прямоугольник 28"/>
          <p:cNvSpPr/>
          <p:nvPr/>
        </p:nvSpPr>
        <p:spPr>
          <a:xfrm>
            <a:off x="8482012" y="1005249"/>
            <a:ext cx="3114675" cy="98598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ball falls at the first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obstacle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0038599" y="2082246"/>
            <a:ext cx="750" cy="61009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480104" y="2761159"/>
            <a:ext cx="3114675" cy="985980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It can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bounce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the right and left side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81262" y="4517069"/>
            <a:ext cx="3114675" cy="2043263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If conditions are ideal, the probability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of a bounce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different directions will be equal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10048232" y="3820930"/>
            <a:ext cx="750" cy="61009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1000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Check it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6</a:t>
            </a:fld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447800"/>
            <a:ext cx="5989581" cy="47180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762044" y="2506821"/>
            <a:ext cx="3849691" cy="1396497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our experiments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</a:t>
            </a:r>
            <a:r>
              <a:rPr lang="en-US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1123</a:t>
            </a:r>
            <a:endParaRPr lang="en-GB" dirty="0"/>
          </a:p>
        </p:txBody>
      </p:sp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650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Check it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7639" r="9693"/>
          <a:stretch/>
        </p:blipFill>
        <p:spPr>
          <a:xfrm>
            <a:off x="8079487" y="2355979"/>
            <a:ext cx="3676650" cy="3836729"/>
          </a:xfrm>
          <a:prstGeom prst="rect">
            <a:avLst/>
          </a:prstGeom>
        </p:spPr>
      </p:pic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569849"/>
              </p:ext>
            </p:extLst>
          </p:nvPr>
        </p:nvGraphicFramePr>
        <p:xfrm>
          <a:off x="1412748" y="2660904"/>
          <a:ext cx="5830062" cy="353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7</a:t>
            </a:fld>
            <a:endParaRPr lang="en-GB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9650" y="1641405"/>
            <a:ext cx="4157436" cy="644668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Physics 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1123</a:t>
            </a:r>
            <a:endParaRPr lang="en-GB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948656"/>
            <a:ext cx="4286250" cy="4105275"/>
          </a:xfrm>
        </p:spPr>
      </p:pic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650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does it work? 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4" name="Picture 2" descr="http://baguzin.ru/wp/wp-content/uploads/2014/04/%D0%A0%D0%B8%D1%81.-9.-%D0%94%D0%B5%D0%BC%D0%BE%D0%BD%D1%81%D1%82%D1%80%D0%B0%D1%86%D0%B8%D1%8F-%D0%BD%D0%BE%D1%80%D0%BC%D0%B0%D0%BB%D1%8C%D0%BD%D0%BE%D0%B3%D0%BE-%D1%80%D0%B0%D1%81%D0%BF%D1%80%D0%B5%D0%B4%D0%B5%D0%BB%D0%B5%D0%BD%D0%B8%D1%8F-%D1%81-%D0%BF%D0%BE%D0%BC%D0%BE%D1%89%D1%8C%D1%8E-%D0%B4%D0%BE%D1%81%D0%BA%D0%B8-%D0%93%D0%B0%D0%BB%D1%8C%D1%82%D0%BE%D0%BD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9693"/>
          <a:stretch/>
        </p:blipFill>
        <p:spPr bwMode="auto">
          <a:xfrm>
            <a:off x="1032552" y="1510847"/>
            <a:ext cx="6720798" cy="4666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061851" y="2299565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688234" y="2624175"/>
            <a:ext cx="120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First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3665260" y="1846114"/>
            <a:ext cx="517804" cy="459425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14600" y="1775516"/>
            <a:ext cx="124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Turn left (1/2)</a:t>
            </a:r>
            <a:endParaRPr lang="en-GB" sz="1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9067" y="1775516"/>
            <a:ext cx="131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Turn right (1/2)</a:t>
            </a:r>
            <a:endParaRPr lang="en-GB" sz="1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01592" y="4835466"/>
                <a:ext cx="127051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92" y="4835466"/>
                <a:ext cx="1270515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8989" y="4835466"/>
                <a:ext cx="127051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89" y="4835466"/>
                <a:ext cx="1270515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кругленный прямоугольник 28"/>
          <p:cNvSpPr/>
          <p:nvPr/>
        </p:nvSpPr>
        <p:spPr>
          <a:xfrm>
            <a:off x="8462270" y="1081249"/>
            <a:ext cx="3276641" cy="1078044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ball is involved in two independent trials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0100590" y="2248709"/>
            <a:ext cx="750" cy="61009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803147" y="3890760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Овал 29"/>
          <p:cNvSpPr/>
          <p:nvPr/>
        </p:nvSpPr>
        <p:spPr>
          <a:xfrm>
            <a:off x="5310086" y="3890760"/>
            <a:ext cx="669925" cy="628594"/>
          </a:xfrm>
          <a:prstGeom prst="ellipse">
            <a:avLst/>
          </a:prstGeom>
          <a:solidFill>
            <a:schemeClr val="tx1">
              <a:lumMod val="75000"/>
              <a:lumOff val="2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817907" y="4219125"/>
            <a:ext cx="107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5471" y="4483396"/>
            <a:ext cx="107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Second series</a:t>
            </a:r>
            <a:endParaRPr lang="en-GB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 flipH="1">
            <a:off x="4587917" y="1846114"/>
            <a:ext cx="517804" cy="459425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Полилиния 35"/>
          <p:cNvSpPr/>
          <p:nvPr/>
        </p:nvSpPr>
        <p:spPr>
          <a:xfrm>
            <a:off x="2420640" y="3515618"/>
            <a:ext cx="517804" cy="459425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Полилиния 36"/>
          <p:cNvSpPr/>
          <p:nvPr/>
        </p:nvSpPr>
        <p:spPr>
          <a:xfrm flipH="1">
            <a:off x="3343297" y="3515618"/>
            <a:ext cx="517804" cy="459425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942706" y="3516067"/>
            <a:ext cx="517804" cy="459425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Полилиния 39"/>
          <p:cNvSpPr/>
          <p:nvPr/>
        </p:nvSpPr>
        <p:spPr>
          <a:xfrm flipH="1">
            <a:off x="5865363" y="3516067"/>
            <a:ext cx="517804" cy="459425"/>
          </a:xfrm>
          <a:custGeom>
            <a:avLst/>
            <a:gdLst>
              <a:gd name="connsiteX0" fmla="*/ 661987 w 661987"/>
              <a:gd name="connsiteY0" fmla="*/ 0 h 671512"/>
              <a:gd name="connsiteX1" fmla="*/ 238125 w 661987"/>
              <a:gd name="connsiteY1" fmla="*/ 347662 h 671512"/>
              <a:gd name="connsiteX2" fmla="*/ 0 w 661987"/>
              <a:gd name="connsiteY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987" h="671512">
                <a:moveTo>
                  <a:pt x="661987" y="0"/>
                </a:moveTo>
                <a:cubicBezTo>
                  <a:pt x="505221" y="117871"/>
                  <a:pt x="348456" y="235743"/>
                  <a:pt x="238125" y="347662"/>
                </a:cubicBezTo>
                <a:cubicBezTo>
                  <a:pt x="127794" y="459581"/>
                  <a:pt x="63897" y="565546"/>
                  <a:pt x="0" y="671512"/>
                </a:cubicBezTo>
              </a:path>
            </a:pathLst>
          </a:custGeom>
          <a:noFill/>
          <a:ln w="31750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18915" y="4903560"/>
                <a:ext cx="127051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15" y="4903560"/>
                <a:ext cx="1270515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290190" y="3486191"/>
            <a:ext cx="124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Turn left (1/2)</a:t>
            </a:r>
            <a:endParaRPr lang="en-GB" sz="1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46611" y="3486191"/>
            <a:ext cx="1317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Turn right (1/2)</a:t>
            </a:r>
            <a:endParaRPr lang="en-GB" sz="14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458309" y="2928159"/>
            <a:ext cx="3276641" cy="1631481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 each such test ball can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bounce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 the right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side or </a:t>
            </a:r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 the 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left side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0057779" y="4635662"/>
            <a:ext cx="750" cy="61009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8457558" y="5347893"/>
            <a:ext cx="3276641" cy="669836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Binomial distribution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1123</a:t>
            </a:r>
            <a:endParaRPr lang="en-GB" dirty="0"/>
          </a:p>
        </p:txBody>
      </p:sp>
      <p:pic>
        <p:nvPicPr>
          <p:cNvPr id="4" name="Picture 2" descr="http://abali.ru/wp-content/uploads/2011/02/igralnie_kosti_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44626" b="4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2" y="222392"/>
            <a:ext cx="6504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Check it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09650" y="1641405"/>
            <a:ext cx="4157436" cy="644668"/>
          </a:xfrm>
          <a:prstGeom prst="round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Modelling in </a:t>
            </a:r>
            <a:r>
              <a:rPr lang="en-US" sz="2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Algodoo</a:t>
            </a:r>
            <a:r>
              <a:rPr lang="en-US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Physics </a:t>
            </a:r>
            <a:endParaRPr lang="en-GB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9496" t="5729" r="10942" b="884"/>
          <a:stretch/>
        </p:blipFill>
        <p:spPr>
          <a:xfrm>
            <a:off x="8041341" y="2452594"/>
            <a:ext cx="3603812" cy="4001993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727000"/>
              </p:ext>
            </p:extLst>
          </p:nvPr>
        </p:nvGraphicFramePr>
        <p:xfrm>
          <a:off x="1333500" y="2582581"/>
          <a:ext cx="5772150" cy="373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4289-EA97-4774-9162-E434973901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6922</TotalTime>
  <Words>1150</Words>
  <Application>Microsoft Office PowerPoint</Application>
  <PresentationFormat>Широкоэкранный</PresentationFormat>
  <Paragraphs>338</Paragraphs>
  <Slides>41</Slides>
  <Notes>24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Cooper Black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1123</vt:lpstr>
      <vt:lpstr>1123</vt:lpstr>
      <vt:lpstr>Презентация PowerPoint</vt:lpstr>
      <vt:lpstr>1123</vt:lpstr>
      <vt:lpstr>1123</vt:lpstr>
      <vt:lpstr>1123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Красиков</dc:creator>
  <cp:lastModifiedBy>Алексей Красиков</cp:lastModifiedBy>
  <cp:revision>153</cp:revision>
  <dcterms:created xsi:type="dcterms:W3CDTF">2015-06-12T12:27:36Z</dcterms:created>
  <dcterms:modified xsi:type="dcterms:W3CDTF">2015-06-25T01:29:23Z</dcterms:modified>
</cp:coreProperties>
</file>