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8" r:id="rId12"/>
    <p:sldId id="269" r:id="rId13"/>
    <p:sldId id="274" r:id="rId14"/>
    <p:sldId id="270" r:id="rId15"/>
    <p:sldId id="276" r:id="rId16"/>
    <p:sldId id="275" r:id="rId17"/>
    <p:sldId id="271" r:id="rId18"/>
    <p:sldId id="272" r:id="rId19"/>
    <p:sldId id="273" r:id="rId20"/>
    <p:sldId id="277" r:id="rId21"/>
    <p:sldId id="265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9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1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1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9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4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9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7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6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33D9-F810-46CE-A082-ECD89EEDAB6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7AFD-66CD-484C-B9D0-235ECBCA0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0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4180" y="1223493"/>
            <a:ext cx="8083639" cy="238259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Problem 5</a:t>
            </a:r>
            <a:br>
              <a:rPr lang="en-US" dirty="0" smtClean="0"/>
            </a:br>
            <a:r>
              <a:rPr lang="en-US" dirty="0" smtClean="0"/>
              <a:t>Falling ball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911131"/>
            <a:ext cx="9144000" cy="1655762"/>
          </a:xfrm>
        </p:spPr>
        <p:txBody>
          <a:bodyPr/>
          <a:lstStyle/>
          <a:p>
            <a:r>
              <a:rPr lang="en-US" dirty="0" err="1" smtClean="0"/>
              <a:t>Stekolnikova</a:t>
            </a:r>
            <a:r>
              <a:rPr lang="en-US" dirty="0" smtClean="0"/>
              <a:t> Daria</a:t>
            </a:r>
          </a:p>
          <a:p>
            <a:r>
              <a:rPr lang="en-US" dirty="0" smtClean="0"/>
              <a:t>Voronezh - 2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 flipV="1">
            <a:off x="5740758" y="3322931"/>
            <a:ext cx="0" cy="1490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365938" y="605299"/>
            <a:ext cx="2704563" cy="373495"/>
            <a:chOff x="2706708" y="566663"/>
            <a:chExt cx="2704563" cy="37349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706708" y="940150"/>
              <a:ext cx="2704563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595609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232855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885125" y="566669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528810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172495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818326" y="566671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926168" y="566663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4664300" y="4108360"/>
            <a:ext cx="2107842" cy="224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64300" y="3528810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59263" y="3528811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109694" y="4198511"/>
            <a:ext cx="1912512" cy="2150772"/>
            <a:chOff x="5164428" y="1429555"/>
            <a:chExt cx="1912512" cy="2150772"/>
          </a:xfrm>
        </p:grpSpPr>
        <p:sp>
          <p:nvSpPr>
            <p:cNvPr id="18" name="Овал 17"/>
            <p:cNvSpPr/>
            <p:nvPr/>
          </p:nvSpPr>
          <p:spPr>
            <a:xfrm>
              <a:off x="5164428" y="1429555"/>
              <a:ext cx="1236372" cy="1236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782613" y="2047741"/>
              <a:ext cx="0" cy="153258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5608749" y="2820473"/>
              <a:ext cx="1468191" cy="691408"/>
              <a:chOff x="7868992" y="2047741"/>
              <a:chExt cx="1468191" cy="6914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</m:oMath>
                      </m:oMathPara>
                    </a14:m>
                    <a:endParaRPr lang="ru-RU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8332630" y="2047741"/>
                <a:ext cx="270457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Прямая со стрелкой 23"/>
          <p:cNvCxnSpPr/>
          <p:nvPr/>
        </p:nvCxnSpPr>
        <p:spPr>
          <a:xfrm flipH="1" flipV="1">
            <a:off x="5727879" y="3738091"/>
            <a:ext cx="12879" cy="10753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34189" y="3711315"/>
                <a:ext cx="19704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189" y="3711315"/>
                <a:ext cx="197046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 flipV="1">
            <a:off x="6061654" y="3738091"/>
            <a:ext cx="3348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77606" y="1838471"/>
                <a:ext cx="3982788" cy="691408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ru-RU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606" y="1838471"/>
                <a:ext cx="3982788" cy="6914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V="1">
            <a:off x="9824156" y="1954521"/>
            <a:ext cx="3348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8680358" y="1954521"/>
            <a:ext cx="3348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794131" y="1954521"/>
            <a:ext cx="3348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97063" y="2898320"/>
                <a:ext cx="1970468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63" y="2898320"/>
                <a:ext cx="1970468" cy="6242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 flipV="1">
            <a:off x="5109694" y="2904918"/>
            <a:ext cx="33485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0832725" y="1954521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1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425" y="489397"/>
            <a:ext cx="269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Hypothesis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8579" y="2202288"/>
                <a:ext cx="6233375" cy="1323439"/>
              </a:xfrm>
              <a:prstGeom prst="rect">
                <a:avLst/>
              </a:prstGeom>
              <a:no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∼∆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79" y="2202288"/>
                <a:ext cx="6233375" cy="1323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978186" y="537092"/>
            <a:ext cx="2328929" cy="3222452"/>
            <a:chOff x="3556716" y="566663"/>
            <a:chExt cx="4151290" cy="574398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224270" y="566663"/>
              <a:ext cx="2704563" cy="373495"/>
              <a:chOff x="2706708" y="566663"/>
              <a:chExt cx="2704563" cy="373495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2706708" y="940150"/>
                <a:ext cx="2704563" cy="0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единительная линия 3"/>
              <p:cNvCxnSpPr/>
              <p:nvPr/>
            </p:nvCxnSpPr>
            <p:spPr>
              <a:xfrm flipV="1">
                <a:off x="4595609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4232855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3885125" y="566669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3528810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3172495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818326" y="566671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4926168" y="566663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4522632" y="4069724"/>
              <a:ext cx="2107842" cy="2240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22632" y="3490174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617595" y="3490175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4968026" y="2846231"/>
              <a:ext cx="1912512" cy="2150772"/>
              <a:chOff x="5164428" y="1429555"/>
              <a:chExt cx="1912512" cy="215077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164428" y="1429555"/>
                <a:ext cx="1236372" cy="12363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>
                <a:off x="5782613" y="2047741"/>
                <a:ext cx="0" cy="153258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5608749" y="2820473"/>
                <a:ext cx="1468191" cy="691408"/>
                <a:chOff x="7868992" y="2047741"/>
                <a:chExt cx="1468191" cy="69140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868992" y="2047741"/>
                      <a:ext cx="1468191" cy="6914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3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992" y="2047741"/>
                      <a:ext cx="1468191" cy="691408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Прямая со стрелкой 18"/>
                <p:cNvCxnSpPr/>
                <p:nvPr/>
              </p:nvCxnSpPr>
              <p:spPr>
                <a:xfrm flipV="1">
                  <a:off x="8332630" y="2047741"/>
                  <a:ext cx="270457" cy="1287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4793892" y="3078043"/>
              <a:ext cx="12880" cy="99167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6398116" y="3078043"/>
              <a:ext cx="12880" cy="99167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5750417" y="2485397"/>
              <a:ext cx="1957589" cy="584775"/>
              <a:chOff x="7791718" y="2459865"/>
              <a:chExt cx="1957589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791718" y="2459865"/>
                    <a:ext cx="195758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oMath>
                      </m:oMathPara>
                    </a14:m>
                    <a:endParaRPr lang="ru-RU" sz="32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718" y="2459865"/>
                    <a:ext cx="1957589" cy="5847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Прямая со стрелкой 23"/>
              <p:cNvCxnSpPr/>
              <p:nvPr/>
            </p:nvCxnSpPr>
            <p:spPr>
              <a:xfrm>
                <a:off x="8512935" y="2459865"/>
                <a:ext cx="25757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3556716" y="2519026"/>
              <a:ext cx="1957589" cy="584775"/>
              <a:chOff x="7791718" y="2459865"/>
              <a:chExt cx="1957589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791718" y="2459865"/>
                    <a:ext cx="195758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oMath>
                      </m:oMathPara>
                    </a14:m>
                    <a:endParaRPr lang="ru-RU" sz="32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718" y="2459865"/>
                    <a:ext cx="1957589" cy="58477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Прямая со стрелкой 26"/>
              <p:cNvCxnSpPr/>
              <p:nvPr/>
            </p:nvCxnSpPr>
            <p:spPr>
              <a:xfrm>
                <a:off x="8512935" y="2459865"/>
                <a:ext cx="25757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/>
          <p:cNvGrpSpPr/>
          <p:nvPr/>
        </p:nvGrpSpPr>
        <p:grpSpPr>
          <a:xfrm>
            <a:off x="3706910" y="519068"/>
            <a:ext cx="1751623" cy="3240476"/>
            <a:chOff x="4167388" y="566663"/>
            <a:chExt cx="3104882" cy="574398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224270" y="566663"/>
              <a:ext cx="2704563" cy="373495"/>
              <a:chOff x="2706708" y="566663"/>
              <a:chExt cx="2704563" cy="373495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706708" y="940150"/>
                <a:ext cx="2704563" cy="0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4595609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4232855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3885125" y="566669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3528810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3172495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2818326" y="566671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4926168" y="566663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Прямоугольник 37"/>
            <p:cNvSpPr/>
            <p:nvPr/>
          </p:nvSpPr>
          <p:spPr>
            <a:xfrm>
              <a:off x="4522632" y="4069724"/>
              <a:ext cx="2107842" cy="2240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22632" y="3490174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17595" y="3490175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>
              <a:off x="4968026" y="3490174"/>
              <a:ext cx="1912512" cy="2150772"/>
              <a:chOff x="5164428" y="1429555"/>
              <a:chExt cx="1912512" cy="2150772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5164428" y="1429555"/>
                <a:ext cx="1236372" cy="12363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>
                <a:off x="5782613" y="2047741"/>
                <a:ext cx="0" cy="153258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Группа 43"/>
              <p:cNvGrpSpPr/>
              <p:nvPr/>
            </p:nvGrpSpPr>
            <p:grpSpPr>
              <a:xfrm>
                <a:off x="5608749" y="2820473"/>
                <a:ext cx="1468191" cy="691408"/>
                <a:chOff x="7868992" y="2047741"/>
                <a:chExt cx="1468191" cy="69140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868992" y="2047741"/>
                      <a:ext cx="1468191" cy="6914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3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992" y="2047741"/>
                      <a:ext cx="1468191" cy="691408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Прямая со стрелкой 45"/>
                <p:cNvCxnSpPr/>
                <p:nvPr/>
              </p:nvCxnSpPr>
              <p:spPr>
                <a:xfrm flipV="1">
                  <a:off x="8332630" y="2047741"/>
                  <a:ext cx="270457" cy="1287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167388" y="2280367"/>
                  <a:ext cx="1970468" cy="62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𝑟𝑓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388" y="2280367"/>
                  <a:ext cx="1970468" cy="6242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37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Прямая со стрелкой 47"/>
            <p:cNvCxnSpPr/>
            <p:nvPr/>
          </p:nvCxnSpPr>
          <p:spPr>
            <a:xfrm flipV="1">
              <a:off x="5586211" y="2617815"/>
              <a:ext cx="0" cy="1490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5586211" y="3032975"/>
              <a:ext cx="12879" cy="107538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301802" y="3070699"/>
                  <a:ext cx="19704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02" y="3070699"/>
                  <a:ext cx="1970468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92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Правая фигурная скобка 51"/>
          <p:cNvSpPr/>
          <p:nvPr/>
        </p:nvSpPr>
        <p:spPr>
          <a:xfrm rot="5400000">
            <a:off x="2882340" y="2679820"/>
            <a:ext cx="859393" cy="356885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58242" y="5219116"/>
                <a:ext cx="28977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42" y="5219116"/>
                <a:ext cx="2897746" cy="12003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12310" y="1569167"/>
                <a:ext cx="2910625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10" y="1569167"/>
                <a:ext cx="2910625" cy="7825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Стрелка вниз 54"/>
          <p:cNvSpPr/>
          <p:nvPr/>
        </p:nvSpPr>
        <p:spPr>
          <a:xfrm>
            <a:off x="8655498" y="2662956"/>
            <a:ext cx="824248" cy="76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41853" y="3891053"/>
                <a:ext cx="3181082" cy="707886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53" y="3891053"/>
                <a:ext cx="318108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 стрелкой 56"/>
          <p:cNvCxnSpPr/>
          <p:nvPr/>
        </p:nvCxnSpPr>
        <p:spPr>
          <a:xfrm flipV="1">
            <a:off x="4023362" y="155628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755988" y="1981273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4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4" y="1271907"/>
            <a:ext cx="4681362" cy="2638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4" y="1200509"/>
            <a:ext cx="4743815" cy="270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9" y="4068702"/>
            <a:ext cx="4392107" cy="258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4276" y="404890"/>
            <a:ext cx="1712890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Results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7166" y="4881092"/>
                <a:ext cx="33584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≈0,2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6" y="4881092"/>
                <a:ext cx="335848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9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5634" r="9503" b="-512"/>
          <a:stretch/>
        </p:blipFill>
        <p:spPr>
          <a:xfrm>
            <a:off x="655104" y="533457"/>
            <a:ext cx="5011602" cy="3916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2582" r="17925" b="10798"/>
          <a:stretch/>
        </p:blipFill>
        <p:spPr>
          <a:xfrm>
            <a:off x="7109138" y="531362"/>
            <a:ext cx="4456091" cy="3918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6877" y="4636395"/>
                <a:ext cx="3928056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𝑠𝑒𝑡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99,85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77" y="4636395"/>
                <a:ext cx="3928056" cy="7580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1566" y="4636395"/>
                <a:ext cx="3271234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31,15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4636395"/>
                <a:ext cx="3271234" cy="7580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0636" y="5581169"/>
                <a:ext cx="3412902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36" y="5581169"/>
                <a:ext cx="3412902" cy="7580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6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419" y="867832"/>
            <a:ext cx="6858002" cy="5122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81870" y="1994806"/>
                <a:ext cx="2661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0,137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870" y="1994806"/>
                <a:ext cx="2661947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82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869"/>
            <a:ext cx="7394194" cy="5522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61419" y="1996225"/>
                <a:ext cx="2131353" cy="865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419" y="1996225"/>
                <a:ext cx="2131353" cy="8653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9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55313" y="1455313"/>
                <a:ext cx="9465972" cy="83099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𝑠𝑒𝑡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13" y="1455313"/>
                <a:ext cx="946597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5313" y="3734873"/>
                <a:ext cx="1666610" cy="884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13" y="3734873"/>
                <a:ext cx="1666610" cy="8845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5313" y="4816698"/>
                <a:ext cx="2552622" cy="745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𝑔𝑠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13" y="4816698"/>
                <a:ext cx="2552622" cy="745460"/>
              </a:xfrm>
              <a:prstGeom prst="rect">
                <a:avLst/>
              </a:prstGeom>
              <a:blipFill rotWithShape="0">
                <a:blip r:embed="rId4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5313" y="5759445"/>
                <a:ext cx="3370153" cy="615553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=1,63</m:t>
                      </m:r>
                      <m:f>
                        <m:fPr>
                          <m:type m:val="skw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313" y="5759445"/>
                <a:ext cx="3370153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31355" y="3734873"/>
                <a:ext cx="3489930" cy="665695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0,371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55" y="3734873"/>
                <a:ext cx="3489930" cy="6656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H="1">
            <a:off x="2485623" y="2286310"/>
            <a:ext cx="695459" cy="125538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83759" y="2296124"/>
            <a:ext cx="2041300" cy="124556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85124" y="388577"/>
            <a:ext cx="300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Calculations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9590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4108" y="1390917"/>
                <a:ext cx="3226140" cy="910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𝑠𝑖𝑠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08" y="1390917"/>
                <a:ext cx="3226140" cy="9108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1520" y="2992523"/>
                <a:ext cx="4571316" cy="738664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=0,137</m:t>
                      </m:r>
                      <m:f>
                        <m:fPr>
                          <m:type m:val="skw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0" y="2992523"/>
                <a:ext cx="4571316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6975" y="2953826"/>
                <a:ext cx="2705356" cy="816057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𝑠𝑖𝑠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975" y="2953826"/>
                <a:ext cx="2705356" cy="8160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6099" y="4468562"/>
                <a:ext cx="4887107" cy="903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=0,416</m:t>
                      </m:r>
                      <m:f>
                        <m:fPr>
                          <m:type m:val="skw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99" y="4468562"/>
                <a:ext cx="4887107" cy="9031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6005736" y="3080362"/>
            <a:ext cx="708338" cy="56298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4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60017" y="1250884"/>
                <a:ext cx="3181082" cy="707886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17" y="1250884"/>
                <a:ext cx="318108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0956" y="2472742"/>
                <a:ext cx="48192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56" y="2472742"/>
                <a:ext cx="4819204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7288" y="3817711"/>
                <a:ext cx="11457304" cy="1016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0,371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∙0,416</m:t>
                      </m:r>
                      <m:f>
                        <m:fPr>
                          <m:type m:val="skw"/>
                          <m:ctrlP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𝟏𝟓𝟒</m:t>
                      </m:r>
                      <m:r>
                        <a:rPr lang="en-U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8" y="3817711"/>
                <a:ext cx="11457304" cy="1016047"/>
              </a:xfrm>
              <a:prstGeom prst="rect">
                <a:avLst/>
              </a:prstGeom>
              <a:blipFill rotWithShape="0">
                <a:blip r:embed="rId4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of the problem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75490" cy="4351338"/>
          </a:xfrm>
        </p:spPr>
        <p:txBody>
          <a:bodyPr>
            <a:normAutofit/>
          </a:bodyPr>
          <a:lstStyle/>
          <a:p>
            <a:r>
              <a:rPr lang="en-US" dirty="0"/>
              <a:t>An electronic balance (1) is connected to a PC (5) in order to record the time </a:t>
            </a:r>
            <a:r>
              <a:rPr lang="en-US" dirty="0" smtClean="0"/>
              <a:t>dependence </a:t>
            </a:r>
            <a:r>
              <a:rPr lang="en-US" dirty="0"/>
              <a:t>of the measured weight. A light frame (4) is mounted on a tall </a:t>
            </a:r>
            <a:r>
              <a:rPr lang="en-US" dirty="0" smtClean="0"/>
              <a:t>beaker </a:t>
            </a:r>
            <a:r>
              <a:rPr lang="en-US" dirty="0"/>
              <a:t>(2) filled with water. The frame has a holder (3) allowing controlled </a:t>
            </a:r>
            <a:r>
              <a:rPr lang="en-US" dirty="0" smtClean="0"/>
              <a:t>release </a:t>
            </a:r>
            <a:r>
              <a:rPr lang="en-US" dirty="0"/>
              <a:t>of a small ball such that it falls into the water. The beaker is placed on </a:t>
            </a:r>
            <a:r>
              <a:rPr lang="en-US" dirty="0" smtClean="0"/>
              <a:t>the </a:t>
            </a:r>
            <a:r>
              <a:rPr lang="en-US" dirty="0"/>
              <a:t>balance as depicted in the Figure. Investigate how the readings of the </a:t>
            </a:r>
            <a:r>
              <a:rPr lang="en-US" dirty="0" smtClean="0"/>
              <a:t>balance </a:t>
            </a:r>
            <a:r>
              <a:rPr lang="en-US" dirty="0"/>
              <a:t>reflect the different phases of the motion of the ball.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78" y="1825625"/>
            <a:ext cx="2498283" cy="40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93950" y="1614756"/>
                <a:ext cx="29750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Experimental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50" y="1614756"/>
                <a:ext cx="2975020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7172" t="-8295" r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62929" y="1614756"/>
                <a:ext cx="29750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Theoretically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29" y="1614756"/>
                <a:ext cx="297502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7172" t="-8295" r="-4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70478" y="515155"/>
            <a:ext cx="490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Comparing results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5159" y="3412902"/>
            <a:ext cx="951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Error: 0,05N – normal error for such experiments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93950" y="4675607"/>
            <a:ext cx="5859888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Our hypothesis was successfully confirmed!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7877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6911" y="480474"/>
            <a:ext cx="463617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Conclusion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42292" y="2241471"/>
                <a:ext cx="71606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⟶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92" y="2241471"/>
                <a:ext cx="7160658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51081" y="3546113"/>
                <a:ext cx="7375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𝑚𝑜𝑚𝑒𝑛𝑡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𝑓𝑎𝑙𝑙𝑖𝑛𝑔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081" y="3546113"/>
                <a:ext cx="7375673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6039" y="4763733"/>
                <a:ext cx="10505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𝑚𝑜𝑚𝑒𝑛𝑡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𝑐𝑜𝑛𝑡𝑎𝑐𝑡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𝑤𝑎𝑡𝑒𝑟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9" y="4763733"/>
                <a:ext cx="1050576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низ 8"/>
          <p:cNvSpPr/>
          <p:nvPr/>
        </p:nvSpPr>
        <p:spPr>
          <a:xfrm>
            <a:off x="5633236" y="5480670"/>
            <a:ext cx="811369" cy="3262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6503" y="5976043"/>
                <a:ext cx="40848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4.  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03" y="5976043"/>
                <a:ext cx="4084836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низ 12"/>
          <p:cNvSpPr/>
          <p:nvPr/>
        </p:nvSpPr>
        <p:spPr>
          <a:xfrm>
            <a:off x="5616937" y="3045691"/>
            <a:ext cx="811369" cy="3262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33234" y="4265980"/>
            <a:ext cx="811369" cy="3262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9341" y="1375695"/>
            <a:ext cx="1101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During the traffic the weight of the whole system changes: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328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693" y="1854557"/>
            <a:ext cx="4456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Thank you for your attention!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4102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2" y="607335"/>
            <a:ext cx="7270612" cy="64633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Balance - device that measure weight.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8642" y="4296102"/>
            <a:ext cx="1678672" cy="2778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8229" y="1738648"/>
            <a:ext cx="1678672" cy="2778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23425" y="3427823"/>
            <a:ext cx="868279" cy="8682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93838" y="3427823"/>
            <a:ext cx="868279" cy="8682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4" idx="2"/>
            <a:endCxn id="5" idx="0"/>
          </p:cNvCxnSpPr>
          <p:nvPr/>
        </p:nvCxnSpPr>
        <p:spPr>
          <a:xfrm>
            <a:off x="4257565" y="2016497"/>
            <a:ext cx="0" cy="14113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57565" y="3882223"/>
            <a:ext cx="11576" cy="15108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722190" y="3861963"/>
            <a:ext cx="11576" cy="15108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260458" y="2391678"/>
            <a:ext cx="0" cy="1490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94855" y="4746697"/>
            <a:ext cx="80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mg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30231" y="4746697"/>
            <a:ext cx="84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mg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25910" y="5712146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 = mg</a:t>
            </a:r>
            <a:endParaRPr lang="ru-RU" sz="36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925910" y="5707428"/>
            <a:ext cx="3863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981479" y="4753969"/>
            <a:ext cx="285980" cy="1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416116" y="4753969"/>
            <a:ext cx="2755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108231" y="5743916"/>
            <a:ext cx="324118" cy="3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3140298" y="5707428"/>
            <a:ext cx="2513526" cy="646331"/>
            <a:chOff x="3140298" y="5707428"/>
            <a:chExt cx="2513526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3140298" y="5707428"/>
              <a:ext cx="251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T = P = mg</a:t>
              </a:r>
              <a:endParaRPr lang="ru-RU" sz="3600" b="1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3225046" y="5707428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010695" y="5707428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096901" y="5743916"/>
              <a:ext cx="324118" cy="3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4530232" y="2720766"/>
            <a:ext cx="566670" cy="646331"/>
            <a:chOff x="4530232" y="2720766"/>
            <a:chExt cx="566670" cy="646331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4595113" y="2722160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30232" y="2720766"/>
              <a:ext cx="566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T</a:t>
              </a:r>
              <a:endParaRPr lang="ru-RU" sz="3600" b="1" dirty="0"/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>
            <a:off x="6072388" y="1493949"/>
            <a:ext cx="0" cy="4859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8733408" y="3427821"/>
            <a:ext cx="868279" cy="86827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328212" y="1738647"/>
            <a:ext cx="1678672" cy="2778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167548" y="2016497"/>
            <a:ext cx="0" cy="1411326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9171124" y="3861960"/>
            <a:ext cx="11576" cy="15108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верх 49"/>
          <p:cNvSpPr/>
          <p:nvPr/>
        </p:nvSpPr>
        <p:spPr>
          <a:xfrm>
            <a:off x="9945513" y="3026766"/>
            <a:ext cx="540912" cy="117941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>
            <a:off x="7852999" y="3026765"/>
            <a:ext cx="540912" cy="117941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10838940" y="3026960"/>
            <a:ext cx="540912" cy="117941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>
            <a:off x="6959073" y="3026765"/>
            <a:ext cx="540912" cy="117941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>
            <a:off x="9049559" y="2703795"/>
            <a:ext cx="254705" cy="1179411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9176911" y="3309090"/>
            <a:ext cx="0" cy="6147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9293848" y="3427821"/>
            <a:ext cx="566670" cy="646331"/>
            <a:chOff x="4530232" y="2720766"/>
            <a:chExt cx="566670" cy="646331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4595113" y="2722160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530232" y="2720766"/>
              <a:ext cx="566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T</a:t>
              </a:r>
              <a:endParaRPr lang="ru-RU" sz="3600" b="1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249600" y="4511267"/>
            <a:ext cx="113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mg</a:t>
            </a:r>
            <a:endParaRPr lang="ru-RU" sz="3600" b="1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9689786" y="4613516"/>
            <a:ext cx="324118" cy="3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346957" y="2511050"/>
            <a:ext cx="40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</a:t>
            </a:r>
            <a:endParaRPr lang="ru-RU" sz="3600" b="1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9408504" y="2503296"/>
            <a:ext cx="3863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7640986" y="5702114"/>
            <a:ext cx="3468410" cy="646331"/>
            <a:chOff x="3140298" y="5707428"/>
            <a:chExt cx="3468410" cy="646331"/>
          </a:xfrm>
        </p:grpSpPr>
        <p:sp>
          <p:nvSpPr>
            <p:cNvPr id="74" name="TextBox 73"/>
            <p:cNvSpPr txBox="1"/>
            <p:nvPr/>
          </p:nvSpPr>
          <p:spPr>
            <a:xfrm>
              <a:off x="3140298" y="5707428"/>
              <a:ext cx="3468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P</a:t>
              </a:r>
              <a:r>
                <a:rPr lang="en-US" sz="3600" b="1" dirty="0" smtClean="0"/>
                <a:t> = T = mg - F </a:t>
              </a:r>
              <a:endParaRPr lang="ru-RU" sz="3600" b="1" dirty="0"/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3225046" y="5707428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4010695" y="5707428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5096901" y="5743916"/>
              <a:ext cx="324118" cy="3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 стрелкой 77"/>
          <p:cNvCxnSpPr/>
          <p:nvPr/>
        </p:nvCxnSpPr>
        <p:spPr>
          <a:xfrm>
            <a:off x="10195749" y="5702114"/>
            <a:ext cx="3863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1722190" y="2391678"/>
            <a:ext cx="0" cy="1490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1951085" y="2720765"/>
            <a:ext cx="566670" cy="646331"/>
            <a:chOff x="4530232" y="2720766"/>
            <a:chExt cx="566670" cy="646331"/>
          </a:xfrm>
        </p:grpSpPr>
        <p:cxnSp>
          <p:nvCxnSpPr>
            <p:cNvPr id="81" name="Прямая со стрелкой 80"/>
            <p:cNvCxnSpPr/>
            <p:nvPr/>
          </p:nvCxnSpPr>
          <p:spPr>
            <a:xfrm>
              <a:off x="4595113" y="2722160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30232" y="2720766"/>
              <a:ext cx="566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T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89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3" y="0"/>
            <a:ext cx="3619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9297" y="309094"/>
            <a:ext cx="2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Our </a:t>
            </a:r>
            <a:r>
              <a:rPr lang="en-US" sz="4000" b="1" dirty="0" smtClean="0"/>
              <a:t>setting</a:t>
            </a:r>
            <a:endParaRPr lang="en-US" sz="40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15673" y="218941"/>
            <a:ext cx="1399504" cy="1442434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18326" y="1880316"/>
            <a:ext cx="646091" cy="1712890"/>
          </a:xfrm>
          <a:prstGeom prst="flowChartProcess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53049" y="3812146"/>
            <a:ext cx="811368" cy="2949261"/>
          </a:xfrm>
          <a:prstGeom prst="flowChartProcess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515673" y="2959994"/>
            <a:ext cx="549499" cy="1985493"/>
          </a:xfrm>
          <a:prstGeom prst="flowChartProcess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05923" y="5138670"/>
            <a:ext cx="878178" cy="1674252"/>
          </a:xfrm>
          <a:prstGeom prst="flowChartProcess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>
            <a:off x="3915177" y="940158"/>
            <a:ext cx="2163651" cy="7212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64417" y="5079105"/>
            <a:ext cx="2614411" cy="2205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77831" y="2472744"/>
            <a:ext cx="2600997" cy="23503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14421" y="5961309"/>
            <a:ext cx="4464407" cy="1448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65440" y="3715553"/>
            <a:ext cx="2871721" cy="13844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81858" y="1349063"/>
            <a:ext cx="314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Dynamometer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81858" y="2198290"/>
            <a:ext cx="41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Holder with the ball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81858" y="3392387"/>
            <a:ext cx="217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uler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181858" y="46223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Beaker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181858" y="5675586"/>
            <a:ext cx="162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PC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373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584101" y="579542"/>
            <a:ext cx="2704563" cy="5743985"/>
            <a:chOff x="2743199" y="579542"/>
            <a:chExt cx="2704563" cy="5743985"/>
          </a:xfrm>
        </p:grpSpPr>
        <p:sp>
          <p:nvSpPr>
            <p:cNvPr id="3" name="Овал 2"/>
            <p:cNvSpPr/>
            <p:nvPr/>
          </p:nvSpPr>
          <p:spPr>
            <a:xfrm>
              <a:off x="3477295" y="1455313"/>
              <a:ext cx="1236372" cy="1236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10800000">
              <a:off x="3876540" y="940158"/>
              <a:ext cx="437882" cy="515155"/>
            </a:xfrm>
            <a:prstGeom prst="triangl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743199" y="579542"/>
              <a:ext cx="2704563" cy="373495"/>
              <a:chOff x="2706708" y="566663"/>
              <a:chExt cx="2704563" cy="373495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2706708" y="940150"/>
                <a:ext cx="2704563" cy="0"/>
              </a:xfrm>
              <a:prstGeom prst="line">
                <a:avLst/>
              </a:prstGeom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4595609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232855" y="566667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3885125" y="566669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3528810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172495" y="566670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2818326" y="566671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4926168" y="566663"/>
                <a:ext cx="347730" cy="37348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рямоугольник 16"/>
            <p:cNvSpPr/>
            <p:nvPr/>
          </p:nvSpPr>
          <p:spPr>
            <a:xfrm>
              <a:off x="3041561" y="4082603"/>
              <a:ext cx="2107842" cy="2240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041561" y="3503053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136524" y="3503054"/>
              <a:ext cx="12879" cy="2820473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048776" y="531983"/>
            <a:ext cx="221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Model</a:t>
            </a:r>
            <a:endParaRPr lang="ru-RU" sz="5400" dirty="0"/>
          </a:p>
        </p:txBody>
      </p:sp>
      <p:cxnSp>
        <p:nvCxnSpPr>
          <p:cNvPr id="24" name="Прямая со стрелкой 23"/>
          <p:cNvCxnSpPr>
            <a:stCxn id="3" idx="6"/>
          </p:cNvCxnSpPr>
          <p:nvPr/>
        </p:nvCxnSpPr>
        <p:spPr>
          <a:xfrm>
            <a:off x="3554569" y="2073499"/>
            <a:ext cx="3296992" cy="6181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57623" y="2153076"/>
            <a:ext cx="3206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Fixed on the foundation ball</a:t>
            </a:r>
            <a:endParaRPr lang="ru-RU" sz="3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3990305" y="4584879"/>
            <a:ext cx="2758225" cy="3670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6359" y="4340180"/>
            <a:ext cx="2155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Vessel with water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19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Равнобедренный треугольник 123"/>
          <p:cNvSpPr/>
          <p:nvPr/>
        </p:nvSpPr>
        <p:spPr>
          <a:xfrm rot="10800000">
            <a:off x="5563673" y="914400"/>
            <a:ext cx="437882" cy="51515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/>
          <p:cNvGrpSpPr/>
          <p:nvPr/>
        </p:nvGrpSpPr>
        <p:grpSpPr>
          <a:xfrm>
            <a:off x="4430332" y="553784"/>
            <a:ext cx="2704563" cy="373495"/>
            <a:chOff x="2706708" y="566663"/>
            <a:chExt cx="2704563" cy="373495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>
              <a:off x="2706708" y="940150"/>
              <a:ext cx="2704563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4595609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flipV="1">
              <a:off x="4232855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3885125" y="566669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3528810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3172495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2818326" y="566671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4926168" y="566663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Прямоугольник 125"/>
          <p:cNvSpPr/>
          <p:nvPr/>
        </p:nvSpPr>
        <p:spPr>
          <a:xfrm>
            <a:off x="4728694" y="4056845"/>
            <a:ext cx="2107842" cy="224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4728694" y="3477295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823657" y="3477296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5164428" y="1429555"/>
            <a:ext cx="1236372" cy="12363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782613" y="2047741"/>
            <a:ext cx="0" cy="153258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5608749" y="2820473"/>
                <a:ext cx="1468191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49" y="2820473"/>
                <a:ext cx="1468191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Прямая со стрелкой 140"/>
          <p:cNvCxnSpPr/>
          <p:nvPr/>
        </p:nvCxnSpPr>
        <p:spPr>
          <a:xfrm flipV="1">
            <a:off x="6072387" y="2820473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7944116" y="2316536"/>
                <a:ext cx="2910626" cy="69878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16" y="2316536"/>
                <a:ext cx="2910626" cy="6987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Прямая со стрелкой 145"/>
          <p:cNvCxnSpPr/>
          <p:nvPr/>
        </p:nvCxnSpPr>
        <p:spPr>
          <a:xfrm flipV="1">
            <a:off x="9659151" y="2404056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8656747" y="2416935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Группа 147"/>
          <p:cNvGrpSpPr/>
          <p:nvPr/>
        </p:nvGrpSpPr>
        <p:grpSpPr>
          <a:xfrm>
            <a:off x="6204398" y="1081817"/>
            <a:ext cx="566670" cy="646331"/>
            <a:chOff x="4530232" y="2720766"/>
            <a:chExt cx="566670" cy="646331"/>
          </a:xfrm>
        </p:grpSpPr>
        <p:cxnSp>
          <p:nvCxnSpPr>
            <p:cNvPr id="149" name="Прямая со стрелкой 148"/>
            <p:cNvCxnSpPr/>
            <p:nvPr/>
          </p:nvCxnSpPr>
          <p:spPr>
            <a:xfrm>
              <a:off x="4595113" y="2722160"/>
              <a:ext cx="3863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4530232" y="2720766"/>
              <a:ext cx="566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T</a:t>
              </a:r>
              <a:endParaRPr lang="ru-RU" sz="3600" dirty="0"/>
            </a:p>
          </p:txBody>
        </p:sp>
      </p:grpSp>
      <p:cxnSp>
        <p:nvCxnSpPr>
          <p:cNvPr id="151" name="Прямая со стрелкой 150"/>
          <p:cNvCxnSpPr/>
          <p:nvPr/>
        </p:nvCxnSpPr>
        <p:spPr>
          <a:xfrm flipV="1">
            <a:off x="5782613" y="553784"/>
            <a:ext cx="0" cy="1490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9397" y="914399"/>
            <a:ext cx="3078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Explanation of the process</a:t>
            </a:r>
          </a:p>
          <a:p>
            <a:r>
              <a:rPr lang="en-US" sz="3600" b="1" dirty="0" smtClean="0"/>
              <a:t> </a:t>
            </a:r>
          </a:p>
          <a:p>
            <a:r>
              <a:rPr lang="en-US" sz="3600" dirty="0" smtClean="0"/>
              <a:t>P – shows with which force the ball </a:t>
            </a:r>
            <a:r>
              <a:rPr lang="en-US" sz="3600" dirty="0" smtClean="0"/>
              <a:t>affects </a:t>
            </a:r>
            <a:r>
              <a:rPr lang="en-US" sz="3600" dirty="0" smtClean="0"/>
              <a:t>on the system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633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65938" y="658288"/>
            <a:ext cx="2588653" cy="357488"/>
            <a:chOff x="2706708" y="566663"/>
            <a:chExt cx="2704563" cy="37349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706708" y="940150"/>
              <a:ext cx="2704563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595609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232855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885125" y="566669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528810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3172495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818326" y="566671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926168" y="566663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4651513" y="4011218"/>
            <a:ext cx="2017506" cy="214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51513" y="3456506"/>
            <a:ext cx="12327" cy="269959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56692" y="3456507"/>
            <a:ext cx="12327" cy="269959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042079" y="1570479"/>
            <a:ext cx="1912512" cy="2150772"/>
            <a:chOff x="5164428" y="1429555"/>
            <a:chExt cx="1912512" cy="2150772"/>
          </a:xfrm>
        </p:grpSpPr>
        <p:sp>
          <p:nvSpPr>
            <p:cNvPr id="18" name="Овал 17"/>
            <p:cNvSpPr/>
            <p:nvPr/>
          </p:nvSpPr>
          <p:spPr>
            <a:xfrm>
              <a:off x="5164428" y="1429555"/>
              <a:ext cx="1236372" cy="1236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782613" y="2047741"/>
              <a:ext cx="0" cy="153258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5608749" y="2820473"/>
              <a:ext cx="1468191" cy="691408"/>
              <a:chOff x="7868992" y="2047741"/>
              <a:chExt cx="1468191" cy="6914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</m:oMath>
                      </m:oMathPara>
                    </a14:m>
                    <a:endParaRPr lang="ru-RU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8332630" y="2047741"/>
                <a:ext cx="270457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4116" y="2316536"/>
                <a:ext cx="2910626" cy="646331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16" y="2316536"/>
                <a:ext cx="291062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 flipV="1">
            <a:off x="8892861" y="242122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6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4224270" y="566663"/>
            <a:ext cx="2704563" cy="373495"/>
            <a:chOff x="2706708" y="566663"/>
            <a:chExt cx="2704563" cy="37349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06708" y="940150"/>
              <a:ext cx="2704563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595609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232855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885125" y="566669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528810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172495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818326" y="566671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926168" y="566663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522632" y="4069724"/>
            <a:ext cx="2107842" cy="224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22632" y="3490174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17595" y="3490175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4968026" y="2846231"/>
            <a:ext cx="1912512" cy="2150772"/>
            <a:chOff x="5164428" y="1429555"/>
            <a:chExt cx="1912512" cy="2150772"/>
          </a:xfrm>
        </p:grpSpPr>
        <p:sp>
          <p:nvSpPr>
            <p:cNvPr id="32" name="Овал 31"/>
            <p:cNvSpPr/>
            <p:nvPr/>
          </p:nvSpPr>
          <p:spPr>
            <a:xfrm>
              <a:off x="5164428" y="1429555"/>
              <a:ext cx="1236372" cy="1236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782613" y="2047741"/>
              <a:ext cx="0" cy="153258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5608749" y="2820473"/>
              <a:ext cx="1468191" cy="691408"/>
              <a:chOff x="7868992" y="2047741"/>
              <a:chExt cx="1468191" cy="6914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</m:oMath>
                      </m:oMathPara>
                    </a14:m>
                    <a:endParaRPr lang="ru-RU" sz="3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8332630" y="2047741"/>
                <a:ext cx="270457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Прямая со стрелкой 37"/>
          <p:cNvCxnSpPr/>
          <p:nvPr/>
        </p:nvCxnSpPr>
        <p:spPr>
          <a:xfrm flipH="1" flipV="1">
            <a:off x="4793892" y="3078043"/>
            <a:ext cx="12880" cy="99167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6398116" y="3078043"/>
            <a:ext cx="12880" cy="99167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5750417" y="2485397"/>
            <a:ext cx="1957589" cy="584775"/>
            <a:chOff x="7791718" y="2459865"/>
            <a:chExt cx="1957589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791718" y="2459865"/>
                  <a:ext cx="195758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𝑤𝑟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718" y="2459865"/>
                  <a:ext cx="1957589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Прямая со стрелкой 42"/>
            <p:cNvCxnSpPr/>
            <p:nvPr/>
          </p:nvCxnSpPr>
          <p:spPr>
            <a:xfrm>
              <a:off x="8512935" y="2459865"/>
              <a:ext cx="2575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3556716" y="2519026"/>
            <a:ext cx="1957589" cy="584775"/>
            <a:chOff x="7791718" y="2459865"/>
            <a:chExt cx="1957589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791718" y="2459865"/>
                  <a:ext cx="195758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𝑤𝑟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718" y="2459865"/>
                  <a:ext cx="1957589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Прямая со стрелкой 47"/>
            <p:cNvCxnSpPr/>
            <p:nvPr/>
          </p:nvCxnSpPr>
          <p:spPr>
            <a:xfrm>
              <a:off x="8512935" y="2459865"/>
              <a:ext cx="2575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75051" y="2173322"/>
                <a:ext cx="3090932" cy="691408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𝑤𝑟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1" y="2173322"/>
                <a:ext cx="3090932" cy="691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 flipV="1">
            <a:off x="8223159" y="230365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9201955" y="229721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0367494" y="230365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0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24270" y="566663"/>
            <a:ext cx="2704563" cy="373495"/>
            <a:chOff x="2706708" y="566663"/>
            <a:chExt cx="2704563" cy="37349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706708" y="940150"/>
              <a:ext cx="2704563" cy="0"/>
            </a:xfrm>
            <a:prstGeom prst="lin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4595609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4232855" y="566667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885125" y="566669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528810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172495" y="566670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818326" y="566671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926168" y="566663"/>
              <a:ext cx="347730" cy="3734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4522632" y="4069724"/>
            <a:ext cx="2107842" cy="224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22632" y="3490174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17595" y="3490175"/>
            <a:ext cx="12879" cy="282047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4968026" y="3490174"/>
            <a:ext cx="1912512" cy="2150772"/>
            <a:chOff x="5164428" y="1429555"/>
            <a:chExt cx="1912512" cy="2150772"/>
          </a:xfrm>
        </p:grpSpPr>
        <p:sp>
          <p:nvSpPr>
            <p:cNvPr id="15" name="Овал 14"/>
            <p:cNvSpPr/>
            <p:nvPr/>
          </p:nvSpPr>
          <p:spPr>
            <a:xfrm>
              <a:off x="5164428" y="1429555"/>
              <a:ext cx="1236372" cy="12363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782613" y="2047741"/>
              <a:ext cx="0" cy="153258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/>
            <p:cNvGrpSpPr/>
            <p:nvPr/>
          </p:nvGrpSpPr>
          <p:grpSpPr>
            <a:xfrm>
              <a:off x="5608749" y="2820473"/>
              <a:ext cx="1468191" cy="691408"/>
              <a:chOff x="7868992" y="2047741"/>
              <a:chExt cx="1468191" cy="6914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𝑔𝑟</m:t>
                              </m:r>
                            </m:sub>
                          </m:sSub>
                        </m:oMath>
                      </m:oMathPara>
                    </a14:m>
                    <a:endParaRPr lang="ru-RU" sz="36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992" y="2047741"/>
                    <a:ext cx="1468191" cy="69140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8332630" y="2047741"/>
                <a:ext cx="270457" cy="12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7388" y="2280367"/>
                <a:ext cx="1970468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88" y="2280367"/>
                <a:ext cx="1970468" cy="6242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V="1">
            <a:off x="5586211" y="2617815"/>
            <a:ext cx="0" cy="14905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5586211" y="3032975"/>
            <a:ext cx="12879" cy="10753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01802" y="3070699"/>
                <a:ext cx="19704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02" y="3070699"/>
                <a:ext cx="197046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77606" y="1838471"/>
                <a:ext cx="3982788" cy="691408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ru-RU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606" y="1838471"/>
                <a:ext cx="3982788" cy="691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 flipV="1">
            <a:off x="7695127" y="1949489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0873790" y="1959046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862799" y="1943535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706118" y="1955928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02558" y="2285139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133558" y="3080683"/>
            <a:ext cx="270457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87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14065</TotalTime>
  <Words>314</Words>
  <Application>Microsoft Office PowerPoint</Application>
  <PresentationFormat>Широкоэкранный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Times New Roman</vt:lpstr>
      <vt:lpstr>Тема Office</vt:lpstr>
      <vt:lpstr>Problem 5 Falling ball</vt:lpstr>
      <vt:lpstr>Condition of the problem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5 Falling ball</dc:title>
  <dc:creator>user</dc:creator>
  <cp:lastModifiedBy>user</cp:lastModifiedBy>
  <cp:revision>49</cp:revision>
  <dcterms:created xsi:type="dcterms:W3CDTF">2015-05-31T14:32:04Z</dcterms:created>
  <dcterms:modified xsi:type="dcterms:W3CDTF">2015-06-20T09:05:07Z</dcterms:modified>
</cp:coreProperties>
</file>