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82" r:id="rId2"/>
    <p:sldId id="260" r:id="rId3"/>
    <p:sldId id="261" r:id="rId4"/>
    <p:sldId id="262" r:id="rId5"/>
    <p:sldId id="268" r:id="rId6"/>
    <p:sldId id="269" r:id="rId7"/>
    <p:sldId id="270" r:id="rId8"/>
    <p:sldId id="271" r:id="rId9"/>
    <p:sldId id="273" r:id="rId10"/>
    <p:sldId id="274" r:id="rId11"/>
    <p:sldId id="277" r:id="rId12"/>
    <p:sldId id="279" r:id="rId13"/>
    <p:sldId id="280" r:id="rId14"/>
    <p:sldId id="276" r:id="rId15"/>
    <p:sldId id="272" r:id="rId16"/>
    <p:sldId id="275" r:id="rId17"/>
    <p:sldId id="281" r:id="rId18"/>
    <p:sldId id="267" r:id="rId19"/>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Пользователь Windows" initials="П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0435684-F588-4D55-9DAA-B500F63E346B}" type="datetimeFigureOut">
              <a:rPr lang="ru-RU"/>
              <a:pPr>
                <a:defRPr/>
              </a:pPr>
              <a:t>30.06.2015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EA62691-F566-490E-9FB2-A7ACEAA0834A}"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p:spPr>
      </p:sp>
      <p:sp>
        <p:nvSpPr>
          <p:cNvPr id="24579"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2458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7F9F60-8DD7-41E3-8848-C863A195FC25}" type="slidenum">
              <a:rPr lang="ru-RU" smtClean="0"/>
              <a:pPr/>
              <a:t>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CEA62691-F566-490E-9FB2-A7ACEAA0834A}" type="slidenum">
              <a:rPr lang="ru-RU" smtClean="0"/>
              <a:pPr>
                <a:defRPr/>
              </a:pPr>
              <a:t>10</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CEA62691-F566-490E-9FB2-A7ACEAA0834A}" type="slidenum">
              <a:rPr lang="ru-RU" smtClean="0"/>
              <a:pPr>
                <a:defRPr/>
              </a:pPr>
              <a:t>12</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noFill/>
          <a:ln>
            <a:solidFill>
              <a:srgbClr val="000000"/>
            </a:solidFill>
            <a:miter lim="800000"/>
            <a:headEnd/>
            <a:tailEnd/>
          </a:ln>
        </p:spPr>
      </p:sp>
      <p:sp>
        <p:nvSpPr>
          <p:cNvPr id="1638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63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C31A5E-ADF3-4C91-8F3B-B5A66633B116}" type="slidenum">
              <a:rPr lang="ru-RU" smtClean="0"/>
              <a:pPr/>
              <a:t>18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488B02FD-AE9B-41F3-97DB-82F30275D5EE}" type="datetimeFigureOut">
              <a:rPr lang="ru-RU"/>
              <a:pPr>
                <a:defRPr/>
              </a:pPr>
              <a:t>30.06.2015</a:t>
            </a:fld>
            <a:endParaRPr lang="ru-RU" dirty="0"/>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solidFill>
                  <a:srgbClr val="D1EAEE"/>
                </a:solidFill>
              </a:defRPr>
            </a:lvl1pPr>
          </a:lstStyle>
          <a:p>
            <a:pPr>
              <a:defRPr/>
            </a:pPr>
            <a:fld id="{ABF6101B-9ADD-4545-83A8-0B0B7D68F973}"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1B759F7-E319-4C33-BD20-F86032B5F512}" type="datetimeFigureOut">
              <a:rPr lang="ru-RU"/>
              <a:pPr>
                <a:defRPr/>
              </a:pPr>
              <a:t>30.06.2015</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8F7BFCC-2385-416C-9F7E-E1A28D451D51}"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E18E78C-C710-4DA3-8DA6-53F7D2516007}" type="datetimeFigureOut">
              <a:rPr lang="ru-RU"/>
              <a:pPr>
                <a:defRPr/>
              </a:pPr>
              <a:t>30.06.2015</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32C7FC3-8066-4056-8722-F734F4F63A22}"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50689DA-2601-4D6D-90B6-783D5D0020A7}" type="datetimeFigureOut">
              <a:rPr lang="ru-RU"/>
              <a:pPr>
                <a:defRPr/>
              </a:pPr>
              <a:t>30.06.2015</a:t>
            </a:fld>
            <a:endParaRPr lang="ru-RU" dirty="0"/>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A40EE7D-6747-4B35-96C1-D2AA7F910DCA}"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B1D0F86-86A0-41C4-928B-951FFC492253}" type="datetimeFigureOut">
              <a:rPr lang="ru-RU"/>
              <a:pPr>
                <a:defRPr/>
              </a:pPr>
              <a:t>30.06.2015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solidFill>
                  <a:srgbClr val="D1EAEE"/>
                </a:solidFill>
              </a:defRPr>
            </a:lvl1pPr>
          </a:lstStyle>
          <a:p>
            <a:pPr>
              <a:defRPr/>
            </a:pPr>
            <a:fld id="{D176388E-4FC0-4866-BC9F-F6EF5669742F}"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E6DC688-4F09-4597-B849-96DF00D4CB42}" type="datetimeFigureOut">
              <a:rPr lang="ru-RU"/>
              <a:pPr>
                <a:defRPr/>
              </a:pPr>
              <a:t>30.06.2015</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03DC28CE-143E-4AA6-9514-1D3E0626E308}"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292F8DC9-0581-4CE2-874C-8D509D873EC4}" type="datetimeFigureOut">
              <a:rPr lang="ru-RU"/>
              <a:pPr>
                <a:defRPr/>
              </a:pPr>
              <a:t>30.06.2015</a:t>
            </a:fld>
            <a:endParaRPr lang="ru-RU" dirty="0"/>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825AE5F9-7F50-4A40-9FE0-E577A48ACE78}"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BF761F68-992E-4468-AB52-7BDB00633ACB}" type="datetimeFigureOut">
              <a:rPr lang="ru-RU"/>
              <a:pPr>
                <a:defRPr/>
              </a:pPr>
              <a:t>30.06.2015</a:t>
            </a:fld>
            <a:endParaRPr lang="ru-RU" dirty="0"/>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EC1B8B2A-F14A-4E92-9615-827320942DF0}"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2F5FD210-F156-41A6-870D-2B1585CA2B09}" type="datetimeFigureOut">
              <a:rPr lang="ru-RU"/>
              <a:pPr>
                <a:defRPr/>
              </a:pPr>
              <a:t>30.06.2015</a:t>
            </a:fld>
            <a:endParaRPr lang="ru-RU" dirty="0"/>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E9BC2F5F-C687-43C4-81C9-B6C470929A64}"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6FC045CB-6253-4463-A7CD-6E6E542E9162}" type="datetimeFigureOut">
              <a:rPr lang="ru-RU"/>
              <a:pPr>
                <a:defRPr/>
              </a:pPr>
              <a:t>30.06.2015</a:t>
            </a:fld>
            <a:endParaRPr lang="ru-RU" dirty="0"/>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A8516BF-4D5B-4EA4-9C79-86395696E1EC}"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dirty="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4EFEEF99-9853-4988-A92F-FB75A9C8ED5A}" type="datetimeFigureOut">
              <a:rPr lang="ru-RU"/>
              <a:pPr>
                <a:defRPr/>
              </a:pPr>
              <a:t>30.06.2015</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E19D5351-E207-4F6D-BC7D-4BD5B1BA4810}"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altLang="ru-RU" smtClean="0"/>
              <a:t>Образец заголовка</a:t>
            </a:r>
            <a:endParaRPr lang="en-US" altLang="ru-RU"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E6B268F-5FC5-41E9-A6F5-F48A01E62523}" type="datetimeFigureOut">
              <a:rPr lang="ru-RU"/>
              <a:pPr>
                <a:defRPr/>
              </a:pPr>
              <a:t>30.06.2015</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itchFamily="18" charset="0"/>
              </a:defRPr>
            </a:lvl1pPr>
          </a:lstStyle>
          <a:p>
            <a:pPr>
              <a:defRPr/>
            </a:pPr>
            <a:fld id="{1766D91E-7C68-4A4B-9B1F-D27B813D2053}" type="slidenum">
              <a:rPr lang="ru-RU"/>
              <a:pPr>
                <a:defRPr/>
              </a:pPr>
              <a:t>‹#›</a:t>
            </a:fld>
            <a:endParaRPr lang="ru-RU" dirty="0"/>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grpSp>
    </p:spTree>
  </p:cSld>
  <p:clrMap bg1="lt1" tx1="dk1" bg2="lt2" tx2="dk2" accent1="accent1" accent2="accent2" accent3="accent3" accent4="accent4" accent5="accent5" accent6="accent6" hlink="hlink" folHlink="folHlink"/>
  <p:sldLayoutIdLst>
    <p:sldLayoutId id="2147483973" r:id="rId1"/>
    <p:sldLayoutId id="2147483965" r:id="rId2"/>
    <p:sldLayoutId id="2147483974" r:id="rId3"/>
    <p:sldLayoutId id="2147483966" r:id="rId4"/>
    <p:sldLayoutId id="2147483967" r:id="rId5"/>
    <p:sldLayoutId id="2147483968" r:id="rId6"/>
    <p:sldLayoutId id="2147483969" r:id="rId7"/>
    <p:sldLayoutId id="2147483970" r:id="rId8"/>
    <p:sldLayoutId id="2147483975" r:id="rId9"/>
    <p:sldLayoutId id="2147483971" r:id="rId10"/>
    <p:sldLayoutId id="214748397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ctrTitle"/>
          </p:nvPr>
        </p:nvSpPr>
        <p:spPr>
          <a:xfrm>
            <a:off x="961678" y="2132856"/>
            <a:ext cx="6984776" cy="2980928"/>
          </a:xfrm>
          <a:extLst>
            <a:ext uri="{909E8E84-426E-40DD-AFC4-6F175D3DCCD1}"/>
            <a:ext uri="{91240B29-F687-4F45-9708-019B960494DF}"/>
          </a:extLst>
        </p:spPr>
        <p:txBody>
          <a:bodyPr/>
          <a:lstStyle/>
          <a:p>
            <a:pPr algn="ctr" eaLnBrk="1" fontAlgn="auto" hangingPunct="1">
              <a:spcAft>
                <a:spcPts val="0"/>
              </a:spcAft>
              <a:defRPr/>
            </a:pPr>
            <a:r>
              <a:rPr lang="en-US" sz="5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Voronezh-</a:t>
            </a:r>
            <a:r>
              <a:rPr lang="ru-RU" sz="5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ru-RU" dirty="0" smtClean="0">
                <a:solidFill>
                  <a:schemeClr val="tx1"/>
                </a:solidFill>
                <a:latin typeface="Times New Roman" panose="02020603050405020304" pitchFamily="18" charset="0"/>
                <a:cs typeface="Times New Roman" panose="02020603050405020304" pitchFamily="18" charset="0"/>
              </a:rPr>
              <a:t/>
            </a:r>
            <a:br>
              <a:rPr lang="ru-RU" dirty="0" smtClean="0">
                <a:solidFill>
                  <a:schemeClr val="tx1"/>
                </a:solidFill>
                <a:latin typeface="Times New Roman" panose="02020603050405020304" pitchFamily="18" charset="0"/>
                <a:cs typeface="Times New Roman" panose="02020603050405020304" pitchFamily="18" charset="0"/>
              </a:rPr>
            </a:br>
            <a:r>
              <a:rPr lang="ru-RU" dirty="0" smtClean="0">
                <a:solidFill>
                  <a:schemeClr val="tx1"/>
                </a:solidFill>
                <a:latin typeface="Times New Roman" panose="02020603050405020304" pitchFamily="18" charset="0"/>
                <a:cs typeface="Times New Roman" panose="02020603050405020304" pitchFamily="18" charset="0"/>
              </a:rPr>
              <a:t/>
            </a:r>
            <a:br>
              <a:rPr lang="ru-RU"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IYNT</a:t>
            </a:r>
            <a:r>
              <a:rPr lang="ru-RU" dirty="0" smtClean="0">
                <a:solidFill>
                  <a:schemeClr val="tx1"/>
                </a:solidFill>
                <a:latin typeface="Times New Roman" panose="02020603050405020304" pitchFamily="18" charset="0"/>
                <a:cs typeface="Times New Roman" panose="02020603050405020304" pitchFamily="18" charset="0"/>
              </a:rPr>
              <a:t> 2015</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5123" name="Picture 6" descr="D:\Users\saneksem\Desktop\Без имени-1.png"/>
          <p:cNvPicPr>
            <a:picLocks noChangeAspect="1" noChangeArrowheads="1"/>
          </p:cNvPicPr>
          <p:nvPr/>
        </p:nvPicPr>
        <p:blipFill>
          <a:blip r:embed="rId3" cstate="print"/>
          <a:srcRect/>
          <a:stretch>
            <a:fillRect/>
          </a:stretch>
        </p:blipFill>
        <p:spPr bwMode="auto">
          <a:xfrm>
            <a:off x="3851275" y="3309938"/>
            <a:ext cx="1081088" cy="1079500"/>
          </a:xfrm>
          <a:prstGeom prst="rect">
            <a:avLst/>
          </a:prstGeom>
          <a:noFill/>
          <a:ln w="9525">
            <a:noFill/>
            <a:miter lim="800000"/>
            <a:headEnd/>
            <a:tailEnd/>
          </a:ln>
        </p:spPr>
      </p:pic>
      <p:sp>
        <p:nvSpPr>
          <p:cNvPr id="5124" name="TextBox 3"/>
          <p:cNvSpPr txBox="1">
            <a:spLocks noChangeArrowheads="1"/>
          </p:cNvSpPr>
          <p:nvPr/>
        </p:nvSpPr>
        <p:spPr bwMode="auto">
          <a:xfrm>
            <a:off x="4067175" y="5657850"/>
            <a:ext cx="5076825" cy="1200150"/>
          </a:xfrm>
          <a:prstGeom prst="rect">
            <a:avLst/>
          </a:prstGeom>
          <a:noFill/>
          <a:ln>
            <a:noFill/>
          </a:ln>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altLang="ru-RU" b="1" u="sng" dirty="0" smtClean="0">
                <a:effectLst>
                  <a:outerShdw blurRad="38100" dist="38100" dir="2700000" algn="tl">
                    <a:srgbClr val="000000">
                      <a:alpha val="43137"/>
                    </a:srgbClr>
                  </a:outerShdw>
                </a:effectLst>
                <a:latin typeface="Times New Roman" pitchFamily="18" charset="0"/>
                <a:cs typeface="Times New Roman" pitchFamily="18" charset="0"/>
              </a:rPr>
              <a:t>Work </a:t>
            </a:r>
            <a:r>
              <a:rPr lang="en-US" altLang="ru-RU" b="1" u="sng" dirty="0">
                <a:effectLst>
                  <a:outerShdw blurRad="38100" dist="38100" dir="2700000" algn="tl">
                    <a:srgbClr val="000000">
                      <a:alpha val="43137"/>
                    </a:srgbClr>
                  </a:outerShdw>
                </a:effectLst>
                <a:latin typeface="Times New Roman" pitchFamily="18" charset="0"/>
                <a:cs typeface="Times New Roman" pitchFamily="18" charset="0"/>
              </a:rPr>
              <a:t>performed pupil </a:t>
            </a:r>
            <a:r>
              <a:rPr lang="ru-RU" altLang="ru-RU" b="1" u="sng" dirty="0" smtClean="0">
                <a:effectLst>
                  <a:outerShdw blurRad="38100" dist="38100" dir="2700000" algn="tl">
                    <a:srgbClr val="000000">
                      <a:alpha val="43137"/>
                    </a:srgbClr>
                  </a:outerShdw>
                </a:effectLst>
                <a:latin typeface="Times New Roman" pitchFamily="18" charset="0"/>
                <a:cs typeface="Times New Roman" pitchFamily="18" charset="0"/>
              </a:rPr>
              <a:t>8</a:t>
            </a:r>
            <a:r>
              <a:rPr lang="en-US" altLang="ru-RU" b="1" u="sng" dirty="0" smtClean="0">
                <a:effectLst>
                  <a:outerShdw blurRad="38100" dist="38100" dir="2700000" algn="tl">
                    <a:srgbClr val="000000">
                      <a:alpha val="43137"/>
                    </a:srgbClr>
                  </a:outerShdw>
                </a:effectLst>
                <a:latin typeface="Times New Roman" pitchFamily="18" charset="0"/>
                <a:cs typeface="Times New Roman" pitchFamily="18" charset="0"/>
              </a:rPr>
              <a:t>B </a:t>
            </a:r>
            <a:r>
              <a:rPr lang="en-US" altLang="ru-RU" b="1" u="sng" dirty="0">
                <a:effectLst>
                  <a:outerShdw blurRad="38100" dist="38100" dir="2700000" algn="tl">
                    <a:srgbClr val="000000">
                      <a:alpha val="43137"/>
                    </a:srgbClr>
                  </a:outerShdw>
                </a:effectLst>
                <a:latin typeface="Times New Roman" pitchFamily="18" charset="0"/>
                <a:cs typeface="Times New Roman" pitchFamily="18" charset="0"/>
              </a:rPr>
              <a:t>class</a:t>
            </a:r>
            <a:r>
              <a:rPr lang="en-US" altLang="ru-RU" b="1" u="sng"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defRPr/>
            </a:pPr>
            <a:r>
              <a:rPr lang="en-US" altLang="ru-RU" i="1" dirty="0" err="1" smtClean="0">
                <a:effectLst>
                  <a:outerShdw blurRad="38100" dist="38100" dir="2700000" algn="tl">
                    <a:srgbClr val="000000">
                      <a:alpha val="43137"/>
                    </a:srgbClr>
                  </a:outerShdw>
                </a:effectLst>
                <a:latin typeface="Times New Roman" pitchFamily="18" charset="0"/>
                <a:cs typeface="Times New Roman" pitchFamily="18" charset="0"/>
              </a:rPr>
              <a:t>Danil</a:t>
            </a:r>
            <a:r>
              <a:rPr lang="en-US" altLang="ru-RU"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altLang="ru-RU" i="1" dirty="0" err="1" smtClean="0">
                <a:effectLst>
                  <a:outerShdw blurRad="38100" dist="38100" dir="2700000" algn="tl">
                    <a:srgbClr val="000000">
                      <a:alpha val="43137"/>
                    </a:srgbClr>
                  </a:outerShdw>
                </a:effectLst>
                <a:latin typeface="Times New Roman" pitchFamily="18" charset="0"/>
                <a:cs typeface="Times New Roman" pitchFamily="18" charset="0"/>
              </a:rPr>
              <a:t>Kozlov</a:t>
            </a:r>
            <a:r>
              <a:rPr lang="en-US" altLang="ru-RU" i="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altLang="ru-RU" i="1" dirty="0">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altLang="ru-RU" b="1" u="sng" dirty="0" smtClean="0">
                <a:effectLst>
                  <a:outerShdw blurRad="38100" dist="38100" dir="2700000" algn="tl">
                    <a:srgbClr val="000000">
                      <a:alpha val="43137"/>
                    </a:srgbClr>
                  </a:outerShdw>
                </a:effectLst>
                <a:latin typeface="Times New Roman" pitchFamily="18" charset="0"/>
                <a:cs typeface="Times New Roman" pitchFamily="18" charset="0"/>
              </a:rPr>
              <a:t>Supervisor</a:t>
            </a:r>
            <a:r>
              <a:rPr lang="en-US" altLang="ru-RU" b="1" u="sng" dirty="0">
                <a:effectLst>
                  <a:outerShdw blurRad="38100" dist="38100" dir="2700000" algn="tl">
                    <a:srgbClr val="000000">
                      <a:alpha val="43137"/>
                    </a:srgbClr>
                  </a:outerShdw>
                </a:effectLst>
                <a:latin typeface="Times New Roman" pitchFamily="18" charset="0"/>
                <a:cs typeface="Times New Roman" pitchFamily="18" charset="0"/>
              </a:rPr>
              <a:t>:</a:t>
            </a:r>
          </a:p>
          <a:p>
            <a:pPr algn="ctr">
              <a:defRPr/>
            </a:pPr>
            <a:r>
              <a:rPr lang="en-US" altLang="ru-RU" i="1" dirty="0">
                <a:effectLst>
                  <a:outerShdw blurRad="38100" dist="38100" dir="2700000" algn="tl">
                    <a:srgbClr val="000000">
                      <a:alpha val="43137"/>
                    </a:srgbClr>
                  </a:outerShdw>
                </a:effectLst>
                <a:latin typeface="Times New Roman" pitchFamily="18" charset="0"/>
                <a:cs typeface="Times New Roman" pitchFamily="18" charset="0"/>
              </a:rPr>
              <a:t>Lepeshkina Natalia Valeryevna</a:t>
            </a:r>
            <a:endParaRPr lang="ru-RU" altLang="ru-RU"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5" name="Picture 5" descr="C:\Users\Фёдор\Pictures\Coat_of_arms_of_Voronezh.png"/>
          <p:cNvPicPr>
            <a:picLocks noChangeAspect="1" noChangeArrowheads="1"/>
          </p:cNvPicPr>
          <p:nvPr/>
        </p:nvPicPr>
        <p:blipFill>
          <a:blip r:embed="rId4" cstate="print"/>
          <a:srcRect/>
          <a:stretch>
            <a:fillRect/>
          </a:stretch>
        </p:blipFill>
        <p:spPr bwMode="auto">
          <a:xfrm>
            <a:off x="0" y="-3175"/>
            <a:ext cx="2627313" cy="2289175"/>
          </a:xfrm>
          <a:prstGeom prst="rect">
            <a:avLst/>
          </a:prstGeom>
          <a:noFill/>
          <a:ln w="9525">
            <a:noFill/>
            <a:miter lim="800000"/>
            <a:headEnd/>
            <a:tailEnd/>
          </a:ln>
        </p:spPr>
      </p:pic>
      <p:sp>
        <p:nvSpPr>
          <p:cNvPr id="3" name="TextBox 2"/>
          <p:cNvSpPr txBox="1"/>
          <p:nvPr/>
        </p:nvSpPr>
        <p:spPr>
          <a:xfrm>
            <a:off x="2195513" y="187325"/>
            <a:ext cx="4392612" cy="1200150"/>
          </a:xfrm>
          <a:prstGeom prst="rect">
            <a:avLst/>
          </a:prstGeom>
          <a:noFill/>
        </p:spPr>
        <p:txBody>
          <a:bodyPr>
            <a:spAutoFit/>
          </a:bodyPr>
          <a:lstStyle/>
          <a:p>
            <a:pPr algn="ctr">
              <a:defRPr/>
            </a:pPr>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Russia</a:t>
            </a:r>
          </a:p>
          <a:p>
            <a:pPr algn="ctr">
              <a:defRPr/>
            </a:pPr>
            <a:r>
              <a:rPr lang="en-US"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Voronezh</a:t>
            </a:r>
            <a:endParaRPr lang="ru-RU" sz="36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127" name="Picture 10" descr="C:\Users\Фёдор\Pictures\Coat_of_Arms_of_the_Russian_Federation_2.svg.png"/>
          <p:cNvPicPr>
            <a:picLocks noChangeAspect="1" noChangeArrowheads="1"/>
          </p:cNvPicPr>
          <p:nvPr/>
        </p:nvPicPr>
        <p:blipFill>
          <a:blip r:embed="rId5" cstate="print"/>
          <a:srcRect/>
          <a:stretch>
            <a:fillRect/>
          </a:stretch>
        </p:blipFill>
        <p:spPr bwMode="auto">
          <a:xfrm>
            <a:off x="6732588" y="0"/>
            <a:ext cx="2411412" cy="26416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152128"/>
          </a:xfrm>
        </p:spPr>
        <p:txBody>
          <a:bodyPr/>
          <a:lstStyle/>
          <a:p>
            <a:pPr algn="ctr"/>
            <a:r>
              <a:rPr lang="en-US" dirty="0" smtClean="0"/>
              <a:t>Comparison of the speed of freezing (water)</a:t>
            </a:r>
            <a:endParaRPr lang="ru-RU" dirty="0"/>
          </a:p>
        </p:txBody>
      </p:sp>
      <p:pic>
        <p:nvPicPr>
          <p:cNvPr id="29698" name="Picture 2" descr="E:\КТВ\паспорт\учебник\DSC00737.JPG"/>
          <p:cNvPicPr>
            <a:picLocks noGrp="1" noChangeAspect="1" noChangeArrowheads="1"/>
          </p:cNvPicPr>
          <p:nvPr>
            <p:ph sz="half" idx="1"/>
          </p:nvPr>
        </p:nvPicPr>
        <p:blipFill>
          <a:blip r:embed="rId3" cstate="print"/>
          <a:srcRect l="39606" t="25161" r="33939" b="21930"/>
          <a:stretch>
            <a:fillRect/>
          </a:stretch>
        </p:blipFill>
        <p:spPr bwMode="auto">
          <a:xfrm>
            <a:off x="2555776" y="1772816"/>
            <a:ext cx="2208245" cy="3312368"/>
          </a:xfrm>
          <a:prstGeom prst="rect">
            <a:avLst/>
          </a:prstGeom>
          <a:noFill/>
        </p:spPr>
      </p:pic>
      <p:pic>
        <p:nvPicPr>
          <p:cNvPr id="1026" name="Picture 2" descr="E:\КТВ\паспорт\учебник\DSC00743.JPG"/>
          <p:cNvPicPr>
            <a:picLocks noChangeAspect="1" noChangeArrowheads="1"/>
          </p:cNvPicPr>
          <p:nvPr/>
        </p:nvPicPr>
        <p:blipFill>
          <a:blip r:embed="rId4" cstate="print"/>
          <a:srcRect l="29545" t="6319" r="30958" b="11537"/>
          <a:stretch>
            <a:fillRect/>
          </a:stretch>
        </p:blipFill>
        <p:spPr bwMode="auto">
          <a:xfrm>
            <a:off x="4788023" y="1772816"/>
            <a:ext cx="2123313" cy="3312368"/>
          </a:xfrm>
          <a:prstGeom prst="rect">
            <a:avLst/>
          </a:prstGeom>
          <a:noFill/>
        </p:spPr>
      </p:pic>
      <p:pic>
        <p:nvPicPr>
          <p:cNvPr id="1027" name="Picture 3" descr="E:\КТВ\паспорт\учебник\DSC00747.JPG"/>
          <p:cNvPicPr>
            <a:picLocks noChangeAspect="1" noChangeArrowheads="1"/>
          </p:cNvPicPr>
          <p:nvPr/>
        </p:nvPicPr>
        <p:blipFill>
          <a:blip r:embed="rId5" cstate="print"/>
          <a:srcRect l="22767" r="32662" b="7568"/>
          <a:stretch>
            <a:fillRect/>
          </a:stretch>
        </p:blipFill>
        <p:spPr bwMode="auto">
          <a:xfrm>
            <a:off x="6948263" y="1772816"/>
            <a:ext cx="2032589" cy="3312368"/>
          </a:xfrm>
          <a:prstGeom prst="rect">
            <a:avLst/>
          </a:prstGeom>
          <a:noFill/>
        </p:spPr>
      </p:pic>
      <p:sp>
        <p:nvSpPr>
          <p:cNvPr id="8" name="Прямоугольник 7"/>
          <p:cNvSpPr/>
          <p:nvPr/>
        </p:nvSpPr>
        <p:spPr>
          <a:xfrm>
            <a:off x="0" y="5085184"/>
            <a:ext cx="8784976" cy="369332"/>
          </a:xfrm>
          <a:prstGeom prst="rect">
            <a:avLst/>
          </a:prstGeom>
        </p:spPr>
        <p:txBody>
          <a:bodyPr wrap="square">
            <a:spAutoFit/>
          </a:bodyPr>
          <a:lstStyle/>
          <a:p>
            <a:pPr lvl="0"/>
            <a:r>
              <a:rPr lang="ru-RU" dirty="0" smtClean="0">
                <a:solidFill>
                  <a:prstClr val="black"/>
                </a:solidFill>
              </a:rPr>
              <a:t>  6 </a:t>
            </a:r>
            <a:r>
              <a:rPr lang="en-US" dirty="0" smtClean="0">
                <a:solidFill>
                  <a:prstClr val="black"/>
                </a:solidFill>
              </a:rPr>
              <a:t>hours</a:t>
            </a:r>
            <a:r>
              <a:rPr lang="ru-RU" dirty="0" smtClean="0">
                <a:solidFill>
                  <a:prstClr val="black"/>
                </a:solidFill>
              </a:rPr>
              <a:t> -5 мм               12 </a:t>
            </a:r>
            <a:r>
              <a:rPr lang="en-US" dirty="0" smtClean="0">
                <a:solidFill>
                  <a:prstClr val="black"/>
                </a:solidFill>
              </a:rPr>
              <a:t>hours</a:t>
            </a:r>
            <a:r>
              <a:rPr lang="ru-RU" dirty="0" smtClean="0">
                <a:solidFill>
                  <a:prstClr val="black"/>
                </a:solidFill>
              </a:rPr>
              <a:t>- 25 мм          18 </a:t>
            </a:r>
            <a:r>
              <a:rPr lang="en-US" dirty="0" smtClean="0">
                <a:solidFill>
                  <a:prstClr val="black"/>
                </a:solidFill>
              </a:rPr>
              <a:t>hours</a:t>
            </a:r>
            <a:r>
              <a:rPr lang="ru-RU" dirty="0" smtClean="0">
                <a:solidFill>
                  <a:prstClr val="black"/>
                </a:solidFill>
              </a:rPr>
              <a:t>-45 мм         24 </a:t>
            </a:r>
            <a:r>
              <a:rPr lang="en-US" dirty="0" smtClean="0">
                <a:solidFill>
                  <a:prstClr val="black"/>
                </a:solidFill>
              </a:rPr>
              <a:t>hours</a:t>
            </a:r>
            <a:r>
              <a:rPr lang="ru-RU" dirty="0" smtClean="0">
                <a:solidFill>
                  <a:prstClr val="black"/>
                </a:solidFill>
              </a:rPr>
              <a:t>-60 мм </a:t>
            </a:r>
            <a:endParaRPr lang="ru-RU" dirty="0">
              <a:solidFill>
                <a:prstClr val="black"/>
              </a:solidFill>
            </a:endParaRPr>
          </a:p>
        </p:txBody>
      </p:sp>
      <p:pic>
        <p:nvPicPr>
          <p:cNvPr id="9217" name="Picture 1" descr="E:\КТВ\паспорт\учебник\DSC00749.JPG"/>
          <p:cNvPicPr>
            <a:picLocks noChangeAspect="1" noChangeArrowheads="1"/>
          </p:cNvPicPr>
          <p:nvPr/>
        </p:nvPicPr>
        <p:blipFill>
          <a:blip r:embed="rId6" cstate="print"/>
          <a:srcRect l="17735" t="24461" r="47780" b="9853"/>
          <a:stretch>
            <a:fillRect/>
          </a:stretch>
        </p:blipFill>
        <p:spPr bwMode="auto">
          <a:xfrm>
            <a:off x="179512" y="1772816"/>
            <a:ext cx="2304256" cy="3291794"/>
          </a:xfrm>
          <a:prstGeom prst="rect">
            <a:avLst/>
          </a:prstGeom>
          <a:noFill/>
        </p:spPr>
      </p:pic>
      <p:sp>
        <p:nvSpPr>
          <p:cNvPr id="9" name="TextBox 8"/>
          <p:cNvSpPr txBox="1"/>
          <p:nvPr/>
        </p:nvSpPr>
        <p:spPr>
          <a:xfrm>
            <a:off x="251520" y="5661249"/>
            <a:ext cx="8496944" cy="1015663"/>
          </a:xfrm>
          <a:prstGeom prst="rect">
            <a:avLst/>
          </a:prstGeom>
          <a:noFill/>
        </p:spPr>
        <p:txBody>
          <a:bodyPr wrap="square" rtlCol="0">
            <a:spAutoFit/>
          </a:bodyPr>
          <a:lstStyle/>
          <a:p>
            <a:pPr algn="just">
              <a:buFont typeface="Wingdings" pitchFamily="2" charset="2"/>
              <a:buChar char="Ø"/>
            </a:pPr>
            <a:r>
              <a:rPr lang="en-US" sz="2000" dirty="0" smtClean="0"/>
              <a:t>The rate of formation of ice in the tanks with just water is slower than in the tanks with water and bottom soil (under equal conditions t - 15 ° C, cooling time)</a:t>
            </a:r>
            <a:endParaRPr lang="ru-RU"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Determining the specific heat of the bottom soil</a:t>
            </a:r>
            <a:endParaRPr lang="ru-RU" dirty="0"/>
          </a:p>
        </p:txBody>
      </p:sp>
      <p:pic>
        <p:nvPicPr>
          <p:cNvPr id="3074" name="Picture 2" descr="E:\КТВ\паспорт\учебник\DSC00774.JPG"/>
          <p:cNvPicPr>
            <a:picLocks noChangeAspect="1" noChangeArrowheads="1"/>
          </p:cNvPicPr>
          <p:nvPr/>
        </p:nvPicPr>
        <p:blipFill>
          <a:blip r:embed="rId2" cstate="print"/>
          <a:srcRect l="22859" t="35995" r="22280"/>
          <a:stretch>
            <a:fillRect/>
          </a:stretch>
        </p:blipFill>
        <p:spPr bwMode="auto">
          <a:xfrm>
            <a:off x="179512" y="1916832"/>
            <a:ext cx="2962615" cy="2592288"/>
          </a:xfrm>
          <a:prstGeom prst="rect">
            <a:avLst/>
          </a:prstGeom>
          <a:noFill/>
        </p:spPr>
      </p:pic>
      <p:pic>
        <p:nvPicPr>
          <p:cNvPr id="3075" name="Picture 3" descr="E:\КТВ\паспорт\учебник\DSC00775.JPG"/>
          <p:cNvPicPr>
            <a:picLocks noGrp="1" noChangeAspect="1" noChangeArrowheads="1"/>
          </p:cNvPicPr>
          <p:nvPr>
            <p:ph sz="half" idx="1"/>
          </p:nvPr>
        </p:nvPicPr>
        <p:blipFill>
          <a:blip r:embed="rId3" cstate="print"/>
          <a:srcRect l="12737" r="15943"/>
          <a:stretch>
            <a:fillRect/>
          </a:stretch>
        </p:blipFill>
        <p:spPr bwMode="auto">
          <a:xfrm>
            <a:off x="3275856" y="1916832"/>
            <a:ext cx="2465085" cy="2592288"/>
          </a:xfrm>
          <a:prstGeom prst="rect">
            <a:avLst/>
          </a:prstGeom>
          <a:noFill/>
        </p:spPr>
      </p:pic>
      <p:pic>
        <p:nvPicPr>
          <p:cNvPr id="3076" name="Picture 4" descr="E:\КТВ\паспорт\учебник\DSC00776.JPG"/>
          <p:cNvPicPr>
            <a:picLocks noGrp="1" noChangeAspect="1" noChangeArrowheads="1"/>
          </p:cNvPicPr>
          <p:nvPr>
            <p:ph sz="half" idx="2"/>
          </p:nvPr>
        </p:nvPicPr>
        <p:blipFill>
          <a:blip r:embed="rId4" cstate="print"/>
          <a:srcRect l="11290"/>
          <a:stretch>
            <a:fillRect/>
          </a:stretch>
        </p:blipFill>
        <p:spPr bwMode="auto">
          <a:xfrm>
            <a:off x="5868144" y="1916832"/>
            <a:ext cx="2905328" cy="2592288"/>
          </a:xfrm>
          <a:prstGeom prst="rect">
            <a:avLst/>
          </a:prstGeom>
          <a:noFill/>
        </p:spPr>
      </p:pic>
      <p:sp>
        <p:nvSpPr>
          <p:cNvPr id="10" name="TextBox 9"/>
          <p:cNvSpPr txBox="1"/>
          <p:nvPr/>
        </p:nvSpPr>
        <p:spPr>
          <a:xfrm>
            <a:off x="251520" y="4941168"/>
            <a:ext cx="2880320" cy="646331"/>
          </a:xfrm>
          <a:prstGeom prst="rect">
            <a:avLst/>
          </a:prstGeom>
          <a:noFill/>
        </p:spPr>
        <p:txBody>
          <a:bodyPr wrap="square" rtlCol="0">
            <a:spAutoFit/>
          </a:bodyPr>
          <a:lstStyle/>
          <a:p>
            <a:r>
              <a:rPr lang="en-US" dirty="0" smtClean="0"/>
              <a:t>soil</a:t>
            </a:r>
            <a:r>
              <a:rPr lang="ru-RU" dirty="0" smtClean="0"/>
              <a:t> –</a:t>
            </a:r>
            <a:r>
              <a:rPr lang="en-US" dirty="0" smtClean="0"/>
              <a:t>initial temperature</a:t>
            </a:r>
            <a:r>
              <a:rPr lang="ru-RU" dirty="0" smtClean="0"/>
              <a:t>   0 </a:t>
            </a:r>
            <a:r>
              <a:rPr lang="ru-RU" dirty="0" smtClean="0">
                <a:latin typeface="Times New Roman" pitchFamily="18" charset="0"/>
                <a:cs typeface="Times New Roman" pitchFamily="18" charset="0"/>
              </a:rPr>
              <a:t>°С</a:t>
            </a:r>
            <a:endParaRPr lang="ru-RU" dirty="0"/>
          </a:p>
        </p:txBody>
      </p:sp>
      <p:sp>
        <p:nvSpPr>
          <p:cNvPr id="11" name="TextBox 10"/>
          <p:cNvSpPr txBox="1"/>
          <p:nvPr/>
        </p:nvSpPr>
        <p:spPr>
          <a:xfrm>
            <a:off x="3131840" y="4941168"/>
            <a:ext cx="2736304" cy="646331"/>
          </a:xfrm>
          <a:prstGeom prst="rect">
            <a:avLst/>
          </a:prstGeom>
          <a:noFill/>
        </p:spPr>
        <p:txBody>
          <a:bodyPr wrap="square" rtlCol="0">
            <a:spAutoFit/>
          </a:bodyPr>
          <a:lstStyle/>
          <a:p>
            <a:r>
              <a:rPr lang="en-US" dirty="0" smtClean="0"/>
              <a:t>water</a:t>
            </a:r>
            <a:r>
              <a:rPr lang="ru-RU" dirty="0" smtClean="0"/>
              <a:t>–</a:t>
            </a:r>
            <a:r>
              <a:rPr lang="en-US" dirty="0" smtClean="0"/>
              <a:t>initial temperature</a:t>
            </a:r>
            <a:r>
              <a:rPr lang="ru-RU" dirty="0" smtClean="0"/>
              <a:t>  80 </a:t>
            </a:r>
            <a:r>
              <a:rPr lang="ru-RU" dirty="0" smtClean="0">
                <a:latin typeface="Times New Roman" pitchFamily="18" charset="0"/>
                <a:cs typeface="Times New Roman" pitchFamily="18" charset="0"/>
              </a:rPr>
              <a:t>°С</a:t>
            </a:r>
            <a:endParaRPr lang="ru-RU" dirty="0"/>
          </a:p>
        </p:txBody>
      </p:sp>
      <p:sp>
        <p:nvSpPr>
          <p:cNvPr id="19" name="TextBox 18"/>
          <p:cNvSpPr txBox="1"/>
          <p:nvPr/>
        </p:nvSpPr>
        <p:spPr>
          <a:xfrm>
            <a:off x="6156176" y="4941168"/>
            <a:ext cx="2775119" cy="923330"/>
          </a:xfrm>
          <a:prstGeom prst="rect">
            <a:avLst/>
          </a:prstGeom>
          <a:noFill/>
        </p:spPr>
        <p:txBody>
          <a:bodyPr wrap="none" rtlCol="0">
            <a:spAutoFit/>
          </a:bodyPr>
          <a:lstStyle/>
          <a:p>
            <a:r>
              <a:rPr lang="en-US" dirty="0" smtClean="0"/>
              <a:t>water</a:t>
            </a:r>
            <a:r>
              <a:rPr lang="ru-RU" dirty="0" smtClean="0"/>
              <a:t> –</a:t>
            </a:r>
            <a:r>
              <a:rPr lang="en-US" dirty="0" smtClean="0"/>
              <a:t>initial temperature</a:t>
            </a:r>
          </a:p>
          <a:p>
            <a:r>
              <a:rPr lang="ru-RU" dirty="0" smtClean="0"/>
              <a:t>   56 </a:t>
            </a:r>
            <a:r>
              <a:rPr lang="ru-RU" dirty="0" smtClean="0">
                <a:latin typeface="Times New Roman" pitchFamily="18" charset="0"/>
                <a:cs typeface="Times New Roman" pitchFamily="18" charset="0"/>
              </a:rPr>
              <a:t>°С</a:t>
            </a:r>
            <a:endParaRPr lang="ru-RU"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calculation of the heat capacity of the bottom soil</a:t>
            </a:r>
            <a:endParaRPr lang="ru-RU" dirty="0"/>
          </a:p>
        </p:txBody>
      </p:sp>
      <p:sp>
        <p:nvSpPr>
          <p:cNvPr id="3" name="Содержимое 2"/>
          <p:cNvSpPr>
            <a:spLocks noGrp="1"/>
          </p:cNvSpPr>
          <p:nvPr>
            <p:ph sz="half" idx="1"/>
          </p:nvPr>
        </p:nvSpPr>
        <p:spPr>
          <a:xfrm>
            <a:off x="457200" y="1916832"/>
            <a:ext cx="8219256" cy="4438093"/>
          </a:xfrm>
        </p:spPr>
        <p:txBody>
          <a:bodyPr/>
          <a:lstStyle/>
          <a:p>
            <a:pPr>
              <a:buNone/>
            </a:pPr>
            <a:r>
              <a:rPr lang="en-US" sz="2000" dirty="0" smtClean="0">
                <a:latin typeface="Times New Roman" pitchFamily="18" charset="0"/>
                <a:cs typeface="Times New Roman" pitchFamily="18" charset="0"/>
              </a:rPr>
              <a:t>The mass of soil (m</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0.1 kg.</a:t>
            </a:r>
          </a:p>
          <a:p>
            <a:pPr>
              <a:buNone/>
            </a:pPr>
            <a:r>
              <a:rPr lang="en-US" sz="2000" dirty="0" smtClean="0">
                <a:latin typeface="Times New Roman" pitchFamily="18" charset="0"/>
                <a:cs typeface="Times New Roman" pitchFamily="18" charset="0"/>
              </a:rPr>
              <a:t>The temperature of the soil (</a:t>
            </a:r>
            <a:r>
              <a:rPr lang="en-US" sz="2000" dirty="0" err="1" smtClean="0">
                <a:latin typeface="Times New Roman" pitchFamily="18" charset="0"/>
                <a:cs typeface="Times New Roman" pitchFamily="18" charset="0"/>
              </a:rPr>
              <a:t>t</a:t>
            </a:r>
            <a:r>
              <a:rPr lang="en-US" sz="1400" dirty="0" err="1"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0 °C</a:t>
            </a:r>
          </a:p>
          <a:p>
            <a:pPr>
              <a:buNone/>
            </a:pPr>
            <a:r>
              <a:rPr lang="en-US" sz="2000" dirty="0" smtClean="0">
                <a:latin typeface="Times New Roman" pitchFamily="18" charset="0"/>
                <a:cs typeface="Times New Roman" pitchFamily="18" charset="0"/>
              </a:rPr>
              <a:t>The mass of water (m</a:t>
            </a:r>
            <a:r>
              <a:rPr lang="en-US" sz="1600" dirty="0"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of 0.2 kg.</a:t>
            </a:r>
          </a:p>
          <a:p>
            <a:pPr>
              <a:buNone/>
            </a:pPr>
            <a:r>
              <a:rPr lang="en-US" sz="2000" dirty="0" smtClean="0">
                <a:latin typeface="Times New Roman" pitchFamily="18" charset="0"/>
                <a:cs typeface="Times New Roman" pitchFamily="18" charset="0"/>
              </a:rPr>
              <a:t>The water temperature (</a:t>
            </a:r>
            <a:r>
              <a:rPr lang="en-US" sz="2000" dirty="0" err="1" smtClean="0">
                <a:latin typeface="Times New Roman" pitchFamily="18" charset="0"/>
                <a:cs typeface="Times New Roman" pitchFamily="18" charset="0"/>
              </a:rPr>
              <a:t>t</a:t>
            </a:r>
            <a:r>
              <a:rPr lang="en-US" sz="14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+ 80 ° C</a:t>
            </a:r>
          </a:p>
          <a:p>
            <a:pPr>
              <a:buNone/>
            </a:pPr>
            <a:r>
              <a:rPr lang="en-US" sz="2000" dirty="0" smtClean="0">
                <a:latin typeface="Times New Roman" pitchFamily="18" charset="0"/>
                <a:cs typeface="Times New Roman" pitchFamily="18" charset="0"/>
              </a:rPr>
              <a:t>The general temperature (after mixing) +56 ° C.</a:t>
            </a:r>
          </a:p>
          <a:p>
            <a:pPr>
              <a:buNone/>
            </a:pPr>
            <a:r>
              <a:rPr lang="en-US" sz="2000" dirty="0" smtClean="0">
                <a:latin typeface="Times New Roman" pitchFamily="18" charset="0"/>
                <a:cs typeface="Times New Roman" pitchFamily="18" charset="0"/>
              </a:rPr>
              <a:t>The heat capacity of water (</a:t>
            </a:r>
            <a:r>
              <a:rPr lang="en-US" sz="2000" dirty="0" err="1" smtClean="0">
                <a:latin typeface="Times New Roman" pitchFamily="18" charset="0"/>
                <a:cs typeface="Times New Roman" pitchFamily="18" charset="0"/>
              </a:rPr>
              <a:t>C</a:t>
            </a:r>
            <a:r>
              <a:rPr lang="en-US" sz="14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4200 J / kg ° C</a:t>
            </a:r>
          </a:p>
          <a:p>
            <a:pPr>
              <a:buNone/>
            </a:pPr>
            <a:r>
              <a:rPr lang="en-US" sz="2000" dirty="0" err="1" smtClean="0">
                <a:latin typeface="Times New Roman" pitchFamily="18" charset="0"/>
                <a:cs typeface="Times New Roman" pitchFamily="18" charset="0"/>
              </a:rPr>
              <a:t>Q</a:t>
            </a:r>
            <a:r>
              <a:rPr lang="en-US" sz="14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C</a:t>
            </a:r>
            <a:r>
              <a:rPr lang="en-US" sz="14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x m</a:t>
            </a:r>
            <a:r>
              <a:rPr lang="en-US" sz="1400" dirty="0"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x (</a:t>
            </a:r>
            <a:r>
              <a:rPr lang="en-US" sz="2000" dirty="0" err="1" smtClean="0">
                <a:latin typeface="Times New Roman" pitchFamily="18" charset="0"/>
                <a:cs typeface="Times New Roman" pitchFamily="18" charset="0"/>
              </a:rPr>
              <a:t>ST</a:t>
            </a:r>
            <a:r>
              <a:rPr lang="en-US" sz="14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ET</a:t>
            </a:r>
            <a:r>
              <a:rPr lang="en-US" sz="14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J. Q</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 C</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x m</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x (ST</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 ET</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J.</a:t>
            </a:r>
          </a:p>
          <a:p>
            <a:pPr>
              <a:buNone/>
            </a:pPr>
            <a:r>
              <a:rPr lang="en-US" sz="2000" dirty="0" err="1" smtClean="0">
                <a:latin typeface="Times New Roman" pitchFamily="18" charset="0"/>
                <a:cs typeface="Times New Roman" pitchFamily="18" charset="0"/>
              </a:rPr>
              <a:t>Q</a:t>
            </a:r>
            <a:r>
              <a:rPr lang="en-US" sz="14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 Q</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 0</a:t>
            </a:r>
          </a:p>
          <a:p>
            <a:pPr>
              <a:buNone/>
            </a:pPr>
            <a:r>
              <a:rPr lang="en-US" sz="2000" dirty="0" smtClean="0">
                <a:latin typeface="Times New Roman" pitchFamily="18" charset="0"/>
                <a:cs typeface="Times New Roman" pitchFamily="18" charset="0"/>
              </a:rPr>
              <a:t>The heat capacity of the soil C</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C</a:t>
            </a:r>
            <a:r>
              <a:rPr lang="en-US" sz="14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x m</a:t>
            </a:r>
            <a:r>
              <a:rPr lang="en-US" sz="1400" dirty="0"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x (</a:t>
            </a:r>
            <a:r>
              <a:rPr lang="en-US" sz="2000" dirty="0" err="1" smtClean="0">
                <a:latin typeface="Times New Roman" pitchFamily="18" charset="0"/>
                <a:cs typeface="Times New Roman" pitchFamily="18" charset="0"/>
              </a:rPr>
              <a:t>ST</a:t>
            </a:r>
            <a:r>
              <a:rPr lang="en-US" sz="14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ET</a:t>
            </a:r>
            <a:r>
              <a:rPr lang="en-US" sz="1400" dirty="0" err="1"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 / m</a:t>
            </a:r>
            <a:r>
              <a:rPr lang="en-US" sz="14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x (STs-ETs)                                  Cs = -4200 x 0.2 x (56-80) / 0.1 x (56-0)</a:t>
            </a:r>
          </a:p>
          <a:p>
            <a:pPr>
              <a:buNone/>
            </a:pPr>
            <a:r>
              <a:rPr lang="en-US" sz="2000" dirty="0" smtClean="0">
                <a:latin typeface="Times New Roman" pitchFamily="18" charset="0"/>
                <a:cs typeface="Times New Roman" pitchFamily="18" charset="0"/>
              </a:rPr>
              <a:t>                                              Cs = 3600 J / kg ° C</a:t>
            </a:r>
          </a:p>
          <a:p>
            <a:pPr>
              <a:buNone/>
            </a:pPr>
            <a:r>
              <a:rPr lang="en-US" sz="2000" dirty="0" smtClean="0">
                <a:latin typeface="Times New Roman" pitchFamily="18" charset="0"/>
                <a:cs typeface="Times New Roman" pitchFamily="18" charset="0"/>
              </a:rPr>
              <a:t>                                              Cs &lt; </a:t>
            </a:r>
            <a:r>
              <a:rPr lang="en-US" sz="2000" dirty="0" err="1" smtClean="0">
                <a:latin typeface="Times New Roman" pitchFamily="18" charset="0"/>
                <a:cs typeface="Times New Roman" pitchFamily="18" charset="0"/>
              </a:rPr>
              <a:t>Cw</a:t>
            </a:r>
            <a:endParaRPr lang="ru-RU"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4000" dirty="0" smtClean="0"/>
              <a:t>Comparing the speed of ice formation in the center and at the edge of the container</a:t>
            </a:r>
            <a:endParaRPr lang="ru-RU" sz="4000" dirty="0"/>
          </a:p>
        </p:txBody>
      </p:sp>
      <p:pic>
        <p:nvPicPr>
          <p:cNvPr id="7169" name="Picture 1" descr="E:\КТВ\паспорт\учебник\DSC00752.JPG"/>
          <p:cNvPicPr>
            <a:picLocks noChangeAspect="1" noChangeArrowheads="1"/>
          </p:cNvPicPr>
          <p:nvPr/>
        </p:nvPicPr>
        <p:blipFill>
          <a:blip r:embed="rId2" cstate="print"/>
          <a:srcRect l="17713" t="11933" r="16925" b="2751"/>
          <a:stretch>
            <a:fillRect/>
          </a:stretch>
        </p:blipFill>
        <p:spPr bwMode="auto">
          <a:xfrm>
            <a:off x="179512" y="1844824"/>
            <a:ext cx="2868624" cy="2808311"/>
          </a:xfrm>
          <a:prstGeom prst="rect">
            <a:avLst/>
          </a:prstGeom>
          <a:noFill/>
        </p:spPr>
      </p:pic>
      <p:pic>
        <p:nvPicPr>
          <p:cNvPr id="7170" name="Picture 2" descr="E:\КТВ\паспорт\учебник\DSC00755.JPG"/>
          <p:cNvPicPr>
            <a:picLocks noChangeAspect="1" noChangeArrowheads="1"/>
          </p:cNvPicPr>
          <p:nvPr/>
        </p:nvPicPr>
        <p:blipFill>
          <a:blip r:embed="rId3" cstate="print"/>
          <a:srcRect l="16925" t="2751" r="11413"/>
          <a:stretch>
            <a:fillRect/>
          </a:stretch>
        </p:blipFill>
        <p:spPr bwMode="auto">
          <a:xfrm>
            <a:off x="3059831" y="1844824"/>
            <a:ext cx="2759199" cy="2808312"/>
          </a:xfrm>
          <a:prstGeom prst="rect">
            <a:avLst/>
          </a:prstGeom>
          <a:noFill/>
        </p:spPr>
      </p:pic>
      <p:pic>
        <p:nvPicPr>
          <p:cNvPr id="7171" name="Picture 3" descr="E:\КТВ\паспорт\учебник\DSC00760.JPG"/>
          <p:cNvPicPr>
            <a:picLocks noGrp="1" noChangeAspect="1" noChangeArrowheads="1"/>
          </p:cNvPicPr>
          <p:nvPr>
            <p:ph sz="half" idx="1"/>
          </p:nvPr>
        </p:nvPicPr>
        <p:blipFill>
          <a:blip r:embed="rId4" cstate="print"/>
          <a:srcRect l="8475" r="21190"/>
          <a:stretch>
            <a:fillRect/>
          </a:stretch>
        </p:blipFill>
        <p:spPr bwMode="auto">
          <a:xfrm>
            <a:off x="5868144" y="1844823"/>
            <a:ext cx="2633660" cy="2808313"/>
          </a:xfrm>
          <a:prstGeom prst="rect">
            <a:avLst/>
          </a:prstGeom>
          <a:noFill/>
        </p:spPr>
      </p:pic>
      <p:sp>
        <p:nvSpPr>
          <p:cNvPr id="12" name="TextBox 11"/>
          <p:cNvSpPr txBox="1"/>
          <p:nvPr/>
        </p:nvSpPr>
        <p:spPr>
          <a:xfrm>
            <a:off x="323528" y="4653136"/>
            <a:ext cx="2592288" cy="1200329"/>
          </a:xfrm>
          <a:prstGeom prst="rect">
            <a:avLst/>
          </a:prstGeom>
          <a:noFill/>
        </p:spPr>
        <p:txBody>
          <a:bodyPr wrap="square" rtlCol="0">
            <a:spAutoFit/>
          </a:bodyPr>
          <a:lstStyle/>
          <a:p>
            <a:r>
              <a:rPr lang="ru-RU" dirty="0" smtClean="0"/>
              <a:t>12 </a:t>
            </a:r>
            <a:r>
              <a:rPr lang="en-US" dirty="0" smtClean="0"/>
              <a:t>hours</a:t>
            </a:r>
            <a:r>
              <a:rPr lang="ru-RU" dirty="0" smtClean="0"/>
              <a:t> </a:t>
            </a:r>
          </a:p>
          <a:p>
            <a:r>
              <a:rPr lang="en-US" dirty="0" smtClean="0"/>
              <a:t>In the center</a:t>
            </a:r>
            <a:r>
              <a:rPr lang="ru-RU" dirty="0" smtClean="0"/>
              <a:t>-9 мм</a:t>
            </a:r>
          </a:p>
          <a:p>
            <a:r>
              <a:rPr lang="ru-RU" dirty="0" smtClean="0"/>
              <a:t>3 см. </a:t>
            </a:r>
            <a:r>
              <a:rPr lang="en-US" dirty="0" smtClean="0"/>
              <a:t>from the edge</a:t>
            </a:r>
            <a:r>
              <a:rPr lang="ru-RU" dirty="0" smtClean="0"/>
              <a:t> 18 мм </a:t>
            </a:r>
            <a:endParaRPr lang="ru-RU" dirty="0"/>
          </a:p>
        </p:txBody>
      </p:sp>
      <p:sp>
        <p:nvSpPr>
          <p:cNvPr id="18" name="TextBox 17"/>
          <p:cNvSpPr txBox="1"/>
          <p:nvPr/>
        </p:nvSpPr>
        <p:spPr>
          <a:xfrm>
            <a:off x="3059832" y="4653136"/>
            <a:ext cx="2376264" cy="1200329"/>
          </a:xfrm>
          <a:prstGeom prst="rect">
            <a:avLst/>
          </a:prstGeom>
          <a:noFill/>
        </p:spPr>
        <p:txBody>
          <a:bodyPr wrap="square" rtlCol="0">
            <a:spAutoFit/>
          </a:bodyPr>
          <a:lstStyle/>
          <a:p>
            <a:r>
              <a:rPr lang="ru-RU" dirty="0" smtClean="0"/>
              <a:t>15 </a:t>
            </a:r>
            <a:r>
              <a:rPr lang="en-US" dirty="0" smtClean="0"/>
              <a:t>hours</a:t>
            </a:r>
            <a:endParaRPr lang="ru-RU" dirty="0" smtClean="0"/>
          </a:p>
          <a:p>
            <a:r>
              <a:rPr lang="en-US" dirty="0" smtClean="0"/>
              <a:t>In the center</a:t>
            </a:r>
            <a:r>
              <a:rPr lang="ru-RU" dirty="0" smtClean="0"/>
              <a:t>-17 мм</a:t>
            </a:r>
          </a:p>
          <a:p>
            <a:r>
              <a:rPr lang="ru-RU" dirty="0" smtClean="0"/>
              <a:t>3 см. </a:t>
            </a:r>
            <a:r>
              <a:rPr lang="en-US" dirty="0" smtClean="0"/>
              <a:t>From the edge</a:t>
            </a:r>
            <a:r>
              <a:rPr lang="ru-RU" dirty="0" smtClean="0"/>
              <a:t> 35 мм </a:t>
            </a:r>
            <a:endParaRPr lang="ru-RU" dirty="0"/>
          </a:p>
        </p:txBody>
      </p:sp>
      <p:sp>
        <p:nvSpPr>
          <p:cNvPr id="19" name="TextBox 18"/>
          <p:cNvSpPr txBox="1"/>
          <p:nvPr/>
        </p:nvSpPr>
        <p:spPr>
          <a:xfrm>
            <a:off x="5868144" y="4653136"/>
            <a:ext cx="2385333" cy="1754326"/>
          </a:xfrm>
          <a:prstGeom prst="rect">
            <a:avLst/>
          </a:prstGeom>
          <a:noFill/>
        </p:spPr>
        <p:txBody>
          <a:bodyPr wrap="square" rtlCol="0">
            <a:spAutoFit/>
          </a:bodyPr>
          <a:lstStyle/>
          <a:p>
            <a:r>
              <a:rPr lang="ru-RU" dirty="0" smtClean="0"/>
              <a:t>18 </a:t>
            </a:r>
            <a:r>
              <a:rPr lang="en-US" dirty="0" smtClean="0"/>
              <a:t>hours</a:t>
            </a:r>
            <a:endParaRPr lang="ru-RU" dirty="0" smtClean="0"/>
          </a:p>
          <a:p>
            <a:r>
              <a:rPr lang="en-US" dirty="0" smtClean="0"/>
              <a:t>In the center</a:t>
            </a:r>
            <a:r>
              <a:rPr lang="ru-RU" dirty="0" smtClean="0"/>
              <a:t>-25 мм</a:t>
            </a:r>
          </a:p>
          <a:p>
            <a:r>
              <a:rPr lang="ru-RU" dirty="0" smtClean="0"/>
              <a:t>3 см. </a:t>
            </a:r>
            <a:r>
              <a:rPr lang="en-US" dirty="0" smtClean="0"/>
              <a:t>From the bottom- complete freezing</a:t>
            </a:r>
            <a:endParaRPr lang="ru-RU" dirty="0" smtClean="0"/>
          </a:p>
          <a:p>
            <a:endParaRPr lang="ru-RU" dirty="0"/>
          </a:p>
        </p:txBody>
      </p:sp>
      <p:sp>
        <p:nvSpPr>
          <p:cNvPr id="20" name="TextBox 19"/>
          <p:cNvSpPr txBox="1"/>
          <p:nvPr/>
        </p:nvSpPr>
        <p:spPr>
          <a:xfrm>
            <a:off x="179512" y="5949280"/>
            <a:ext cx="8424936"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t in the freezer</a:t>
            </a:r>
            <a:r>
              <a:rPr lang="ru-RU" sz="2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-15</a:t>
            </a:r>
            <a:r>
              <a:rPr lang="ru-RU" dirty="0" smtClean="0">
                <a:latin typeface="Times New Roman" pitchFamily="18" charset="0"/>
                <a:cs typeface="Times New Roman" pitchFamily="18" charset="0"/>
              </a:rPr>
              <a:t>°С</a:t>
            </a:r>
            <a:r>
              <a:rPr lang="en-US" dirty="0" smtClean="0">
                <a:latin typeface="Times New Roman" pitchFamily="18" charset="0"/>
                <a:cs typeface="Times New Roman" pitchFamily="18" charset="0"/>
              </a:rPr>
              <a:t>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lstStyle/>
          <a:p>
            <a:pPr algn="ctr"/>
            <a:r>
              <a:rPr lang="en-US" sz="3200" dirty="0" smtClean="0"/>
              <a:t>Investigation of the structure after 18 hours of the ice cooling (-15 ° C)</a:t>
            </a:r>
            <a:endParaRPr lang="ru-RU" sz="3200" dirty="0"/>
          </a:p>
        </p:txBody>
      </p:sp>
      <p:pic>
        <p:nvPicPr>
          <p:cNvPr id="6145" name="Picture 1" descr="E:\КТВ\паспорт\учебник\DSC00759.JPG"/>
          <p:cNvPicPr>
            <a:picLocks noGrp="1" noChangeAspect="1" noChangeArrowheads="1"/>
          </p:cNvPicPr>
          <p:nvPr>
            <p:ph sz="half" idx="1"/>
          </p:nvPr>
        </p:nvPicPr>
        <p:blipFill>
          <a:blip r:embed="rId2" cstate="print"/>
          <a:srcRect l="14520" r="14160"/>
          <a:stretch>
            <a:fillRect/>
          </a:stretch>
        </p:blipFill>
        <p:spPr bwMode="auto">
          <a:xfrm>
            <a:off x="109187" y="1916832"/>
            <a:ext cx="2813009" cy="2880320"/>
          </a:xfrm>
          <a:prstGeom prst="rect">
            <a:avLst/>
          </a:prstGeom>
          <a:noFill/>
        </p:spPr>
      </p:pic>
      <p:pic>
        <p:nvPicPr>
          <p:cNvPr id="6147" name="Picture 3" descr="E:\КТВ\паспорт\учебник\DSC00763.JPG"/>
          <p:cNvPicPr>
            <a:picLocks noGrp="1" noChangeAspect="1" noChangeArrowheads="1"/>
          </p:cNvPicPr>
          <p:nvPr>
            <p:ph sz="half" idx="2"/>
          </p:nvPr>
        </p:nvPicPr>
        <p:blipFill>
          <a:blip r:embed="rId3" cstate="print"/>
          <a:srcRect l="14160" r="10954"/>
          <a:stretch>
            <a:fillRect/>
          </a:stretch>
        </p:blipFill>
        <p:spPr bwMode="auto">
          <a:xfrm>
            <a:off x="6084168" y="1916832"/>
            <a:ext cx="2880320" cy="2884714"/>
          </a:xfrm>
          <a:prstGeom prst="rect">
            <a:avLst/>
          </a:prstGeom>
          <a:noFill/>
        </p:spPr>
      </p:pic>
      <p:sp>
        <p:nvSpPr>
          <p:cNvPr id="14" name="TextBox 13"/>
          <p:cNvSpPr txBox="1"/>
          <p:nvPr/>
        </p:nvSpPr>
        <p:spPr>
          <a:xfrm>
            <a:off x="539552" y="1484784"/>
            <a:ext cx="1840915" cy="369332"/>
          </a:xfrm>
          <a:prstGeom prst="rect">
            <a:avLst/>
          </a:prstGeom>
          <a:noFill/>
        </p:spPr>
        <p:txBody>
          <a:bodyPr wrap="square" rtlCol="0">
            <a:spAutoFit/>
          </a:bodyPr>
          <a:lstStyle/>
          <a:p>
            <a:r>
              <a:rPr lang="en-US" dirty="0" err="1" smtClean="0"/>
              <a:t>Sideview</a:t>
            </a:r>
            <a:endParaRPr lang="ru-RU" dirty="0"/>
          </a:p>
        </p:txBody>
      </p:sp>
      <p:sp>
        <p:nvSpPr>
          <p:cNvPr id="15" name="TextBox 14"/>
          <p:cNvSpPr txBox="1"/>
          <p:nvPr/>
        </p:nvSpPr>
        <p:spPr>
          <a:xfrm>
            <a:off x="3347864" y="1484784"/>
            <a:ext cx="4968552" cy="369332"/>
          </a:xfrm>
          <a:prstGeom prst="rect">
            <a:avLst/>
          </a:prstGeom>
          <a:noFill/>
        </p:spPr>
        <p:txBody>
          <a:bodyPr wrap="square" rtlCol="0">
            <a:spAutoFit/>
          </a:bodyPr>
          <a:lstStyle/>
          <a:p>
            <a:r>
              <a:rPr lang="ru-RU" dirty="0" smtClean="0"/>
              <a:t>              </a:t>
            </a:r>
            <a:r>
              <a:rPr lang="en-US" dirty="0" err="1" smtClean="0"/>
              <a:t>Bottomview</a:t>
            </a:r>
            <a:endParaRPr lang="ru-RU" dirty="0"/>
          </a:p>
        </p:txBody>
      </p:sp>
      <p:sp>
        <p:nvSpPr>
          <p:cNvPr id="16" name="TextBox 15"/>
          <p:cNvSpPr txBox="1"/>
          <p:nvPr/>
        </p:nvSpPr>
        <p:spPr>
          <a:xfrm>
            <a:off x="3203848" y="4869160"/>
            <a:ext cx="2448272" cy="923330"/>
          </a:xfrm>
          <a:prstGeom prst="rect">
            <a:avLst/>
          </a:prstGeom>
          <a:noFill/>
        </p:spPr>
        <p:txBody>
          <a:bodyPr wrap="square" rtlCol="0">
            <a:spAutoFit/>
          </a:bodyPr>
          <a:lstStyle/>
          <a:p>
            <a:r>
              <a:rPr lang="en-US" dirty="0" smtClean="0"/>
              <a:t>The tank with the unfrozen water</a:t>
            </a:r>
            <a:endParaRPr lang="ru-RU" dirty="0" smtClean="0"/>
          </a:p>
          <a:p>
            <a:endParaRPr lang="ru-RU" dirty="0"/>
          </a:p>
        </p:txBody>
      </p:sp>
      <p:sp>
        <p:nvSpPr>
          <p:cNvPr id="17" name="TextBox 16"/>
          <p:cNvSpPr txBox="1"/>
          <p:nvPr/>
        </p:nvSpPr>
        <p:spPr>
          <a:xfrm>
            <a:off x="6084168" y="4797152"/>
            <a:ext cx="2664296" cy="646331"/>
          </a:xfrm>
          <a:prstGeom prst="rect">
            <a:avLst/>
          </a:prstGeom>
          <a:noFill/>
        </p:spPr>
        <p:txBody>
          <a:bodyPr wrap="square" rtlCol="0">
            <a:spAutoFit/>
          </a:bodyPr>
          <a:lstStyle/>
          <a:p>
            <a:r>
              <a:rPr lang="en-US" dirty="0" smtClean="0"/>
              <a:t>depth</a:t>
            </a:r>
            <a:r>
              <a:rPr lang="ru-RU" dirty="0" smtClean="0"/>
              <a:t>- 75 мм</a:t>
            </a:r>
          </a:p>
          <a:p>
            <a:r>
              <a:rPr lang="en-US" dirty="0" smtClean="0"/>
              <a:t>diameter</a:t>
            </a:r>
            <a:r>
              <a:rPr lang="ru-RU" dirty="0" smtClean="0"/>
              <a:t> 30 мм</a:t>
            </a:r>
            <a:endParaRPr lang="ru-RU" dirty="0"/>
          </a:p>
        </p:txBody>
      </p:sp>
      <p:sp>
        <p:nvSpPr>
          <p:cNvPr id="18" name="TextBox 17"/>
          <p:cNvSpPr txBox="1"/>
          <p:nvPr/>
        </p:nvSpPr>
        <p:spPr>
          <a:xfrm>
            <a:off x="251520" y="5805264"/>
            <a:ext cx="8496944" cy="707886"/>
          </a:xfrm>
          <a:prstGeom prst="rect">
            <a:avLst/>
          </a:prstGeom>
          <a:noFill/>
        </p:spPr>
        <p:txBody>
          <a:bodyPr wrap="square" rtlCol="0">
            <a:spAutoFit/>
          </a:bodyPr>
          <a:lstStyle/>
          <a:p>
            <a:pPr algn="just"/>
            <a:r>
              <a:rPr lang="en-US" sz="2000" dirty="0" smtClean="0"/>
              <a:t> In the central part the cooling process and ice formation is slower than in the side portion.</a:t>
            </a:r>
            <a:endParaRPr lang="ru-RU" sz="2000" b="1" dirty="0"/>
          </a:p>
        </p:txBody>
      </p:sp>
      <p:pic>
        <p:nvPicPr>
          <p:cNvPr id="2050" name="Picture 2" descr="E:\КТВ\паспорт\учебник\DSC00767.JPG"/>
          <p:cNvPicPr>
            <a:picLocks noChangeAspect="1" noChangeArrowheads="1"/>
          </p:cNvPicPr>
          <p:nvPr/>
        </p:nvPicPr>
        <p:blipFill>
          <a:blip r:embed="rId4" cstate="print"/>
          <a:srcRect l="8511" r="7792" b="3105"/>
          <a:stretch>
            <a:fillRect/>
          </a:stretch>
        </p:blipFill>
        <p:spPr bwMode="auto">
          <a:xfrm>
            <a:off x="2987824" y="1916832"/>
            <a:ext cx="3035792" cy="2880320"/>
          </a:xfrm>
          <a:prstGeom prst="rect">
            <a:avLst/>
          </a:prstGeom>
          <a:noFill/>
        </p:spPr>
      </p:pic>
      <p:sp>
        <p:nvSpPr>
          <p:cNvPr id="19" name="Двойная стрелка вверх/вниз 18"/>
          <p:cNvSpPr/>
          <p:nvPr/>
        </p:nvSpPr>
        <p:spPr>
          <a:xfrm>
            <a:off x="4788024" y="3140968"/>
            <a:ext cx="144016" cy="19442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323528" y="548680"/>
            <a:ext cx="8642350" cy="1143000"/>
          </a:xfrm>
        </p:spPr>
        <p:txBody>
          <a:bodyPr/>
          <a:lstStyle/>
          <a:p>
            <a:pPr algn="ctr"/>
            <a:r>
              <a:rPr lang="en-US" altLang="ru-RU" b="1" dirty="0" smtClean="0">
                <a:latin typeface="Times New Roman" pitchFamily="18" charset="0"/>
                <a:cs typeface="Times New Roman" pitchFamily="18" charset="0"/>
              </a:rPr>
              <a:t>Comparison of the rate of freezing</a:t>
            </a:r>
            <a:endParaRPr lang="ru-RU" altLang="ru-RU" b="1" dirty="0" smtClean="0">
              <a:latin typeface="Times New Roman" pitchFamily="18" charset="0"/>
              <a:cs typeface="Times New Roman" pitchFamily="18" charset="0"/>
            </a:endParaRPr>
          </a:p>
        </p:txBody>
      </p:sp>
      <p:graphicFrame>
        <p:nvGraphicFramePr>
          <p:cNvPr id="14" name="Содержимое 13"/>
          <p:cNvGraphicFramePr>
            <a:graphicFrameLocks noGrp="1"/>
          </p:cNvGraphicFramePr>
          <p:nvPr>
            <p:ph sz="half" idx="1"/>
          </p:nvPr>
        </p:nvGraphicFramePr>
        <p:xfrm>
          <a:off x="251522" y="2120751"/>
          <a:ext cx="8712969" cy="4615694"/>
        </p:xfrm>
        <a:graphic>
          <a:graphicData uri="http://schemas.openxmlformats.org/drawingml/2006/table">
            <a:tbl>
              <a:tblPr firstRow="1" bandRow="1">
                <a:tableStyleId>{5C22544A-7EE6-4342-B048-85BDC9FD1C3A}</a:tableStyleId>
              </a:tblPr>
              <a:tblGrid>
                <a:gridCol w="945593"/>
                <a:gridCol w="945593"/>
                <a:gridCol w="945594"/>
                <a:gridCol w="997505"/>
                <a:gridCol w="1032960"/>
                <a:gridCol w="961431"/>
                <a:gridCol w="961431"/>
                <a:gridCol w="961431"/>
                <a:gridCol w="961431"/>
              </a:tblGrid>
              <a:tr h="1391771">
                <a:tc>
                  <a:txBody>
                    <a:bodyPr/>
                    <a:lstStyle/>
                    <a:p>
                      <a:r>
                        <a:rPr lang="en-US" sz="1600" baseline="0" dirty="0" smtClean="0">
                          <a:latin typeface="Times New Roman" panose="02020603050405020304" pitchFamily="18" charset="0"/>
                          <a:cs typeface="Times New Roman" panose="02020603050405020304" pitchFamily="18" charset="0"/>
                        </a:rPr>
                        <a:t>Measurement of depth</a:t>
                      </a:r>
                      <a:r>
                        <a:rPr lang="ru-RU" sz="1600" baseline="0" dirty="0" smtClean="0">
                          <a:latin typeface="Times New Roman" panose="02020603050405020304" pitchFamily="18" charset="0"/>
                          <a:cs typeface="Times New Roman" panose="02020603050405020304" pitchFamily="18" charset="0"/>
                        </a:rPr>
                        <a:t>            А-</a:t>
                      </a:r>
                      <a:r>
                        <a:rPr lang="en-US" sz="1600" baseline="0" dirty="0" smtClean="0">
                          <a:latin typeface="Times New Roman" panose="02020603050405020304" pitchFamily="18" charset="0"/>
                          <a:cs typeface="Times New Roman" panose="02020603050405020304" pitchFamily="18" charset="0"/>
                        </a:rPr>
                        <a:t>center</a:t>
                      </a:r>
                      <a:endParaRPr lang="ru-RU" sz="1600" baseline="0" dirty="0" smtClean="0">
                        <a:latin typeface="Times New Roman" panose="02020603050405020304" pitchFamily="18" charset="0"/>
                        <a:cs typeface="Times New Roman" panose="02020603050405020304" pitchFamily="18" charset="0"/>
                      </a:endParaRPr>
                    </a:p>
                    <a:p>
                      <a:r>
                        <a:rPr lang="ru-RU" sz="1600" baseline="0" dirty="0" smtClean="0">
                          <a:latin typeface="Times New Roman" panose="02020603050405020304" pitchFamily="18" charset="0"/>
                          <a:cs typeface="Times New Roman" panose="02020603050405020304" pitchFamily="18" charset="0"/>
                        </a:rPr>
                        <a:t>В-</a:t>
                      </a:r>
                      <a:r>
                        <a:rPr lang="en-US" sz="1600" baseline="0" dirty="0" smtClean="0">
                          <a:latin typeface="Times New Roman" panose="02020603050405020304" pitchFamily="18" charset="0"/>
                          <a:cs typeface="Times New Roman" panose="02020603050405020304" pitchFamily="18" charset="0"/>
                        </a:rPr>
                        <a:t>edge</a:t>
                      </a:r>
                      <a:endParaRPr lang="ru-RU" sz="1600" dirty="0">
                        <a:latin typeface="Times New Roman" panose="02020603050405020304" pitchFamily="18" charset="0"/>
                        <a:cs typeface="Times New Roman" panose="02020603050405020304" pitchFamily="18" charset="0"/>
                      </a:endParaRPr>
                    </a:p>
                  </a:txBody>
                  <a:tcPr marT="45714" marB="45714"/>
                </a:tc>
                <a:tc>
                  <a:txBody>
                    <a:bodyPr/>
                    <a:lstStyle/>
                    <a:p>
                      <a:r>
                        <a:rPr lang="en-US" sz="1600" dirty="0" smtClean="0">
                          <a:latin typeface="Times New Roman" panose="02020603050405020304" pitchFamily="18" charset="0"/>
                          <a:cs typeface="Times New Roman" panose="02020603050405020304" pitchFamily="18" charset="0"/>
                        </a:rPr>
                        <a:t>Temperature</a:t>
                      </a:r>
                      <a:r>
                        <a:rPr lang="ru-RU" sz="1600" dirty="0" smtClean="0">
                          <a:latin typeface="Times New Roman" panose="02020603050405020304" pitchFamily="18" charset="0"/>
                          <a:cs typeface="Times New Roman" panose="02020603050405020304" pitchFamily="18" charset="0"/>
                        </a:rPr>
                        <a:t>. С</a:t>
                      </a:r>
                      <a:endParaRPr lang="ru-RU" sz="1600" dirty="0">
                        <a:latin typeface="Times New Roman" panose="02020603050405020304" pitchFamily="18" charset="0"/>
                        <a:cs typeface="Times New Roman" panose="02020603050405020304" pitchFamily="18" charset="0"/>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Ice</a:t>
                      </a:r>
                      <a:r>
                        <a:rPr lang="en-US" sz="1600" baseline="0" dirty="0" smtClean="0">
                          <a:latin typeface="Times New Roman" panose="02020603050405020304" pitchFamily="18" charset="0"/>
                          <a:cs typeface="Times New Roman" panose="02020603050405020304" pitchFamily="18" charset="0"/>
                        </a:rPr>
                        <a:t> thickness after </a:t>
                      </a:r>
                      <a:r>
                        <a:rPr lang="ru-RU" sz="1600" dirty="0" smtClean="0">
                          <a:latin typeface="Times New Roman" panose="02020603050405020304" pitchFamily="18" charset="0"/>
                          <a:cs typeface="Times New Roman" panose="02020603050405020304" pitchFamily="18" charset="0"/>
                        </a:rPr>
                        <a:t> 3 </a:t>
                      </a:r>
                      <a:r>
                        <a:rPr lang="en-US" sz="1600" dirty="0" smtClean="0">
                          <a:latin typeface="Times New Roman" panose="02020603050405020304" pitchFamily="18" charset="0"/>
                          <a:cs typeface="Times New Roman" panose="02020603050405020304" pitchFamily="18" charset="0"/>
                        </a:rPr>
                        <a:t>hours</a:t>
                      </a:r>
                      <a:r>
                        <a:rPr lang="ru-RU" sz="1600" dirty="0" smtClean="0">
                          <a:latin typeface="Times New Roman" panose="02020603050405020304" pitchFamily="18" charset="0"/>
                          <a:cs typeface="Times New Roman" panose="02020603050405020304" pitchFamily="18" charset="0"/>
                        </a:rPr>
                        <a:t>, мм</a:t>
                      </a:r>
                    </a:p>
                    <a:p>
                      <a:endParaRPr lang="ru-RU" sz="1600" dirty="0">
                        <a:latin typeface="Times New Roman" panose="02020603050405020304" pitchFamily="18" charset="0"/>
                        <a:cs typeface="Times New Roman" panose="02020603050405020304" pitchFamily="18" charset="0"/>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Ice</a:t>
                      </a:r>
                      <a:r>
                        <a:rPr lang="en-US" sz="1600" baseline="0" dirty="0" smtClean="0">
                          <a:latin typeface="Times New Roman" panose="02020603050405020304" pitchFamily="18" charset="0"/>
                          <a:cs typeface="Times New Roman" panose="02020603050405020304" pitchFamily="18" charset="0"/>
                        </a:rPr>
                        <a:t> thickness after </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6</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hours</a:t>
                      </a:r>
                      <a:r>
                        <a:rPr lang="ru-RU" sz="1600" dirty="0" smtClean="0">
                          <a:latin typeface="Times New Roman" panose="02020603050405020304" pitchFamily="18" charset="0"/>
                          <a:cs typeface="Times New Roman" panose="02020603050405020304" pitchFamily="18" charset="0"/>
                        </a:rPr>
                        <a:t>, мм</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Ice</a:t>
                      </a:r>
                      <a:r>
                        <a:rPr lang="en-US" sz="1600" baseline="0" dirty="0" smtClean="0">
                          <a:latin typeface="Times New Roman" panose="02020603050405020304" pitchFamily="18" charset="0"/>
                          <a:cs typeface="Times New Roman" panose="02020603050405020304" pitchFamily="18" charset="0"/>
                        </a:rPr>
                        <a:t> thickness after </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9</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hours</a:t>
                      </a:r>
                      <a:r>
                        <a:rPr lang="ru-RU" sz="1600" dirty="0" smtClean="0">
                          <a:latin typeface="Times New Roman" panose="02020603050405020304" pitchFamily="18" charset="0"/>
                          <a:cs typeface="Times New Roman" panose="02020603050405020304" pitchFamily="18" charset="0"/>
                        </a:rPr>
                        <a:t>, мм</a:t>
                      </a:r>
                    </a:p>
                    <a:p>
                      <a:endParaRPr lang="ru-RU" sz="1600" dirty="0">
                        <a:latin typeface="Times New Roman" panose="02020603050405020304" pitchFamily="18" charset="0"/>
                        <a:cs typeface="Times New Roman" panose="02020603050405020304" pitchFamily="18" charset="0"/>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Ice</a:t>
                      </a:r>
                      <a:r>
                        <a:rPr lang="en-US" sz="1600" baseline="0" dirty="0" smtClean="0">
                          <a:latin typeface="Times New Roman" panose="02020603050405020304" pitchFamily="18" charset="0"/>
                          <a:cs typeface="Times New Roman" panose="02020603050405020304" pitchFamily="18" charset="0"/>
                        </a:rPr>
                        <a:t> thickness after </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12</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hours</a:t>
                      </a:r>
                      <a:r>
                        <a:rPr lang="ru-RU" sz="1600" dirty="0" smtClean="0">
                          <a:latin typeface="Times New Roman" panose="02020603050405020304" pitchFamily="18" charset="0"/>
                          <a:cs typeface="Times New Roman" panose="02020603050405020304" pitchFamily="18" charset="0"/>
                        </a:rPr>
                        <a:t>, мм</a:t>
                      </a:r>
                    </a:p>
                    <a:p>
                      <a:endParaRPr lang="ru-RU" sz="1600" dirty="0">
                        <a:latin typeface="Times New Roman" panose="02020603050405020304" pitchFamily="18" charset="0"/>
                        <a:cs typeface="Times New Roman" panose="02020603050405020304" pitchFamily="18" charset="0"/>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Ice</a:t>
                      </a:r>
                      <a:r>
                        <a:rPr lang="en-US" sz="1600" baseline="0" dirty="0" smtClean="0">
                          <a:latin typeface="Times New Roman" panose="02020603050405020304" pitchFamily="18" charset="0"/>
                          <a:cs typeface="Times New Roman" panose="02020603050405020304" pitchFamily="18" charset="0"/>
                        </a:rPr>
                        <a:t> thickness after 15 </a:t>
                      </a:r>
                      <a:r>
                        <a:rPr lang="en-US" sz="1600" dirty="0" smtClean="0">
                          <a:latin typeface="Times New Roman" panose="02020603050405020304" pitchFamily="18" charset="0"/>
                          <a:cs typeface="Times New Roman" panose="02020603050405020304" pitchFamily="18" charset="0"/>
                        </a:rPr>
                        <a:t>hours</a:t>
                      </a:r>
                      <a:r>
                        <a:rPr lang="ru-RU" sz="1600" dirty="0" smtClean="0">
                          <a:latin typeface="Times New Roman" panose="02020603050405020304" pitchFamily="18" charset="0"/>
                          <a:cs typeface="Times New Roman" panose="02020603050405020304" pitchFamily="18" charset="0"/>
                        </a:rPr>
                        <a:t>, мм</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Ice</a:t>
                      </a:r>
                      <a:r>
                        <a:rPr lang="en-US" sz="1600" baseline="0" dirty="0" smtClean="0">
                          <a:latin typeface="Times New Roman" panose="02020603050405020304" pitchFamily="18" charset="0"/>
                          <a:cs typeface="Times New Roman" panose="02020603050405020304" pitchFamily="18" charset="0"/>
                        </a:rPr>
                        <a:t> thickness after </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18</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hours</a:t>
                      </a:r>
                      <a:r>
                        <a:rPr lang="ru-RU" sz="1600" dirty="0" smtClean="0">
                          <a:latin typeface="Times New Roman" panose="02020603050405020304" pitchFamily="18" charset="0"/>
                          <a:cs typeface="Times New Roman" panose="02020603050405020304" pitchFamily="18" charset="0"/>
                        </a:rPr>
                        <a:t>, мм</a:t>
                      </a:r>
                    </a:p>
                    <a:p>
                      <a:endParaRPr lang="ru-RU" sz="1600" dirty="0">
                        <a:latin typeface="Times New Roman" panose="02020603050405020304" pitchFamily="18" charset="0"/>
                        <a:cs typeface="Times New Roman" panose="02020603050405020304" pitchFamily="18" charset="0"/>
                      </a:endParaRPr>
                    </a:p>
                  </a:txBody>
                  <a:tcPr marT="45714" marB="4571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Ice</a:t>
                      </a:r>
                      <a:r>
                        <a:rPr lang="en-US" sz="1600" baseline="0" dirty="0" smtClean="0">
                          <a:latin typeface="Times New Roman" panose="02020603050405020304" pitchFamily="18" charset="0"/>
                          <a:cs typeface="Times New Roman" panose="02020603050405020304" pitchFamily="18" charset="0"/>
                        </a:rPr>
                        <a:t> thickness after </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24</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hours</a:t>
                      </a:r>
                      <a:r>
                        <a:rPr lang="ru-RU" sz="1600" dirty="0" smtClean="0">
                          <a:latin typeface="Times New Roman" panose="02020603050405020304" pitchFamily="18" charset="0"/>
                          <a:cs typeface="Times New Roman" panose="02020603050405020304" pitchFamily="18" charset="0"/>
                        </a:rPr>
                        <a:t>, мм</a:t>
                      </a:r>
                    </a:p>
                    <a:p>
                      <a:endParaRPr lang="ru-RU" sz="1600" dirty="0">
                        <a:latin typeface="Times New Roman" panose="02020603050405020304" pitchFamily="18" charset="0"/>
                        <a:cs typeface="Times New Roman" panose="02020603050405020304" pitchFamily="18" charset="0"/>
                      </a:endParaRPr>
                    </a:p>
                  </a:txBody>
                  <a:tcPr marT="45714" marB="45714"/>
                </a:tc>
              </a:tr>
              <a:tr h="445256">
                <a:tc>
                  <a:txBody>
                    <a:bodyPr/>
                    <a:lstStyle/>
                    <a:p>
                      <a:r>
                        <a:rPr lang="ru-RU" sz="1800" dirty="0" smtClean="0">
                          <a:latin typeface="Times New Roman" panose="02020603050405020304" pitchFamily="18" charset="0"/>
                          <a:cs typeface="Times New Roman" panose="02020603050405020304" pitchFamily="18" charset="0"/>
                        </a:rPr>
                        <a:t>А</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-15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1</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3</a:t>
                      </a: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6</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9 </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17</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25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r>
              <a:tr h="391299">
                <a:tc>
                  <a:txBody>
                    <a:bodyPr/>
                    <a:lstStyle/>
                    <a:p>
                      <a:r>
                        <a:rPr lang="ru-RU" sz="1800" dirty="0" smtClean="0">
                          <a:latin typeface="Times New Roman" panose="02020603050405020304" pitchFamily="18" charset="0"/>
                          <a:cs typeface="Times New Roman" panose="02020603050405020304" pitchFamily="18" charset="0"/>
                        </a:rPr>
                        <a:t>В</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-15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2</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5</a:t>
                      </a: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12</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18</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35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r>
              <a:tr h="391299">
                <a:tc>
                  <a:txBody>
                    <a:bodyPr/>
                    <a:lstStyle/>
                    <a:p>
                      <a:r>
                        <a:rPr lang="ru-RU" sz="1800" dirty="0" smtClean="0">
                          <a:latin typeface="Times New Roman" panose="02020603050405020304" pitchFamily="18" charset="0"/>
                          <a:cs typeface="Times New Roman" panose="02020603050405020304" pitchFamily="18" charset="0"/>
                        </a:rPr>
                        <a:t>А</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-20</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2</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4</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8</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12</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25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r>
              <a:tr h="416816">
                <a:tc>
                  <a:txBody>
                    <a:bodyPr/>
                    <a:lstStyle/>
                    <a:p>
                      <a:r>
                        <a:rPr lang="ru-RU" sz="1800" dirty="0" smtClean="0">
                          <a:latin typeface="Times New Roman" panose="02020603050405020304" pitchFamily="18" charset="0"/>
                          <a:cs typeface="Times New Roman" panose="02020603050405020304" pitchFamily="18" charset="0"/>
                        </a:rPr>
                        <a:t>В</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smtClean="0">
                          <a:latin typeface="Times New Roman" panose="02020603050405020304" pitchFamily="18" charset="0"/>
                          <a:cs typeface="Times New Roman" panose="02020603050405020304" pitchFamily="18" charset="0"/>
                        </a:rPr>
                        <a:t>-20</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3</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6</a:t>
                      </a: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15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25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55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r>
              <a:tr h="496828">
                <a:tc>
                  <a:txBody>
                    <a:bodyPr/>
                    <a:lstStyle/>
                    <a:p>
                      <a:r>
                        <a:rPr lang="ru-RU" sz="1800" dirty="0" smtClean="0">
                          <a:latin typeface="Times New Roman" panose="02020603050405020304" pitchFamily="18" charset="0"/>
                          <a:cs typeface="Times New Roman" panose="02020603050405020304" pitchFamily="18" charset="0"/>
                        </a:rPr>
                        <a:t>А</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-25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3</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10</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15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30</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r>
              <a:tr h="432048">
                <a:tc>
                  <a:txBody>
                    <a:bodyPr/>
                    <a:lstStyle/>
                    <a:p>
                      <a:r>
                        <a:rPr lang="ru-RU" sz="1800" dirty="0" smtClean="0">
                          <a:latin typeface="Times New Roman" panose="02020603050405020304" pitchFamily="18" charset="0"/>
                          <a:cs typeface="Times New Roman" panose="02020603050405020304" pitchFamily="18" charset="0"/>
                        </a:rPr>
                        <a:t>В</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-25</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4</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7</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19</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30</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c>
                  <a:txBody>
                    <a:bodyPr/>
                    <a:lstStyle/>
                    <a:p>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txBody>
                  <a:tcPr marT="45714" marB="45714"/>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2800" dirty="0" smtClean="0"/>
              <a:t>A graph of the ice thickness dependence on the freezing  time at different temperatures</a:t>
            </a:r>
            <a:endParaRPr lang="ru-RU" sz="2800" dirty="0"/>
          </a:p>
        </p:txBody>
      </p:sp>
      <p:pic>
        <p:nvPicPr>
          <p:cNvPr id="19458" name="Picture 2" descr="Просмотр диаграммы"/>
          <p:cNvPicPr>
            <a:picLocks noChangeAspect="1" noChangeArrowheads="1"/>
          </p:cNvPicPr>
          <p:nvPr/>
        </p:nvPicPr>
        <p:blipFill>
          <a:blip r:embed="rId2" cstate="print"/>
          <a:srcRect/>
          <a:stretch>
            <a:fillRect/>
          </a:stretch>
        </p:blipFill>
        <p:spPr bwMode="auto">
          <a:xfrm>
            <a:off x="155575" y="-136525"/>
            <a:ext cx="161925" cy="152400"/>
          </a:xfrm>
          <a:prstGeom prst="rect">
            <a:avLst/>
          </a:prstGeom>
          <a:noFill/>
        </p:spPr>
      </p:pic>
      <p:pic>
        <p:nvPicPr>
          <p:cNvPr id="19460" name="Picture 4" descr="Просмотр диаграммы"/>
          <p:cNvPicPr>
            <a:picLocks noChangeAspect="1" noChangeArrowheads="1"/>
          </p:cNvPicPr>
          <p:nvPr/>
        </p:nvPicPr>
        <p:blipFill>
          <a:blip r:embed="rId2" cstate="print"/>
          <a:srcRect/>
          <a:stretch>
            <a:fillRect/>
          </a:stretch>
        </p:blipFill>
        <p:spPr bwMode="auto">
          <a:xfrm>
            <a:off x="155575" y="-136525"/>
            <a:ext cx="161925" cy="152400"/>
          </a:xfrm>
          <a:prstGeom prst="rect">
            <a:avLst/>
          </a:prstGeom>
          <a:noFill/>
        </p:spPr>
      </p:pic>
      <p:pic>
        <p:nvPicPr>
          <p:cNvPr id="19462" name="Picture 6" descr="E:\КТВ\паспорт\График.png"/>
          <p:cNvPicPr>
            <a:picLocks noChangeAspect="1" noChangeArrowheads="1"/>
          </p:cNvPicPr>
          <p:nvPr/>
        </p:nvPicPr>
        <p:blipFill>
          <a:blip r:embed="rId3" cstate="print"/>
          <a:stretch>
            <a:fillRect/>
          </a:stretch>
        </p:blipFill>
        <p:spPr bwMode="auto">
          <a:xfrm>
            <a:off x="857224" y="1785926"/>
            <a:ext cx="7256025" cy="507207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852704"/>
          </a:xfrm>
        </p:spPr>
        <p:txBody>
          <a:bodyPr/>
          <a:lstStyle/>
          <a:p>
            <a:pPr algn="ctr"/>
            <a:r>
              <a:rPr lang="en-US" sz="3200" dirty="0" smtClean="0"/>
              <a:t>The modeling of calculation of the thickness of the ice in the pond</a:t>
            </a:r>
            <a:endParaRPr lang="ru-RU" sz="3200" dirty="0"/>
          </a:p>
        </p:txBody>
      </p:sp>
      <p:pic>
        <p:nvPicPr>
          <p:cNvPr id="4098" name="Picture 2" descr="E:\КТВ\паспорт\учебник\DSC00781.JPG"/>
          <p:cNvPicPr>
            <a:picLocks noChangeAspect="1" noChangeArrowheads="1"/>
          </p:cNvPicPr>
          <p:nvPr/>
        </p:nvPicPr>
        <p:blipFill>
          <a:blip r:embed="rId2" cstate="print"/>
          <a:srcRect t="12168" b="49505"/>
          <a:stretch>
            <a:fillRect/>
          </a:stretch>
        </p:blipFill>
        <p:spPr bwMode="auto">
          <a:xfrm>
            <a:off x="395536" y="1916831"/>
            <a:ext cx="4176464" cy="1200523"/>
          </a:xfrm>
          <a:prstGeom prst="rect">
            <a:avLst/>
          </a:prstGeom>
          <a:noFill/>
        </p:spPr>
      </p:pic>
      <p:pic>
        <p:nvPicPr>
          <p:cNvPr id="4099" name="Picture 3" descr="E:\КТВ\паспорт\учебник\DSC00782.JPG"/>
          <p:cNvPicPr>
            <a:picLocks noGrp="1" noChangeAspect="1" noChangeArrowheads="1"/>
          </p:cNvPicPr>
          <p:nvPr>
            <p:ph sz="half" idx="2"/>
          </p:nvPr>
        </p:nvPicPr>
        <p:blipFill>
          <a:blip r:embed="rId3" cstate="print"/>
          <a:srcRect t="14264" b="51253"/>
          <a:stretch>
            <a:fillRect/>
          </a:stretch>
        </p:blipFill>
        <p:spPr bwMode="auto">
          <a:xfrm>
            <a:off x="395536" y="3140968"/>
            <a:ext cx="4176464" cy="1080120"/>
          </a:xfrm>
          <a:prstGeom prst="rect">
            <a:avLst/>
          </a:prstGeom>
          <a:noFill/>
        </p:spPr>
      </p:pic>
      <p:pic>
        <p:nvPicPr>
          <p:cNvPr id="4100" name="Picture 4" descr="E:\КТВ\паспорт\учебник\DSC00779.JPG"/>
          <p:cNvPicPr>
            <a:picLocks noGrp="1" noChangeAspect="1" noChangeArrowheads="1"/>
          </p:cNvPicPr>
          <p:nvPr>
            <p:ph sz="half" idx="1"/>
          </p:nvPr>
        </p:nvPicPr>
        <p:blipFill>
          <a:blip r:embed="rId4" cstate="print"/>
          <a:srcRect t="5203" b="42496"/>
          <a:stretch>
            <a:fillRect/>
          </a:stretch>
        </p:blipFill>
        <p:spPr bwMode="auto">
          <a:xfrm>
            <a:off x="395536" y="4293096"/>
            <a:ext cx="4176464" cy="1638254"/>
          </a:xfrm>
          <a:prstGeom prst="rect">
            <a:avLst/>
          </a:prstGeom>
          <a:noFill/>
        </p:spPr>
      </p:pic>
      <p:sp>
        <p:nvSpPr>
          <p:cNvPr id="8" name="TextBox 7"/>
          <p:cNvSpPr txBox="1"/>
          <p:nvPr/>
        </p:nvSpPr>
        <p:spPr>
          <a:xfrm>
            <a:off x="4644008" y="1916832"/>
            <a:ext cx="4176464" cy="1292662"/>
          </a:xfrm>
          <a:prstGeom prst="rect">
            <a:avLst/>
          </a:prstGeom>
          <a:noFill/>
        </p:spPr>
        <p:txBody>
          <a:bodyPr wrap="square" rtlCol="0">
            <a:spAutoFit/>
          </a:bodyPr>
          <a:lstStyle/>
          <a:p>
            <a:endParaRPr lang="ru-RU" dirty="0" smtClean="0"/>
          </a:p>
          <a:p>
            <a:endParaRPr lang="ru-RU" sz="1400" dirty="0" smtClean="0"/>
          </a:p>
          <a:p>
            <a:endParaRPr lang="ru-RU" sz="1400" dirty="0" smtClean="0"/>
          </a:p>
          <a:p>
            <a:endParaRPr lang="ru-RU" sz="1400" u="sng" dirty="0" smtClean="0"/>
          </a:p>
          <a:p>
            <a:endParaRPr lang="ru-RU" dirty="0"/>
          </a:p>
        </p:txBody>
      </p:sp>
      <p:sp>
        <p:nvSpPr>
          <p:cNvPr id="14" name="TextBox 13"/>
          <p:cNvSpPr txBox="1"/>
          <p:nvPr/>
        </p:nvSpPr>
        <p:spPr>
          <a:xfrm>
            <a:off x="179512" y="6093296"/>
            <a:ext cx="8784976" cy="646331"/>
          </a:xfrm>
          <a:prstGeom prst="rect">
            <a:avLst/>
          </a:prstGeom>
          <a:noFill/>
        </p:spPr>
        <p:txBody>
          <a:bodyPr wrap="square" rtlCol="0">
            <a:spAutoFit/>
          </a:bodyPr>
          <a:lstStyle/>
          <a:p>
            <a:pPr algn="just">
              <a:buFont typeface="Wingdings" pitchFamily="2" charset="2"/>
              <a:buChar char="Ø"/>
            </a:pPr>
            <a:r>
              <a:rPr lang="en-US" dirty="0" smtClean="0"/>
              <a:t>If the ice thickness in the control points and the distance between them is known that it is possible to calculate the thickness of the ice at a given point of the reservoir </a:t>
            </a:r>
            <a:endParaRPr lang="ru-RU" dirty="0"/>
          </a:p>
        </p:txBody>
      </p:sp>
      <p:sp>
        <p:nvSpPr>
          <p:cNvPr id="15" name="Прямоугольник 14"/>
          <p:cNvSpPr/>
          <p:nvPr/>
        </p:nvSpPr>
        <p:spPr>
          <a:xfrm>
            <a:off x="4572000" y="1196752"/>
            <a:ext cx="4572000" cy="4801314"/>
          </a:xfrm>
          <a:prstGeom prst="rect">
            <a:avLst/>
          </a:prstGeom>
        </p:spPr>
        <p:txBody>
          <a:bodyPr>
            <a:spAutoFit/>
          </a:bodyPr>
          <a:lstStyle/>
          <a:p>
            <a:r>
              <a:rPr lang="en-US" dirty="0" smtClean="0"/>
              <a:t>Let’s imagine the thick ice of the reservoir in the form of a trapezoid</a:t>
            </a:r>
          </a:p>
          <a:p>
            <a:r>
              <a:rPr lang="en-US" dirty="0" smtClean="0"/>
              <a:t>h1 - the thickness of the ice in the center of the pond</a:t>
            </a:r>
          </a:p>
          <a:p>
            <a:r>
              <a:rPr lang="en-US" dirty="0" smtClean="0"/>
              <a:t>h2 - thickness of the ice at the edge of the pond</a:t>
            </a:r>
          </a:p>
          <a:p>
            <a:r>
              <a:rPr lang="en-US" dirty="0" smtClean="0"/>
              <a:t>S - the distance between the holes in the center (A) and end (B)</a:t>
            </a:r>
          </a:p>
          <a:p>
            <a:r>
              <a:rPr lang="en-US" dirty="0" smtClean="0"/>
              <a:t>     And A1C1C2 &amp; A1B1B2 -like</a:t>
            </a:r>
          </a:p>
          <a:p>
            <a:r>
              <a:rPr lang="en-US" dirty="0" smtClean="0"/>
              <a:t>From the similarity of triangles:</a:t>
            </a:r>
          </a:p>
          <a:p>
            <a:r>
              <a:rPr lang="en-US" dirty="0" smtClean="0"/>
              <a:t>C1C2 = S - </a:t>
            </a:r>
            <a:r>
              <a:rPr lang="en-US" dirty="0" err="1" smtClean="0"/>
              <a:t>Sx</a:t>
            </a:r>
            <a:r>
              <a:rPr lang="en-US" dirty="0" smtClean="0"/>
              <a:t> = </a:t>
            </a:r>
            <a:r>
              <a:rPr lang="en-US" dirty="0" err="1" smtClean="0"/>
              <a:t>hx</a:t>
            </a:r>
            <a:r>
              <a:rPr lang="en-US" dirty="0" smtClean="0"/>
              <a:t> - h1</a:t>
            </a:r>
          </a:p>
          <a:p>
            <a:r>
              <a:rPr lang="en-US" dirty="0" smtClean="0"/>
              <a:t>B1B2       S         h2 - h1</a:t>
            </a:r>
          </a:p>
          <a:p>
            <a:r>
              <a:rPr lang="en-US" dirty="0" smtClean="0"/>
              <a:t>        (S - </a:t>
            </a:r>
            <a:r>
              <a:rPr lang="en-US" dirty="0" err="1" smtClean="0"/>
              <a:t>Sx</a:t>
            </a:r>
            <a:r>
              <a:rPr lang="en-US" dirty="0" smtClean="0"/>
              <a:t>) x (h2 - h1)</a:t>
            </a:r>
          </a:p>
          <a:p>
            <a:r>
              <a:rPr lang="en-US" dirty="0" err="1" smtClean="0"/>
              <a:t>hx</a:t>
            </a:r>
            <a:r>
              <a:rPr lang="en-US" dirty="0" smtClean="0"/>
              <a:t> =           S                  + h1</a:t>
            </a:r>
          </a:p>
          <a:p>
            <a:r>
              <a:rPr lang="en-US" dirty="0" smtClean="0"/>
              <a:t>For example, if S -6 m. h1- 2cm, h2-3 see</a:t>
            </a:r>
          </a:p>
          <a:p>
            <a:r>
              <a:rPr lang="en-US" dirty="0" smtClean="0"/>
              <a:t>2 meters from the point in the ice thickness will be 2.66 cm</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539750" y="404813"/>
            <a:ext cx="8229600" cy="1143000"/>
          </a:xfrm>
        </p:spPr>
        <p:txBody>
          <a:bodyPr/>
          <a:lstStyle/>
          <a:p>
            <a:pPr algn="ctr"/>
            <a:r>
              <a:rPr lang="en-US" altLang="ru-RU" b="1" dirty="0" smtClean="0">
                <a:latin typeface="Times New Roman" pitchFamily="18" charset="0"/>
                <a:cs typeface="Times New Roman" pitchFamily="18" charset="0"/>
              </a:rPr>
              <a:t>Conclusion</a:t>
            </a:r>
            <a:endParaRPr lang="ru-RU" altLang="ru-RU" b="1" dirty="0" smtClean="0">
              <a:latin typeface="Times New Roman" pitchFamily="18" charset="0"/>
              <a:cs typeface="Times New Roman" pitchFamily="18" charset="0"/>
            </a:endParaRPr>
          </a:p>
        </p:txBody>
      </p:sp>
      <p:sp>
        <p:nvSpPr>
          <p:cNvPr id="7" name="Содержимое 6"/>
          <p:cNvSpPr>
            <a:spLocks noGrp="1"/>
          </p:cNvSpPr>
          <p:nvPr>
            <p:ph sz="quarter" idx="2"/>
          </p:nvPr>
        </p:nvSpPr>
        <p:spPr>
          <a:xfrm>
            <a:off x="539750" y="1916113"/>
            <a:ext cx="8218488" cy="4660900"/>
          </a:xfrm>
        </p:spPr>
        <p:txBody>
          <a:bodyPr/>
          <a:lstStyle/>
          <a:p>
            <a:pPr algn="just">
              <a:buNone/>
              <a:defRPr/>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*The external appearance ice inside is a concave surface, as the evaporation of water from thawing takes place.</a:t>
            </a:r>
          </a:p>
          <a:p>
            <a:pPr algn="just">
              <a:buNone/>
              <a:defRPr/>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*The ice becomes opaque due to air bubbles which are concentrated in the lower portion of the ice cover. Thickening occurs through freezing water molecules underneath.</a:t>
            </a:r>
          </a:p>
          <a:p>
            <a:pPr algn="just">
              <a:buNone/>
              <a:defRPr/>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*The rate of ice formation is dependent on the ambient temperature, time, during which the temperature is maintained below freezing point.</a:t>
            </a:r>
          </a:p>
          <a:p>
            <a:pPr algn="just">
              <a:buNone/>
              <a:defRPr/>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*The heat capacity of the soil is less than the heat capacity of water, so the water near the shore freezes faster.</a:t>
            </a:r>
          </a:p>
          <a:p>
            <a:pPr algn="just">
              <a:buNone/>
              <a:defRPr/>
            </a:pP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 *the temperature of the ambient air and the duration of exposure to low temperatures, we can determine the thickness of ice.</a:t>
            </a:r>
            <a:endParaRPr lang="ru-RU"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pPr algn="ctr"/>
            <a:r>
              <a:rPr lang="en-US" dirty="0" smtClean="0">
                <a:latin typeface="Times New Roman" pitchFamily="18" charset="0"/>
                <a:cs typeface="Times New Roman" pitchFamily="18" charset="0"/>
              </a:rPr>
              <a:t>10.Ice hole</a:t>
            </a:r>
            <a:endParaRPr lang="ru-RU" altLang="ru-RU" b="1" dirty="0" smtClean="0">
              <a:latin typeface="Times New Roman" pitchFamily="18" charset="0"/>
              <a:cs typeface="Times New Roman" pitchFamily="18" charset="0"/>
            </a:endParaRPr>
          </a:p>
        </p:txBody>
      </p:sp>
      <p:sp>
        <p:nvSpPr>
          <p:cNvPr id="6147" name="Содержимое 2"/>
          <p:cNvSpPr>
            <a:spLocks noGrp="1"/>
          </p:cNvSpPr>
          <p:nvPr>
            <p:ph idx="1"/>
          </p:nvPr>
        </p:nvSpPr>
        <p:spPr/>
        <p:txBody>
          <a:bodyPr/>
          <a:lstStyle/>
          <a:p>
            <a:r>
              <a:rPr lang="en-US" dirty="0" smtClean="0">
                <a:latin typeface="Times New Roman" pitchFamily="18" charset="0"/>
                <a:cs typeface="Times New Roman" pitchFamily="18" charset="0"/>
              </a:rPr>
              <a:t>You have drilled two ice holes in a frozen lake on a frosty winter day. One ice hole is close to the shore, while the other ice hole is far from the shore. Surprisingly, the height difference between the ice surface and the liquid water is different for </a:t>
            </a:r>
            <a:r>
              <a:rPr lang="en-US" dirty="0" err="1" smtClean="0">
                <a:latin typeface="Times New Roman" pitchFamily="18" charset="0"/>
                <a:cs typeface="Times New Roman" pitchFamily="18" charset="0"/>
              </a:rPr>
              <a:t>eachhole</a:t>
            </a:r>
            <a:r>
              <a:rPr lang="en-US" dirty="0" smtClean="0">
                <a:latin typeface="Times New Roman" pitchFamily="18" charset="0"/>
                <a:cs typeface="Times New Roman" pitchFamily="18" charset="0"/>
              </a:rPr>
              <a:t>. How can you explain this? How can one use this height difference to determine the local ice thickness?</a:t>
            </a:r>
          </a:p>
          <a:p>
            <a:pPr>
              <a:buNone/>
              <a:defRPr/>
            </a:pPr>
            <a:endParaRPr lang="ru-RU"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8313" y="476250"/>
            <a:ext cx="8229600" cy="1143000"/>
          </a:xfrm>
        </p:spPr>
        <p:txBody>
          <a:bodyPr/>
          <a:lstStyle/>
          <a:p>
            <a:pPr algn="ctr"/>
            <a:r>
              <a:rPr lang="en-US" altLang="ru-RU" b="1" dirty="0" smtClean="0">
                <a:latin typeface="Times New Roman" pitchFamily="18" charset="0"/>
                <a:cs typeface="Times New Roman" pitchFamily="18" charset="0"/>
              </a:rPr>
              <a:t>The Purpose of the Task</a:t>
            </a:r>
            <a:endParaRPr lang="ru-RU" altLang="ru-RU" b="1" dirty="0" smtClean="0">
              <a:latin typeface="Times New Roman" pitchFamily="18" charset="0"/>
              <a:cs typeface="Times New Roman" pitchFamily="18" charset="0"/>
            </a:endParaRPr>
          </a:p>
        </p:txBody>
      </p:sp>
      <p:sp>
        <p:nvSpPr>
          <p:cNvPr id="7171" name="Содержимое 2"/>
          <p:cNvSpPr>
            <a:spLocks noGrp="1"/>
          </p:cNvSpPr>
          <p:nvPr>
            <p:ph idx="1"/>
          </p:nvPr>
        </p:nvSpPr>
        <p:spPr/>
        <p:txBody>
          <a:bodyPr/>
          <a:lstStyle/>
          <a:p>
            <a:endParaRPr lang="en-US" altLang="ru-RU" dirty="0" smtClean="0">
              <a:latin typeface="Times New Roman" pitchFamily="18" charset="0"/>
              <a:cs typeface="Times New Roman" pitchFamily="18" charset="0"/>
            </a:endParaRPr>
          </a:p>
          <a:p>
            <a:endParaRPr lang="en-US" altLang="ru-RU" dirty="0" smtClean="0">
              <a:latin typeface="Times New Roman" pitchFamily="18" charset="0"/>
              <a:cs typeface="Times New Roman" pitchFamily="18" charset="0"/>
            </a:endParaRPr>
          </a:p>
          <a:p>
            <a:r>
              <a:rPr lang="en-US" altLang="ru-RU" dirty="0" smtClean="0">
                <a:latin typeface="Times New Roman" pitchFamily="18" charset="0"/>
                <a:cs typeface="Times New Roman" pitchFamily="18" charset="0"/>
              </a:rPr>
              <a:t>An experiment in the freezer.</a:t>
            </a:r>
          </a:p>
          <a:p>
            <a:r>
              <a:rPr lang="en-US" altLang="ru-RU" dirty="0" smtClean="0">
                <a:latin typeface="Times New Roman" pitchFamily="18" charset="0"/>
                <a:cs typeface="Times New Roman" pitchFamily="18" charset="0"/>
              </a:rPr>
              <a:t>To identify patterns of formation of the surface of the ice.</a:t>
            </a:r>
          </a:p>
          <a:p>
            <a:r>
              <a:rPr lang="en-US" altLang="ru-RU" dirty="0" smtClean="0">
                <a:latin typeface="Times New Roman" pitchFamily="18" charset="0"/>
                <a:cs typeface="Times New Roman" pitchFamily="18" charset="0"/>
              </a:rPr>
              <a:t>By means of experiment take measurements of ice thickening depending on the temperature and the area of ​​influence</a:t>
            </a:r>
            <a:endParaRPr lang="ru-RU" alt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68313" y="549275"/>
            <a:ext cx="8229600" cy="1143000"/>
          </a:xfrm>
        </p:spPr>
        <p:txBody>
          <a:bodyPr/>
          <a:lstStyle/>
          <a:p>
            <a:pPr algn="ctr"/>
            <a:r>
              <a:rPr lang="en-US" altLang="ru-RU" b="1" dirty="0" smtClean="0">
                <a:latin typeface="Times New Roman" pitchFamily="18" charset="0"/>
                <a:cs typeface="Times New Roman" pitchFamily="18" charset="0"/>
              </a:rPr>
              <a:t>Equipment</a:t>
            </a:r>
            <a:endParaRPr lang="ru-RU" altLang="ru-RU" b="1" dirty="0" smtClean="0">
              <a:latin typeface="Times New Roman" pitchFamily="18" charset="0"/>
              <a:cs typeface="Times New Roman" pitchFamily="18" charset="0"/>
            </a:endParaRPr>
          </a:p>
        </p:txBody>
      </p:sp>
      <p:sp>
        <p:nvSpPr>
          <p:cNvPr id="8195" name="Содержимое 2"/>
          <p:cNvSpPr>
            <a:spLocks noGrp="1"/>
          </p:cNvSpPr>
          <p:nvPr>
            <p:ph idx="1"/>
          </p:nvPr>
        </p:nvSpPr>
        <p:spPr/>
        <p:txBody>
          <a:bodyPr/>
          <a:lstStyle/>
          <a:p>
            <a:endParaRPr lang="en-US" altLang="ru-RU" dirty="0" smtClean="0">
              <a:latin typeface="Times New Roman" pitchFamily="18" charset="0"/>
              <a:cs typeface="Times New Roman" pitchFamily="18" charset="0"/>
            </a:endParaRPr>
          </a:p>
          <a:p>
            <a:endParaRPr lang="en-US" altLang="ru-RU" dirty="0" smtClean="0">
              <a:latin typeface="Times New Roman" pitchFamily="18" charset="0"/>
              <a:cs typeface="Times New Roman" pitchFamily="18" charset="0"/>
            </a:endParaRPr>
          </a:p>
          <a:p>
            <a:r>
              <a:rPr lang="en-US" altLang="ru-RU" dirty="0" smtClean="0">
                <a:latin typeface="Times New Roman" pitchFamily="18" charset="0"/>
                <a:cs typeface="Times New Roman" pitchFamily="18" charset="0"/>
              </a:rPr>
              <a:t>Containers of various shapes (flat, high)</a:t>
            </a:r>
          </a:p>
          <a:p>
            <a:r>
              <a:rPr lang="en-US" altLang="ru-RU" dirty="0" smtClean="0">
                <a:latin typeface="Times New Roman" pitchFamily="18" charset="0"/>
                <a:cs typeface="Times New Roman" pitchFamily="18" charset="0"/>
              </a:rPr>
              <a:t>A freezer</a:t>
            </a:r>
          </a:p>
          <a:p>
            <a:r>
              <a:rPr lang="en-US" altLang="ru-RU" dirty="0" smtClean="0">
                <a:latin typeface="Times New Roman" pitchFamily="18" charset="0"/>
                <a:cs typeface="Times New Roman" pitchFamily="18" charset="0"/>
              </a:rPr>
              <a:t>A centimeter ruler</a:t>
            </a:r>
          </a:p>
          <a:p>
            <a:r>
              <a:rPr lang="en-US" altLang="ru-RU" dirty="0" smtClean="0">
                <a:latin typeface="Times New Roman" pitchFamily="18" charset="0"/>
                <a:cs typeface="Times New Roman" pitchFamily="18" charset="0"/>
              </a:rPr>
              <a:t>Scales</a:t>
            </a:r>
          </a:p>
          <a:p>
            <a:r>
              <a:rPr lang="en-US" altLang="ru-RU" dirty="0" smtClean="0">
                <a:latin typeface="Times New Roman" pitchFamily="18" charset="0"/>
                <a:cs typeface="Times New Roman" pitchFamily="18" charset="0"/>
              </a:rPr>
              <a:t>A thermometer</a:t>
            </a:r>
          </a:p>
          <a:p>
            <a:endParaRPr lang="ru-RU" alt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539552" y="836712"/>
            <a:ext cx="8229600" cy="1143000"/>
          </a:xfrm>
        </p:spPr>
        <p:txBody>
          <a:bodyPr/>
          <a:lstStyle/>
          <a:p>
            <a:pPr algn="ctr"/>
            <a:r>
              <a:rPr lang="en-US" altLang="ru-RU" b="1" dirty="0" smtClean="0">
                <a:latin typeface="Times New Roman" pitchFamily="18" charset="0"/>
                <a:cs typeface="Times New Roman" pitchFamily="18" charset="0"/>
              </a:rPr>
              <a:t>Samples after Freezing</a:t>
            </a:r>
            <a:endParaRPr lang="ru-RU" altLang="ru-RU" b="1" dirty="0" smtClean="0">
              <a:latin typeface="Times New Roman" pitchFamily="18" charset="0"/>
              <a:cs typeface="Times New Roman" pitchFamily="18" charset="0"/>
            </a:endParaRPr>
          </a:p>
        </p:txBody>
      </p:sp>
      <p:pic>
        <p:nvPicPr>
          <p:cNvPr id="9220" name="Содержимое 5" descr="5Ms-B1fn1gw.jpg"/>
          <p:cNvPicPr>
            <a:picLocks noGrp="1" noChangeAspect="1"/>
          </p:cNvPicPr>
          <p:nvPr>
            <p:ph sz="half" idx="2"/>
          </p:nvPr>
        </p:nvPicPr>
        <p:blipFill>
          <a:blip r:embed="rId2" cstate="print"/>
          <a:srcRect/>
          <a:stretch>
            <a:fillRect/>
          </a:stretch>
        </p:blipFill>
        <p:spPr>
          <a:xfrm>
            <a:off x="4648200" y="2624138"/>
            <a:ext cx="4038600" cy="3028950"/>
          </a:xfrm>
        </p:spPr>
      </p:pic>
      <p:pic>
        <p:nvPicPr>
          <p:cNvPr id="9223" name="Picture 7" descr="E:\КТВ\паспорт\учебник\DSC00727.JPG"/>
          <p:cNvPicPr>
            <a:picLocks noChangeAspect="1" noChangeArrowheads="1"/>
          </p:cNvPicPr>
          <p:nvPr/>
        </p:nvPicPr>
        <p:blipFill>
          <a:blip r:embed="rId3" cstate="print"/>
          <a:srcRect l="15517" r="20690"/>
          <a:stretch>
            <a:fillRect/>
          </a:stretch>
        </p:blipFill>
        <p:spPr bwMode="auto">
          <a:xfrm>
            <a:off x="1043608" y="2564904"/>
            <a:ext cx="2664296" cy="3104964"/>
          </a:xfrm>
          <a:prstGeom prst="rect">
            <a:avLst/>
          </a:prstGeom>
          <a:noFill/>
        </p:spPr>
      </p:pic>
      <p:sp>
        <p:nvSpPr>
          <p:cNvPr id="8" name="Содержимое 7"/>
          <p:cNvSpPr>
            <a:spLocks noGrp="1"/>
          </p:cNvSpPr>
          <p:nvPr>
            <p:ph sz="half" idx="1"/>
          </p:nvPr>
        </p:nvSpPr>
        <p:spPr/>
        <p:txBody>
          <a:bodyPr/>
          <a:lstStyle/>
          <a:p>
            <a:endParaRPr lang="ru-RU" dirty="0" smtClean="0"/>
          </a:p>
          <a:p>
            <a:pPr>
              <a:buNone/>
            </a:pPr>
            <a:endParaRPr lang="ru-RU" dirty="0"/>
          </a:p>
        </p:txBody>
      </p:sp>
      <p:pic>
        <p:nvPicPr>
          <p:cNvPr id="9224" name="Picture 8" descr="E:\КТВ\паспорт\учебник\DSC00697.JPG"/>
          <p:cNvPicPr>
            <a:picLocks noChangeAspect="1" noChangeArrowheads="1"/>
          </p:cNvPicPr>
          <p:nvPr/>
        </p:nvPicPr>
        <p:blipFill>
          <a:blip r:embed="rId4" cstate="print"/>
          <a:srcRect l="17128" t="13055" r="18873" b="13184"/>
          <a:stretch>
            <a:fillRect/>
          </a:stretch>
        </p:blipFill>
        <p:spPr bwMode="auto">
          <a:xfrm>
            <a:off x="4427984" y="2564904"/>
            <a:ext cx="4248472" cy="3672408"/>
          </a:xfrm>
          <a:prstGeom prst="rect">
            <a:avLst/>
          </a:prstGeom>
          <a:noFill/>
        </p:spPr>
      </p:pic>
      <p:pic>
        <p:nvPicPr>
          <p:cNvPr id="9225" name="Picture 9" descr="E:\КТВ\паспорт\учебник\DSC00730.JPG"/>
          <p:cNvPicPr>
            <a:picLocks noChangeAspect="1" noChangeArrowheads="1"/>
          </p:cNvPicPr>
          <p:nvPr/>
        </p:nvPicPr>
        <p:blipFill>
          <a:blip r:embed="rId5" cstate="print"/>
          <a:srcRect l="14706" r="4412"/>
          <a:stretch>
            <a:fillRect/>
          </a:stretch>
        </p:blipFill>
        <p:spPr bwMode="auto">
          <a:xfrm>
            <a:off x="395536" y="2564904"/>
            <a:ext cx="3960440" cy="36724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395288" y="549275"/>
            <a:ext cx="8229600" cy="1143000"/>
          </a:xfrm>
        </p:spPr>
        <p:txBody>
          <a:bodyPr/>
          <a:lstStyle/>
          <a:p>
            <a:pPr algn="ctr"/>
            <a:r>
              <a:rPr lang="en-US" altLang="ru-RU" b="1" dirty="0" smtClean="0">
                <a:latin typeface="Times New Roman" pitchFamily="18" charset="0"/>
                <a:cs typeface="Times New Roman" pitchFamily="18" charset="0"/>
              </a:rPr>
              <a:t>The External Appearance of the Ice</a:t>
            </a:r>
            <a:endParaRPr lang="ru-RU" altLang="ru-RU" b="1" dirty="0" smtClean="0">
              <a:latin typeface="Times New Roman" pitchFamily="18" charset="0"/>
              <a:cs typeface="Times New Roman" pitchFamily="18" charset="0"/>
            </a:endParaRPr>
          </a:p>
        </p:txBody>
      </p:sp>
      <p:sp>
        <p:nvSpPr>
          <p:cNvPr id="10244" name="Содержимое 3"/>
          <p:cNvSpPr>
            <a:spLocks noGrp="1"/>
          </p:cNvSpPr>
          <p:nvPr>
            <p:ph sz="half" idx="2"/>
          </p:nvPr>
        </p:nvSpPr>
        <p:spPr>
          <a:xfrm>
            <a:off x="4648200" y="1920875"/>
            <a:ext cx="3956050" cy="4937125"/>
          </a:xfrm>
        </p:spPr>
        <p:txBody>
          <a:bodyPr/>
          <a:lstStyle/>
          <a:p>
            <a:r>
              <a:rPr lang="en-US" altLang="ru-RU" dirty="0" smtClean="0"/>
              <a:t>The upper layer is transparent as it contains no air molecules</a:t>
            </a:r>
          </a:p>
          <a:p>
            <a:r>
              <a:rPr lang="en-US" altLang="ru-RU" dirty="0" smtClean="0"/>
              <a:t>The lower layer is opaque, since it contains air bubbles, because the growth of ice from below occurs by evaporation of water molecules</a:t>
            </a:r>
            <a:endParaRPr lang="ru-RU" altLang="ru-RU" dirty="0" smtClean="0"/>
          </a:p>
        </p:txBody>
      </p:sp>
      <p:sp>
        <p:nvSpPr>
          <p:cNvPr id="6" name="Содержимое 5"/>
          <p:cNvSpPr>
            <a:spLocks noGrp="1"/>
          </p:cNvSpPr>
          <p:nvPr>
            <p:ph sz="half" idx="1"/>
          </p:nvPr>
        </p:nvSpPr>
        <p:spPr/>
        <p:txBody>
          <a:bodyPr/>
          <a:lstStyle/>
          <a:p>
            <a:endParaRPr lang="ru-RU" dirty="0" smtClean="0"/>
          </a:p>
          <a:p>
            <a:endParaRPr lang="ru-RU" dirty="0"/>
          </a:p>
        </p:txBody>
      </p:sp>
      <p:pic>
        <p:nvPicPr>
          <p:cNvPr id="13314" name="Picture 2" descr="E:\КТВ\паспорт\учебник\DSC00765.JPG"/>
          <p:cNvPicPr>
            <a:picLocks noChangeAspect="1" noChangeArrowheads="1"/>
          </p:cNvPicPr>
          <p:nvPr/>
        </p:nvPicPr>
        <p:blipFill>
          <a:blip r:embed="rId2" cstate="print"/>
          <a:srcRect l="11765" r="4412" b="2706"/>
          <a:stretch>
            <a:fillRect/>
          </a:stretch>
        </p:blipFill>
        <p:spPr bwMode="auto">
          <a:xfrm>
            <a:off x="179513" y="1772814"/>
            <a:ext cx="4536504" cy="453650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250825" y="404813"/>
            <a:ext cx="8435975" cy="1443037"/>
          </a:xfrm>
        </p:spPr>
        <p:txBody>
          <a:bodyPr/>
          <a:lstStyle/>
          <a:p>
            <a:pPr algn="ctr"/>
            <a:r>
              <a:rPr lang="en-US" altLang="ru-RU" b="1" dirty="0" smtClean="0">
                <a:latin typeface="Times New Roman" pitchFamily="18" charset="0"/>
                <a:cs typeface="Times New Roman" pitchFamily="18" charset="0"/>
              </a:rPr>
              <a:t>Defining the Speed of Freezing</a:t>
            </a:r>
            <a:endParaRPr lang="ru-RU" altLang="ru-RU" b="1" dirty="0" smtClean="0">
              <a:latin typeface="Times New Roman" pitchFamily="18" charset="0"/>
              <a:cs typeface="Times New Roman" pitchFamily="18" charset="0"/>
            </a:endParaRPr>
          </a:p>
        </p:txBody>
      </p:sp>
      <p:sp>
        <p:nvSpPr>
          <p:cNvPr id="6" name="Содержимое 3"/>
          <p:cNvSpPr txBox="1">
            <a:spLocks/>
          </p:cNvSpPr>
          <p:nvPr/>
        </p:nvSpPr>
        <p:spPr bwMode="auto">
          <a:xfrm>
            <a:off x="467544" y="5877272"/>
            <a:ext cx="8135938" cy="791816"/>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Char char=""/>
              <a:defRPr/>
            </a:pPr>
            <a:r>
              <a:rPr lang="en-US" sz="2600" dirty="0" smtClean="0">
                <a:latin typeface="Times New Roman" panose="02020603050405020304" pitchFamily="18" charset="0"/>
                <a:cs typeface="Times New Roman" panose="02020603050405020304" pitchFamily="18" charset="0"/>
              </a:rPr>
              <a:t>The Ice thickness was defined in a transparent container  with a centimeter ruler</a:t>
            </a:r>
            <a:endParaRPr lang="ru-RU" sz="2600" dirty="0" smtClean="0">
              <a:latin typeface="Times New Roman" panose="02020603050405020304" pitchFamily="18" charset="0"/>
              <a:cs typeface="Times New Roman" panose="02020603050405020304" pitchFamily="18" charset="0"/>
            </a:endParaRPr>
          </a:p>
          <a:p>
            <a:pPr marL="273050" indent="-273050">
              <a:spcBef>
                <a:spcPct val="20000"/>
              </a:spcBef>
              <a:buClr>
                <a:srgbClr val="0BD0D9"/>
              </a:buClr>
              <a:buSzPct val="95000"/>
              <a:buFont typeface="Wingdings 2" pitchFamily="18" charset="2"/>
              <a:buChar char=""/>
              <a:defRPr/>
            </a:pPr>
            <a:endParaRPr lang="ru-RU" sz="2600" dirty="0">
              <a:latin typeface="+mn-lt"/>
              <a:cs typeface="+mn-cs"/>
            </a:endParaRPr>
          </a:p>
        </p:txBody>
      </p:sp>
      <p:pic>
        <p:nvPicPr>
          <p:cNvPr id="11270" name="Picture 6" descr="E:\КТВ\паспорт\учебник\DSC00716.JPG"/>
          <p:cNvPicPr>
            <a:picLocks noGrp="1" noChangeAspect="1" noChangeArrowheads="1"/>
          </p:cNvPicPr>
          <p:nvPr>
            <p:ph sz="half" idx="1"/>
          </p:nvPr>
        </p:nvPicPr>
        <p:blipFill>
          <a:blip r:embed="rId2" cstate="print"/>
          <a:srcRect l="30567" t="2377" r="37339" b="9662"/>
          <a:stretch>
            <a:fillRect/>
          </a:stretch>
        </p:blipFill>
        <p:spPr bwMode="auto">
          <a:xfrm>
            <a:off x="539552" y="2132856"/>
            <a:ext cx="1512168" cy="3108345"/>
          </a:xfrm>
          <a:prstGeom prst="rect">
            <a:avLst/>
          </a:prstGeom>
          <a:noFill/>
        </p:spPr>
      </p:pic>
      <p:pic>
        <p:nvPicPr>
          <p:cNvPr id="11271" name="Picture 7" descr="E:\КТВ\паспорт\учебник\DSC00718.JPG"/>
          <p:cNvPicPr>
            <a:picLocks noChangeAspect="1" noChangeArrowheads="1"/>
          </p:cNvPicPr>
          <p:nvPr/>
        </p:nvPicPr>
        <p:blipFill>
          <a:blip r:embed="rId3" cstate="print"/>
          <a:srcRect l="33691" r="26852" b="10127"/>
          <a:stretch>
            <a:fillRect/>
          </a:stretch>
        </p:blipFill>
        <p:spPr bwMode="auto">
          <a:xfrm>
            <a:off x="2267744" y="2132856"/>
            <a:ext cx="1812494" cy="3096344"/>
          </a:xfrm>
          <a:prstGeom prst="rect">
            <a:avLst/>
          </a:prstGeom>
          <a:noFill/>
        </p:spPr>
      </p:pic>
      <p:pic>
        <p:nvPicPr>
          <p:cNvPr id="11272" name="Picture 8" descr="E:\КТВ\паспорт\учебник\DSC00721.JPG"/>
          <p:cNvPicPr>
            <a:picLocks noChangeAspect="1" noChangeArrowheads="1"/>
          </p:cNvPicPr>
          <p:nvPr/>
        </p:nvPicPr>
        <p:blipFill>
          <a:blip r:embed="rId4" cstate="print"/>
          <a:srcRect l="32920" t="23113" r="33539" b="-1372"/>
          <a:stretch>
            <a:fillRect/>
          </a:stretch>
        </p:blipFill>
        <p:spPr bwMode="auto">
          <a:xfrm>
            <a:off x="4572000" y="2132856"/>
            <a:ext cx="1800200" cy="3150352"/>
          </a:xfrm>
          <a:prstGeom prst="rect">
            <a:avLst/>
          </a:prstGeom>
          <a:noFill/>
        </p:spPr>
      </p:pic>
      <p:sp>
        <p:nvSpPr>
          <p:cNvPr id="10" name="Содержимое 9"/>
          <p:cNvSpPr>
            <a:spLocks noGrp="1"/>
          </p:cNvSpPr>
          <p:nvPr>
            <p:ph sz="half" idx="2"/>
          </p:nvPr>
        </p:nvSpPr>
        <p:spPr>
          <a:xfrm>
            <a:off x="5796136" y="3284984"/>
            <a:ext cx="1796008" cy="1580923"/>
          </a:xfrm>
        </p:spPr>
        <p:txBody>
          <a:bodyPr/>
          <a:lstStyle/>
          <a:p>
            <a:endParaRPr lang="ru-RU" dirty="0" smtClean="0"/>
          </a:p>
          <a:p>
            <a:endParaRPr lang="ru-RU" dirty="0"/>
          </a:p>
        </p:txBody>
      </p:sp>
      <p:pic>
        <p:nvPicPr>
          <p:cNvPr id="11273" name="Picture 9" descr="E:\КТВ\паспорт\учебник\DSC00726.JPG"/>
          <p:cNvPicPr>
            <a:picLocks noChangeAspect="1" noChangeArrowheads="1"/>
          </p:cNvPicPr>
          <p:nvPr/>
        </p:nvPicPr>
        <p:blipFill>
          <a:blip r:embed="rId5" cstate="print"/>
          <a:srcRect l="26001" r="24657"/>
          <a:stretch>
            <a:fillRect/>
          </a:stretch>
        </p:blipFill>
        <p:spPr bwMode="auto">
          <a:xfrm>
            <a:off x="6779614" y="2132856"/>
            <a:ext cx="2037068" cy="3096344"/>
          </a:xfrm>
          <a:prstGeom prst="rect">
            <a:avLst/>
          </a:prstGeom>
          <a:noFill/>
        </p:spPr>
      </p:pic>
      <p:sp>
        <p:nvSpPr>
          <p:cNvPr id="11" name="TextBox 10"/>
          <p:cNvSpPr txBox="1"/>
          <p:nvPr/>
        </p:nvSpPr>
        <p:spPr>
          <a:xfrm>
            <a:off x="395536" y="5229200"/>
            <a:ext cx="1800200" cy="369332"/>
          </a:xfrm>
          <a:prstGeom prst="rect">
            <a:avLst/>
          </a:prstGeom>
          <a:noFill/>
        </p:spPr>
        <p:txBody>
          <a:bodyPr wrap="square" rtlCol="0">
            <a:spAutoFit/>
          </a:bodyPr>
          <a:lstStyle/>
          <a:p>
            <a:r>
              <a:rPr lang="ru-RU" dirty="0" smtClean="0"/>
              <a:t>6 </a:t>
            </a:r>
            <a:r>
              <a:rPr lang="en-US" dirty="0" smtClean="0"/>
              <a:t>hours</a:t>
            </a:r>
            <a:r>
              <a:rPr lang="ru-RU" dirty="0" smtClean="0"/>
              <a:t>. - 5 мм</a:t>
            </a:r>
            <a:endParaRPr lang="ru-RU" dirty="0"/>
          </a:p>
        </p:txBody>
      </p:sp>
      <p:sp>
        <p:nvSpPr>
          <p:cNvPr id="12" name="Прямоугольник 11"/>
          <p:cNvSpPr/>
          <p:nvPr/>
        </p:nvSpPr>
        <p:spPr>
          <a:xfrm>
            <a:off x="2411760" y="5229200"/>
            <a:ext cx="1840568" cy="646331"/>
          </a:xfrm>
          <a:prstGeom prst="rect">
            <a:avLst/>
          </a:prstGeom>
        </p:spPr>
        <p:txBody>
          <a:bodyPr wrap="square">
            <a:spAutoFit/>
          </a:bodyPr>
          <a:lstStyle/>
          <a:p>
            <a:r>
              <a:rPr lang="ru-RU" dirty="0" smtClean="0"/>
              <a:t>12 </a:t>
            </a:r>
            <a:r>
              <a:rPr lang="en-US" dirty="0" smtClean="0"/>
              <a:t>hours</a:t>
            </a:r>
            <a:r>
              <a:rPr lang="ru-RU" dirty="0" smtClean="0"/>
              <a:t>. - 25 мм</a:t>
            </a:r>
            <a:endParaRPr lang="ru-RU" dirty="0"/>
          </a:p>
        </p:txBody>
      </p:sp>
      <p:sp>
        <p:nvSpPr>
          <p:cNvPr id="13" name="Прямоугольник 12"/>
          <p:cNvSpPr/>
          <p:nvPr/>
        </p:nvSpPr>
        <p:spPr>
          <a:xfrm>
            <a:off x="4644008" y="5229200"/>
            <a:ext cx="1776448" cy="646331"/>
          </a:xfrm>
          <a:prstGeom prst="rect">
            <a:avLst/>
          </a:prstGeom>
        </p:spPr>
        <p:txBody>
          <a:bodyPr wrap="square">
            <a:spAutoFit/>
          </a:bodyPr>
          <a:lstStyle/>
          <a:p>
            <a:r>
              <a:rPr lang="ru-RU" dirty="0" smtClean="0"/>
              <a:t>18 </a:t>
            </a:r>
            <a:r>
              <a:rPr lang="en-US" dirty="0" smtClean="0"/>
              <a:t>hours</a:t>
            </a:r>
            <a:r>
              <a:rPr lang="ru-RU" dirty="0" smtClean="0"/>
              <a:t>. - 50 мм</a:t>
            </a:r>
            <a:endParaRPr lang="ru-RU" dirty="0"/>
          </a:p>
        </p:txBody>
      </p:sp>
      <p:sp>
        <p:nvSpPr>
          <p:cNvPr id="14" name="Прямоугольник 13"/>
          <p:cNvSpPr/>
          <p:nvPr/>
        </p:nvSpPr>
        <p:spPr>
          <a:xfrm>
            <a:off x="7020272" y="5229200"/>
            <a:ext cx="1893211" cy="923330"/>
          </a:xfrm>
          <a:prstGeom prst="rect">
            <a:avLst/>
          </a:prstGeom>
        </p:spPr>
        <p:txBody>
          <a:bodyPr wrap="square">
            <a:spAutoFit/>
          </a:bodyPr>
          <a:lstStyle/>
          <a:p>
            <a:r>
              <a:rPr lang="ru-RU" dirty="0" smtClean="0"/>
              <a:t>24 </a:t>
            </a:r>
            <a:r>
              <a:rPr lang="en-US" dirty="0" smtClean="0"/>
              <a:t>hours</a:t>
            </a:r>
            <a:r>
              <a:rPr lang="ru-RU" dirty="0" smtClean="0"/>
              <a:t>. –</a:t>
            </a:r>
            <a:r>
              <a:rPr lang="en-US" dirty="0" smtClean="0"/>
              <a:t>complete freezing</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704850"/>
            <a:ext cx="8229600" cy="635918"/>
          </a:xfrm>
        </p:spPr>
        <p:txBody>
          <a:bodyPr/>
          <a:lstStyle/>
          <a:p>
            <a:pPr algn="ctr"/>
            <a:r>
              <a:rPr lang="en-US" altLang="ru-RU" b="1" dirty="0" smtClean="0">
                <a:latin typeface="Times New Roman" pitchFamily="18" charset="0"/>
                <a:cs typeface="Times New Roman" pitchFamily="18" charset="0"/>
              </a:rPr>
              <a:t>The Form of the Ice</a:t>
            </a:r>
            <a:endParaRPr lang="ru-RU" altLang="ru-RU" b="1" dirty="0" smtClean="0">
              <a:latin typeface="Times New Roman" pitchFamily="18" charset="0"/>
              <a:cs typeface="Times New Roman" pitchFamily="18" charset="0"/>
            </a:endParaRPr>
          </a:p>
        </p:txBody>
      </p:sp>
      <p:sp>
        <p:nvSpPr>
          <p:cNvPr id="6" name="Содержимое 3"/>
          <p:cNvSpPr txBox="1">
            <a:spLocks/>
          </p:cNvSpPr>
          <p:nvPr/>
        </p:nvSpPr>
        <p:spPr bwMode="auto">
          <a:xfrm>
            <a:off x="539750" y="5373216"/>
            <a:ext cx="8135938" cy="1295872"/>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Char char=""/>
              <a:defRPr/>
            </a:pPr>
            <a:r>
              <a:rPr lang="en-US" sz="2600" dirty="0" smtClean="0">
                <a:latin typeface="+mn-lt"/>
                <a:cs typeface="+mn-cs"/>
              </a:rPr>
              <a:t>The ice in the central part has a concaved shape</a:t>
            </a:r>
            <a:endParaRPr lang="ru-RU" sz="2600" dirty="0">
              <a:latin typeface="+mn-lt"/>
              <a:cs typeface="+mn-cs"/>
            </a:endParaRPr>
          </a:p>
        </p:txBody>
      </p:sp>
      <p:sp>
        <p:nvSpPr>
          <p:cNvPr id="7" name="Содержимое 6"/>
          <p:cNvSpPr>
            <a:spLocks noGrp="1"/>
          </p:cNvSpPr>
          <p:nvPr>
            <p:ph sz="half" idx="1"/>
          </p:nvPr>
        </p:nvSpPr>
        <p:spPr>
          <a:xfrm>
            <a:off x="755576" y="2636912"/>
            <a:ext cx="3024336" cy="2376264"/>
          </a:xfrm>
        </p:spPr>
        <p:txBody>
          <a:bodyPr/>
          <a:lstStyle/>
          <a:p>
            <a:endParaRPr lang="ru-RU" dirty="0" smtClean="0"/>
          </a:p>
          <a:p>
            <a:endParaRPr lang="ru-RU" dirty="0" smtClean="0"/>
          </a:p>
          <a:p>
            <a:endParaRPr lang="ru-RU" dirty="0"/>
          </a:p>
        </p:txBody>
      </p:sp>
      <p:pic>
        <p:nvPicPr>
          <p:cNvPr id="1027" name="Picture 3" descr="E:\КТВ\паспорт\учебник\DSC00787.JPG"/>
          <p:cNvPicPr>
            <a:picLocks noChangeAspect="1" noChangeArrowheads="1"/>
          </p:cNvPicPr>
          <p:nvPr/>
        </p:nvPicPr>
        <p:blipFill>
          <a:blip r:embed="rId2" cstate="print"/>
          <a:srcRect l="15625" r="17708"/>
          <a:stretch>
            <a:fillRect/>
          </a:stretch>
        </p:blipFill>
        <p:spPr bwMode="auto">
          <a:xfrm>
            <a:off x="2267744" y="1484784"/>
            <a:ext cx="4608512" cy="39330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556792"/>
          </a:xfrm>
        </p:spPr>
        <p:txBody>
          <a:bodyPr/>
          <a:lstStyle/>
          <a:p>
            <a:pPr algn="ctr"/>
            <a:r>
              <a:rPr lang="ru-RU" dirty="0" smtClean="0"/>
              <a:t/>
            </a:r>
            <a:br>
              <a:rPr lang="ru-RU" dirty="0" smtClean="0"/>
            </a:br>
            <a:r>
              <a:rPr lang="en-US" dirty="0" smtClean="0"/>
              <a:t>Comparison of the Speed of Freezing (</a:t>
            </a:r>
            <a:r>
              <a:rPr lang="en-US" dirty="0" err="1" smtClean="0"/>
              <a:t>water+ground</a:t>
            </a:r>
            <a:r>
              <a:rPr lang="en-US" dirty="0" smtClean="0"/>
              <a:t>)</a:t>
            </a:r>
            <a:endParaRPr lang="ru-RU" dirty="0"/>
          </a:p>
        </p:txBody>
      </p:sp>
      <p:pic>
        <p:nvPicPr>
          <p:cNvPr id="28675" name="Picture 3" descr="E:\КТВ\паспорт\учебник\DSC00725.JPG"/>
          <p:cNvPicPr>
            <a:picLocks noChangeAspect="1" noChangeArrowheads="1"/>
          </p:cNvPicPr>
          <p:nvPr/>
        </p:nvPicPr>
        <p:blipFill>
          <a:blip r:embed="rId2" cstate="print"/>
          <a:srcRect l="41223" t="27618" r="29276" b="15350"/>
          <a:stretch>
            <a:fillRect/>
          </a:stretch>
        </p:blipFill>
        <p:spPr bwMode="auto">
          <a:xfrm>
            <a:off x="179512" y="1772816"/>
            <a:ext cx="2160240" cy="3132066"/>
          </a:xfrm>
          <a:prstGeom prst="rect">
            <a:avLst/>
          </a:prstGeom>
          <a:noFill/>
        </p:spPr>
      </p:pic>
      <p:pic>
        <p:nvPicPr>
          <p:cNvPr id="28676" name="Picture 4" descr="E:\КТВ\паспорт\учебник\DSC00732.JPG"/>
          <p:cNvPicPr>
            <a:picLocks noChangeAspect="1" noChangeArrowheads="1"/>
          </p:cNvPicPr>
          <p:nvPr/>
        </p:nvPicPr>
        <p:blipFill>
          <a:blip r:embed="rId3" cstate="print"/>
          <a:srcRect l="29683" t="7979" r="25433" b="4250"/>
          <a:stretch>
            <a:fillRect/>
          </a:stretch>
        </p:blipFill>
        <p:spPr bwMode="auto">
          <a:xfrm>
            <a:off x="2411760" y="1772816"/>
            <a:ext cx="2111144" cy="3096344"/>
          </a:xfrm>
          <a:prstGeom prst="rect">
            <a:avLst/>
          </a:prstGeom>
          <a:noFill/>
        </p:spPr>
      </p:pic>
      <p:pic>
        <p:nvPicPr>
          <p:cNvPr id="28677" name="Picture 5" descr="E:\КТВ\паспорт\учебник\DSC00734.JPG"/>
          <p:cNvPicPr>
            <a:picLocks noGrp="1" noChangeAspect="1" noChangeArrowheads="1"/>
          </p:cNvPicPr>
          <p:nvPr>
            <p:ph sz="half" idx="2"/>
          </p:nvPr>
        </p:nvPicPr>
        <p:blipFill>
          <a:blip r:embed="rId4" cstate="print"/>
          <a:srcRect l="29436" r="20256" b="6837"/>
          <a:stretch>
            <a:fillRect/>
          </a:stretch>
        </p:blipFill>
        <p:spPr bwMode="auto">
          <a:xfrm>
            <a:off x="4571999" y="1772816"/>
            <a:ext cx="2229367" cy="3096344"/>
          </a:xfrm>
          <a:prstGeom prst="rect">
            <a:avLst/>
          </a:prstGeom>
          <a:noFill/>
        </p:spPr>
      </p:pic>
      <p:sp>
        <p:nvSpPr>
          <p:cNvPr id="19" name="TextBox 18"/>
          <p:cNvSpPr txBox="1"/>
          <p:nvPr/>
        </p:nvSpPr>
        <p:spPr>
          <a:xfrm>
            <a:off x="251520" y="4869160"/>
            <a:ext cx="6408712" cy="369332"/>
          </a:xfrm>
          <a:prstGeom prst="rect">
            <a:avLst/>
          </a:prstGeom>
          <a:noFill/>
        </p:spPr>
        <p:txBody>
          <a:bodyPr wrap="square" rtlCol="0">
            <a:spAutoFit/>
          </a:bodyPr>
          <a:lstStyle/>
          <a:p>
            <a:r>
              <a:rPr lang="ru-RU" dirty="0" smtClean="0"/>
              <a:t>6 </a:t>
            </a:r>
            <a:r>
              <a:rPr lang="en-US" dirty="0" smtClean="0"/>
              <a:t>hours</a:t>
            </a:r>
            <a:r>
              <a:rPr lang="ru-RU" dirty="0" smtClean="0"/>
              <a:t>- 15 мм          12 </a:t>
            </a:r>
            <a:r>
              <a:rPr lang="en-US" dirty="0" smtClean="0"/>
              <a:t>hours</a:t>
            </a:r>
            <a:r>
              <a:rPr lang="ru-RU" dirty="0" smtClean="0"/>
              <a:t>-30 мм           18 </a:t>
            </a:r>
            <a:r>
              <a:rPr lang="en-US" dirty="0" smtClean="0"/>
              <a:t>hours</a:t>
            </a:r>
            <a:r>
              <a:rPr lang="ru-RU" dirty="0" smtClean="0"/>
              <a:t>-60 мм</a:t>
            </a:r>
            <a:endParaRPr lang="ru-RU" dirty="0"/>
          </a:p>
        </p:txBody>
      </p:sp>
      <p:pic>
        <p:nvPicPr>
          <p:cNvPr id="10241" name="Picture 1" descr="E:\КТВ\паспорт\учебник\DSC00680.JPG"/>
          <p:cNvPicPr>
            <a:picLocks noChangeAspect="1" noChangeArrowheads="1"/>
          </p:cNvPicPr>
          <p:nvPr/>
        </p:nvPicPr>
        <p:blipFill>
          <a:blip r:embed="rId5" cstate="print"/>
          <a:srcRect l="11614" t="26875" r="52254" b="7743"/>
          <a:stretch>
            <a:fillRect/>
          </a:stretch>
        </p:blipFill>
        <p:spPr bwMode="auto">
          <a:xfrm>
            <a:off x="6876256" y="1772816"/>
            <a:ext cx="2122340" cy="3096344"/>
          </a:xfrm>
          <a:prstGeom prst="rect">
            <a:avLst/>
          </a:prstGeom>
          <a:noFill/>
        </p:spPr>
      </p:pic>
      <p:sp>
        <p:nvSpPr>
          <p:cNvPr id="10" name="Прямоугольник 9"/>
          <p:cNvSpPr/>
          <p:nvPr/>
        </p:nvSpPr>
        <p:spPr>
          <a:xfrm>
            <a:off x="7020272" y="4869160"/>
            <a:ext cx="1906035" cy="923330"/>
          </a:xfrm>
          <a:prstGeom prst="rect">
            <a:avLst/>
          </a:prstGeom>
        </p:spPr>
        <p:txBody>
          <a:bodyPr wrap="square">
            <a:spAutoFit/>
          </a:bodyPr>
          <a:lstStyle/>
          <a:p>
            <a:r>
              <a:rPr lang="ru-RU" dirty="0" smtClean="0"/>
              <a:t>24 </a:t>
            </a:r>
            <a:r>
              <a:rPr lang="en-US" dirty="0" smtClean="0"/>
              <a:t>hours</a:t>
            </a:r>
            <a:r>
              <a:rPr lang="ru-RU" dirty="0" smtClean="0"/>
              <a:t>- </a:t>
            </a:r>
            <a:r>
              <a:rPr lang="en-US" dirty="0" smtClean="0"/>
              <a:t>complete freezing</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1198</TotalTime>
  <Words>990</Words>
  <Application>Microsoft Office PowerPoint</Application>
  <PresentationFormat>Экран (4:3)</PresentationFormat>
  <Paragraphs>170</Paragraphs>
  <Slides>18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Voronezh-2  IYNT 2015</vt:lpstr>
      <vt:lpstr>10.Ice hole</vt:lpstr>
      <vt:lpstr>The Purpose of the Task</vt:lpstr>
      <vt:lpstr>Equipment</vt:lpstr>
      <vt:lpstr>Samples after Freezing</vt:lpstr>
      <vt:lpstr>The External Appearance of the Ice</vt:lpstr>
      <vt:lpstr>Defining the Speed of Freezing</vt:lpstr>
      <vt:lpstr>The Form of the Ice</vt:lpstr>
      <vt:lpstr> Comparison of the Speed of Freezing (water+ground)</vt:lpstr>
      <vt:lpstr>Comparison of the speed of freezing (water)</vt:lpstr>
      <vt:lpstr>Determining the specific heat of the bottom soil</vt:lpstr>
      <vt:lpstr>The calculation of the heat capacity of the bottom soil</vt:lpstr>
      <vt:lpstr>Comparing the speed of ice formation in the center and at the edge of the container</vt:lpstr>
      <vt:lpstr>Investigation of the structure after 18 hours of the ice cooling (-15 ° C)</vt:lpstr>
      <vt:lpstr>Comparison of the rate of freezing</vt:lpstr>
      <vt:lpstr>A graph of the ice thickness dependence on the freezing  time at different temperatures</vt:lpstr>
      <vt:lpstr>The modeling of calculation of the thickness of the ice in the pond</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МОУ Гимназия №6 Докладчик КВАНТ ТЮФ 2011</dc:title>
  <dc:creator>saneksem</dc:creator>
  <cp:lastModifiedBy>Admin</cp:lastModifiedBy>
  <cp:revision>105</cp:revision>
  <dcterms:created xsi:type="dcterms:W3CDTF">2011-11-03T06:20:58Z</dcterms:created>
  <dcterms:modified xsi:type="dcterms:W3CDTF">2015-06-29T21:21:40Z</dcterms:modified>
</cp:coreProperties>
</file>