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0"/>
  </p:notesMasterIdLst>
  <p:sldIdLst>
    <p:sldId id="389" r:id="rId2"/>
    <p:sldId id="390" r:id="rId3"/>
    <p:sldId id="367" r:id="rId4"/>
    <p:sldId id="391" r:id="rId5"/>
    <p:sldId id="396" r:id="rId6"/>
    <p:sldId id="397" r:id="rId7"/>
    <p:sldId id="375" r:id="rId8"/>
    <p:sldId id="366" r:id="rId9"/>
    <p:sldId id="256" r:id="rId10"/>
    <p:sldId id="371" r:id="rId11"/>
    <p:sldId id="393" r:id="rId12"/>
    <p:sldId id="398" r:id="rId13"/>
    <p:sldId id="400" r:id="rId14"/>
    <p:sldId id="387" r:id="rId15"/>
    <p:sldId id="355" r:id="rId16"/>
    <p:sldId id="392" r:id="rId17"/>
    <p:sldId id="361" r:id="rId18"/>
    <p:sldId id="38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7" autoAdjust="0"/>
    <p:restoredTop sz="85968" autoAdjust="0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3875E0-8D5D-44A2-93A4-FC953D1EB608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7D95E5-10F9-45C3-A8B3-3F18FCE18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6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http://chemistry.about.com/od/demonstrationsexperiments/ss/disappearink_4.htm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D8232E-7351-4969-9263-AF1D01517FC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Disappearing ink is a water-based </a:t>
            </a:r>
            <a:r>
              <a:rPr lang="en-US" u="sng" smtClean="0"/>
              <a:t>acid-base indicator</a:t>
            </a:r>
            <a:r>
              <a:rPr lang="en-US" smtClean="0"/>
              <a:t> (pH indicator) that changes from a colored to a colorless solution upon exposure to air.</a:t>
            </a:r>
          </a:p>
          <a:p>
            <a:pPr>
              <a:spcBef>
                <a:spcPct val="0"/>
              </a:spcBef>
            </a:pPr>
            <a:r>
              <a:rPr lang="en-US" smtClean="0"/>
              <a:t>The most common pH indicators for the ink are thymolphthalein (blue) or phenolphthalein (red or pink).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 indicators are mixed into a basic solution that becomes more acidic upon exposure to air, causing the color change</a:t>
            </a:r>
          </a:p>
          <a:p>
            <a:pPr>
              <a:spcBef>
                <a:spcPct val="0"/>
              </a:spcBef>
            </a:pPr>
            <a:r>
              <a:rPr lang="en-US" smtClean="0"/>
              <a:t>. </a:t>
            </a:r>
          </a:p>
          <a:p>
            <a:pPr>
              <a:spcBef>
                <a:spcPct val="0"/>
              </a:spcBef>
            </a:pPr>
            <a:r>
              <a:rPr lang="en-US" smtClean="0"/>
              <a:t>You could use different indicators to make color-change inks, too.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 indicators are mixed into a basic solution that becomes more acidic upon exposure to air, causing the color change. </a:t>
            </a:r>
          </a:p>
          <a:p>
            <a:pPr>
              <a:spcBef>
                <a:spcPct val="0"/>
              </a:spcBef>
            </a:pPr>
            <a:r>
              <a:rPr lang="en-US" smtClean="0"/>
              <a:t>You could use different indicators to make color-change inks, too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BE1EC5-EA98-4161-9D82-B6B7D5C7495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NASA SLIKA KAKO RADIMO EXP U LABORATORIJI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932D9-F2FA-4656-BA59-86A7B843C9B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mtClean="0"/>
              <a:t>Izbacit posle exp</a:t>
            </a:r>
            <a:endParaRPr lang="sr-Latn-RS" smtClean="0"/>
          </a:p>
          <a:p>
            <a:pPr>
              <a:spcBef>
                <a:spcPct val="0"/>
              </a:spcBef>
            </a:pPr>
            <a:endParaRPr lang="sr-Latn-RS" smtClean="0"/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1200" smtClean="0">
                <a:solidFill>
                  <a:srgbClr val="191919"/>
                </a:solidFill>
                <a:ea typeface="Times New Roman" pitchFamily="18" charset="0"/>
                <a:cs typeface="Arial" pitchFamily="34" charset="0"/>
              </a:rPr>
              <a:t>Dissolve the phenolphthalei</a:t>
            </a:r>
            <a:r>
              <a:rPr lang="sr-Latn-RS" sz="1200" smtClean="0">
                <a:solidFill>
                  <a:srgbClr val="191919"/>
                </a:solidFill>
                <a:ea typeface="Times New Roman" pitchFamily="18" charset="0"/>
                <a:cs typeface="Arial" pitchFamily="34" charset="0"/>
              </a:rPr>
              <a:t>n</a:t>
            </a:r>
            <a:r>
              <a:rPr lang="en-US" sz="1200" smtClean="0">
                <a:solidFill>
                  <a:srgbClr val="191919"/>
                </a:solidFill>
                <a:ea typeface="Times New Roman" pitchFamily="18" charset="0"/>
                <a:cs typeface="Arial" pitchFamily="34" charset="0"/>
              </a:rPr>
              <a:t> in the ethyl alcohol</a:t>
            </a:r>
            <a:r>
              <a:rPr lang="en-US" smtClean="0">
                <a:solidFill>
                  <a:srgbClr val="191919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800" smtClean="0">
                <a:solidFill>
                  <a:srgbClr val="191919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smtClean="0">
                <a:solidFill>
                  <a:srgbClr val="191919"/>
                </a:solidFill>
                <a:ea typeface="Times New Roman" pitchFamily="18" charset="0"/>
                <a:cs typeface="Arial" pitchFamily="34" charset="0"/>
              </a:rPr>
              <a:t>Stir in 90 ml of water (will produce a milky solution).</a:t>
            </a:r>
            <a:r>
              <a:rPr lang="en-US" sz="1200" smtClean="0">
                <a:solidFill>
                  <a:srgbClr val="191919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1200" smtClean="0">
                <a:solidFill>
                  <a:srgbClr val="191919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Add sodium hydroxide solution dropwise until the solution turns a dark blue or red (might take slightly more or less than the number of drops stated in the</a:t>
            </a:r>
            <a:r>
              <a:rPr lang="en-US" sz="1200" smtClean="0">
                <a:solidFill>
                  <a:srgbClr val="191919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1200" smtClean="0">
                <a:solidFill>
                  <a:srgbClr val="0099CC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Materials </a:t>
            </a:r>
            <a:r>
              <a:rPr lang="en-US" sz="1200" smtClean="0">
                <a:solidFill>
                  <a:srgbClr val="191919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section).</a:t>
            </a:r>
            <a:endParaRPr lang="en-US" sz="1600" smtClean="0"/>
          </a:p>
          <a:p>
            <a:pPr eaLnBrk="0" hangingPunct="0">
              <a:buFontTx/>
              <a:buNone/>
              <a:tabLst>
                <a:tab pos="457200" algn="l"/>
              </a:tabLst>
              <a:defRPr/>
            </a:pPr>
            <a:endParaRPr lang="sr-Latn-RS" sz="1200" smtClean="0"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n-US" sz="1200" smtClean="0">
                <a:solidFill>
                  <a:srgbClr val="191919"/>
                </a:solidFill>
                <a:ea typeface="Times New Roman" pitchFamily="18" charset="0"/>
                <a:cs typeface="Arial" pitchFamily="34" charset="0"/>
              </a:rPr>
              <a:t>Test the ink by applying it to fabric (cotton tee-shirt material or a table cloth works well). Paper allows less interaction with air, so the color change reaction takes more time.</a:t>
            </a:r>
            <a:endParaRPr lang="en-US" sz="1200" smtClean="0"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n-US" sz="1200" smtClean="0">
                <a:solidFill>
                  <a:srgbClr val="191919"/>
                </a:solidFill>
                <a:ea typeface="Times New Roman" pitchFamily="18" charset="0"/>
                <a:cs typeface="Arial" pitchFamily="34" charset="0"/>
              </a:rPr>
              <a:t>In a few seconds, the 'stain' will disappear. The pH of the ink solution is 10-11, but after exposure to air will drop to 5-6. The damp spot will eventually dry. A white residue may be visible on dark fabrics. The residue will rinse out in the wash.</a:t>
            </a:r>
            <a:endParaRPr lang="sr-Latn-RS" sz="1200" smtClean="0">
              <a:solidFill>
                <a:srgbClr val="191919"/>
              </a:solidFill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en-US" sz="120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D95E5-10F9-45C3-A8B3-3F18FCE185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Once the sodium hydroxide is neutralized  the acidity of the alcohol changes  the "ink" to colorless. 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EE8DA1-5349-434F-A715-3A7F3DF6420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 the ink dries, your message will disappear</a:t>
            </a:r>
          </a:p>
          <a:p>
            <a:pPr>
              <a:spcBef>
                <a:spcPct val="0"/>
              </a:spcBef>
            </a:pPr>
            <a:r>
              <a:rPr lang="en-US" sz="1200" dirty="0" smtClean="0"/>
              <a:t>. Squeeze the juice of half of a lemon into a bowl</a:t>
            </a:r>
            <a:endParaRPr lang="sr-Latn-RS" sz="1200" dirty="0" smtClean="0"/>
          </a:p>
          <a:p>
            <a:pPr>
              <a:spcBef>
                <a:spcPct val="0"/>
              </a:spcBef>
            </a:pPr>
            <a:r>
              <a:rPr lang="en-US" sz="1200" dirty="0" smtClean="0"/>
              <a:t>Add a few drops of water</a:t>
            </a:r>
            <a:r>
              <a:rPr lang="en-US" sz="1200" b="1" dirty="0" smtClean="0"/>
              <a:t>.</a:t>
            </a:r>
            <a:r>
              <a:rPr lang="en-US" sz="1200" dirty="0" smtClean="0"/>
              <a:t> Stir the juice and water with a spoon.</a:t>
            </a:r>
            <a:endParaRPr lang="sr-Latn-RS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3.Dip a cotton swab into the lemon juice mixture and write a message on a piece of white paper</a:t>
            </a:r>
            <a:r>
              <a:rPr lang="en-US" sz="1200" b="1" dirty="0" smtClean="0"/>
              <a:t>.</a:t>
            </a:r>
            <a:endParaRPr lang="sr-Latn-RS" sz="1200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dirty="0" smtClean="0"/>
              <a:t>4. Allow the invisible ink to dry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sz="1200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sz="1200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80E492-FFDA-4B16-B849-131508ED332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 little milk in a small bowl. Dip the cotton tip into the milk and make sure it's soaked through</a:t>
            </a:r>
          </a:p>
          <a:p>
            <a:r>
              <a:rPr lang="en-US" dirty="0" smtClean="0"/>
              <a:t>Use the milky cotton tip to write a message on the paper.</a:t>
            </a:r>
          </a:p>
          <a:p>
            <a:r>
              <a:rPr lang="en-US" dirty="0" smtClean="0"/>
              <a:t>Allow the milk to dry on the paper. This should take about 30 minutes.</a:t>
            </a:r>
          </a:p>
          <a:p>
            <a:endParaRPr lang="en-US" dirty="0" smtClean="0"/>
          </a:p>
          <a:p>
            <a:r>
              <a:rPr lang="en-US" dirty="0" smtClean="0"/>
              <a:t>To read the message just heat the paper. </a:t>
            </a:r>
          </a:p>
          <a:p>
            <a:r>
              <a:rPr lang="en-US" dirty="0" smtClean="0"/>
              <a:t>Use an iron to iron the paper. Run the iron over the paper a few times and the secret message should appear on the paper.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D95E5-10F9-45C3-A8B3-3F18FCE185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Mix together 1/4 cup of water and 1/4 cup of baking soda in a bowl, and combine them with a spoon.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Dip a cotton swab or a paint brush into the baking soda mixture, and write your secret message on a piece of paper. Allow the message to dry, which should only take a few minutes.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Paint over the dried baking soda message using a paint brush and grape juice. The grape juice and baking soda will react, causing the message you've written to appear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at least two methods to use baking soda as an invisible ink. Mix equal parts water and baking soda.</a:t>
            </a:r>
          </a:p>
          <a:p>
            <a:r>
              <a:rPr lang="en-US" dirty="0" smtClean="0"/>
              <a:t>2. Use a cotton swab, toothpick, or paintbrush to write a message onto white paper, using the baking soda solution as 'ink'.</a:t>
            </a:r>
          </a:p>
          <a:p>
            <a:r>
              <a:rPr lang="en-US" dirty="0" smtClean="0"/>
              <a:t>3. Allow the ink to dry.</a:t>
            </a:r>
          </a:p>
          <a:p>
            <a:r>
              <a:rPr lang="en-US" dirty="0" smtClean="0"/>
              <a:t>4. One way to read the message is to hold the paper up to a heat source, such as a light </a:t>
            </a:r>
            <a:r>
              <a:rPr lang="en-US" dirty="0" err="1" smtClean="0"/>
              <a:t>bulb.The</a:t>
            </a:r>
            <a:r>
              <a:rPr lang="en-US" dirty="0" smtClean="0"/>
              <a:t> baking soda will cause the writing in the paper to turn brown. </a:t>
            </a:r>
          </a:p>
          <a:p>
            <a:r>
              <a:rPr lang="en-US" dirty="0" smtClean="0"/>
              <a:t>5. A second method to read the message is to paint over the paper with purple grape juice. The message will appear in a different color.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D95E5-10F9-45C3-A8B3-3F18FCE185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8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7AA2-5027-4FEC-9F3C-B5DB12E12BC9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FFB1-FA7B-4C72-8C35-0EC51D81A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0123-9F3B-4F8C-853E-CE7B308D14DC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CAC4-466E-492C-8ED9-4E026A03A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6084-31E2-43C8-86F0-0D99A2E4AA32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BB97-A862-42A8-B0B0-13EBF9EA9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8D4F-8863-4CFC-86F1-95C1F1B46C67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FDB6-3B7A-4BC7-82AB-374A6FCC1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0300-07C9-4D67-95F9-05C1728BBE78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9AB9-2E3E-487F-B9ED-50DA90A41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38F6-87D6-479D-882C-90CB24368B79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D21D-348C-427C-973A-19B85C168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34D1-1787-431E-A445-62EE8EE79674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67B9-4A27-4AC4-8D73-7BFF0DF36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200B-C0BB-49FE-92CE-AE42EB8AC525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D157-3743-44DE-849A-CD26843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D847-0595-438B-8B69-7E8AA18F9226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C9A2-25DB-4D6D-8B61-66C995CB1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744F-640A-48B5-AC55-1AFAE941AB6F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38D4-573D-4079-972E-C802298B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A63B-AF67-4EC2-A91F-41EC5A05F6E2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125A-9287-43AF-B32E-5D770DCF7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726A09B-4BC2-410E-A859-D41658C34D8C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65948EE-2E87-44E4-ABD1-68389488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34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ransition spd="med">
    <p:wipe dir="r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1.jpe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entar%20za%20Talente\IYNT%202015\Problem%206\IYNT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0638" y="2514600"/>
            <a:ext cx="6923087" cy="163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International Young  </a:t>
            </a:r>
          </a:p>
          <a:p>
            <a:pPr algn="ctr">
              <a:defRPr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Naturalists’ Tournament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267200"/>
            <a:ext cx="9144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6. Disappearing ink</a:t>
            </a:r>
          </a:p>
          <a:p>
            <a:pPr>
              <a:defRPr/>
            </a:pPr>
            <a:endParaRPr lang="en-US" sz="14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               Serbian team          </a:t>
            </a:r>
          </a:p>
          <a:p>
            <a:pPr>
              <a:defRPr/>
            </a:pPr>
            <a:r>
              <a:rPr lang="en-US" sz="36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Regional Center For Talented Youth</a:t>
            </a:r>
          </a:p>
        </p:txBody>
      </p:sp>
      <p:grpSp>
        <p:nvGrpSpPr>
          <p:cNvPr id="3076" name="Group 9"/>
          <p:cNvGrpSpPr>
            <a:grpSpLocks/>
          </p:cNvGrpSpPr>
          <p:nvPr/>
        </p:nvGrpSpPr>
        <p:grpSpPr bwMode="auto">
          <a:xfrm>
            <a:off x="684213" y="549275"/>
            <a:ext cx="7696200" cy="1266825"/>
            <a:chOff x="830801" y="546569"/>
            <a:chExt cx="7456567" cy="1045351"/>
          </a:xfrm>
        </p:grpSpPr>
        <p:pic>
          <p:nvPicPr>
            <p:cNvPr id="307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6486" y="546570"/>
              <a:ext cx="1570882" cy="104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11" descr="Logo Institucije.png"/>
            <p:cNvPicPr>
              <a:picLocks noChangeAspect="1"/>
            </p:cNvPicPr>
            <p:nvPr/>
          </p:nvPicPr>
          <p:blipFill>
            <a:blip r:embed="rId4" cstate="print"/>
            <a:srcRect l="6557"/>
            <a:stretch>
              <a:fillRect/>
            </a:stretch>
          </p:blipFill>
          <p:spPr bwMode="auto">
            <a:xfrm>
              <a:off x="830801" y="546569"/>
              <a:ext cx="1155162" cy="104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2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biLevel thresh="50000"/>
            </a:blip>
            <a:srcRect l="7339"/>
            <a:stretch>
              <a:fillRect/>
            </a:stretch>
          </p:blipFill>
          <p:spPr bwMode="auto">
            <a:xfrm>
              <a:off x="830801" y="1314155"/>
              <a:ext cx="1155161" cy="27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http://www.iynt.org/belgrade/logo_2015_draft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476250"/>
            <a:ext cx="43894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95536" y="2564904"/>
            <a:ext cx="36724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Milk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Paper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400" dirty="0" smtClean="0"/>
              <a:t>Iron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400" dirty="0" smtClean="0"/>
              <a:t>C</a:t>
            </a:r>
            <a:r>
              <a:rPr lang="en-US" sz="2400" dirty="0" err="1" smtClean="0"/>
              <a:t>otton</a:t>
            </a:r>
            <a:r>
              <a:rPr lang="en-US" sz="2400" dirty="0" smtClean="0"/>
              <a:t> swab</a:t>
            </a:r>
            <a:endParaRPr lang="sr-Latn-RS" sz="2400" dirty="0" smtClean="0"/>
          </a:p>
          <a:p>
            <a:pPr marL="457200" indent="-457200">
              <a:buFont typeface="+mj-lt"/>
              <a:buAutoNum type="arabicPeriod"/>
            </a:pPr>
            <a:endParaRPr lang="sr-Latn-R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76672"/>
            <a:ext cx="9144000" cy="979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Materials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21149"/>
            <a:ext cx="5944691" cy="39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7604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72" y="33265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Milky way Invisible Ink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6893" y="60699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Put a little milk in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bowl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2"/>
          <a:stretch/>
        </p:blipFill>
        <p:spPr bwMode="auto">
          <a:xfrm>
            <a:off x="1262101" y="1330856"/>
            <a:ext cx="6481584" cy="451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4885" y="589518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the milky cotton tip to write a message on the paper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0" y="1132185"/>
            <a:ext cx="7046049" cy="471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6501" y="5895181"/>
            <a:ext cx="4966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Allow the milk to dry on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paper and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an iron to reappear the message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406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357166"/>
            <a:ext cx="43577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500" smtClean="0">
                <a:latin typeface="Times New Roman" pitchFamily="18" charset="0"/>
                <a:cs typeface="Times New Roman" pitchFamily="18" charset="0"/>
              </a:rPr>
              <a:t>Parameters </a:t>
            </a:r>
            <a:endParaRPr lang="en-US" sz="4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785926"/>
            <a:ext cx="48577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500" smtClean="0">
                <a:latin typeface="Times New Roman" pitchFamily="18" charset="0"/>
                <a:cs typeface="Times New Roman" pitchFamily="18" charset="0"/>
              </a:rPr>
              <a:t>Carbon-dioxide concentration</a:t>
            </a:r>
          </a:p>
          <a:p>
            <a:pPr>
              <a:buFont typeface="Arial" pitchFamily="34" charset="0"/>
              <a:buChar char="•"/>
            </a:pPr>
            <a:endParaRPr lang="sr-Latn-RS" sz="25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500" smtClean="0">
                <a:latin typeface="Times New Roman" pitchFamily="18" charset="0"/>
                <a:cs typeface="Times New Roman" pitchFamily="18" charset="0"/>
              </a:rPr>
              <a:t>Base concentration </a:t>
            </a:r>
          </a:p>
          <a:p>
            <a:pPr>
              <a:buFont typeface="Arial" pitchFamily="34" charset="0"/>
              <a:buChar char="•"/>
            </a:pPr>
            <a:endParaRPr lang="sr-Latn-RS" sz="25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500" smtClean="0">
                <a:latin typeface="Times New Roman" pitchFamily="18" charset="0"/>
                <a:cs typeface="Times New Roman" pitchFamily="18" charset="0"/>
              </a:rPr>
              <a:t>Air temperature </a:t>
            </a:r>
          </a:p>
          <a:p>
            <a:endParaRPr lang="sr-Latn-RS" sz="25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o2-release-fast-environment-cope-geologists_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785926"/>
            <a:ext cx="2928959" cy="1952639"/>
          </a:xfrm>
          <a:prstGeom prst="rect">
            <a:avLst/>
          </a:prstGeom>
        </p:spPr>
      </p:pic>
      <p:pic>
        <p:nvPicPr>
          <p:cNvPr id="7" name="Picture 6" descr="SodiumHydrox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19133" y="4000504"/>
            <a:ext cx="2906310" cy="2308298"/>
          </a:xfrm>
          <a:prstGeom prst="rect">
            <a:avLst/>
          </a:prstGeom>
        </p:spPr>
      </p:pic>
      <p:pic>
        <p:nvPicPr>
          <p:cNvPr id="8" name="Picture 7" descr="termomet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286124"/>
            <a:ext cx="857256" cy="289323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628799"/>
            <a:ext cx="684076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phenolphthalein</a:t>
            </a:r>
          </a:p>
          <a:p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lemon juice </a:t>
            </a:r>
            <a:endParaRPr lang="sr-Latn-RS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milk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appear again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3549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700213"/>
            <a:ext cx="9586913" cy="981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ATTENTION!!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38914" name="Picture 2" descr="C:\Users\Dell-User\Downloads\Celestia's_Disappearing_Ink_S1E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132856"/>
            <a:ext cx="7315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2276872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Baking </a:t>
            </a:r>
            <a:r>
              <a:rPr lang="en-US" sz="2400" dirty="0"/>
              <a:t>Soda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Paper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Water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Cup</a:t>
            </a:r>
            <a:endParaRPr lang="sr-Latn-R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sr-Latn-RS" sz="2400" dirty="0" smtClean="0"/>
              <a:t>Cotton bud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Blueberry </a:t>
            </a:r>
            <a:r>
              <a:rPr lang="en-US" sz="2400" dirty="0"/>
              <a:t>Juice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4664"/>
            <a:ext cx="9144000" cy="979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Materials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548537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" y="33337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Baking Soda Invisible Ink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85" y="1361768"/>
            <a:ext cx="6303890" cy="431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6185" y="5857022"/>
            <a:ext cx="6831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Mix together 1/4 cup of water and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cup of baking soda in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bowl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3" t="5254" r="27356"/>
          <a:stretch/>
        </p:blipFill>
        <p:spPr bwMode="auto">
          <a:xfrm>
            <a:off x="1744305" y="1368269"/>
            <a:ext cx="6105003" cy="431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7167" y="5857022"/>
            <a:ext cx="654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Dip a cotton swab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baking soda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mixture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write your secret message on a piece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5857021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over the dried baking soda message using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cottom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bud and blueberry juice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449"/>
          <a:stretch/>
        </p:blipFill>
        <p:spPr bwMode="auto">
          <a:xfrm>
            <a:off x="1475656" y="1332028"/>
            <a:ext cx="6892758" cy="44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498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95288" y="1341438"/>
            <a:ext cx="80279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 Milk is an organic product which means it comes from a living thing. When it's heated, it burns at a </a:t>
            </a:r>
            <a:r>
              <a:rPr lang="en-US" sz="2400" u="sng"/>
              <a:t>slower</a:t>
            </a:r>
            <a:r>
              <a:rPr lang="en-US" sz="2400"/>
              <a:t> rate than the paper. The heat from the iron actually burns the fat in the milk causing the colour of the milk to change.Your </a:t>
            </a:r>
            <a:r>
              <a:rPr lang="en-US" sz="2400" b="1"/>
              <a:t>invisible message</a:t>
            </a:r>
            <a:r>
              <a:rPr lang="en-US" sz="2400"/>
              <a:t> shows up brown.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700338" y="404813"/>
            <a:ext cx="3884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it works</a:t>
            </a:r>
          </a:p>
        </p:txBody>
      </p:sp>
      <p:pic>
        <p:nvPicPr>
          <p:cNvPr id="22532" name="Picture 6" descr="C:\Users\Dell-User\Downloads\invisible-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573463"/>
            <a:ext cx="5248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3" y="1714500"/>
            <a:ext cx="7858125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dirty="0"/>
              <a:t> -</a:t>
            </a:r>
            <a:r>
              <a:rPr lang="en-US" sz="2000" dirty="0"/>
              <a:t>Grape juice has an </a:t>
            </a:r>
            <a:r>
              <a:rPr lang="en-US" sz="2000" b="1" dirty="0"/>
              <a:t>acid</a:t>
            </a:r>
            <a:r>
              <a:rPr lang="en-US" sz="2000" dirty="0"/>
              <a:t> that reacts with the baking soda.</a:t>
            </a:r>
          </a:p>
          <a:p>
            <a:pPr marL="342900" indent="-342900">
              <a:spcAft>
                <a:spcPts val="1200"/>
              </a:spcAft>
              <a:defRPr/>
            </a:pPr>
            <a:r>
              <a:rPr lang="en-US" sz="2000" dirty="0"/>
              <a:t>-  A </a:t>
            </a:r>
            <a:r>
              <a:rPr lang="en-US" sz="2000" u="sng" dirty="0"/>
              <a:t>different color</a:t>
            </a:r>
            <a:r>
              <a:rPr lang="en-US" sz="2000" dirty="0"/>
              <a:t> appears wherever the secret message is </a:t>
            </a:r>
            <a:r>
              <a:rPr lang="en-US" sz="2000" b="1" u="sng" dirty="0"/>
              <a:t>written</a:t>
            </a:r>
            <a:r>
              <a:rPr lang="en-US" sz="2000" dirty="0"/>
              <a:t>. </a:t>
            </a:r>
          </a:p>
          <a:p>
            <a:pPr marL="342900" indent="-342900">
              <a:spcAft>
                <a:spcPts val="1200"/>
              </a:spcAft>
              <a:defRPr/>
            </a:pPr>
            <a:r>
              <a:rPr lang="en-US" sz="2000" dirty="0"/>
              <a:t> - Baking soda and grape juice react with each other in an acid-base reaction, producing a color change in the paper.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- The baking soda mixture can also be used more diluted, with one part baking soda to two parts water.</a:t>
            </a:r>
          </a:p>
          <a:p>
            <a:pPr>
              <a:spcAft>
                <a:spcPts val="1200"/>
              </a:spcAft>
              <a:buFontTx/>
              <a:buChar char="-"/>
              <a:defRPr/>
            </a:pPr>
            <a:r>
              <a:rPr lang="en-US" sz="2000" dirty="0"/>
              <a:t>Grape juice concentrate results in a more visible color change than regular grape juice.</a:t>
            </a:r>
          </a:p>
          <a:p>
            <a:pPr>
              <a:spcAft>
                <a:spcPts val="1200"/>
              </a:spcAft>
              <a:buFontTx/>
              <a:buChar char="-"/>
              <a:defRPr/>
            </a:pPr>
            <a:r>
              <a:rPr lang="en-US" sz="2000" dirty="0"/>
              <a:t> If you are using the heating method, avoid igniting the paper - don't use a halogen bulb.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786063" y="428625"/>
            <a:ext cx="309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it works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1340768"/>
            <a:ext cx="88915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Suggest a chemical formulation for the ink that would disappear after used to write a text. What parameters determine the time when the text becomes invisible? Is it possible to process the paper in such a manner that the text appears again?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6. Disappearing ink</a:t>
            </a:r>
          </a:p>
        </p:txBody>
      </p:sp>
      <p:pic>
        <p:nvPicPr>
          <p:cNvPr id="4100" name="Picture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7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26035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Disappearing Ink Chemistry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19138" y="1628800"/>
            <a:ext cx="842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 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cid-base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indicator (pH indicator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phenolphthalein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ndpoint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rcRect l="49581" t="56934" r="6966" b="3044"/>
          <a:stretch>
            <a:fillRect/>
          </a:stretch>
        </p:blipFill>
        <p:spPr>
          <a:xfrm>
            <a:off x="2339752" y="2996952"/>
            <a:ext cx="4752528" cy="3282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 part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291207_841711792582156_58545963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929322" y="1071546"/>
            <a:ext cx="3000396" cy="135732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0760" y="1500174"/>
            <a:ext cx="3357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It’s magic! It’s a mystery!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 flipH="1">
            <a:off x="2786050" y="1214422"/>
            <a:ext cx="2431756" cy="117787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488" y="1500174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sr-Latn-RS" sz="2400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it’s science</a:t>
            </a:r>
            <a:r>
              <a:rPr lang="sr-Latn-CS" sz="2400" b="1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sr-Latn-RS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Experimental part I</a:t>
            </a:r>
            <a:endParaRPr lang="en-US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58204" cy="4768865"/>
          </a:xfrm>
        </p:spPr>
        <p:txBody>
          <a:bodyPr/>
          <a:lstStyle/>
          <a:p>
            <a:pPr>
              <a:buNone/>
            </a:pPr>
            <a:r>
              <a:rPr lang="sr-Latn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Chemicals:</a:t>
            </a:r>
          </a:p>
          <a:p>
            <a:pPr marL="514350" indent="-514350">
              <a:buAutoNum type="arabicPeriod"/>
            </a:pPr>
            <a:r>
              <a:rPr lang="sr-Latn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0,10 g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phenolphthalein</a:t>
            </a:r>
            <a:endParaRPr lang="sr-Latn-R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sr-Latn-R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ml ethanol</a:t>
            </a:r>
            <a:endParaRPr lang="sr-Latn-R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 ml water</a:t>
            </a:r>
            <a:endParaRPr lang="sr-Latn-R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20 drops of NaOH</a:t>
            </a:r>
          </a:p>
          <a:p>
            <a:pPr>
              <a:buNone/>
            </a:pPr>
            <a:r>
              <a:rPr lang="sr-Latn-R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62300_83.jpg"/>
          <p:cNvPicPr>
            <a:picLocks noChangeAspect="1"/>
          </p:cNvPicPr>
          <p:nvPr/>
        </p:nvPicPr>
        <p:blipFill>
          <a:blip r:embed="rId3" cstate="print"/>
          <a:srcRect l="36250" t="33750" r="36250" b="5000"/>
          <a:stretch>
            <a:fillRect/>
          </a:stretch>
        </p:blipFill>
        <p:spPr>
          <a:xfrm>
            <a:off x="6000760" y="1571612"/>
            <a:ext cx="1411265" cy="3143272"/>
          </a:xfrm>
          <a:prstGeom prst="rect">
            <a:avLst/>
          </a:prstGeom>
        </p:spPr>
      </p:pic>
      <p:pic>
        <p:nvPicPr>
          <p:cNvPr id="6" name="Picture 5" descr="dcb101.jpg"/>
          <p:cNvPicPr>
            <a:picLocks noChangeAspect="1"/>
          </p:cNvPicPr>
          <p:nvPr/>
        </p:nvPicPr>
        <p:blipFill>
          <a:blip r:embed="rId4" cstate="print"/>
          <a:srcRect l="8333" t="2651" r="12500" b="2651"/>
          <a:stretch>
            <a:fillRect/>
          </a:stretch>
        </p:blipFill>
        <p:spPr>
          <a:xfrm>
            <a:off x="7572396" y="857232"/>
            <a:ext cx="1357322" cy="3571900"/>
          </a:xfrm>
          <a:prstGeom prst="rect">
            <a:avLst/>
          </a:prstGeom>
        </p:spPr>
      </p:pic>
      <p:pic>
        <p:nvPicPr>
          <p:cNvPr id="1028" name="Picture 4" descr="http://www.emiliaaguirreskincare.com/storage/captured-data/water-in-blue-bottle.jpg?__SQUARESPACE_CACHEVERSION=1356656347769"/>
          <p:cNvPicPr>
            <a:picLocks noChangeAspect="1" noChangeArrowheads="1"/>
          </p:cNvPicPr>
          <p:nvPr/>
        </p:nvPicPr>
        <p:blipFill>
          <a:blip r:embed="rId5" cstate="print"/>
          <a:srcRect l="23062" t="3803" r="25050"/>
          <a:stretch>
            <a:fillRect/>
          </a:stretch>
        </p:blipFill>
        <p:spPr bwMode="auto">
          <a:xfrm>
            <a:off x="4357686" y="2428868"/>
            <a:ext cx="1285884" cy="3614050"/>
          </a:xfrm>
          <a:prstGeom prst="rect">
            <a:avLst/>
          </a:prstGeom>
          <a:noFill/>
        </p:spPr>
      </p:pic>
      <p:pic>
        <p:nvPicPr>
          <p:cNvPr id="7" name="Picture 6" descr="SodiumHydroxi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6852" y="4786322"/>
            <a:ext cx="2338552" cy="185736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1071546"/>
          </a:xfrm>
        </p:spPr>
        <p:txBody>
          <a:bodyPr/>
          <a:lstStyle/>
          <a:p>
            <a:r>
              <a:rPr lang="sr-Latn-RS" smtClean="0"/>
              <a:t>Video of the process </a:t>
            </a:r>
            <a:endParaRPr lang="en-US" dirty="0"/>
          </a:p>
        </p:txBody>
      </p:sp>
      <p:pic>
        <p:nvPicPr>
          <p:cNvPr id="4" name="IYN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214422"/>
            <a:ext cx="8390521" cy="471966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95536" y="2060848"/>
            <a:ext cx="839130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Carbon dioxide in the air reacts with water to form carbonic acid: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→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neutralization reaction is sodium hydroxide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sodium carbonate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water: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+ 2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Disappearing Ink Works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79487"/>
          </a:xfrm>
        </p:spPr>
        <p:txBody>
          <a:bodyPr/>
          <a:lstStyle/>
          <a:p>
            <a:pPr>
              <a:defRPr/>
            </a:pPr>
            <a:r>
              <a:rPr lang="sr-Latn-R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0" y="2564904"/>
            <a:ext cx="3456384" cy="23764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Cotton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White paper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Lemon juice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Small bowl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Iron or a candle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63888" y="2276872"/>
            <a:ext cx="5308538" cy="355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://www.novimagazin.rs/public/photos/47/47378/510x320_47378-sve%C4%87a.jpg"/>
          <p:cNvPicPr>
            <a:picLocks noChangeAspect="1" noChangeArrowheads="1"/>
          </p:cNvPicPr>
          <p:nvPr/>
        </p:nvPicPr>
        <p:blipFill>
          <a:blip r:embed="rId3" cstate="print"/>
          <a:srcRect l="20753" t="4725" r="51083" b="5501"/>
          <a:stretch>
            <a:fillRect/>
          </a:stretch>
        </p:blipFill>
        <p:spPr bwMode="auto">
          <a:xfrm>
            <a:off x="7884368" y="3933056"/>
            <a:ext cx="1008112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Lemon Juice Invisible Ink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r="14297"/>
          <a:stretch>
            <a:fillRect/>
          </a:stretch>
        </p:blipFill>
        <p:spPr bwMode="auto">
          <a:xfrm>
            <a:off x="1475656" y="1484783"/>
            <a:ext cx="5688632" cy="418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475656" y="1499532"/>
            <a:ext cx="585867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1331640" y="1412776"/>
            <a:ext cx="61206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1259632" y="1412776"/>
            <a:ext cx="628382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2292782" y="591597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Squeeze half of a lemon in a bowl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5616" y="5949280"/>
            <a:ext cx="6308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 a few drops of water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and stir it with the juice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5701" y="5831351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Dip a cotton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bud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mixture and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message on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the white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paper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60441" y="5969015"/>
            <a:ext cx="4036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Allow the invisible ink to dry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1115616" y="1091208"/>
            <a:ext cx="69911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540577" y="58313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Keep the paper near the candle until the message reappears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/>
      <p:bldP spid="22" grpId="1"/>
      <p:bldP spid="23" grpId="0" build="allAtOnce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2446</TotalTime>
  <Words>684</Words>
  <Application>Microsoft Office PowerPoint</Application>
  <PresentationFormat>On-screen Show (4:3)</PresentationFormat>
  <Paragraphs>143</Paragraphs>
  <Slides>18</Slides>
  <Notes>8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PowerPoint Presentation</vt:lpstr>
      <vt:lpstr>PowerPoint Presentation</vt:lpstr>
      <vt:lpstr>PowerPoint Presentation</vt:lpstr>
      <vt:lpstr>PowerPoint Presentation</vt:lpstr>
      <vt:lpstr>Experimental part I</vt:lpstr>
      <vt:lpstr>Video of the process </vt:lpstr>
      <vt:lpstr>PowerPoint Presentation</vt:lpstr>
      <vt:lpstr>Materials</vt:lpstr>
      <vt:lpstr>Lemon Juice Invisible Ink</vt:lpstr>
      <vt:lpstr>PowerPoint Presentation</vt:lpstr>
      <vt:lpstr>PowerPoint Presentation</vt:lpstr>
      <vt:lpstr>PowerPoint Presentation</vt:lpstr>
      <vt:lpstr>PowerPoint Presentation</vt:lpstr>
      <vt:lpstr> THANK YOU FOR YOUR ATTENTION!!  </vt:lpstr>
      <vt:lpstr>PowerPoint Presentation</vt:lpstr>
      <vt:lpstr>PowerPoint Presentation</vt:lpstr>
      <vt:lpstr>PowerPoint Presentation</vt:lpstr>
      <vt:lpstr>PowerPoint Presentation</vt:lpstr>
    </vt:vector>
  </TitlesOfParts>
  <Company>Pirot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Nebeska sfera, njeno prividno obrtanje i Zemljina rotacija</dc:title>
  <dc:creator>Mitic</dc:creator>
  <cp:lastModifiedBy>Luka</cp:lastModifiedBy>
  <cp:revision>273</cp:revision>
  <dcterms:created xsi:type="dcterms:W3CDTF">2011-09-20T19:46:15Z</dcterms:created>
  <dcterms:modified xsi:type="dcterms:W3CDTF">2015-06-21T08:22:26Z</dcterms:modified>
</cp:coreProperties>
</file>