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4" r:id="rId3"/>
    <p:sldId id="278" r:id="rId4"/>
    <p:sldId id="275" r:id="rId5"/>
    <p:sldId id="257" r:id="rId6"/>
    <p:sldId id="260" r:id="rId7"/>
    <p:sldId id="261" r:id="rId8"/>
    <p:sldId id="280" r:id="rId9"/>
    <p:sldId id="271" r:id="rId10"/>
    <p:sldId id="258" r:id="rId11"/>
    <p:sldId id="265" r:id="rId12"/>
    <p:sldId id="267" r:id="rId13"/>
    <p:sldId id="264" r:id="rId14"/>
    <p:sldId id="272" r:id="rId15"/>
    <p:sldId id="270" r:id="rId16"/>
    <p:sldId id="277" r:id="rId17"/>
    <p:sldId id="279" r:id="rId18"/>
    <p:sldId id="273" r:id="rId19"/>
    <p:sldId id="285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6" autoAdjust="0"/>
    <p:restoredTop sz="94660"/>
  </p:normalViewPr>
  <p:slideViewPr>
    <p:cSldViewPr>
      <p:cViewPr>
        <p:scale>
          <a:sx n="75" d="100"/>
          <a:sy n="75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EB2E-78F0-4F5E-B3DC-CA6AC73AA544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A610-BA84-4A78-AF42-46C2B8DB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AA610-BA84-4A78-AF42-46C2B8DBAA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AA610-BA84-4A78-AF42-46C2B8DBAA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0163D61-8417-4111-92EB-5847575D943C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7228DF1-0381-4EF3-B67C-88EA6FCD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9. Distances in open space</a:t>
            </a:r>
            <a:endParaRPr lang="en-US" sz="5400" b="1" dirty="0"/>
          </a:p>
        </p:txBody>
      </p:sp>
      <p:pic>
        <p:nvPicPr>
          <p:cNvPr id="3" name="Picture 2" descr="spac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293" y="1629728"/>
            <a:ext cx="6397414" cy="3598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5638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Team Serbia 1</a:t>
            </a:r>
            <a:endParaRPr lang="en-US" sz="3600" b="1" dirty="0"/>
          </a:p>
        </p:txBody>
      </p:sp>
      <p:pic>
        <p:nvPicPr>
          <p:cNvPr id="14" name="Picture 13" descr="color_round_iynt_logo_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410200"/>
            <a:ext cx="1066800" cy="1058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5562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III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5562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IYNT</a:t>
            </a:r>
            <a:endParaRPr lang="en-US" sz="4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Cepheid variables - explanation</a:t>
            </a:r>
          </a:p>
          <a:p>
            <a:endParaRPr lang="en-US" b="1" u="sng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Cepheid variable stars can be used as the method of measuring </a:t>
            </a:r>
            <a:r>
              <a:rPr lang="en-US" sz="2400" b="1" dirty="0" smtClean="0"/>
              <a:t>larger distances </a:t>
            </a:r>
            <a:r>
              <a:rPr lang="en-US" sz="2400" dirty="0" smtClean="0"/>
              <a:t>(from about </a:t>
            </a:r>
            <a:r>
              <a:rPr lang="en-US" sz="2400" b="1" dirty="0" smtClean="0"/>
              <a:t>1kpc</a:t>
            </a:r>
            <a:r>
              <a:rPr lang="en-US" sz="2400" dirty="0" smtClean="0"/>
              <a:t> </a:t>
            </a:r>
            <a:r>
              <a:rPr lang="en-US" sz="2400" b="1" dirty="0" smtClean="0"/>
              <a:t>to 50 </a:t>
            </a:r>
            <a:r>
              <a:rPr lang="en-US" sz="2400" b="1" dirty="0" err="1" smtClean="0"/>
              <a:t>Mpc</a:t>
            </a:r>
            <a:r>
              <a:rPr lang="en-US" sz="2400" dirty="0" smtClean="0"/>
              <a:t>)</a:t>
            </a:r>
          </a:p>
          <a:p>
            <a:pPr algn="just"/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reason that very distant stars can be observed and measured is the extreme luminosity of these stars</a:t>
            </a:r>
          </a:p>
          <a:p>
            <a:pPr algn="just"/>
            <a:endParaRPr lang="en-US" dirty="0" smtClean="0"/>
          </a:p>
          <a:p>
            <a:endParaRPr lang="en-US" b="1" dirty="0"/>
          </a:p>
        </p:txBody>
      </p:sp>
      <p:pic>
        <p:nvPicPr>
          <p:cNvPr id="3" name="Picture 2" descr="cephiedvari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925" y="3429000"/>
            <a:ext cx="5670030" cy="314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b="1" i="1" dirty="0"/>
              <a:t>A</a:t>
            </a:r>
            <a:r>
              <a:rPr lang="en-US" sz="2400" b="1" i="1" dirty="0" smtClean="0"/>
              <a:t>pparent magnitude </a:t>
            </a:r>
            <a:r>
              <a:rPr lang="en-US" sz="2400" dirty="0" smtClean="0"/>
              <a:t>- how bright an object appears in the sky from Earth</a:t>
            </a:r>
          </a:p>
          <a:p>
            <a:pPr algn="just"/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brighter an object appears, the lower its magnitude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Cepheid variables - explanation</a:t>
            </a:r>
            <a:endParaRPr lang="en-US" sz="40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69562"/>
              </p:ext>
            </p:extLst>
          </p:nvPr>
        </p:nvGraphicFramePr>
        <p:xfrm>
          <a:off x="4876800" y="2590800"/>
          <a:ext cx="3733800" cy="39846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61226"/>
                <a:gridCol w="1972574"/>
              </a:tblGrid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/>
                        <a:t>Apparent</a:t>
                      </a:r>
                    </a:p>
                    <a:p>
                      <a:pPr algn="ctr" fontAlgn="t"/>
                      <a:r>
                        <a:rPr lang="en-US" sz="1400" dirty="0" smtClean="0"/>
                        <a:t>Magnitude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/>
                        <a:t>Celestial</a:t>
                      </a:r>
                    </a:p>
                    <a:p>
                      <a:pPr algn="ctr" fontAlgn="t"/>
                      <a:r>
                        <a:rPr lang="en-US" sz="1400" dirty="0" smtClean="0"/>
                        <a:t>Object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-26.7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Sun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-12.6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Full Moon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-4.4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Venus (at brightest)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-3.0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Mars (at brightest)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-1.6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Sirius </a:t>
                      </a:r>
                      <a:r>
                        <a:rPr lang="en-US" sz="1400" dirty="0" smtClean="0"/>
                        <a:t>(the brightest </a:t>
                      </a:r>
                      <a:r>
                        <a:rPr lang="en-US" sz="1400" dirty="0"/>
                        <a:t>star)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447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+3.0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Naked eye limit in an urban neighborhood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+5.5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Uranus (at brightest)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+6.0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Naked eye limit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447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+9.5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Faintest objects visible with binoculars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  <a:tr h="256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+13.7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Pluto (at brightest)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9415" marR="59415" marT="35649" marB="35649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7432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faintest objects have apparent magnitudes of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229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sz="24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i="1" dirty="0"/>
              <a:t>A</a:t>
            </a:r>
            <a:r>
              <a:rPr lang="en-US" sz="2400" b="1" i="1" dirty="0" smtClean="0"/>
              <a:t>bsolute magnitude </a:t>
            </a:r>
            <a:r>
              <a:rPr lang="en-US" sz="2400" dirty="0" smtClean="0"/>
              <a:t>- the apparent magnitude an object would have if it was located at a distance of 10 parsecs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i="1" dirty="0"/>
              <a:t>D</a:t>
            </a:r>
            <a:r>
              <a:rPr lang="en-US" sz="2400" b="1" i="1" dirty="0" smtClean="0"/>
              <a:t>istance modulus equation 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dirty="0" smtClean="0"/>
          </a:p>
          <a:p>
            <a:pPr algn="ctr"/>
            <a:r>
              <a:rPr lang="en-US" sz="3200" dirty="0" smtClean="0"/>
              <a:t>m - M = </a:t>
            </a:r>
            <a:r>
              <a:rPr lang="en-US" sz="3200" dirty="0" smtClean="0"/>
              <a:t>5log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(d</a:t>
            </a:r>
            <a:r>
              <a:rPr lang="en-US" sz="3200" dirty="0" smtClean="0"/>
              <a:t>) - 5</a:t>
            </a:r>
          </a:p>
        </p:txBody>
      </p:sp>
      <p:pic>
        <p:nvPicPr>
          <p:cNvPr id="3" name="Picture 2" descr="Sirius_Mags_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962400"/>
            <a:ext cx="4366598" cy="2295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39624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m - apparent magnitude of the object</a:t>
            </a:r>
          </a:p>
          <a:p>
            <a:pPr algn="ctr"/>
            <a:r>
              <a:rPr lang="en-US" sz="2000" smtClean="0"/>
              <a:t>M - absolute magnitude of the object</a:t>
            </a:r>
          </a:p>
          <a:p>
            <a:pPr algn="ctr"/>
            <a:r>
              <a:rPr lang="en-US" sz="2000" smtClean="0"/>
              <a:t> d - distance to the object in parsecs</a:t>
            </a:r>
          </a:p>
          <a:p>
            <a:pPr algn="ctr"/>
            <a:r>
              <a:rPr lang="en-US" sz="2000" smtClean="0"/>
              <a:t>m - M is the distance modulus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Cepheid variables - explanation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0"/>
            <a:ext cx="91440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400" dirty="0" smtClean="0"/>
              <a:t>Type </a:t>
            </a:r>
            <a:r>
              <a:rPr lang="en-US" sz="2400" dirty="0" err="1" smtClean="0"/>
              <a:t>Ia</a:t>
            </a:r>
            <a:r>
              <a:rPr lang="en-US" sz="2400" dirty="0" smtClean="0"/>
              <a:t> Supernovae occur in a binary system - two stars orbiting one another</a:t>
            </a:r>
          </a:p>
        </p:txBody>
      </p:sp>
      <p:pic>
        <p:nvPicPr>
          <p:cNvPr id="6" name="Picture 5" descr="supern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0"/>
            <a:ext cx="6553200" cy="2427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228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2.2. Type </a:t>
            </a:r>
            <a:r>
              <a:rPr lang="en-US" sz="4000" b="1" u="sng" dirty="0" err="1" smtClean="0"/>
              <a:t>Ia</a:t>
            </a:r>
            <a:r>
              <a:rPr lang="en-US" sz="4000" b="1" u="sng" dirty="0" smtClean="0"/>
              <a:t> Supernovae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05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One of the stars in the system must be a white dwarf star and the other can be a giant star or a smaller white dwarf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15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ll Type </a:t>
            </a:r>
            <a:r>
              <a:rPr lang="en-US" sz="2400" dirty="0" err="1" smtClean="0"/>
              <a:t>Ia</a:t>
            </a:r>
            <a:r>
              <a:rPr lang="en-US" sz="2400" dirty="0" smtClean="0"/>
              <a:t> Supernovae have nearly the same luminosity and they have an absolute magnitude of -19.3 ± 0.03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055" y="1676400"/>
            <a:ext cx="8265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Type </a:t>
            </a:r>
            <a:r>
              <a:rPr lang="en-US" sz="2400" dirty="0" err="1" smtClean="0"/>
              <a:t>Ia</a:t>
            </a:r>
            <a:r>
              <a:rPr lang="en-US" sz="2400" dirty="0" smtClean="0"/>
              <a:t> Supernovae - distances from about </a:t>
            </a:r>
            <a:r>
              <a:rPr lang="en-US" sz="2400" b="1" dirty="0" smtClean="0"/>
              <a:t>1 </a:t>
            </a:r>
            <a:r>
              <a:rPr lang="en-US" sz="2400" b="1" dirty="0" err="1" smtClean="0"/>
              <a:t>Mpc</a:t>
            </a:r>
            <a:r>
              <a:rPr lang="en-US" sz="2400" b="1" dirty="0" smtClean="0"/>
              <a:t> to over 1000 </a:t>
            </a:r>
            <a:r>
              <a:rPr lang="en-US" sz="2400" b="1" dirty="0" err="1" smtClean="0"/>
              <a:t>Mpc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Type </a:t>
            </a:r>
            <a:r>
              <a:rPr lang="en-US" sz="4000" b="1" u="sng" dirty="0" err="1" smtClean="0"/>
              <a:t>Ia</a:t>
            </a:r>
            <a:r>
              <a:rPr lang="en-US" sz="4000" b="1" u="sng" dirty="0" smtClean="0"/>
              <a:t> Supernovae – explanation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58472"/>
            <a:ext cx="1371600" cy="126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76600"/>
            <a:ext cx="1371600" cy="12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13716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276600"/>
            <a:ext cx="1371600" cy="12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800601"/>
            <a:ext cx="137409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791075"/>
            <a:ext cx="1371600" cy="131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786087"/>
            <a:ext cx="1447800" cy="13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4800601"/>
            <a:ext cx="1420558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4800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81000" y="2895600"/>
            <a:ext cx="2362200" cy="2590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51331"/>
                <a:ext cx="9144000" cy="261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=0.377</m:t>
                      </m:r>
                      <m:r>
                        <a:rPr lang="en-US" b="0" i="1" smtClean="0">
                          <a:latin typeface="Cambria Math"/>
                        </a:rPr>
                        <m:t>𝑎𝑟𝑐𝑠𝑒𝑐</m:t>
                      </m:r>
                      <m:r>
                        <a:rPr lang="en-US" b="0" i="0" smtClean="0">
                          <a:latin typeface="Cambria Math"/>
                        </a:rPr>
                        <m:t>=0.377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2.777777778×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1.047222222×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°=3600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𝑎𝑟𝑐𝑠𝑒𝑐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𝑎𝑟𝑐𝑠𝑒𝑐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1°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3600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(2.</m:t>
                      </m:r>
                      <m:r>
                        <m:rPr>
                          <m:nor/>
                        </m:rPr>
                        <a:rPr lang="en-US" dirty="0"/>
                        <m:t>77777777</m:t>
                      </m:r>
                      <m:r>
                        <m:rPr>
                          <m:nor/>
                        </m:rPr>
                        <a:rPr lang="en-US" b="0" i="0" dirty="0" smtClean="0"/>
                        <m:t>8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)°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</a:rPr>
                        <m:t>𝐿𝑌</m:t>
                      </m:r>
                      <m:r>
                        <a:rPr lang="en-US" b="0" i="1" smtClean="0">
                          <a:latin typeface="Cambria Math"/>
                        </a:rPr>
                        <m:t>=63 115 </m:t>
                      </m:r>
                      <m:r>
                        <a:rPr lang="en-US" b="0" i="1" smtClean="0">
                          <a:latin typeface="Cambria Math"/>
                        </a:rPr>
                        <m:t>𝐴𝑈</m:t>
                      </m:r>
                      <m:r>
                        <a:rPr lang="en-US" b="0" i="1" smtClean="0">
                          <a:latin typeface="Cambria Math"/>
                        </a:rPr>
                        <m:t>⇒1 </m:t>
                      </m:r>
                      <m:r>
                        <a:rPr lang="en-US" b="0" i="1" smtClean="0">
                          <a:latin typeface="Cambria Math"/>
                        </a:rPr>
                        <m:t>𝐴𝑈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63115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1.58440941</m:t>
                      </m:r>
                      <m:r>
                        <m:rPr>
                          <m:nor/>
                        </m:rPr>
                        <a:rPr lang="en-US" b="0" i="0" dirty="0" smtClean="0"/>
                        <m:t>1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  <a:ea typeface="Cambria Math"/>
                        </a:rPr>
                        <m:t>LY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𝐴𝑈</m:t>
                      </m:r>
                      <m:r>
                        <a:rPr lang="en-US" b="0" i="1" smtClean="0">
                          <a:latin typeface="Cambria Math"/>
                        </a:rPr>
                        <m:t>=1.584409411×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𝐿𝑌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1331"/>
                <a:ext cx="9144000" cy="261360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96100" y="33981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7871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63115</a:t>
            </a:r>
            <a:endParaRPr lang="en-US" dirty="0"/>
          </a:p>
        </p:txBody>
      </p:sp>
      <p:pic>
        <p:nvPicPr>
          <p:cNvPr id="25" name="Picture 24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05200"/>
            <a:ext cx="1295400" cy="1295400"/>
          </a:xfrm>
          <a:prstGeom prst="rect">
            <a:avLst/>
          </a:prstGeom>
        </p:spPr>
      </p:pic>
      <p:pic>
        <p:nvPicPr>
          <p:cNvPr id="26" name="Picture 25" descr="animated-ear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743200"/>
            <a:ext cx="381000" cy="381000"/>
          </a:xfrm>
          <a:prstGeom prst="rect">
            <a:avLst/>
          </a:prstGeom>
        </p:spPr>
      </p:pic>
      <p:pic>
        <p:nvPicPr>
          <p:cNvPr id="27" name="Picture 26" descr="animated-ear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257800"/>
            <a:ext cx="381000" cy="3810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600200" y="41148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6" idx="2"/>
            <a:endCxn id="27" idx="0"/>
          </p:cNvCxnSpPr>
          <p:nvPr/>
        </p:nvCxnSpPr>
        <p:spPr>
          <a:xfrm rot="16200000" flipH="1">
            <a:off x="533400" y="4152900"/>
            <a:ext cx="2133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28800" y="3733800"/>
            <a:ext cx="6781800" cy="17145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</p:cNvCxnSpPr>
          <p:nvPr/>
        </p:nvCxnSpPr>
        <p:spPr>
          <a:xfrm>
            <a:off x="1752600" y="2933700"/>
            <a:ext cx="6781800" cy="14859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flipH="1">
            <a:off x="5257800" y="3733800"/>
            <a:ext cx="228600" cy="762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334000" y="3733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</a:t>
            </a:r>
            <a:endParaRPr lang="en-US" b="1"/>
          </a:p>
        </p:txBody>
      </p:sp>
      <p:cxnSp>
        <p:nvCxnSpPr>
          <p:cNvPr id="45" name="Straight Connector 44"/>
          <p:cNvCxnSpPr>
            <a:stCxn id="26" idx="2"/>
          </p:cNvCxnSpPr>
          <p:nvPr/>
        </p:nvCxnSpPr>
        <p:spPr>
          <a:xfrm rot="16200000" flipH="1">
            <a:off x="1085850" y="3600450"/>
            <a:ext cx="990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</p:cNvCxnSpPr>
          <p:nvPr/>
        </p:nvCxnSpPr>
        <p:spPr>
          <a:xfrm>
            <a:off x="1752600" y="2933700"/>
            <a:ext cx="57150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3429000" y="2971800"/>
            <a:ext cx="152400" cy="762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000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</a:t>
            </a:r>
            <a:endParaRPr lang="en-US" b="1"/>
          </a:p>
        </p:txBody>
      </p:sp>
      <p:sp>
        <p:nvSpPr>
          <p:cNvPr id="55" name="Arc 54"/>
          <p:cNvSpPr/>
          <p:nvPr/>
        </p:nvSpPr>
        <p:spPr>
          <a:xfrm rot="4208177">
            <a:off x="1032691" y="2448611"/>
            <a:ext cx="866005" cy="189522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240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90°- p</a:t>
            </a:r>
            <a:endParaRPr lang="en-US" b="1"/>
          </a:p>
        </p:txBody>
      </p:sp>
      <p:sp>
        <p:nvSpPr>
          <p:cNvPr id="57" name="TextBox 56"/>
          <p:cNvSpPr txBox="1"/>
          <p:nvPr/>
        </p:nvSpPr>
        <p:spPr>
          <a:xfrm>
            <a:off x="39624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x</a:t>
            </a:r>
            <a:endParaRPr lang="en-US" b="1"/>
          </a:p>
        </p:txBody>
      </p:sp>
      <p:sp>
        <p:nvSpPr>
          <p:cNvPr id="59" name="TextBox 58"/>
          <p:cNvSpPr txBox="1"/>
          <p:nvPr/>
        </p:nvSpPr>
        <p:spPr>
          <a:xfrm>
            <a:off x="1295400" y="3429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</a:t>
            </a:r>
            <a:endParaRPr lang="en-US" b="1"/>
          </a:p>
        </p:txBody>
      </p:sp>
      <p:sp>
        <p:nvSpPr>
          <p:cNvPr id="69" name="TextBox 68"/>
          <p:cNvSpPr txBox="1"/>
          <p:nvPr/>
        </p:nvSpPr>
        <p:spPr>
          <a:xfrm>
            <a:off x="6508920" y="29915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3600</a:t>
            </a: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62800" y="373380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39000" y="4572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Sirius</a:t>
            </a:r>
            <a:endParaRPr lang="en-US" sz="1400" b="1"/>
          </a:p>
        </p:txBody>
      </p:sp>
      <p:sp>
        <p:nvSpPr>
          <p:cNvPr id="37" name="TextBox 36"/>
          <p:cNvSpPr txBox="1"/>
          <p:nvPr/>
        </p:nvSpPr>
        <p:spPr>
          <a:xfrm>
            <a:off x="152400" y="76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Our calculation using parallax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0" y="4725888"/>
                <a:ext cx="4572000" cy="1770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90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°−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tan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89.99989528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°)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=1.584409411×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×547121.5016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𝐿𝑌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=8.668644561</m:t>
                      </m:r>
                      <m:r>
                        <a:rPr lang="en-US" b="0" i="1" smtClean="0">
                          <a:latin typeface="Cambria Math"/>
                        </a:rPr>
                        <m:t>𝐿𝑌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725888"/>
                <a:ext cx="4572000" cy="17701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1307930"/>
            <a:ext cx="173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 = 34 days</a:t>
            </a:r>
          </a:p>
        </p:txBody>
      </p:sp>
      <p:pic>
        <p:nvPicPr>
          <p:cNvPr id="6" name="Picture 5" descr="tumblr_n6urlsRQSE1rnq3ct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18501" y="663794"/>
            <a:ext cx="3528799" cy="487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2584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Our calculation using Cepheid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21301" y="2667000"/>
                <a:ext cx="3657600" cy="232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+5)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𝑝𝑐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(23−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−5.65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+5)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𝑝𝑐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6.73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𝑝𝑐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=5.4×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𝑝𝑐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01" y="2667000"/>
                <a:ext cx="3657600" cy="23271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421625" y="1307930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/>
              <a:t>M = -5.65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0" y="1981200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/>
              <a:t>m = +23.0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5648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M-absolute magnitude; </a:t>
            </a:r>
            <a:r>
              <a:rPr lang="en-US" sz="2400" dirty="0"/>
              <a:t>m-apparent </a:t>
            </a:r>
            <a:r>
              <a:rPr lang="en-US" sz="2400" dirty="0" smtClean="0"/>
              <a:t>magnitude; d-distance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9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84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295399"/>
                <a:ext cx="8839200" cy="498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Methods: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	Radar</a:t>
                </a:r>
              </a:p>
              <a:p>
                <a:r>
                  <a:rPr lang="en-US" sz="2400" dirty="0" smtClean="0"/>
                  <a:t>	Parallax</a:t>
                </a:r>
              </a:p>
              <a:p>
                <a:r>
                  <a:rPr lang="en-US" sz="2400" dirty="0" smtClean="0"/>
                  <a:t>	Standard candles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Calculations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Parallax – distance between the Sun and the Sirius 					(8.668644561𝐿𝑌)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	Cepheid variables – 5.4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/>
                  <a:t>pc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399"/>
                <a:ext cx="8839200" cy="498283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97" t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9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/>
              <a:t>Thank you for your attention!</a:t>
            </a:r>
            <a:endParaRPr lang="en-US" sz="5400" b="1"/>
          </a:p>
        </p:txBody>
      </p:sp>
      <p:pic>
        <p:nvPicPr>
          <p:cNvPr id="4" name="Picture 3" descr="tumblr_n028wgH0Ft1rnq3ct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2209800"/>
            <a:ext cx="6019800" cy="419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/>
              <a:t>The inverse square law</a:t>
            </a:r>
            <a:endParaRPr lang="en-US" sz="4400" dirty="0"/>
          </a:p>
        </p:txBody>
      </p:sp>
      <p:pic>
        <p:nvPicPr>
          <p:cNvPr id="4098" name="Picture 2" descr="C:\Users\Home\Desktop\paprati\downloa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804756" cy="2590800"/>
          </a:xfrm>
          <a:prstGeom prst="rect">
            <a:avLst/>
          </a:prstGeom>
          <a:noFill/>
        </p:spPr>
      </p:pic>
      <p:pic>
        <p:nvPicPr>
          <p:cNvPr id="4099" name="Picture 3" descr="C:\Users\Home\Desktop\paprati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91000"/>
            <a:ext cx="4876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US" sz="3200" dirty="0"/>
              <a:t>How do astronomers measure distances between the planets of the Solar System, between the </a:t>
            </a:r>
            <a:r>
              <a:rPr lang="en-US" sz="3200" dirty="0" smtClean="0"/>
              <a:t>stars </a:t>
            </a:r>
            <a:r>
              <a:rPr lang="en-US" sz="3200" dirty="0"/>
              <a:t>in our Galaxy, or between the galaxies? Determine the distance between the two space </a:t>
            </a:r>
            <a:r>
              <a:rPr lang="en-US" sz="3200" dirty="0" smtClean="0"/>
              <a:t>objects </a:t>
            </a:r>
            <a:r>
              <a:rPr lang="en-US" sz="3200" dirty="0"/>
              <a:t>of your </a:t>
            </a:r>
            <a:r>
              <a:rPr lang="en-US" sz="3200" dirty="0" smtClean="0"/>
              <a:t>choice.</a:t>
            </a:r>
            <a:endParaRPr lang="en-US" sz="3200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3100" y="533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9. Distances in open space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3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Doppler effect</a:t>
            </a:r>
            <a:r>
              <a:rPr lang="en-US" sz="4800" dirty="0" smtClean="0"/>
              <a:t>  </a:t>
            </a:r>
            <a:endParaRPr lang="en-US" sz="4800" dirty="0"/>
          </a:p>
        </p:txBody>
      </p:sp>
      <p:pic>
        <p:nvPicPr>
          <p:cNvPr id="1028" name="Picture 4" descr="C:\Users\Home\Desktop\paprati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3724946"/>
            <a:ext cx="4495800" cy="2801960"/>
          </a:xfrm>
          <a:prstGeom prst="rect">
            <a:avLst/>
          </a:prstGeom>
          <a:noFill/>
        </p:spPr>
      </p:pic>
      <p:pic>
        <p:nvPicPr>
          <p:cNvPr id="1029" name="Picture 5" descr="C:\Users\Home\Desktop\paprati\doppler-diagram-on-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248400" cy="173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esktop\paprati\Dop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2272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Type </a:t>
            </a:r>
            <a:r>
              <a:rPr lang="sr-Latn-RS" sz="4000" dirty="0" smtClean="0"/>
              <a:t>I</a:t>
            </a:r>
            <a:r>
              <a:rPr lang="en-US" sz="4000" dirty="0" smtClean="0"/>
              <a:t>a </a:t>
            </a:r>
            <a:r>
              <a:rPr lang="sr-Latn-RS" sz="4000" dirty="0" smtClean="0"/>
              <a:t>S</a:t>
            </a:r>
            <a:r>
              <a:rPr lang="en-US" sz="4000" dirty="0" err="1" smtClean="0"/>
              <a:t>upernova</a:t>
            </a:r>
            <a:r>
              <a:rPr lang="sr-Latn-RS" sz="4000" dirty="0" smtClean="0"/>
              <a:t>e</a:t>
            </a:r>
            <a:r>
              <a:rPr lang="en-US" sz="4000" dirty="0" smtClean="0"/>
              <a:t> as a standard </a:t>
            </a:r>
            <a:r>
              <a:rPr lang="en-US" sz="4000" dirty="0" err="1" smtClean="0"/>
              <a:t>candl</a:t>
            </a:r>
            <a:r>
              <a:rPr lang="sr-Latn-RS" sz="4000" dirty="0" smtClean="0"/>
              <a:t>e</a:t>
            </a:r>
            <a:endParaRPr lang="en-US" sz="4000" dirty="0"/>
          </a:p>
        </p:txBody>
      </p:sp>
      <p:pic>
        <p:nvPicPr>
          <p:cNvPr id="2050" name="Picture 2" descr="C:\Users\Home\Desktop\sn_t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743" y="1676400"/>
            <a:ext cx="620051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paprati\f1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4" y="685800"/>
            <a:ext cx="870857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4000" b="1" u="sng" dirty="0" smtClean="0"/>
              <a:t>Background of the problem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-304800" y="99060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Units</a:t>
            </a:r>
            <a:r>
              <a:rPr lang="en-US" sz="2400" dirty="0"/>
              <a:t>:</a:t>
            </a:r>
            <a:endParaRPr lang="en-US" sz="2400" dirty="0" smtClean="0"/>
          </a:p>
          <a:p>
            <a:pPr lvl="1" algn="ctr"/>
            <a:r>
              <a:rPr lang="en-US" sz="2400" dirty="0"/>
              <a:t>	</a:t>
            </a:r>
            <a:r>
              <a:rPr lang="en-US" sz="2400" dirty="0" smtClean="0"/>
              <a:t>1</a:t>
            </a:r>
            <a:r>
              <a:rPr lang="en-US" sz="2400" dirty="0"/>
              <a:t>° = 60 </a:t>
            </a:r>
            <a:r>
              <a:rPr lang="en-US" sz="2400" dirty="0" err="1"/>
              <a:t>arcmin</a:t>
            </a:r>
            <a:r>
              <a:rPr lang="en-US" sz="2400" dirty="0"/>
              <a:t> = 3600 </a:t>
            </a:r>
            <a:r>
              <a:rPr lang="en-US" sz="2400" dirty="0" err="1" smtClean="0"/>
              <a:t>arcsec</a:t>
            </a:r>
            <a:endParaRPr lang="en-US" sz="2400" dirty="0" smtClean="0"/>
          </a:p>
          <a:p>
            <a:pPr lvl="1" algn="ctr"/>
            <a:endParaRPr lang="en-US" sz="1000" dirty="0" smtClean="0"/>
          </a:p>
          <a:p>
            <a:pPr lvl="1" algn="ctr"/>
            <a:r>
              <a:rPr lang="en-US" sz="2400" dirty="0" smtClean="0"/>
              <a:t>	1 </a:t>
            </a:r>
            <a:r>
              <a:rPr lang="en-US" sz="2400" dirty="0"/>
              <a:t>LY = </a:t>
            </a:r>
            <a:r>
              <a:rPr lang="en-US" sz="2400" dirty="0" smtClean="0"/>
              <a:t>63</a:t>
            </a:r>
            <a:r>
              <a:rPr lang="sr-Latn-RS" sz="2400" dirty="0" smtClean="0"/>
              <a:t> </a:t>
            </a:r>
            <a:r>
              <a:rPr lang="en-US" sz="2400" dirty="0" smtClean="0"/>
              <a:t>240 AU</a:t>
            </a:r>
            <a:r>
              <a:rPr lang="en-US" sz="2400" dirty="0"/>
              <a:t>, LY - light </a:t>
            </a:r>
            <a:r>
              <a:rPr lang="en-US" sz="2400" dirty="0" smtClean="0"/>
              <a:t>year </a:t>
            </a:r>
            <a:endParaRPr lang="sr-Latn-RS" sz="2400" dirty="0" smtClean="0"/>
          </a:p>
          <a:p>
            <a:pPr lvl="1" algn="ctr"/>
            <a:endParaRPr lang="sr-Latn-RS" sz="1000" dirty="0" smtClean="0"/>
          </a:p>
          <a:p>
            <a:pPr lvl="1" algn="ctr"/>
            <a:r>
              <a:rPr lang="en-US" sz="2400" dirty="0" smtClean="0"/>
              <a:t>1 pc = 3.08567758 × 1016 meters = 3.26163344 LY</a:t>
            </a:r>
          </a:p>
          <a:p>
            <a:pPr lvl="1"/>
            <a:endParaRPr lang="en-US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</a:t>
            </a:r>
            <a:r>
              <a:rPr lang="en-US" sz="2400" dirty="0"/>
              <a:t>AU (one astronomical unit</a:t>
            </a:r>
            <a:r>
              <a:rPr lang="en-US" sz="2400" dirty="0" smtClean="0"/>
              <a:t>) - distance </a:t>
            </a:r>
            <a:r>
              <a:rPr lang="en-US" sz="2400" dirty="0"/>
              <a:t>between the Sun and the </a:t>
            </a:r>
            <a:r>
              <a:rPr lang="en-US" sz="2400" dirty="0" smtClean="0"/>
              <a:t>Earth</a:t>
            </a:r>
            <a:r>
              <a:rPr lang="en-US" sz="2400" dirty="0"/>
              <a:t>	</a:t>
            </a:r>
            <a:endParaRPr lang="en-US" sz="2400" dirty="0" smtClean="0"/>
          </a:p>
          <a:p>
            <a:pPr lvl="1"/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1 pc is the distance at which 1 AU subtends an angle of one </a:t>
            </a:r>
            <a:r>
              <a:rPr lang="en-US" sz="2400" dirty="0" err="1" smtClean="0"/>
              <a:t>arcsecond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Parallax </a:t>
            </a:r>
            <a:r>
              <a:rPr lang="en-US" sz="2400" dirty="0"/>
              <a:t>angles of less than 0.01 </a:t>
            </a:r>
            <a:r>
              <a:rPr lang="en-US" sz="2400" dirty="0" err="1"/>
              <a:t>arcsec</a:t>
            </a:r>
            <a:r>
              <a:rPr lang="en-US" sz="2400" dirty="0"/>
              <a:t> - difficult to measure from the Earth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Earth based telescopes - 100 pc (about 326.16 light years) away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Space </a:t>
            </a:r>
            <a:r>
              <a:rPr lang="en-US" sz="2400" dirty="0"/>
              <a:t>based telescopes - accuracy to </a:t>
            </a:r>
            <a:r>
              <a:rPr lang="en-US" sz="2400" dirty="0" smtClean="0"/>
              <a:t>0.001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62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" y="685800"/>
            <a:ext cx="912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Methods for measuring distances in open space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050" y="215265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1. Parallax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2. Standard candles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2.1. Cepheid Variables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2.2. Type </a:t>
            </a:r>
            <a:r>
              <a:rPr lang="en-US" sz="2400" dirty="0" err="1" smtClean="0"/>
              <a:t>Ia</a:t>
            </a:r>
            <a:r>
              <a:rPr lang="en-US" sz="2400" dirty="0" smtClean="0"/>
              <a:t> Supernovae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4400045" cy="273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6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apparent displacement of an object because of a change in the observer's point of view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tellar parallax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5161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1. Parallax</a:t>
            </a:r>
            <a:endParaRPr lang="en-US" sz="4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25482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Distant fixed stars</a:t>
            </a:r>
            <a:endParaRPr lang="en-US" sz="1200" b="1"/>
          </a:p>
        </p:txBody>
      </p:sp>
      <p:sp>
        <p:nvSpPr>
          <p:cNvPr id="12" name="TextBox 11"/>
          <p:cNvSpPr txBox="1"/>
          <p:nvPr/>
        </p:nvSpPr>
        <p:spPr>
          <a:xfrm>
            <a:off x="4114800" y="409302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Nearby star</a:t>
            </a:r>
            <a:endParaRPr lang="en-US" sz="1200" b="1"/>
          </a:p>
        </p:txBody>
      </p:sp>
      <p:sp>
        <p:nvSpPr>
          <p:cNvPr id="15" name="TextBox 14"/>
          <p:cNvSpPr txBox="1"/>
          <p:nvPr/>
        </p:nvSpPr>
        <p:spPr>
          <a:xfrm>
            <a:off x="4648200" y="363582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Parallax angle</a:t>
            </a:r>
            <a:endParaRPr lang="en-US" sz="1200" b="1"/>
          </a:p>
        </p:txBody>
      </p:sp>
      <p:sp>
        <p:nvSpPr>
          <p:cNvPr id="68" name="Oval 67"/>
          <p:cNvSpPr/>
          <p:nvPr/>
        </p:nvSpPr>
        <p:spPr>
          <a:xfrm>
            <a:off x="6172200" y="3712029"/>
            <a:ext cx="1676400" cy="2209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858000" y="3635829"/>
            <a:ext cx="174171" cy="17417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934200" y="5845629"/>
            <a:ext cx="174171" cy="17417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69" idx="2"/>
          </p:cNvCxnSpPr>
          <p:nvPr/>
        </p:nvCxnSpPr>
        <p:spPr>
          <a:xfrm rot="10800000" flipV="1">
            <a:off x="2590800" y="3722915"/>
            <a:ext cx="4267200" cy="1741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>
            <a:off x="3581403" y="2619721"/>
            <a:ext cx="2260489" cy="4445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419600" y="4626429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>
            <a:stCxn id="67" idx="2"/>
            <a:endCxn id="66" idx="6"/>
          </p:cNvCxnSpPr>
          <p:nvPr/>
        </p:nvCxnSpPr>
        <p:spPr>
          <a:xfrm rot="10800000">
            <a:off x="4572000" y="4702630"/>
            <a:ext cx="2209800" cy="65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Arc 149"/>
          <p:cNvSpPr/>
          <p:nvPr/>
        </p:nvSpPr>
        <p:spPr>
          <a:xfrm>
            <a:off x="5334000" y="4245429"/>
            <a:ext cx="381000" cy="101237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5181600" y="4397829"/>
            <a:ext cx="304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mtClean="0"/>
              <a:t>p</a:t>
            </a:r>
            <a:endParaRPr lang="en-US" sz="1400" b="1"/>
          </a:p>
        </p:txBody>
      </p:sp>
      <p:sp>
        <p:nvSpPr>
          <p:cNvPr id="156" name="Oval 155"/>
          <p:cNvSpPr/>
          <p:nvPr/>
        </p:nvSpPr>
        <p:spPr>
          <a:xfrm>
            <a:off x="1981200" y="394062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Arrow Connector 160"/>
          <p:cNvCxnSpPr/>
          <p:nvPr/>
        </p:nvCxnSpPr>
        <p:spPr>
          <a:xfrm rot="16200000" flipH="1">
            <a:off x="5067300" y="4207328"/>
            <a:ext cx="381003" cy="1524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2133600" y="416922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2133600" y="432162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981200" y="455022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133600" y="470262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981200" y="424542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981200" y="508362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905000" y="477882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2133600" y="493122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2133600" y="523602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7086600" y="432162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Sun</a:t>
            </a:r>
            <a:endParaRPr lang="en-US" sz="12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7010400" y="340722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/>
              <a:t>The Earth</a:t>
            </a:r>
            <a:endParaRPr lang="en-US" sz="1200" b="1"/>
          </a:p>
        </p:txBody>
      </p:sp>
      <p:cxnSp>
        <p:nvCxnSpPr>
          <p:cNvPr id="180" name="Straight Connector 179"/>
          <p:cNvCxnSpPr>
            <a:stCxn id="69" idx="4"/>
            <a:endCxn id="70" idx="0"/>
          </p:cNvCxnSpPr>
          <p:nvPr/>
        </p:nvCxnSpPr>
        <p:spPr>
          <a:xfrm rot="16200000" flipH="1">
            <a:off x="5965372" y="4789714"/>
            <a:ext cx="2035629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781800" y="4550229"/>
            <a:ext cx="435429" cy="435429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alla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23" y="1524000"/>
            <a:ext cx="8379355" cy="5039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77981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Parallax - explanation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" y="1905000"/>
            <a:ext cx="2895600" cy="3276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22943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Parallax - explanation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p:pic>
        <p:nvPicPr>
          <p:cNvPr id="3" name="Picture 2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667000"/>
            <a:ext cx="1676400" cy="1676400"/>
          </a:xfrm>
          <a:prstGeom prst="rect">
            <a:avLst/>
          </a:prstGeom>
        </p:spPr>
      </p:pic>
      <p:pic>
        <p:nvPicPr>
          <p:cNvPr id="4" name="Picture 3" descr="animated-ear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953000"/>
            <a:ext cx="457200" cy="457200"/>
          </a:xfrm>
          <a:prstGeom prst="rect">
            <a:avLst/>
          </a:prstGeom>
        </p:spPr>
      </p:pic>
      <p:pic>
        <p:nvPicPr>
          <p:cNvPr id="5" name="Picture 4" descr="animated-ear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600200"/>
            <a:ext cx="457200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52600" y="3505200"/>
            <a:ext cx="472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</p:cNvCxnSpPr>
          <p:nvPr/>
        </p:nvCxnSpPr>
        <p:spPr>
          <a:xfrm>
            <a:off x="1981200" y="1828800"/>
            <a:ext cx="4419600" cy="1676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</p:cNvCxnSpPr>
          <p:nvPr/>
        </p:nvCxnSpPr>
        <p:spPr>
          <a:xfrm flipV="1">
            <a:off x="2057400" y="3505200"/>
            <a:ext cx="4419600" cy="1676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4" idx="0"/>
          </p:cNvCxnSpPr>
          <p:nvPr/>
        </p:nvCxnSpPr>
        <p:spPr>
          <a:xfrm rot="16200000" flipH="1">
            <a:off x="342900" y="3467100"/>
            <a:ext cx="28956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1295400" y="4876800"/>
            <a:ext cx="838200" cy="533400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1219200" y="1524000"/>
            <a:ext cx="838200" cy="533400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91652" y="1400145"/>
            <a:ext cx="38862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direction of Earth’s rotation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05000" y="51054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600200" y="5410200"/>
            <a:ext cx="4572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4350" y="57150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observer from the Earth</a:t>
            </a:r>
            <a:endParaRPr lang="en-US" sz="2000" dirty="0"/>
          </a:p>
        </p:txBody>
      </p:sp>
      <p:cxnSp>
        <p:nvCxnSpPr>
          <p:cNvPr id="33" name="Straight Connector 32"/>
          <p:cNvCxnSpPr>
            <a:stCxn id="4" idx="3"/>
          </p:cNvCxnSpPr>
          <p:nvPr/>
        </p:nvCxnSpPr>
        <p:spPr>
          <a:xfrm flipV="1">
            <a:off x="2057400" y="5105400"/>
            <a:ext cx="5410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3657600" y="4419600"/>
            <a:ext cx="457200" cy="1600200"/>
          </a:xfrm>
          <a:prstGeom prst="arc">
            <a:avLst>
              <a:gd name="adj1" fmla="val 16200000"/>
              <a:gd name="adj2" fmla="val 2083079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00400" y="4724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</a:t>
            </a:r>
            <a:endParaRPr lang="en-US" sz="2000" b="1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3505200" y="5181600"/>
            <a:ext cx="457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6600" y="5562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parallax angle</a:t>
            </a:r>
            <a:endParaRPr lang="en-US" sz="2000" dirty="0"/>
          </a:p>
        </p:txBody>
      </p:sp>
      <p:sp>
        <p:nvSpPr>
          <p:cNvPr id="39" name="Arc 38"/>
          <p:cNvSpPr/>
          <p:nvPr/>
        </p:nvSpPr>
        <p:spPr>
          <a:xfrm rot="11613628">
            <a:off x="4743222" y="1901926"/>
            <a:ext cx="887209" cy="221594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8768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</a:t>
            </a:r>
            <a:endParaRPr lang="en-US" b="1"/>
          </a:p>
        </p:txBody>
      </p:sp>
      <p:sp>
        <p:nvSpPr>
          <p:cNvPr id="41" name="TextBox 40"/>
          <p:cNvSpPr txBox="1"/>
          <p:nvPr/>
        </p:nvSpPr>
        <p:spPr>
          <a:xfrm>
            <a:off x="4876800" y="3505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</a:t>
            </a:r>
            <a:endParaRPr lang="en-US" sz="2000" b="1"/>
          </a:p>
        </p:txBody>
      </p:sp>
      <p:sp>
        <p:nvSpPr>
          <p:cNvPr id="42" name="Left Brace 41"/>
          <p:cNvSpPr/>
          <p:nvPr/>
        </p:nvSpPr>
        <p:spPr>
          <a:xfrm>
            <a:off x="1371600" y="3505200"/>
            <a:ext cx="381000" cy="1447800"/>
          </a:xfrm>
          <a:prstGeom prst="leftBrac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90600" y="4038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d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3429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x</a:t>
            </a:r>
          </a:p>
          <a:p>
            <a:endParaRPr lang="en-US" sz="2000" b="1"/>
          </a:p>
        </p:txBody>
      </p:sp>
      <p:sp>
        <p:nvSpPr>
          <p:cNvPr id="58" name="Arc 57"/>
          <p:cNvSpPr/>
          <p:nvPr/>
        </p:nvSpPr>
        <p:spPr>
          <a:xfrm>
            <a:off x="1066800" y="4572000"/>
            <a:ext cx="1600200" cy="762000"/>
          </a:xfrm>
          <a:prstGeom prst="arc">
            <a:avLst>
              <a:gd name="adj1" fmla="val 15568952"/>
              <a:gd name="adj2" fmla="val 650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828800" y="4648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90°-p</a:t>
            </a:r>
            <a:endParaRPr lang="en-US" sz="20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108510" y="1446179"/>
                <a:ext cx="2438400" cy="6890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(90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510" y="1446179"/>
                <a:ext cx="2438400" cy="68904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5791200" y="5461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- the distance between the Sun and the star </a:t>
            </a:r>
          </a:p>
          <a:p>
            <a:r>
              <a:rPr lang="en-US" dirty="0" smtClean="0"/>
              <a:t>d – the distance between the Sun and the Earth   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172200" y="3200400"/>
            <a:ext cx="533400" cy="4572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8510" y="688985"/>
                <a:ext cx="2318982" cy="61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90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510" y="688985"/>
                <a:ext cx="2318982" cy="6194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6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2. Standard candles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027" name="Picture 3" descr="C:\Users\Hom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4746624" cy="2667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1295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/>
              <a:t>D</a:t>
            </a:r>
            <a:r>
              <a:rPr lang="en-US" sz="2400" dirty="0" err="1" smtClean="0"/>
              <a:t>istance</a:t>
            </a:r>
            <a:r>
              <a:rPr lang="en-US" sz="2400" dirty="0" smtClean="0"/>
              <a:t> indicators </a:t>
            </a:r>
            <a:r>
              <a:rPr lang="sr-Latn-RS" sz="2400" dirty="0" smtClean="0"/>
              <a:t>-</a:t>
            </a:r>
            <a:r>
              <a:rPr lang="en-US" sz="2400" dirty="0" smtClean="0"/>
              <a:t> known brightness</a:t>
            </a:r>
            <a:endParaRPr lang="sr-Latn-R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sr-Latn-RS" sz="2400" dirty="0" smtClean="0"/>
              <a:t>T</a:t>
            </a:r>
            <a:r>
              <a:rPr lang="en-US" sz="2400" dirty="0" smtClean="0"/>
              <a:t>he inverse square law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650" y="990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ntrinsic variables which pulsate in a predictable way and their period is directly related to their luminosity</a:t>
            </a:r>
          </a:p>
        </p:txBody>
      </p:sp>
      <p:pic>
        <p:nvPicPr>
          <p:cNvPr id="5" name="Picture 4" descr="cephiedvariablesanimatio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551" y="3204949"/>
            <a:ext cx="3048000" cy="3048000"/>
          </a:xfrm>
          <a:prstGeom prst="rect">
            <a:avLst/>
          </a:prstGeom>
        </p:spPr>
      </p:pic>
      <p:pic>
        <p:nvPicPr>
          <p:cNvPr id="6" name="Picture 5" descr="cephiedvariablesanimat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377" y="2286000"/>
            <a:ext cx="4530811" cy="335280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588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2.1. Cepheid variables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1294</TotalTime>
  <Words>697</Words>
  <Application>Microsoft Office PowerPoint</Application>
  <PresentationFormat>On-screen Show (4:3)</PresentationFormat>
  <Paragraphs>166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Elemental</vt:lpstr>
      <vt:lpstr>9. Distances in open space</vt:lpstr>
      <vt:lpstr>PowerPoint Presentation</vt:lpstr>
      <vt:lpstr>Background of 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Distances in open space</dc:title>
  <dc:creator>Anja</dc:creator>
  <cp:lastModifiedBy>Luka</cp:lastModifiedBy>
  <cp:revision>205</cp:revision>
  <dcterms:created xsi:type="dcterms:W3CDTF">2015-01-08T19:15:02Z</dcterms:created>
  <dcterms:modified xsi:type="dcterms:W3CDTF">2015-06-20T06:56:12Z</dcterms:modified>
</cp:coreProperties>
</file>