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9" r:id="rId4"/>
    <p:sldId id="259" r:id="rId5"/>
    <p:sldId id="271" r:id="rId6"/>
    <p:sldId id="262" r:id="rId7"/>
    <p:sldId id="263" r:id="rId8"/>
    <p:sldId id="274" r:id="rId9"/>
    <p:sldId id="264" r:id="rId10"/>
    <p:sldId id="275" r:id="rId11"/>
    <p:sldId id="265" r:id="rId12"/>
    <p:sldId id="277" r:id="rId13"/>
    <p:sldId id="266" r:id="rId14"/>
    <p:sldId id="278" r:id="rId15"/>
    <p:sldId id="267" r:id="rId16"/>
    <p:sldId id="283" r:id="rId17"/>
    <p:sldId id="268" r:id="rId18"/>
    <p:sldId id="284" r:id="rId19"/>
    <p:sldId id="272" r:id="rId20"/>
    <p:sldId id="285" r:id="rId21"/>
    <p:sldId id="286"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069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BC030-4461-4C84-8452-B25BB1B18750}" type="datetimeFigureOut">
              <a:rPr lang="en-US" smtClean="0"/>
              <a:pPr/>
              <a:t>6/17/2015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0F7F4-E531-41AE-A6FE-137A273C200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CDF58D-6B4A-437F-AF37-82CF80477B92}"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FBACF-A815-4716-9148-86C4E80F0A92}"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C243C-B8E2-4A43-A568-5F38057A127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FBACF-A815-4716-9148-86C4E80F0A92}" type="datetimeFigureOut">
              <a:rPr lang="en-US" smtClean="0"/>
              <a:pPr/>
              <a:t>6/17/2015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C243C-B8E2-4A43-A568-5F38057A12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3657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marL="0" lvl="8">
              <a:defRPr/>
            </a:pPr>
            <a:r>
              <a:rPr lang="sr-Latn-RS" sz="3200" b="1" dirty="0" smtClean="0">
                <a:solidFill>
                  <a:schemeClr val="tx2"/>
                </a:solidFill>
                <a:latin typeface="Times New Roman" pitchFamily="18" charset="0"/>
                <a:cs typeface="Times New Roman" pitchFamily="18" charset="0"/>
              </a:rPr>
              <a:t>5. Falling ball</a:t>
            </a:r>
            <a:r>
              <a:rPr lang="en-US" sz="3200" b="1" dirty="0" smtClean="0">
                <a:solidFill>
                  <a:schemeClr val="tx2"/>
                </a:solidFill>
                <a:latin typeface="Times New Roman" pitchFamily="18" charset="0"/>
                <a:cs typeface="Times New Roman" pitchFamily="18" charset="0"/>
              </a:rPr>
              <a:t> </a:t>
            </a:r>
          </a:p>
          <a:p>
            <a:pPr marL="0" lvl="8">
              <a:defRPr/>
            </a:pPr>
            <a:r>
              <a:rPr lang="en-US" sz="2400" dirty="0" smtClean="0">
                <a:solidFill>
                  <a:schemeClr val="tx2"/>
                </a:solidFill>
                <a:latin typeface="Times New Roman" pitchFamily="18" charset="0"/>
                <a:cs typeface="Times New Roman" pitchFamily="18" charset="0"/>
              </a:rPr>
              <a:t>Serbian team </a:t>
            </a:r>
          </a:p>
          <a:p>
            <a:pPr marL="0" lvl="8">
              <a:defRPr/>
            </a:pPr>
            <a:r>
              <a:rPr lang="en-US" sz="2400" dirty="0" smtClean="0">
                <a:solidFill>
                  <a:schemeClr val="tx2"/>
                </a:solidFill>
                <a:latin typeface="Times New Roman" pitchFamily="18" charset="0"/>
                <a:cs typeface="Times New Roman" pitchFamily="18" charset="0"/>
              </a:rPr>
              <a:t>Regional Center For Talented Youth</a:t>
            </a:r>
          </a:p>
          <a:p>
            <a:pPr eaLnBrk="1" hangingPunct="1">
              <a:defRPr/>
            </a:pPr>
            <a:endParaRPr lang="en-US" dirty="0"/>
          </a:p>
        </p:txBody>
      </p:sp>
      <p:sp>
        <p:nvSpPr>
          <p:cNvPr id="2050" name="Title 1"/>
          <p:cNvSpPr>
            <a:spLocks noGrp="1"/>
          </p:cNvSpPr>
          <p:nvPr>
            <p:ph type="ctrTitle"/>
          </p:nvPr>
        </p:nvSpPr>
        <p:spPr>
          <a:xfrm>
            <a:off x="0" y="1524000"/>
            <a:ext cx="8458200" cy="2362200"/>
          </a:xfrm>
        </p:spPr>
        <p:txBody>
          <a:bodyPr/>
          <a:lstStyle/>
          <a:p>
            <a:pPr eaLnBrk="1" hangingPunct="1"/>
            <a:r>
              <a:rPr lang="en-US" altLang="en-US" sz="5400" dirty="0" smtClean="0">
                <a:solidFill>
                  <a:schemeClr val="accent1">
                    <a:lumMod val="50000"/>
                  </a:schemeClr>
                </a:solidFill>
                <a:latin typeface="Times New Roman" pitchFamily="18" charset="0"/>
                <a:cs typeface="Times New Roman" pitchFamily="18" charset="0"/>
              </a:rPr>
              <a:t>International Young Naturalists’  Tournament </a:t>
            </a:r>
          </a:p>
        </p:txBody>
      </p:sp>
      <p:sp>
        <p:nvSpPr>
          <p:cNvPr id="7" name="Rounded Rectangle 6"/>
          <p:cNvSpPr/>
          <p:nvPr/>
        </p:nvSpPr>
        <p:spPr>
          <a:xfrm>
            <a:off x="8532813" y="6669088"/>
            <a:ext cx="611187" cy="1889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7" descr="Logo Institucije.png"/>
          <p:cNvPicPr>
            <a:picLocks noChangeAspect="1"/>
          </p:cNvPicPr>
          <p:nvPr/>
        </p:nvPicPr>
        <p:blipFill>
          <a:blip r:embed="rId3" cstate="print"/>
          <a:stretch>
            <a:fillRect/>
          </a:stretch>
        </p:blipFill>
        <p:spPr>
          <a:xfrm>
            <a:off x="6506813" y="228600"/>
            <a:ext cx="2408587" cy="2031013"/>
          </a:xfrm>
          <a:prstGeom prst="rect">
            <a:avLst/>
          </a:prstGeom>
        </p:spPr>
      </p:pic>
      <p:pic>
        <p:nvPicPr>
          <p:cNvPr id="9" name="Picture 4" descr="http://www.iynt.org/belgrade/color_text_iynt_2015_logo.png"/>
          <p:cNvPicPr>
            <a:picLocks noChangeAspect="1" noChangeArrowheads="1"/>
          </p:cNvPicPr>
          <p:nvPr/>
        </p:nvPicPr>
        <p:blipFill>
          <a:blip r:embed="rId4" cstate="print"/>
          <a:srcRect/>
          <a:stretch>
            <a:fillRect/>
          </a:stretch>
        </p:blipFill>
        <p:spPr bwMode="auto">
          <a:xfrm>
            <a:off x="304800" y="304800"/>
            <a:ext cx="5824305" cy="1371600"/>
          </a:xfrm>
          <a:prstGeom prst="rect">
            <a:avLst/>
          </a:prstGeom>
          <a:noFill/>
        </p:spPr>
      </p:pic>
    </p:spTree>
  </p:cSld>
  <p:clrMapOvr>
    <a:masterClrMapping/>
  </p:clrMapOvr>
  <p:transition spd="slow">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740352" y="5733256"/>
            <a:ext cx="720080" cy="584775"/>
          </a:xfrm>
          <a:prstGeom prst="rect">
            <a:avLst/>
          </a:prstGeom>
          <a:noFill/>
        </p:spPr>
        <p:txBody>
          <a:bodyPr wrap="square" rtlCol="0">
            <a:spAutoFit/>
          </a:bodyPr>
          <a:lstStyle/>
          <a:p>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924943"/>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cxnSp>
        <p:nvCxnSpPr>
          <p:cNvPr id="20" name="Straight Connector 19"/>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4716016" y="4437112"/>
            <a:ext cx="3024336" cy="12241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1142984"/>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500562" y="500042"/>
            <a:ext cx="3357586" cy="584775"/>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Moment </a:t>
            </a:r>
            <a:r>
              <a:rPr lang="sr-Latn-RS" sz="3200" b="1"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7" name="TextBox 46"/>
          <p:cNvSpPr txBox="1"/>
          <p:nvPr/>
        </p:nvSpPr>
        <p:spPr>
          <a:xfrm>
            <a:off x="1214414" y="2500306"/>
            <a:ext cx="35719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17" name="Rectangle 16"/>
          <p:cNvSpPr/>
          <p:nvPr/>
        </p:nvSpPr>
        <p:spPr>
          <a:xfrm>
            <a:off x="4716016" y="2708920"/>
            <a:ext cx="3024336" cy="295232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96136" y="3573016"/>
            <a:ext cx="864096" cy="861816"/>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p:nvPr/>
        </p:nvCxnSpPr>
        <p:spPr>
          <a:xfrm>
            <a:off x="6228184" y="4005064"/>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228184" y="3356992"/>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16216" y="2924944"/>
            <a:ext cx="627552" cy="461665"/>
          </a:xfrm>
          <a:prstGeom prst="rect">
            <a:avLst/>
          </a:prstGeom>
          <a:noFill/>
        </p:spPr>
        <p:txBody>
          <a:bodyPr wrap="square" rtlCol="0">
            <a:spAutoFit/>
          </a:bodyPr>
          <a:lstStyle/>
          <a:p>
            <a:r>
              <a:rPr lang="sr-Latn-RS" sz="2400" b="1" smtClean="0">
                <a:effectLst>
                  <a:outerShdw blurRad="38100" dist="38100" dir="2700000" algn="tl">
                    <a:srgbClr val="000000">
                      <a:alpha val="43137"/>
                    </a:srgbClr>
                  </a:outerShdw>
                </a:effectLst>
                <a:latin typeface="Times New Roman" pitchFamily="18" charset="0"/>
                <a:cs typeface="Times New Roman" pitchFamily="18" charset="0"/>
              </a:rPr>
              <a:t>F</a:t>
            </a:r>
            <a:r>
              <a:rPr lang="en-US" sz="2000" b="1" smtClean="0">
                <a:effectLst>
                  <a:outerShdw blurRad="38100" dist="38100" dir="2700000" algn="tl">
                    <a:srgbClr val="000000">
                      <a:alpha val="43137"/>
                    </a:srgbClr>
                  </a:outerShdw>
                </a:effectLst>
                <a:latin typeface="Times New Roman" pitchFamily="18" charset="0"/>
                <a:cs typeface="Times New Roman" pitchFamily="18" charset="0"/>
              </a:rPr>
              <a:t>o</a:t>
            </a:r>
            <a:endParaRPr lang="en-US" sz="2000" dirty="0"/>
          </a:p>
        </p:txBody>
      </p:sp>
      <p:sp>
        <p:nvSpPr>
          <p:cNvPr id="22" name="TextBox 21"/>
          <p:cNvSpPr txBox="1"/>
          <p:nvPr/>
        </p:nvSpPr>
        <p:spPr>
          <a:xfrm>
            <a:off x="6444208" y="4797152"/>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sp>
        <p:nvSpPr>
          <p:cNvPr id="23" name="Oval 22"/>
          <p:cNvSpPr/>
          <p:nvPr/>
        </p:nvSpPr>
        <p:spPr>
          <a:xfrm>
            <a:off x="6156176" y="393305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500562" y="1928802"/>
            <a:ext cx="3500462" cy="523220"/>
          </a:xfrm>
          <a:prstGeom prst="rect">
            <a:avLst/>
          </a:prstGeom>
          <a:noFill/>
        </p:spPr>
        <p:txBody>
          <a:bodyPr wrap="square" rtlCol="0">
            <a:spAutoFit/>
          </a:bodyPr>
          <a:lstStyle/>
          <a:p>
            <a:pPr algn="ctr"/>
            <a:r>
              <a:rPr lang="sr-Latn-RS" sz="2800" b="1" smtClean="0">
                <a:latin typeface="Times New Roman" pitchFamily="18" charset="0"/>
                <a:cs typeface="Times New Roman" pitchFamily="18" charset="0"/>
              </a:rPr>
              <a:t>F</a:t>
            </a:r>
            <a:r>
              <a:rPr lang="en-US" sz="2800" b="1" smtClean="0">
                <a:latin typeface="Times New Roman" pitchFamily="18" charset="0"/>
                <a:cs typeface="Times New Roman" pitchFamily="18" charset="0"/>
              </a:rPr>
              <a:t>o</a:t>
            </a:r>
            <a:r>
              <a:rPr lang="en-US" sz="2800" b="1"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smtClean="0">
                <a:latin typeface="Times New Roman" pitchFamily="18" charset="0"/>
                <a:cs typeface="Times New Roman" pitchFamily="18" charset="0"/>
              </a:rPr>
              <a:t>&lt;&lt; mg, R ≈ mg</a:t>
            </a:r>
          </a:p>
        </p:txBody>
      </p:sp>
      <p:sp>
        <p:nvSpPr>
          <p:cNvPr id="25" name="TextBox 24"/>
          <p:cNvSpPr txBox="1"/>
          <p:nvPr/>
        </p:nvSpPr>
        <p:spPr>
          <a:xfrm>
            <a:off x="3571868" y="1428736"/>
            <a:ext cx="4429156" cy="523220"/>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V</a:t>
            </a:r>
            <a:r>
              <a:rPr lang="en-US" b="1" smtClean="0">
                <a:latin typeface="Times New Roman" pitchFamily="18" charset="0"/>
                <a:cs typeface="Times New Roman" pitchFamily="18" charset="0"/>
              </a:rPr>
              <a:t>1 </a:t>
            </a:r>
            <a:r>
              <a:rPr lang="en-US" sz="2800" b="1" smtClean="0">
                <a:latin typeface="Times New Roman" pitchFamily="18" charset="0"/>
                <a:cs typeface="Times New Roman" pitchFamily="18" charset="0"/>
              </a:rPr>
              <a:t>= gt = </a:t>
            </a:r>
            <a:endParaRPr lang="en-US" sz="2800" b="1">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9" name="Rectangle 3"/>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29388" y="1472032"/>
            <a:ext cx="857255" cy="528208"/>
          </a:xfrm>
          <a:prstGeom prst="rect">
            <a:avLst/>
          </a:prstGeom>
          <a:noFill/>
        </p:spPr>
      </p:pic>
      <p:sp>
        <p:nvSpPr>
          <p:cNvPr id="9222" name="Rectangle 6"/>
          <p:cNvSpPr>
            <a:spLocks noChangeArrowheads="1"/>
          </p:cNvSpPr>
          <p:nvPr/>
        </p:nvSpPr>
        <p:spPr bwMode="auto">
          <a:xfrm>
            <a:off x="0" y="107154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ight Brace 32"/>
          <p:cNvSpPr/>
          <p:nvPr/>
        </p:nvSpPr>
        <p:spPr>
          <a:xfrm>
            <a:off x="2285984" y="500042"/>
            <a:ext cx="857256" cy="235745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4" name="TextBox 33"/>
          <p:cNvSpPr txBox="1"/>
          <p:nvPr/>
        </p:nvSpPr>
        <p:spPr>
          <a:xfrm>
            <a:off x="3214678" y="1428736"/>
            <a:ext cx="57150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h</a:t>
            </a:r>
            <a:endParaRPr lang="en-US" sz="2000" b="1">
              <a:latin typeface="Times New Roman" pitchFamily="18" charset="0"/>
              <a:cs typeface="Times New Roman" pitchFamily="18" charset="0"/>
            </a:endParaRPr>
          </a:p>
        </p:txBody>
      </p:sp>
      <p:sp>
        <p:nvSpPr>
          <p:cNvPr id="35" name="Oval 34"/>
          <p:cNvSpPr/>
          <p:nvPr/>
        </p:nvSpPr>
        <p:spPr>
          <a:xfrm>
            <a:off x="1571604" y="2214554"/>
            <a:ext cx="1071570"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35" idx="5"/>
          </p:cNvCxnSpPr>
          <p:nvPr/>
        </p:nvCxnSpPr>
        <p:spPr>
          <a:xfrm rot="16200000" flipH="1">
            <a:off x="3741642" y="1812824"/>
            <a:ext cx="432218" cy="2943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5E-6 1.38728E-6 L -0.00225 0.21757 " pathEditMode="relative" rAng="0" ptsTypes="AA">
                                      <p:cBhvr>
                                        <p:cTn id="6" dur="1000" fill="hold"/>
                                        <p:tgtEl>
                                          <p:spTgt spid="15"/>
                                        </p:tgtEl>
                                        <p:attrNameLst>
                                          <p:attrName>ppt_x</p:attrName>
                                          <p:attrName>ppt_y</p:attrName>
                                        </p:attrNameLst>
                                      </p:cBhvr>
                                      <p:rCtr x="-1" y="109"/>
                                    </p:animMotion>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500"/>
                                        <p:tgtEl>
                                          <p:spTgt spid="35"/>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7" grpId="0"/>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547664" y="5572140"/>
            <a:ext cx="7167740" cy="17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8143900" y="5715016"/>
            <a:ext cx="720080" cy="584775"/>
          </a:xfrm>
          <a:prstGeom prst="rect">
            <a:avLst/>
          </a:prstGeom>
          <a:noFill/>
        </p:spPr>
        <p:txBody>
          <a:bodyPr wrap="square" rtlCol="0">
            <a:spAutoFit/>
          </a:bodyPr>
          <a:lstStyle/>
          <a:p>
            <a:pPr algn="ctr"/>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86050"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p:nvPr/>
        </p:nvCxnSpPr>
        <p:spPr>
          <a:xfrm flipH="1">
            <a:off x="1571604" y="3717032"/>
            <a:ext cx="242433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59832" y="2204864"/>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a:t>
            </a:r>
            <a:r>
              <a:rPr lang="sr-Latn-RS" sz="2000" b="1" dirty="0" smtClean="0">
                <a:latin typeface="Times New Roman" pitchFamily="18" charset="0"/>
                <a:cs typeface="Times New Roman" pitchFamily="18" charset="0"/>
              </a:rPr>
              <a:t> 1</a:t>
            </a:r>
            <a:endParaRPr lang="en-US" sz="2000" b="1" dirty="0">
              <a:latin typeface="Times New Roman" pitchFamily="18" charset="0"/>
              <a:cs typeface="Times New Roman" pitchFamily="18" charset="0"/>
            </a:endParaRPr>
          </a:p>
        </p:txBody>
      </p:sp>
      <p:cxnSp>
        <p:nvCxnSpPr>
          <p:cNvPr id="24" name="Straight Connector 23"/>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357818" y="2928934"/>
            <a:ext cx="1500198" cy="271464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857356" y="2571744"/>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357686" y="500042"/>
            <a:ext cx="3357586" cy="584775"/>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Phase </a:t>
            </a:r>
            <a:r>
              <a:rPr lang="sr-Latn-RS" sz="3200" b="1" dirty="0" smtClean="0">
                <a:effectLst>
                  <a:outerShdw blurRad="38100" dist="38100" dir="2700000" algn="tl">
                    <a:srgbClr val="000000">
                      <a:alpha val="43137"/>
                    </a:srgbClr>
                  </a:outerShdw>
                </a:effectLst>
                <a:latin typeface="Times New Roman" pitchFamily="18" charset="0"/>
                <a:cs typeface="Times New Roman" pitchFamily="18" charset="0"/>
              </a:rPr>
              <a:t>3</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 name="TextBox 47"/>
          <p:cNvSpPr txBox="1"/>
          <p:nvPr/>
        </p:nvSpPr>
        <p:spPr>
          <a:xfrm>
            <a:off x="1214414" y="3214686"/>
            <a:ext cx="35719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4</a:t>
            </a:r>
            <a:endParaRPr lang="en-US" sz="2000" b="1" dirty="0">
              <a:latin typeface="Times New Roman" pitchFamily="18" charset="0"/>
              <a:cs typeface="Times New Roman" pitchFamily="18" charset="0"/>
            </a:endParaRPr>
          </a:p>
        </p:txBody>
      </p:sp>
      <p:sp>
        <p:nvSpPr>
          <p:cNvPr id="17" name="Rectangle 16"/>
          <p:cNvSpPr/>
          <p:nvPr/>
        </p:nvSpPr>
        <p:spPr>
          <a:xfrm>
            <a:off x="4643438" y="2928934"/>
            <a:ext cx="292895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57818" y="2928934"/>
            <a:ext cx="150019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786446" y="3857628"/>
            <a:ext cx="714380" cy="64294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p:cNvCxnSpPr/>
          <p:nvPr/>
        </p:nvCxnSpPr>
        <p:spPr>
          <a:xfrm>
            <a:off x="6143636" y="4223938"/>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143636" y="3071810"/>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072198" y="407194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215074" y="3143248"/>
            <a:ext cx="785818" cy="461665"/>
          </a:xfrm>
          <a:prstGeom prst="rect">
            <a:avLst/>
          </a:prstGeom>
          <a:noFill/>
        </p:spPr>
        <p:txBody>
          <a:bodyPr wrap="square" rtlCol="0">
            <a:spAutoFit/>
          </a:bodyPr>
          <a:lstStyle/>
          <a:p>
            <a:r>
              <a:rPr lang="sr-Latn-RS" sz="2400" b="1" smtClean="0">
                <a:effectLst>
                  <a:outerShdw blurRad="38100" dist="38100" dir="2700000" algn="tl">
                    <a:srgbClr val="000000">
                      <a:alpha val="43137"/>
                    </a:srgbClr>
                  </a:outerShdw>
                </a:effectLst>
                <a:latin typeface="Times New Roman" pitchFamily="18" charset="0"/>
                <a:cs typeface="Times New Roman" pitchFamily="18" charset="0"/>
              </a:rPr>
              <a:t>F</a:t>
            </a:r>
            <a:r>
              <a:rPr lang="en-US" sz="2000" b="1" smtClean="0">
                <a:effectLst>
                  <a:outerShdw blurRad="38100" dist="38100" dir="2700000" algn="tl">
                    <a:srgbClr val="000000">
                      <a:alpha val="43137"/>
                    </a:srgbClr>
                  </a:outerShdw>
                </a:effectLst>
                <a:latin typeface="Times New Roman" pitchFamily="18" charset="0"/>
                <a:cs typeface="Times New Roman" pitchFamily="18" charset="0"/>
              </a:rPr>
              <a:t>ow</a:t>
            </a:r>
            <a:endParaRPr lang="en-US" sz="2000" dirty="0"/>
          </a:p>
        </p:txBody>
      </p:sp>
      <p:cxnSp>
        <p:nvCxnSpPr>
          <p:cNvPr id="25" name="Straight Arrow Connector 24"/>
          <p:cNvCxnSpPr/>
          <p:nvPr/>
        </p:nvCxnSpPr>
        <p:spPr>
          <a:xfrm rot="5400000" flipH="1" flipV="1">
            <a:off x="5424696" y="3433560"/>
            <a:ext cx="143788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86512" y="2285992"/>
            <a:ext cx="627552" cy="461665"/>
          </a:xfrm>
          <a:prstGeom prst="rect">
            <a:avLst/>
          </a:prstGeom>
          <a:noFill/>
        </p:spPr>
        <p:txBody>
          <a:bodyPr wrap="square" rtlCol="0">
            <a:spAutoFit/>
          </a:bodyPr>
          <a:lstStyle/>
          <a:p>
            <a:r>
              <a:rPr lang="sr-Latn-RS" sz="2400" b="1" smtClean="0">
                <a:latin typeface="Times New Roman" pitchFamily="18" charset="0"/>
                <a:cs typeface="Times New Roman" pitchFamily="18" charset="0"/>
              </a:rPr>
              <a:t>F</a:t>
            </a:r>
            <a:r>
              <a:rPr lang="en-US" sz="2000" b="1" smtClean="0">
                <a:latin typeface="Times New Roman" pitchFamily="18" charset="0"/>
                <a:cs typeface="Times New Roman" pitchFamily="18" charset="0"/>
              </a:rPr>
              <a:t>p</a:t>
            </a:r>
            <a:endParaRPr lang="en-US" sz="2000" dirty="0"/>
          </a:p>
        </p:txBody>
      </p:sp>
      <p:sp>
        <p:nvSpPr>
          <p:cNvPr id="30" name="TextBox 29"/>
          <p:cNvSpPr txBox="1"/>
          <p:nvPr/>
        </p:nvSpPr>
        <p:spPr>
          <a:xfrm>
            <a:off x="6143636" y="5143512"/>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sp>
        <p:nvSpPr>
          <p:cNvPr id="31" name="TextBox 30"/>
          <p:cNvSpPr txBox="1"/>
          <p:nvPr/>
        </p:nvSpPr>
        <p:spPr>
          <a:xfrm>
            <a:off x="4500562" y="1357298"/>
            <a:ext cx="3214710" cy="1015663"/>
          </a:xfrm>
          <a:prstGeom prst="rect">
            <a:avLst/>
          </a:prstGeom>
          <a:noFill/>
        </p:spPr>
        <p:txBody>
          <a:bodyPr wrap="square" rtlCol="0">
            <a:spAutoFit/>
          </a:bodyPr>
          <a:lstStyle/>
          <a:p>
            <a:pPr algn="ctr"/>
            <a:r>
              <a:rPr lang="sr-Latn-RS" sz="2800" b="1" smtClean="0">
                <a:latin typeface="Times New Roman" pitchFamily="18" charset="0"/>
                <a:cs typeface="Times New Roman" pitchFamily="18" charset="0"/>
              </a:rPr>
              <a:t>F</a:t>
            </a:r>
            <a:r>
              <a:rPr lang="en-US" sz="2400" b="1" smtClean="0">
                <a:latin typeface="Times New Roman" pitchFamily="18" charset="0"/>
                <a:cs typeface="Times New Roman" pitchFamily="18" charset="0"/>
              </a:rPr>
              <a:t>p</a:t>
            </a:r>
            <a:r>
              <a:rPr lang="en-US" sz="2800" b="1" smtClean="0">
                <a:latin typeface="Times New Roman" pitchFamily="18" charset="0"/>
                <a:cs typeface="Times New Roman" pitchFamily="18" charset="0"/>
              </a:rPr>
              <a:t> + </a:t>
            </a:r>
            <a:r>
              <a:rPr lang="sr-Latn-RS" sz="2800" b="1" smtClean="0">
                <a:latin typeface="Times New Roman" pitchFamily="18" charset="0"/>
                <a:cs typeface="Times New Roman" pitchFamily="18" charset="0"/>
              </a:rPr>
              <a:t>F</a:t>
            </a:r>
            <a:r>
              <a:rPr lang="en-US" sz="2400" b="1" smtClean="0">
                <a:latin typeface="Times New Roman" pitchFamily="18" charset="0"/>
                <a:cs typeface="Times New Roman" pitchFamily="18" charset="0"/>
              </a:rPr>
              <a:t>ow</a:t>
            </a:r>
            <a:r>
              <a:rPr lang="en-US" sz="2800" b="1" smtClean="0">
                <a:latin typeface="Times New Roman" pitchFamily="18" charset="0"/>
                <a:cs typeface="Times New Roman" pitchFamily="18" charset="0"/>
              </a:rPr>
              <a:t> </a:t>
            </a:r>
            <a:r>
              <a:rPr lang="en-US" sz="2800" smtClean="0"/>
              <a:t>&gt; </a:t>
            </a:r>
            <a:r>
              <a:rPr lang="sr-Latn-RS" sz="2800" b="1" smtClean="0">
                <a:latin typeface="Times New Roman" pitchFamily="18" charset="0"/>
                <a:cs typeface="Times New Roman" pitchFamily="18" charset="0"/>
              </a:rPr>
              <a:t>mg</a:t>
            </a:r>
            <a:endParaRPr lang="en-US" sz="2800" b="1" smtClean="0">
              <a:latin typeface="Times New Roman" pitchFamily="18" charset="0"/>
              <a:cs typeface="Times New Roman" pitchFamily="18" charset="0"/>
            </a:endParaRPr>
          </a:p>
          <a:p>
            <a:pPr algn="ctr"/>
            <a:r>
              <a:rPr lang="en-US" sz="2800" b="1" smtClean="0">
                <a:latin typeface="Times New Roman" pitchFamily="18" charset="0"/>
                <a:cs typeface="Times New Roman" pitchFamily="18" charset="0"/>
              </a:rPr>
              <a:t>v</a:t>
            </a:r>
            <a:r>
              <a:rPr lang="en-US" sz="1600" b="1" smtClean="0">
                <a:latin typeface="Times New Roman" pitchFamily="18" charset="0"/>
                <a:cs typeface="Times New Roman" pitchFamily="18" charset="0"/>
              </a:rPr>
              <a:t>2</a:t>
            </a:r>
            <a:r>
              <a:rPr lang="en-US" sz="32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 v</a:t>
            </a:r>
            <a:r>
              <a:rPr lang="en-US" sz="1600" b="1" smtClean="0">
                <a:latin typeface="Times New Roman" pitchFamily="18" charset="0"/>
                <a:cs typeface="Times New Roman" pitchFamily="18" charset="0"/>
              </a:rPr>
              <a:t>1</a:t>
            </a:r>
            <a:r>
              <a:rPr lang="en-US" sz="3200" b="1" smtClean="0">
                <a:latin typeface="Times New Roman" pitchFamily="18" charset="0"/>
                <a:cs typeface="Times New Roman" pitchFamily="18" charset="0"/>
              </a:rPr>
              <a:t> - </a:t>
            </a:r>
            <a:r>
              <a:rPr lang="en-US" sz="2800" b="1" smtClean="0">
                <a:latin typeface="Times New Roman" pitchFamily="18" charset="0"/>
                <a:cs typeface="Times New Roman" pitchFamily="18" charset="0"/>
              </a:rPr>
              <a:t>at</a:t>
            </a:r>
          </a:p>
        </p:txBody>
      </p:sp>
      <p:cxnSp>
        <p:nvCxnSpPr>
          <p:cNvPr id="34" name="Straight Arrow Connector 33"/>
          <p:cNvCxnSpPr/>
          <p:nvPr/>
        </p:nvCxnSpPr>
        <p:spPr>
          <a:xfrm rot="5400000" flipH="1" flipV="1">
            <a:off x="7322363" y="2893215"/>
            <a:ext cx="135811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 name="TextBox 35"/>
          <p:cNvSpPr txBox="1"/>
          <p:nvPr/>
        </p:nvSpPr>
        <p:spPr>
          <a:xfrm>
            <a:off x="8143900" y="1857364"/>
            <a:ext cx="571504"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a</a:t>
            </a:r>
            <a:endParaRPr lang="en-US" sz="2800" b="1">
              <a:latin typeface="Times New Roman" pitchFamily="18" charset="0"/>
              <a:cs typeface="Times New Roman" pitchFamily="18" charset="0"/>
            </a:endParaRPr>
          </a:p>
        </p:txBody>
      </p:sp>
      <p:sp>
        <p:nvSpPr>
          <p:cNvPr id="38" name="Oval 37"/>
          <p:cNvSpPr/>
          <p:nvPr/>
        </p:nvSpPr>
        <p:spPr>
          <a:xfrm>
            <a:off x="1500166" y="3500438"/>
            <a:ext cx="1071570" cy="11430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a:stCxn id="38" idx="6"/>
          </p:cNvCxnSpPr>
          <p:nvPr/>
        </p:nvCxnSpPr>
        <p:spPr>
          <a:xfrm>
            <a:off x="2571736" y="4071942"/>
            <a:ext cx="2357454" cy="5715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77556E-17 4.27746E-6 L -0.00226 0.20901 " pathEditMode="relative" rAng="0" ptsTypes="AA">
                                      <p:cBhvr>
                                        <p:cTn id="6" dur="1000" fill="hold"/>
                                        <p:tgtEl>
                                          <p:spTgt spid="15"/>
                                        </p:tgtEl>
                                        <p:attrNameLst>
                                          <p:attrName>ppt_x</p:attrName>
                                          <p:attrName>ppt_y</p:attrName>
                                        </p:attrNameLst>
                                      </p:cBhvr>
                                      <p:rCtr x="-1" y="105"/>
                                    </p:animMotion>
                                  </p:childTnLst>
                                </p:cTn>
                              </p:par>
                              <p:par>
                                <p:cTn id="7" presetID="10"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animEffect transition="in" filter="fade">
                                      <p:cBhvr>
                                        <p:cTn id="9" dur="500"/>
                                        <p:tgtEl>
                                          <p:spTgt spid="48"/>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8" grpId="0"/>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740352" y="5733256"/>
            <a:ext cx="720080" cy="584775"/>
          </a:xfrm>
          <a:prstGeom prst="rect">
            <a:avLst/>
          </a:prstGeom>
          <a:noFill/>
        </p:spPr>
        <p:txBody>
          <a:bodyPr wrap="square" rtlCol="0">
            <a:spAutoFit/>
          </a:bodyPr>
          <a:lstStyle/>
          <a:p>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a:stCxn id="40" idx="2"/>
          </p:cNvCxnSpPr>
          <p:nvPr/>
        </p:nvCxnSpPr>
        <p:spPr>
          <a:xfrm flipH="1" flipV="1">
            <a:off x="1571604" y="3714755"/>
            <a:ext cx="2424332" cy="2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2348880"/>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30" name="Arc 29"/>
          <p:cNvSpPr/>
          <p:nvPr/>
        </p:nvSpPr>
        <p:spPr>
          <a:xfrm rot="10800000">
            <a:off x="4431562" y="404663"/>
            <a:ext cx="1292566" cy="2016222"/>
          </a:xfrm>
          <a:prstGeom prst="arc">
            <a:avLst>
              <a:gd name="adj1" fmla="val 16200000"/>
              <a:gd name="adj2" fmla="val 1"/>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4" name="Straight Connector 33"/>
          <p:cNvCxnSpPr/>
          <p:nvPr/>
        </p:nvCxnSpPr>
        <p:spPr>
          <a:xfrm>
            <a:off x="5076056" y="2420888"/>
            <a:ext cx="0" cy="3151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23928" y="5778842"/>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40" name="Arc 39"/>
          <p:cNvSpPr/>
          <p:nvPr/>
        </p:nvSpPr>
        <p:spPr>
          <a:xfrm rot="10800000">
            <a:off x="3995936" y="2492892"/>
            <a:ext cx="2160240" cy="2448271"/>
          </a:xfrm>
          <a:prstGeom prst="arc">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42" name="Straight Connector 41"/>
          <p:cNvCxnSpPr/>
          <p:nvPr/>
        </p:nvCxnSpPr>
        <p:spPr>
          <a:xfrm flipH="1">
            <a:off x="1500166" y="4941168"/>
            <a:ext cx="35758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5786" y="464344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2</a:t>
            </a:r>
            <a:endParaRPr lang="en-US" sz="2000" b="1">
              <a:latin typeface="Times New Roman" pitchFamily="18" charset="0"/>
              <a:cs typeface="Times New Roman" pitchFamily="18" charset="0"/>
            </a:endParaRPr>
          </a:p>
        </p:txBody>
      </p:sp>
      <p:sp>
        <p:nvSpPr>
          <p:cNvPr id="33" name="Arc 32"/>
          <p:cNvSpPr/>
          <p:nvPr/>
        </p:nvSpPr>
        <p:spPr>
          <a:xfrm rot="5400000">
            <a:off x="2569468" y="994420"/>
            <a:ext cx="2852936" cy="86409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8" name="Straight Connector 37"/>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1000"/>
                                        <p:tgtEl>
                                          <p:spTgt spid="3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1000"/>
                                        <p:tgtEl>
                                          <p:spTgt spid="40"/>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500"/>
                                        <p:tgtEl>
                                          <p:spTgt spid="35"/>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1000"/>
                                        <p:tgtEl>
                                          <p:spTgt spid="3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down)">
                                      <p:cBhvr>
                                        <p:cTn id="21"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p:bldP spid="40"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857356" y="3929066"/>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357686" y="500042"/>
            <a:ext cx="3357586" cy="584775"/>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Phase  </a:t>
            </a:r>
            <a:r>
              <a:rPr lang="sr-Latn-RS" sz="3200" b="1" dirty="0" smtClean="0">
                <a:effectLst>
                  <a:outerShdw blurRad="38100" dist="38100" dir="2700000" algn="tl">
                    <a:srgbClr val="000000">
                      <a:alpha val="43137"/>
                    </a:srgbClr>
                  </a:outerShdw>
                </a:effectLst>
                <a:latin typeface="Times New Roman" pitchFamily="18" charset="0"/>
                <a:cs typeface="Times New Roman" pitchFamily="18" charset="0"/>
              </a:rPr>
              <a:t>4</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9" name="TextBox 48"/>
          <p:cNvSpPr txBox="1"/>
          <p:nvPr/>
        </p:nvSpPr>
        <p:spPr>
          <a:xfrm>
            <a:off x="3571868" y="5715016"/>
            <a:ext cx="500066"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5</a:t>
            </a:r>
            <a:endParaRPr lang="en-US" sz="2000" b="1" dirty="0">
              <a:latin typeface="Times New Roman" pitchFamily="18" charset="0"/>
              <a:cs typeface="Times New Roman" pitchFamily="18" charset="0"/>
            </a:endParaRPr>
          </a:p>
        </p:txBody>
      </p:sp>
      <p:sp>
        <p:nvSpPr>
          <p:cNvPr id="17" name="TextBox 16"/>
          <p:cNvSpPr txBox="1"/>
          <p:nvPr/>
        </p:nvSpPr>
        <p:spPr>
          <a:xfrm>
            <a:off x="4429124" y="1285860"/>
            <a:ext cx="3214710" cy="1615827"/>
          </a:xfrm>
          <a:prstGeom prst="rect">
            <a:avLst/>
          </a:prstGeom>
          <a:noFill/>
        </p:spPr>
        <p:txBody>
          <a:bodyPr wrap="square" rtlCol="0">
            <a:spAutoFit/>
          </a:bodyPr>
          <a:lstStyle/>
          <a:p>
            <a:pPr algn="ctr"/>
            <a:r>
              <a:rPr lang="sr-Latn-RS" sz="2800" b="1" smtClean="0">
                <a:latin typeface="Times New Roman" pitchFamily="18" charset="0"/>
                <a:cs typeface="Times New Roman" pitchFamily="18" charset="0"/>
              </a:rPr>
              <a:t>F</a:t>
            </a:r>
            <a:r>
              <a:rPr lang="en-US" sz="2400" b="1" smtClean="0">
                <a:latin typeface="Times New Roman" pitchFamily="18" charset="0"/>
                <a:cs typeface="Times New Roman" pitchFamily="18" charset="0"/>
              </a:rPr>
              <a:t>p</a:t>
            </a:r>
            <a:r>
              <a:rPr lang="en-US" sz="2800" b="1" smtClean="0">
                <a:latin typeface="Times New Roman" pitchFamily="18" charset="0"/>
                <a:cs typeface="Times New Roman" pitchFamily="18" charset="0"/>
              </a:rPr>
              <a:t> + </a:t>
            </a:r>
            <a:r>
              <a:rPr lang="sr-Latn-RS" sz="2800" b="1" smtClean="0">
                <a:latin typeface="Times New Roman" pitchFamily="18" charset="0"/>
                <a:cs typeface="Times New Roman" pitchFamily="18" charset="0"/>
              </a:rPr>
              <a:t>F</a:t>
            </a:r>
            <a:r>
              <a:rPr lang="en-US" sz="2400" b="1" smtClean="0">
                <a:latin typeface="Times New Roman" pitchFamily="18" charset="0"/>
                <a:cs typeface="Times New Roman" pitchFamily="18" charset="0"/>
              </a:rPr>
              <a:t>ow</a:t>
            </a:r>
            <a:r>
              <a:rPr lang="en-US" sz="2800" b="1" smtClean="0">
                <a:latin typeface="Times New Roman" pitchFamily="18" charset="0"/>
                <a:cs typeface="Times New Roman" pitchFamily="18" charset="0"/>
              </a:rPr>
              <a:t> </a:t>
            </a:r>
            <a:r>
              <a:rPr lang="en-US" sz="2800" smtClean="0"/>
              <a:t>= </a:t>
            </a:r>
            <a:r>
              <a:rPr lang="sr-Latn-RS" sz="2800" b="1" smtClean="0">
                <a:latin typeface="Times New Roman" pitchFamily="18" charset="0"/>
                <a:cs typeface="Times New Roman" pitchFamily="18" charset="0"/>
              </a:rPr>
              <a:t>mg</a:t>
            </a:r>
            <a:endParaRPr lang="en-US" sz="2800" b="1" smtClean="0">
              <a:latin typeface="Times New Roman" pitchFamily="18" charset="0"/>
              <a:cs typeface="Times New Roman" pitchFamily="18" charset="0"/>
            </a:endParaRPr>
          </a:p>
          <a:p>
            <a:pPr algn="ctr"/>
            <a:endParaRPr lang="en-US" sz="1100" b="1" smtClean="0">
              <a:latin typeface="Times New Roman" pitchFamily="18" charset="0"/>
              <a:cs typeface="Times New Roman" pitchFamily="18" charset="0"/>
            </a:endParaRPr>
          </a:p>
          <a:p>
            <a:pPr algn="ctr"/>
            <a:r>
              <a:rPr lang="en-US" sz="2800" b="1" smtClean="0">
                <a:latin typeface="Times New Roman" pitchFamily="18" charset="0"/>
                <a:cs typeface="Times New Roman" pitchFamily="18" charset="0"/>
              </a:rPr>
              <a:t>a = 0, v</a:t>
            </a:r>
            <a:r>
              <a:rPr lang="en-US" sz="1400" b="1" smtClean="0">
                <a:latin typeface="Times New Roman" pitchFamily="18" charset="0"/>
                <a:cs typeface="Times New Roman" pitchFamily="18" charset="0"/>
              </a:rPr>
              <a:t>2</a:t>
            </a:r>
            <a:r>
              <a:rPr lang="en-US" sz="2800" b="1" smtClean="0">
                <a:latin typeface="Times New Roman" pitchFamily="18" charset="0"/>
                <a:cs typeface="Times New Roman" pitchFamily="18" charset="0"/>
              </a:rPr>
              <a:t> - const</a:t>
            </a:r>
          </a:p>
          <a:p>
            <a:endParaRPr lang="en-US" sz="2800" smtClean="0"/>
          </a:p>
        </p:txBody>
      </p:sp>
      <p:sp>
        <p:nvSpPr>
          <p:cNvPr id="18" name="Rectangle 17"/>
          <p:cNvSpPr/>
          <p:nvPr/>
        </p:nvSpPr>
        <p:spPr>
          <a:xfrm>
            <a:off x="5357818" y="2928934"/>
            <a:ext cx="1500198" cy="271464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3438" y="2928934"/>
            <a:ext cx="292895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57818" y="2928934"/>
            <a:ext cx="150019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786446" y="3857628"/>
            <a:ext cx="714380" cy="64294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Arrow Connector 21"/>
          <p:cNvCxnSpPr/>
          <p:nvPr/>
        </p:nvCxnSpPr>
        <p:spPr>
          <a:xfrm>
            <a:off x="6143636" y="4223938"/>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143636" y="3071810"/>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072198" y="407194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215074" y="3143248"/>
            <a:ext cx="785818" cy="461665"/>
          </a:xfrm>
          <a:prstGeom prst="rect">
            <a:avLst/>
          </a:prstGeom>
          <a:noFill/>
        </p:spPr>
        <p:txBody>
          <a:bodyPr wrap="square" rtlCol="0">
            <a:spAutoFit/>
          </a:bodyPr>
          <a:lstStyle/>
          <a:p>
            <a:r>
              <a:rPr lang="sr-Latn-RS" sz="2400" b="1" smtClean="0">
                <a:effectLst>
                  <a:outerShdw blurRad="38100" dist="38100" dir="2700000" algn="tl">
                    <a:srgbClr val="000000">
                      <a:alpha val="43137"/>
                    </a:srgbClr>
                  </a:outerShdw>
                </a:effectLst>
                <a:latin typeface="Times New Roman" pitchFamily="18" charset="0"/>
                <a:cs typeface="Times New Roman" pitchFamily="18" charset="0"/>
              </a:rPr>
              <a:t>F</a:t>
            </a:r>
            <a:r>
              <a:rPr lang="en-US" sz="2000" b="1" smtClean="0">
                <a:effectLst>
                  <a:outerShdw blurRad="38100" dist="38100" dir="2700000" algn="tl">
                    <a:srgbClr val="000000">
                      <a:alpha val="43137"/>
                    </a:srgbClr>
                  </a:outerShdw>
                </a:effectLst>
                <a:latin typeface="Times New Roman" pitchFamily="18" charset="0"/>
                <a:cs typeface="Times New Roman" pitchFamily="18" charset="0"/>
              </a:rPr>
              <a:t>ow</a:t>
            </a:r>
            <a:endParaRPr lang="en-US" sz="2000" dirty="0"/>
          </a:p>
        </p:txBody>
      </p:sp>
      <p:cxnSp>
        <p:nvCxnSpPr>
          <p:cNvPr id="28" name="Straight Arrow Connector 27"/>
          <p:cNvCxnSpPr/>
          <p:nvPr/>
        </p:nvCxnSpPr>
        <p:spPr>
          <a:xfrm rot="5400000" flipH="1" flipV="1">
            <a:off x="5424696" y="3433560"/>
            <a:ext cx="143788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143636" y="5143512"/>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sp>
        <p:nvSpPr>
          <p:cNvPr id="30" name="TextBox 29"/>
          <p:cNvSpPr txBox="1"/>
          <p:nvPr/>
        </p:nvSpPr>
        <p:spPr>
          <a:xfrm>
            <a:off x="6286512" y="2428868"/>
            <a:ext cx="627552" cy="461665"/>
          </a:xfrm>
          <a:prstGeom prst="rect">
            <a:avLst/>
          </a:prstGeom>
          <a:noFill/>
        </p:spPr>
        <p:txBody>
          <a:bodyPr wrap="square" rtlCol="0">
            <a:spAutoFit/>
          </a:bodyPr>
          <a:lstStyle/>
          <a:p>
            <a:r>
              <a:rPr lang="sr-Latn-RS" sz="2400" b="1" smtClean="0">
                <a:latin typeface="Times New Roman" pitchFamily="18" charset="0"/>
                <a:cs typeface="Times New Roman" pitchFamily="18" charset="0"/>
              </a:rPr>
              <a:t>F</a:t>
            </a:r>
            <a:r>
              <a:rPr lang="en-US" sz="2000" b="1" smtClean="0">
                <a:latin typeface="Times New Roman" pitchFamily="18" charset="0"/>
                <a:cs typeface="Times New Roman" pitchFamily="18" charset="0"/>
              </a:rPr>
              <a:t>p</a:t>
            </a:r>
            <a:endParaRPr lang="en-US" sz="2000" dirty="0"/>
          </a:p>
        </p:txBody>
      </p:sp>
      <p:sp>
        <p:nvSpPr>
          <p:cNvPr id="31" name="Oval 30"/>
          <p:cNvSpPr/>
          <p:nvPr/>
        </p:nvSpPr>
        <p:spPr>
          <a:xfrm>
            <a:off x="1571604" y="4714884"/>
            <a:ext cx="928694"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31" idx="6"/>
          </p:cNvCxnSpPr>
          <p:nvPr/>
        </p:nvCxnSpPr>
        <p:spPr>
          <a:xfrm flipV="1">
            <a:off x="2500298" y="4500570"/>
            <a:ext cx="2500330" cy="7143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77556E-17 -3.58382E-6 L -0.00226 0.2 " pathEditMode="relative" rAng="0" ptsTypes="AA">
                                      <p:cBhvr>
                                        <p:cTn id="6" dur="2000" fill="hold"/>
                                        <p:tgtEl>
                                          <p:spTgt spid="15"/>
                                        </p:tgtEl>
                                        <p:attrNameLst>
                                          <p:attrName>ppt_x</p:attrName>
                                          <p:attrName>ppt_y</p:attrName>
                                        </p:attrNameLst>
                                      </p:cBhvr>
                                      <p:rCtr x="-1" y="10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par>
                          <p:cTn id="11" fill="hold">
                            <p:stCondLst>
                              <p:cond delay="2500"/>
                            </p:stCondLst>
                            <p:childTnLst>
                              <p:par>
                                <p:cTn id="12" presetID="10" presetClass="entr" presetSubtype="0" fill="hold" nodeType="after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740352" y="5733256"/>
            <a:ext cx="720080" cy="584775"/>
          </a:xfrm>
          <a:prstGeom prst="rect">
            <a:avLst/>
          </a:prstGeom>
          <a:noFill/>
        </p:spPr>
        <p:txBody>
          <a:bodyPr wrap="square" rtlCol="0">
            <a:spAutoFit/>
          </a:bodyPr>
          <a:lstStyle/>
          <a:p>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a:stCxn id="40" idx="2"/>
          </p:cNvCxnSpPr>
          <p:nvPr/>
        </p:nvCxnSpPr>
        <p:spPr>
          <a:xfrm flipH="1" flipV="1">
            <a:off x="1571604" y="3714755"/>
            <a:ext cx="2424332" cy="2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2348880"/>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30" name="Arc 29"/>
          <p:cNvSpPr/>
          <p:nvPr/>
        </p:nvSpPr>
        <p:spPr>
          <a:xfrm rot="10800000">
            <a:off x="4431562" y="404663"/>
            <a:ext cx="1292566" cy="2016222"/>
          </a:xfrm>
          <a:prstGeom prst="arc">
            <a:avLst>
              <a:gd name="adj1" fmla="val 16200000"/>
              <a:gd name="adj2" fmla="val 1"/>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4" name="Straight Connector 33"/>
          <p:cNvCxnSpPr/>
          <p:nvPr/>
        </p:nvCxnSpPr>
        <p:spPr>
          <a:xfrm>
            <a:off x="5076056" y="2420888"/>
            <a:ext cx="0" cy="3151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23928" y="5765194"/>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40" name="Arc 39"/>
          <p:cNvSpPr/>
          <p:nvPr/>
        </p:nvSpPr>
        <p:spPr>
          <a:xfrm rot="10800000">
            <a:off x="3995936" y="2492892"/>
            <a:ext cx="2160240" cy="2448271"/>
          </a:xfrm>
          <a:prstGeom prst="arc">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42" name="Straight Connector 41"/>
          <p:cNvCxnSpPr/>
          <p:nvPr/>
        </p:nvCxnSpPr>
        <p:spPr>
          <a:xfrm flipH="1">
            <a:off x="1500166" y="4941168"/>
            <a:ext cx="35758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5786" y="464344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2</a:t>
            </a:r>
            <a:endParaRPr lang="en-US" sz="2000" b="1">
              <a:latin typeface="Times New Roman" pitchFamily="18" charset="0"/>
              <a:cs typeface="Times New Roman" pitchFamily="18" charset="0"/>
            </a:endParaRPr>
          </a:p>
        </p:txBody>
      </p:sp>
      <p:sp>
        <p:nvSpPr>
          <p:cNvPr id="33" name="Arc 32"/>
          <p:cNvSpPr/>
          <p:nvPr/>
        </p:nvSpPr>
        <p:spPr>
          <a:xfrm rot="5400000">
            <a:off x="2569468" y="994420"/>
            <a:ext cx="2852936" cy="86409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8" name="Straight Connector 37"/>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5076056" y="2430986"/>
            <a:ext cx="963665" cy="2933"/>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Straight Connector 35"/>
          <p:cNvCxnSpPr/>
          <p:nvPr/>
        </p:nvCxnSpPr>
        <p:spPr>
          <a:xfrm flipV="1">
            <a:off x="5076056" y="4941168"/>
            <a:ext cx="936104" cy="1678"/>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rot="5400000">
            <a:off x="4404805"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939640" y="5772806"/>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4</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1000"/>
                                        <p:tgtEl>
                                          <p:spTgt spid="3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1000"/>
                                        <p:tgtEl>
                                          <p:spTgt spid="40"/>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500"/>
                                        <p:tgtEl>
                                          <p:spTgt spid="35"/>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1000"/>
                                        <p:tgtEl>
                                          <p:spTgt spid="3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down)">
                                      <p:cBhvr>
                                        <p:cTn id="21" dur="1000"/>
                                        <p:tgtEl>
                                          <p:spTgt spid="38"/>
                                        </p:tgtEl>
                                      </p:cBhvr>
                                    </p:animEffect>
                                  </p:childTnLst>
                                </p:cTn>
                              </p:par>
                              <p:par>
                                <p:cTn id="22" presetID="22" presetClass="entr" presetSubtype="8"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1000"/>
                                        <p:tgtEl>
                                          <p:spTgt spid="31"/>
                                        </p:tgtEl>
                                      </p:cBhvr>
                                    </p:animEffect>
                                  </p:childTnLst>
                                </p:cTn>
                              </p:par>
                              <p:par>
                                <p:cTn id="25" presetID="22" presetClass="entr" presetSubtype="8"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p:bldP spid="40" grpId="0" animBg="1"/>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286388"/>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500562" y="500042"/>
            <a:ext cx="3357586" cy="584775"/>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Moment </a:t>
            </a:r>
            <a:r>
              <a:rPr lang="sr-Latn-RS" sz="3200" b="1" dirty="0" smtClean="0">
                <a:effectLst>
                  <a:outerShdw blurRad="38100" dist="38100" dir="2700000" algn="tl">
                    <a:srgbClr val="000000">
                      <a:alpha val="43137"/>
                    </a:srgbClr>
                  </a:outerShdw>
                </a:effectLst>
                <a:latin typeface="Times New Roman" pitchFamily="18" charset="0"/>
                <a:cs typeface="Times New Roman" pitchFamily="18" charset="0"/>
              </a:rPr>
              <a:t>2</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9" name="TextBox 48"/>
          <p:cNvSpPr txBox="1"/>
          <p:nvPr/>
        </p:nvSpPr>
        <p:spPr>
          <a:xfrm>
            <a:off x="3571868" y="5715016"/>
            <a:ext cx="500066"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6</a:t>
            </a:r>
            <a:endParaRPr lang="en-US" sz="2000" b="1" dirty="0">
              <a:latin typeface="Times New Roman" pitchFamily="18" charset="0"/>
              <a:cs typeface="Times New Roman" pitchFamily="18" charset="0"/>
            </a:endParaRPr>
          </a:p>
        </p:txBody>
      </p:sp>
      <p:sp>
        <p:nvSpPr>
          <p:cNvPr id="17" name="TextBox 16"/>
          <p:cNvSpPr txBox="1"/>
          <p:nvPr/>
        </p:nvSpPr>
        <p:spPr>
          <a:xfrm>
            <a:off x="5000628" y="2071678"/>
            <a:ext cx="2448272" cy="1384995"/>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     p = mv</a:t>
            </a:r>
          </a:p>
          <a:p>
            <a:pPr algn="ctr"/>
            <a:endParaRPr lang="en-US" sz="2800" b="1" smtClean="0">
              <a:latin typeface="Times New Roman" pitchFamily="18" charset="0"/>
              <a:cs typeface="Times New Roman" pitchFamily="18" charset="0"/>
            </a:endParaRPr>
          </a:p>
          <a:p>
            <a:pPr algn="ctr"/>
            <a:r>
              <a:rPr lang="en-US" sz="2800" b="1" smtClean="0">
                <a:latin typeface="Times New Roman" pitchFamily="18" charset="0"/>
                <a:cs typeface="Times New Roman" pitchFamily="18" charset="0"/>
              </a:rPr>
              <a:t>F = </a:t>
            </a:r>
            <a:endParaRPr lang="en-US" sz="2800" b="1" dirty="0">
              <a:latin typeface="Times New Roman" pitchFamily="18" charset="0"/>
              <a:cs typeface="Times New Roman" pitchFamily="18" charset="0"/>
            </a:endParaRPr>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72264" y="2786058"/>
            <a:ext cx="428625" cy="876300"/>
          </a:xfrm>
          <a:prstGeom prst="rect">
            <a:avLst/>
          </a:prstGeom>
          <a:noFill/>
        </p:spPr>
      </p:pic>
      <p:sp>
        <p:nvSpPr>
          <p:cNvPr id="5123"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5.55556E-7 -4.68208E-6 L -0.00451 0.02544 " pathEditMode="relative" rAng="0" ptsTypes="AA">
                                      <p:cBhvr>
                                        <p:cTn id="6" dur="2000" fill="hold"/>
                                        <p:tgtEl>
                                          <p:spTgt spid="15"/>
                                        </p:tgtEl>
                                        <p:attrNameLst>
                                          <p:attrName>ppt_x</p:attrName>
                                          <p:attrName>ppt_y</p:attrName>
                                        </p:attrNameLst>
                                      </p:cBhvr>
                                      <p:rCtr x="-2" y="1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740352" y="5733256"/>
            <a:ext cx="720080" cy="584775"/>
          </a:xfrm>
          <a:prstGeom prst="rect">
            <a:avLst/>
          </a:prstGeom>
          <a:noFill/>
        </p:spPr>
        <p:txBody>
          <a:bodyPr wrap="square" rtlCol="0">
            <a:spAutoFit/>
          </a:bodyPr>
          <a:lstStyle/>
          <a:p>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a:stCxn id="40" idx="2"/>
          </p:cNvCxnSpPr>
          <p:nvPr/>
        </p:nvCxnSpPr>
        <p:spPr>
          <a:xfrm flipH="1" flipV="1">
            <a:off x="1571604" y="3714755"/>
            <a:ext cx="2424332" cy="2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2348880"/>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30" name="Arc 29"/>
          <p:cNvSpPr/>
          <p:nvPr/>
        </p:nvSpPr>
        <p:spPr>
          <a:xfrm rot="10800000">
            <a:off x="4431562" y="404663"/>
            <a:ext cx="1292566" cy="2016222"/>
          </a:xfrm>
          <a:prstGeom prst="arc">
            <a:avLst>
              <a:gd name="adj1" fmla="val 16200000"/>
              <a:gd name="adj2" fmla="val 1"/>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4" name="Straight Connector 33"/>
          <p:cNvCxnSpPr/>
          <p:nvPr/>
        </p:nvCxnSpPr>
        <p:spPr>
          <a:xfrm>
            <a:off x="5076056" y="2420888"/>
            <a:ext cx="0" cy="3151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23928" y="5765194"/>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40" name="Arc 39"/>
          <p:cNvSpPr/>
          <p:nvPr/>
        </p:nvSpPr>
        <p:spPr>
          <a:xfrm rot="10800000">
            <a:off x="3995936" y="2492892"/>
            <a:ext cx="2160240" cy="2448271"/>
          </a:xfrm>
          <a:prstGeom prst="arc">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42" name="Straight Connector 41"/>
          <p:cNvCxnSpPr/>
          <p:nvPr/>
        </p:nvCxnSpPr>
        <p:spPr>
          <a:xfrm flipH="1">
            <a:off x="1500166" y="4941168"/>
            <a:ext cx="35758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5786" y="464344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2</a:t>
            </a:r>
            <a:endParaRPr lang="en-US" sz="2000" b="1">
              <a:latin typeface="Times New Roman" pitchFamily="18" charset="0"/>
              <a:cs typeface="Times New Roman" pitchFamily="18" charset="0"/>
            </a:endParaRPr>
          </a:p>
        </p:txBody>
      </p:sp>
      <p:sp>
        <p:nvSpPr>
          <p:cNvPr id="33" name="Arc 32"/>
          <p:cNvSpPr/>
          <p:nvPr/>
        </p:nvSpPr>
        <p:spPr>
          <a:xfrm rot="5400000">
            <a:off x="2569468" y="994420"/>
            <a:ext cx="2852936" cy="86409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8" name="Straight Connector 37"/>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5076056" y="2430986"/>
            <a:ext cx="963665" cy="2933"/>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Straight Connector 35"/>
          <p:cNvCxnSpPr/>
          <p:nvPr/>
        </p:nvCxnSpPr>
        <p:spPr>
          <a:xfrm flipV="1">
            <a:off x="5076056" y="4941168"/>
            <a:ext cx="936104" cy="1678"/>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rot="5400000">
            <a:off x="4404805"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939640" y="5772806"/>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4</a:t>
            </a:r>
            <a:endParaRPr lang="en-US" sz="2000" b="1" dirty="0">
              <a:latin typeface="Times New Roman" pitchFamily="18" charset="0"/>
              <a:cs typeface="Times New Roman" pitchFamily="18" charset="0"/>
            </a:endParaRPr>
          </a:p>
        </p:txBody>
      </p:sp>
      <p:sp>
        <p:nvSpPr>
          <p:cNvPr id="39" name="TextBox 38"/>
          <p:cNvSpPr txBox="1"/>
          <p:nvPr/>
        </p:nvSpPr>
        <p:spPr>
          <a:xfrm>
            <a:off x="5436096" y="1916832"/>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2</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1000"/>
                                        <p:tgtEl>
                                          <p:spTgt spid="3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1000"/>
                                        <p:tgtEl>
                                          <p:spTgt spid="40"/>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500"/>
                                        <p:tgtEl>
                                          <p:spTgt spid="35"/>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1000"/>
                                        <p:tgtEl>
                                          <p:spTgt spid="3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down)">
                                      <p:cBhvr>
                                        <p:cTn id="21" dur="1000"/>
                                        <p:tgtEl>
                                          <p:spTgt spid="38"/>
                                        </p:tgtEl>
                                      </p:cBhvr>
                                    </p:animEffect>
                                  </p:childTnLst>
                                </p:cTn>
                              </p:par>
                              <p:par>
                                <p:cTn id="22" presetID="22" presetClass="entr" presetSubtype="8"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1000"/>
                                        <p:tgtEl>
                                          <p:spTgt spid="31"/>
                                        </p:tgtEl>
                                      </p:cBhvr>
                                    </p:animEffect>
                                  </p:childTnLst>
                                </p:cTn>
                              </p:par>
                              <p:par>
                                <p:cTn id="25" presetID="22" presetClass="entr" presetSubtype="8"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1000"/>
                                        <p:tgtEl>
                                          <p:spTgt spid="36"/>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p:bldP spid="40" grpId="0" animBg="1"/>
      <p:bldP spid="33" grpId="0" animBg="1"/>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00694" y="2857496"/>
            <a:ext cx="1357322" cy="21431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500694" y="2857496"/>
            <a:ext cx="1357322" cy="2143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429264"/>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500562" y="500042"/>
            <a:ext cx="3357586" cy="584775"/>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Phase </a:t>
            </a:r>
            <a:r>
              <a:rPr lang="sr-Latn-RS" sz="3200" b="1" dirty="0" smtClean="0">
                <a:effectLst>
                  <a:outerShdw blurRad="38100" dist="38100" dir="2700000" algn="tl">
                    <a:srgbClr val="000000">
                      <a:alpha val="43137"/>
                    </a:srgbClr>
                  </a:outerShdw>
                </a:effectLst>
                <a:latin typeface="Times New Roman" pitchFamily="18" charset="0"/>
                <a:cs typeface="Times New Roman" pitchFamily="18" charset="0"/>
              </a:rPr>
              <a:t>5</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9" name="TextBox 48"/>
          <p:cNvSpPr txBox="1"/>
          <p:nvPr/>
        </p:nvSpPr>
        <p:spPr>
          <a:xfrm>
            <a:off x="1071538" y="5286388"/>
            <a:ext cx="500066"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7</a:t>
            </a:r>
            <a:endParaRPr lang="en-US" sz="2000" b="1" dirty="0">
              <a:latin typeface="Times New Roman" pitchFamily="18" charset="0"/>
              <a:cs typeface="Times New Roman" pitchFamily="18" charset="0"/>
            </a:endParaRPr>
          </a:p>
        </p:txBody>
      </p:sp>
      <p:sp>
        <p:nvSpPr>
          <p:cNvPr id="17" name="Oval 16"/>
          <p:cNvSpPr/>
          <p:nvPr/>
        </p:nvSpPr>
        <p:spPr>
          <a:xfrm>
            <a:off x="1714480" y="5214950"/>
            <a:ext cx="857256" cy="8572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72000" y="2857496"/>
            <a:ext cx="3143272" cy="30718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Manual Operation 18"/>
          <p:cNvSpPr/>
          <p:nvPr/>
        </p:nvSpPr>
        <p:spPr>
          <a:xfrm>
            <a:off x="5143504" y="5000636"/>
            <a:ext cx="2071702" cy="92869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2" name="Oval 21"/>
          <p:cNvSpPr/>
          <p:nvPr/>
        </p:nvSpPr>
        <p:spPr>
          <a:xfrm>
            <a:off x="5857884" y="4429132"/>
            <a:ext cx="642942" cy="571504"/>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p:cNvCxnSpPr/>
          <p:nvPr/>
        </p:nvCxnSpPr>
        <p:spPr>
          <a:xfrm>
            <a:off x="6215074" y="4724004"/>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215074" y="3571876"/>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143066" y="465199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72198" y="3071810"/>
            <a:ext cx="627552" cy="461665"/>
          </a:xfrm>
          <a:prstGeom prst="rect">
            <a:avLst/>
          </a:prstGeom>
          <a:noFill/>
        </p:spPr>
        <p:txBody>
          <a:bodyPr wrap="square" rtlCol="0">
            <a:spAutoFit/>
          </a:bodyPr>
          <a:lstStyle/>
          <a:p>
            <a:r>
              <a:rPr lang="en-US" sz="2400" b="1" smtClean="0">
                <a:effectLst>
                  <a:outerShdw blurRad="38100" dist="38100" dir="2700000" algn="tl">
                    <a:srgbClr val="000000">
                      <a:alpha val="43137"/>
                    </a:srgbClr>
                  </a:outerShdw>
                </a:effectLst>
                <a:latin typeface="Times New Roman" pitchFamily="18" charset="0"/>
                <a:cs typeface="Times New Roman" pitchFamily="18" charset="0"/>
              </a:rPr>
              <a:t>N</a:t>
            </a:r>
            <a:endParaRPr lang="en-US" sz="2000" dirty="0"/>
          </a:p>
        </p:txBody>
      </p:sp>
      <p:sp>
        <p:nvSpPr>
          <p:cNvPr id="29" name="TextBox 28"/>
          <p:cNvSpPr txBox="1"/>
          <p:nvPr/>
        </p:nvSpPr>
        <p:spPr>
          <a:xfrm>
            <a:off x="5857884" y="5929330"/>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sp>
        <p:nvSpPr>
          <p:cNvPr id="30" name="TextBox 29"/>
          <p:cNvSpPr txBox="1"/>
          <p:nvPr/>
        </p:nvSpPr>
        <p:spPr>
          <a:xfrm>
            <a:off x="4929190" y="2071678"/>
            <a:ext cx="2448272" cy="523220"/>
          </a:xfrm>
          <a:prstGeom prst="rect">
            <a:avLst/>
          </a:prstGeom>
          <a:noFill/>
        </p:spPr>
        <p:txBody>
          <a:bodyPr wrap="square" rtlCol="0">
            <a:spAutoFit/>
          </a:bodyPr>
          <a:lstStyle/>
          <a:p>
            <a:pPr algn="ctr"/>
            <a:r>
              <a:rPr lang="sr-Latn-RS" sz="2800" b="1" dirty="0" smtClean="0">
                <a:latin typeface="Times New Roman" pitchFamily="18" charset="0"/>
                <a:cs typeface="Times New Roman" pitchFamily="18" charset="0"/>
              </a:rPr>
              <a:t>mg </a:t>
            </a:r>
            <a:r>
              <a:rPr lang="sr-Latn-R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N</a:t>
            </a:r>
            <a:endParaRPr lang="en-US" sz="2800" b="1" dirty="0">
              <a:latin typeface="Times New Roman" pitchFamily="18" charset="0"/>
              <a:cs typeface="Times New Roman" pitchFamily="18" charset="0"/>
            </a:endParaRPr>
          </a:p>
        </p:txBody>
      </p:sp>
      <p:cxnSp>
        <p:nvCxnSpPr>
          <p:cNvPr id="33" name="Straight Arrow Connector 32"/>
          <p:cNvCxnSpPr>
            <a:stCxn id="17" idx="6"/>
          </p:cNvCxnSpPr>
          <p:nvPr/>
        </p:nvCxnSpPr>
        <p:spPr>
          <a:xfrm flipV="1">
            <a:off x="2571736" y="4286256"/>
            <a:ext cx="2357454" cy="135732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60874"/>
            <a:ext cx="9144000" cy="707886"/>
          </a:xfrm>
          <a:prstGeom prst="rect">
            <a:avLst/>
          </a:prstGeom>
          <a:noFill/>
        </p:spPr>
        <p:txBody>
          <a:bodyPr wrap="square" rtlCol="0">
            <a:spAutoFit/>
          </a:bodyPr>
          <a:lstStyle/>
          <a:p>
            <a:pPr algn="ctr"/>
            <a:r>
              <a:rPr lang="sr-Latn-RS" sz="4000" b="1" dirty="0" smtClean="0">
                <a:effectLst>
                  <a:outerShdw blurRad="38100" dist="38100" dir="2700000" algn="tl">
                    <a:srgbClr val="000000">
                      <a:alpha val="43137"/>
                    </a:srgbClr>
                  </a:outerShdw>
                </a:effectLst>
                <a:latin typeface="Times New Roman" pitchFamily="18" charset="0"/>
                <a:cs typeface="Times New Roman" pitchFamily="18" charset="0"/>
              </a:rPr>
              <a:t>5. Falling ball</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323528" y="1731580"/>
            <a:ext cx="6534488" cy="3416320"/>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An electronic balance (1) is connected to a PC (5) in order to record the time dependence of the measured weight. A light frame (4) is mounted on a tall beaker (2) filled with water. The frame has a holder (3) allowing controlled release of a small ball such that it falls into the water. The beaker is placed on the balance as depicted in the Figure. Investigate how the readings of the balance reflect the different phases of the motion of the ball.</a:t>
            </a:r>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6876256" y="2067652"/>
            <a:ext cx="2016224" cy="28735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664160" y="5630873"/>
            <a:ext cx="720080" cy="584775"/>
          </a:xfrm>
          <a:prstGeom prst="rect">
            <a:avLst/>
          </a:prstGeom>
          <a:noFill/>
        </p:spPr>
        <p:txBody>
          <a:bodyPr wrap="square" rtlCol="0">
            <a:spAutoFit/>
          </a:bodyPr>
          <a:lstStyle/>
          <a:p>
            <a:pPr algn="ctr"/>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a:stCxn id="40" idx="2"/>
          </p:cNvCxnSpPr>
          <p:nvPr/>
        </p:nvCxnSpPr>
        <p:spPr>
          <a:xfrm flipH="1" flipV="1">
            <a:off x="1571604" y="3714755"/>
            <a:ext cx="2424332" cy="2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1484784"/>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30" name="Arc 29"/>
          <p:cNvSpPr/>
          <p:nvPr/>
        </p:nvSpPr>
        <p:spPr>
          <a:xfrm rot="10800000">
            <a:off x="4431562" y="404663"/>
            <a:ext cx="1292566" cy="2016222"/>
          </a:xfrm>
          <a:prstGeom prst="arc">
            <a:avLst>
              <a:gd name="adj1" fmla="val 16200000"/>
              <a:gd name="adj2" fmla="val 1"/>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4" name="Straight Connector 33"/>
          <p:cNvCxnSpPr/>
          <p:nvPr/>
        </p:nvCxnSpPr>
        <p:spPr>
          <a:xfrm>
            <a:off x="5076056" y="2420888"/>
            <a:ext cx="0" cy="3151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23928" y="5765194"/>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40" name="Arc 39"/>
          <p:cNvSpPr/>
          <p:nvPr/>
        </p:nvSpPr>
        <p:spPr>
          <a:xfrm rot="10800000">
            <a:off x="3995936" y="2492892"/>
            <a:ext cx="2160240" cy="2448271"/>
          </a:xfrm>
          <a:prstGeom prst="arc">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42" name="Straight Connector 41"/>
          <p:cNvCxnSpPr/>
          <p:nvPr/>
        </p:nvCxnSpPr>
        <p:spPr>
          <a:xfrm flipH="1">
            <a:off x="1500166" y="4941168"/>
            <a:ext cx="35758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5786" y="464344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2</a:t>
            </a:r>
            <a:endParaRPr lang="en-US" sz="2000" b="1">
              <a:latin typeface="Times New Roman" pitchFamily="18" charset="0"/>
              <a:cs typeface="Times New Roman" pitchFamily="18" charset="0"/>
            </a:endParaRPr>
          </a:p>
        </p:txBody>
      </p:sp>
      <p:sp>
        <p:nvSpPr>
          <p:cNvPr id="33" name="Arc 32"/>
          <p:cNvSpPr/>
          <p:nvPr/>
        </p:nvSpPr>
        <p:spPr>
          <a:xfrm rot="5400000">
            <a:off x="2569468" y="994420"/>
            <a:ext cx="2852936" cy="86409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8" name="Straight Connector 37"/>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5076056" y="2415220"/>
            <a:ext cx="1440160" cy="5668"/>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Straight Connector 35"/>
          <p:cNvCxnSpPr/>
          <p:nvPr/>
        </p:nvCxnSpPr>
        <p:spPr>
          <a:xfrm flipV="1">
            <a:off x="5076056" y="4941168"/>
            <a:ext cx="1512168" cy="1678"/>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rot="5400000">
            <a:off x="4980869"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117064" y="5772806"/>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4</a:t>
            </a:r>
            <a:endParaRPr lang="en-US" sz="2000" b="1" dirty="0">
              <a:latin typeface="Times New Roman" pitchFamily="18" charset="0"/>
              <a:cs typeface="Times New Roman" pitchFamily="18" charset="0"/>
            </a:endParaRPr>
          </a:p>
        </p:txBody>
      </p:sp>
      <p:sp>
        <p:nvSpPr>
          <p:cNvPr id="39" name="TextBox 38"/>
          <p:cNvSpPr txBox="1"/>
          <p:nvPr/>
        </p:nvSpPr>
        <p:spPr>
          <a:xfrm>
            <a:off x="5879544" y="1412776"/>
            <a:ext cx="1428760"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2</a:t>
            </a:r>
            <a:endParaRPr lang="en-US" sz="2000" b="1" dirty="0">
              <a:latin typeface="Times New Roman" pitchFamily="18" charset="0"/>
              <a:cs typeface="Times New Roman" pitchFamily="18" charset="0"/>
            </a:endParaRPr>
          </a:p>
        </p:txBody>
      </p:sp>
      <p:sp>
        <p:nvSpPr>
          <p:cNvPr id="44" name="Arc 43"/>
          <p:cNvSpPr/>
          <p:nvPr/>
        </p:nvSpPr>
        <p:spPr>
          <a:xfrm rot="5400000">
            <a:off x="5944712" y="1768256"/>
            <a:ext cx="1143008" cy="14401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49" name="Arc 48"/>
          <p:cNvSpPr/>
          <p:nvPr/>
        </p:nvSpPr>
        <p:spPr>
          <a:xfrm rot="16200000" flipH="1">
            <a:off x="6088728" y="1768256"/>
            <a:ext cx="1143008" cy="14401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50" name="Straight Connector 49"/>
          <p:cNvCxnSpPr/>
          <p:nvPr/>
        </p:nvCxnSpPr>
        <p:spPr>
          <a:xfrm>
            <a:off x="6660232" y="2420888"/>
            <a:ext cx="1000132" cy="0"/>
          </a:xfrm>
          <a:prstGeom prst="line">
            <a:avLst/>
          </a:prstGeom>
        </p:spPr>
        <p:style>
          <a:lnRef idx="3">
            <a:schemeClr val="accent5"/>
          </a:lnRef>
          <a:fillRef idx="0">
            <a:schemeClr val="accent5"/>
          </a:fillRef>
          <a:effectRef idx="2">
            <a:schemeClr val="accent5"/>
          </a:effectRef>
          <a:fontRef idx="minor">
            <a:schemeClr val="tx1"/>
          </a:fontRef>
        </p:style>
      </p:cxnSp>
      <p:sp>
        <p:nvSpPr>
          <p:cNvPr id="51" name="TextBox 50"/>
          <p:cNvSpPr txBox="1"/>
          <p:nvPr/>
        </p:nvSpPr>
        <p:spPr>
          <a:xfrm>
            <a:off x="6516216" y="5760552"/>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5</a:t>
            </a:r>
            <a:endParaRPr lang="en-US" sz="2000" b="1" dirty="0">
              <a:latin typeface="Times New Roman" pitchFamily="18" charset="0"/>
              <a:cs typeface="Times New Roman" pitchFamily="18" charset="0"/>
            </a:endParaRPr>
          </a:p>
        </p:txBody>
      </p:sp>
      <p:cxnSp>
        <p:nvCxnSpPr>
          <p:cNvPr id="52" name="Straight Connector 51"/>
          <p:cNvCxnSpPr/>
          <p:nvPr/>
        </p:nvCxnSpPr>
        <p:spPr>
          <a:xfrm rot="5400000">
            <a:off x="6060989"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588224" y="5572573"/>
            <a:ext cx="108012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6" name="Straight Arrow Connector 65"/>
          <p:cNvCxnSpPr>
            <a:stCxn id="22" idx="2"/>
            <a:endCxn id="33" idx="2"/>
          </p:cNvCxnSpPr>
          <p:nvPr/>
        </p:nvCxnSpPr>
        <p:spPr>
          <a:xfrm>
            <a:off x="3558188" y="1884894"/>
            <a:ext cx="437748" cy="9680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1000"/>
                                        <p:tgtEl>
                                          <p:spTgt spid="3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1000"/>
                                        <p:tgtEl>
                                          <p:spTgt spid="40"/>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500"/>
                                        <p:tgtEl>
                                          <p:spTgt spid="35"/>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1000"/>
                                        <p:tgtEl>
                                          <p:spTgt spid="3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down)">
                                      <p:cBhvr>
                                        <p:cTn id="21" dur="1000"/>
                                        <p:tgtEl>
                                          <p:spTgt spid="38"/>
                                        </p:tgtEl>
                                      </p:cBhvr>
                                    </p:animEffect>
                                  </p:childTnLst>
                                </p:cTn>
                              </p:par>
                              <p:par>
                                <p:cTn id="22" presetID="22" presetClass="entr" presetSubtype="8"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1000"/>
                                        <p:tgtEl>
                                          <p:spTgt spid="31"/>
                                        </p:tgtEl>
                                      </p:cBhvr>
                                    </p:animEffect>
                                  </p:childTnLst>
                                </p:cTn>
                              </p:par>
                              <p:par>
                                <p:cTn id="25" presetID="22" presetClass="entr" presetSubtype="8"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1000"/>
                                        <p:tgtEl>
                                          <p:spTgt spid="36"/>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1000"/>
                                        <p:tgtEl>
                                          <p:spTgt spid="50"/>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fade">
                                      <p:cBhvr>
                                        <p:cTn id="39" dur="500"/>
                                        <p:tgtEl>
                                          <p:spTgt spid="51"/>
                                        </p:tgtEl>
                                      </p:cBhvr>
                                    </p:animEffect>
                                  </p:childTnLst>
                                </p:cTn>
                              </p:par>
                              <p:par>
                                <p:cTn id="40" presetID="22" presetClass="entr" presetSubtype="8"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wipe(left)">
                                      <p:cBhvr>
                                        <p:cTn id="42"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p:bldP spid="40" grpId="0" animBg="1"/>
      <p:bldP spid="33" grpId="0" animBg="1"/>
      <p:bldP spid="39" grpId="0"/>
      <p:bldP spid="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664160" y="5630873"/>
            <a:ext cx="720080" cy="584775"/>
          </a:xfrm>
          <a:prstGeom prst="rect">
            <a:avLst/>
          </a:prstGeom>
          <a:noFill/>
        </p:spPr>
        <p:txBody>
          <a:bodyPr wrap="square" rtlCol="0">
            <a:spAutoFit/>
          </a:bodyPr>
          <a:lstStyle/>
          <a:p>
            <a:pPr algn="ctr"/>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cxnSp>
        <p:nvCxnSpPr>
          <p:cNvPr id="19" name="Straight Connector 18"/>
          <p:cNvCxnSpPr/>
          <p:nvPr/>
        </p:nvCxnSpPr>
        <p:spPr>
          <a:xfrm rot="5400000" flipH="1" flipV="1">
            <a:off x="2607455" y="4250537"/>
            <a:ext cx="278608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57488" y="5786454"/>
            <a:ext cx="1143008" cy="400110"/>
          </a:xfrm>
          <a:prstGeom prst="rect">
            <a:avLst/>
          </a:prstGeom>
          <a:noFill/>
        </p:spPr>
        <p:txBody>
          <a:bodyPr wrap="square" rtlCol="0">
            <a:spAutoFit/>
          </a:bodyPr>
          <a:lstStyle/>
          <a:p>
            <a:pPr algn="ctr"/>
            <a:r>
              <a:rPr lang="en-US" sz="2000" b="1" smtClean="0">
                <a:latin typeface="Times New Roman" pitchFamily="18" charset="0"/>
                <a:cs typeface="Times New Roman" pitchFamily="18" charset="0"/>
              </a:rPr>
              <a:t>Phase 2</a:t>
            </a:r>
            <a:endParaRPr lang="en-US" sz="2000" b="1">
              <a:latin typeface="Times New Roman" pitchFamily="18" charset="0"/>
              <a:cs typeface="Times New Roman" pitchFamily="18" charset="0"/>
            </a:endParaRPr>
          </a:p>
        </p:txBody>
      </p:sp>
      <p:cxnSp>
        <p:nvCxnSpPr>
          <p:cNvPr id="25" name="Straight Connector 24"/>
          <p:cNvCxnSpPr/>
          <p:nvPr/>
        </p:nvCxnSpPr>
        <p:spPr>
          <a:xfrm>
            <a:off x="2786050" y="2857496"/>
            <a:ext cx="12144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rot="10800000">
            <a:off x="1571604" y="2857496"/>
            <a:ext cx="12144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5720" y="2643182"/>
            <a:ext cx="1285884"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 - Qb</a:t>
            </a:r>
            <a:endParaRPr lang="en-US" sz="2000" b="1">
              <a:latin typeface="Times New Roman" pitchFamily="18" charset="0"/>
              <a:cs typeface="Times New Roman" pitchFamily="18" charset="0"/>
            </a:endParaRPr>
          </a:p>
        </p:txBody>
      </p:sp>
      <p:sp>
        <p:nvSpPr>
          <p:cNvPr id="32" name="TextBox 31"/>
          <p:cNvSpPr txBox="1"/>
          <p:nvPr/>
        </p:nvSpPr>
        <p:spPr>
          <a:xfrm>
            <a:off x="785786" y="3500438"/>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1</a:t>
            </a:r>
            <a:endParaRPr lang="en-US" sz="2000" b="1">
              <a:latin typeface="Times New Roman" pitchFamily="18" charset="0"/>
              <a:cs typeface="Times New Roman" pitchFamily="18" charset="0"/>
            </a:endParaRPr>
          </a:p>
        </p:txBody>
      </p:sp>
      <p:cxnSp>
        <p:nvCxnSpPr>
          <p:cNvPr id="37" name="Straight Connector 36"/>
          <p:cNvCxnSpPr>
            <a:stCxn id="40" idx="2"/>
          </p:cNvCxnSpPr>
          <p:nvPr/>
        </p:nvCxnSpPr>
        <p:spPr>
          <a:xfrm flipH="1" flipV="1">
            <a:off x="1571604" y="3714755"/>
            <a:ext cx="2424332" cy="2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1484784"/>
            <a:ext cx="142876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30" name="Arc 29"/>
          <p:cNvSpPr/>
          <p:nvPr/>
        </p:nvSpPr>
        <p:spPr>
          <a:xfrm rot="10800000">
            <a:off x="4431562" y="404663"/>
            <a:ext cx="1292566" cy="2016222"/>
          </a:xfrm>
          <a:prstGeom prst="arc">
            <a:avLst>
              <a:gd name="adj1" fmla="val 16200000"/>
              <a:gd name="adj2" fmla="val 1"/>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4" name="Straight Connector 33"/>
          <p:cNvCxnSpPr/>
          <p:nvPr/>
        </p:nvCxnSpPr>
        <p:spPr>
          <a:xfrm>
            <a:off x="5076056" y="2420888"/>
            <a:ext cx="0" cy="3151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23928" y="5765194"/>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p:txBody>
      </p:sp>
      <p:sp>
        <p:nvSpPr>
          <p:cNvPr id="40" name="Arc 39"/>
          <p:cNvSpPr/>
          <p:nvPr/>
        </p:nvSpPr>
        <p:spPr>
          <a:xfrm rot="10800000">
            <a:off x="3995936" y="2492892"/>
            <a:ext cx="2160240" cy="2448271"/>
          </a:xfrm>
          <a:prstGeom prst="arc">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42" name="Straight Connector 41"/>
          <p:cNvCxnSpPr/>
          <p:nvPr/>
        </p:nvCxnSpPr>
        <p:spPr>
          <a:xfrm flipH="1">
            <a:off x="1500166" y="4941168"/>
            <a:ext cx="35758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5786" y="464344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V</a:t>
            </a:r>
            <a:r>
              <a:rPr lang="en-US" sz="1200" b="1" smtClean="0">
                <a:latin typeface="Times New Roman" pitchFamily="18" charset="0"/>
                <a:cs typeface="Times New Roman" pitchFamily="18" charset="0"/>
              </a:rPr>
              <a:t>2</a:t>
            </a:r>
            <a:endParaRPr lang="en-US" sz="2000" b="1">
              <a:latin typeface="Times New Roman" pitchFamily="18" charset="0"/>
              <a:cs typeface="Times New Roman" pitchFamily="18" charset="0"/>
            </a:endParaRPr>
          </a:p>
        </p:txBody>
      </p:sp>
      <p:sp>
        <p:nvSpPr>
          <p:cNvPr id="33" name="Arc 32"/>
          <p:cNvSpPr/>
          <p:nvPr/>
        </p:nvSpPr>
        <p:spPr>
          <a:xfrm rot="5400000">
            <a:off x="2569468" y="994420"/>
            <a:ext cx="2852936" cy="86409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38" name="Straight Connector 37"/>
          <p:cNvCxnSpPr/>
          <p:nvPr/>
        </p:nvCxnSpPr>
        <p:spPr>
          <a:xfrm flipV="1">
            <a:off x="2786050" y="3717032"/>
            <a:ext cx="1209886" cy="185510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5076056" y="2430986"/>
            <a:ext cx="1440160" cy="5668"/>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Straight Connector 35"/>
          <p:cNvCxnSpPr/>
          <p:nvPr/>
        </p:nvCxnSpPr>
        <p:spPr>
          <a:xfrm flipV="1">
            <a:off x="5076056" y="4941168"/>
            <a:ext cx="1512168" cy="1678"/>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rot="5400000">
            <a:off x="4980869"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117064" y="5772806"/>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4</a:t>
            </a:r>
            <a:endParaRPr lang="en-US" sz="2000" b="1" dirty="0">
              <a:latin typeface="Times New Roman" pitchFamily="18" charset="0"/>
              <a:cs typeface="Times New Roman" pitchFamily="18" charset="0"/>
            </a:endParaRPr>
          </a:p>
        </p:txBody>
      </p:sp>
      <p:sp>
        <p:nvSpPr>
          <p:cNvPr id="39" name="TextBox 38"/>
          <p:cNvSpPr txBox="1"/>
          <p:nvPr/>
        </p:nvSpPr>
        <p:spPr>
          <a:xfrm>
            <a:off x="5879544" y="1412776"/>
            <a:ext cx="1428760"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Moment </a:t>
            </a:r>
            <a:r>
              <a:rPr lang="sr-Latn-RS" sz="2000" b="1" dirty="0" smtClean="0">
                <a:latin typeface="Times New Roman" pitchFamily="18" charset="0"/>
                <a:cs typeface="Times New Roman" pitchFamily="18" charset="0"/>
              </a:rPr>
              <a:t>2</a:t>
            </a:r>
            <a:endParaRPr lang="en-US" sz="2000" b="1" dirty="0">
              <a:latin typeface="Times New Roman" pitchFamily="18" charset="0"/>
              <a:cs typeface="Times New Roman" pitchFamily="18" charset="0"/>
            </a:endParaRPr>
          </a:p>
        </p:txBody>
      </p:sp>
      <p:sp>
        <p:nvSpPr>
          <p:cNvPr id="44" name="Arc 43"/>
          <p:cNvSpPr/>
          <p:nvPr/>
        </p:nvSpPr>
        <p:spPr>
          <a:xfrm rot="5400000">
            <a:off x="5944712" y="1768256"/>
            <a:ext cx="1143008" cy="14401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49" name="Arc 48"/>
          <p:cNvSpPr/>
          <p:nvPr/>
        </p:nvSpPr>
        <p:spPr>
          <a:xfrm rot="16200000" flipH="1">
            <a:off x="6088728" y="1768256"/>
            <a:ext cx="1143008" cy="144016"/>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cxnSp>
        <p:nvCxnSpPr>
          <p:cNvPr id="50" name="Straight Connector 49"/>
          <p:cNvCxnSpPr/>
          <p:nvPr/>
        </p:nvCxnSpPr>
        <p:spPr>
          <a:xfrm>
            <a:off x="6660232" y="2420888"/>
            <a:ext cx="1000132" cy="0"/>
          </a:xfrm>
          <a:prstGeom prst="line">
            <a:avLst/>
          </a:prstGeom>
        </p:spPr>
        <p:style>
          <a:lnRef idx="3">
            <a:schemeClr val="accent5"/>
          </a:lnRef>
          <a:fillRef idx="0">
            <a:schemeClr val="accent5"/>
          </a:fillRef>
          <a:effectRef idx="2">
            <a:schemeClr val="accent5"/>
          </a:effectRef>
          <a:fontRef idx="minor">
            <a:schemeClr val="tx1"/>
          </a:fontRef>
        </p:style>
      </p:cxnSp>
      <p:sp>
        <p:nvSpPr>
          <p:cNvPr id="51" name="TextBox 50"/>
          <p:cNvSpPr txBox="1"/>
          <p:nvPr/>
        </p:nvSpPr>
        <p:spPr>
          <a:xfrm>
            <a:off x="6516216" y="5760552"/>
            <a:ext cx="1143008"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Phase </a:t>
            </a:r>
            <a:r>
              <a:rPr lang="sr-Latn-RS" sz="2000" b="1" dirty="0" smtClean="0">
                <a:latin typeface="Times New Roman" pitchFamily="18" charset="0"/>
                <a:cs typeface="Times New Roman" pitchFamily="18" charset="0"/>
              </a:rPr>
              <a:t>5</a:t>
            </a:r>
            <a:endParaRPr lang="en-US" sz="2000" b="1" dirty="0">
              <a:latin typeface="Times New Roman" pitchFamily="18" charset="0"/>
              <a:cs typeface="Times New Roman" pitchFamily="18" charset="0"/>
            </a:endParaRPr>
          </a:p>
        </p:txBody>
      </p:sp>
      <p:cxnSp>
        <p:nvCxnSpPr>
          <p:cNvPr id="52" name="Straight Connector 51"/>
          <p:cNvCxnSpPr/>
          <p:nvPr/>
        </p:nvCxnSpPr>
        <p:spPr>
          <a:xfrm rot="5400000">
            <a:off x="6060989" y="402824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588224" y="5572573"/>
            <a:ext cx="108012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6" name="Straight Arrow Connector 65"/>
          <p:cNvCxnSpPr>
            <a:stCxn id="22" idx="2"/>
            <a:endCxn id="33" idx="2"/>
          </p:cNvCxnSpPr>
          <p:nvPr/>
        </p:nvCxnSpPr>
        <p:spPr>
          <a:xfrm>
            <a:off x="3558188" y="1884894"/>
            <a:ext cx="437748" cy="9680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6" name="TextBox 45"/>
          <p:cNvSpPr txBox="1"/>
          <p:nvPr/>
        </p:nvSpPr>
        <p:spPr>
          <a:xfrm>
            <a:off x="0" y="357166"/>
            <a:ext cx="9144000" cy="707886"/>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4. Conclusion</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643050"/>
            <a:ext cx="6000792" cy="1754326"/>
          </a:xfrm>
          <a:prstGeom prst="rect">
            <a:avLst/>
          </a:prstGeom>
          <a:noFill/>
        </p:spPr>
        <p:txBody>
          <a:bodyPr wrap="square" rtlCol="0">
            <a:spAutoFit/>
          </a:bodyPr>
          <a:lstStyle/>
          <a:p>
            <a:pPr algn="ctr"/>
            <a:r>
              <a:rPr lang="en-US" sz="5400" b="1" dirty="0" smtClean="0">
                <a:effectLst>
                  <a:outerShdw blurRad="38100" dist="38100" dir="2700000" algn="tl">
                    <a:srgbClr val="000000">
                      <a:alpha val="43137"/>
                    </a:srgbClr>
                  </a:outerShdw>
                </a:effectLst>
                <a:latin typeface="Times New Roman" pitchFamily="18" charset="0"/>
                <a:cs typeface="Times New Roman" pitchFamily="18" charset="0"/>
              </a:rPr>
              <a:t>Thank you for your attention!</a:t>
            </a:r>
            <a:endParaRPr lang="en-US" sz="5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707886"/>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The background of the problem</a:t>
            </a:r>
            <a:endParaRPr lang="en-US" sz="4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642910" y="1571612"/>
            <a:ext cx="7643866" cy="3600986"/>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1.Introduction </a:t>
            </a:r>
          </a:p>
          <a:p>
            <a:pPr lvl="0"/>
            <a:endParaRPr lang="en-US" sz="20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1.1.Apparatus</a:t>
            </a:r>
          </a:p>
          <a:p>
            <a:pPr lvl="1"/>
            <a:endParaRPr lang="en-US" sz="1000" dirty="0" smtClean="0">
              <a:latin typeface="Times New Roman" pitchFamily="18" charset="0"/>
              <a:cs typeface="Times New Roman" pitchFamily="18" charset="0"/>
            </a:endParaRPr>
          </a:p>
          <a:p>
            <a:pPr lvl="1"/>
            <a:endParaRPr lang="en-US" sz="20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2.Experiment</a:t>
            </a:r>
          </a:p>
          <a:p>
            <a:pPr lvl="0"/>
            <a:endParaRPr lang="en-US" sz="20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3.Results</a:t>
            </a:r>
          </a:p>
          <a:p>
            <a:pPr lvl="0"/>
            <a:endParaRPr lang="en-US" sz="20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4.Conclusion</a:t>
            </a:r>
          </a:p>
          <a:p>
            <a:endParaRPr lang="en-US" dirty="0"/>
          </a:p>
        </p:txBody>
      </p:sp>
      <p:pic>
        <p:nvPicPr>
          <p:cNvPr id="1028" name="Picture 4" descr="https://gcps.desire2learn.com/d2l/lor/viewer/viewFile.d2lfile/15524/6392/ball%20falling%20from%20cliff.gif"/>
          <p:cNvPicPr>
            <a:picLocks noChangeAspect="1" noChangeArrowheads="1" noCrop="1"/>
          </p:cNvPicPr>
          <p:nvPr/>
        </p:nvPicPr>
        <p:blipFill>
          <a:blip r:embed="rId2" cstate="print"/>
          <a:srcRect/>
          <a:stretch>
            <a:fillRect/>
          </a:stretch>
        </p:blipFill>
        <p:spPr bwMode="auto">
          <a:xfrm flipH="1">
            <a:off x="5357818" y="2285968"/>
            <a:ext cx="2286016" cy="45720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71480"/>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643306" y="2500306"/>
            <a:ext cx="5286412"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1. Introduction</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71480"/>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357686" y="500042"/>
            <a:ext cx="3357586"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1.1.The apparatus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4" name="TextBox 43"/>
          <p:cNvSpPr txBox="1"/>
          <p:nvPr/>
        </p:nvSpPr>
        <p:spPr>
          <a:xfrm>
            <a:off x="4000496" y="1643050"/>
            <a:ext cx="4429156" cy="37856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 – electronic balance</a:t>
            </a:r>
          </a:p>
          <a:p>
            <a:r>
              <a:rPr lang="en-US" sz="2400" b="1"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2 – beaker filled with water</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3 –  holder</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4 – light frame</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5 –  PC</a:t>
            </a:r>
          </a:p>
          <a:p>
            <a:endParaRPr lang="en-US" sz="2400" dirty="0">
              <a:latin typeface="Times New Roman" pitchFamily="18" charset="0"/>
              <a:cs typeface="Times New Roman" pitchFamily="18" charset="0"/>
            </a:endParaRPr>
          </a:p>
        </p:txBody>
      </p:sp>
      <p:sp>
        <p:nvSpPr>
          <p:cNvPr id="45" name="TextBox 44"/>
          <p:cNvSpPr txBox="1"/>
          <p:nvPr/>
        </p:nvSpPr>
        <p:spPr>
          <a:xfrm>
            <a:off x="1214414" y="6000768"/>
            <a:ext cx="357190" cy="369332"/>
          </a:xfrm>
          <a:prstGeom prst="rect">
            <a:avLst/>
          </a:prstGeom>
          <a:noFill/>
        </p:spPr>
        <p:txBody>
          <a:bodyPr wrap="square" rtlCol="0">
            <a:spAutoFit/>
          </a:bodyPr>
          <a:lstStyle/>
          <a:p>
            <a:r>
              <a:rPr lang="en-US" dirty="0" smtClean="0"/>
              <a:t>1</a:t>
            </a:r>
            <a:endParaRPr lang="en-US" dirty="0"/>
          </a:p>
        </p:txBody>
      </p:sp>
      <p:sp>
        <p:nvSpPr>
          <p:cNvPr id="46" name="TextBox 45"/>
          <p:cNvSpPr txBox="1"/>
          <p:nvPr/>
        </p:nvSpPr>
        <p:spPr>
          <a:xfrm>
            <a:off x="2571736" y="4214818"/>
            <a:ext cx="357190" cy="369332"/>
          </a:xfrm>
          <a:prstGeom prst="rect">
            <a:avLst/>
          </a:prstGeom>
          <a:noFill/>
        </p:spPr>
        <p:txBody>
          <a:bodyPr wrap="square" rtlCol="0">
            <a:spAutoFit/>
          </a:bodyPr>
          <a:lstStyle/>
          <a:p>
            <a:r>
              <a:rPr lang="en-US" dirty="0" smtClean="0"/>
              <a:t>2</a:t>
            </a:r>
            <a:endParaRPr lang="en-US" dirty="0"/>
          </a:p>
        </p:txBody>
      </p:sp>
      <p:sp>
        <p:nvSpPr>
          <p:cNvPr id="47" name="TextBox 46"/>
          <p:cNvSpPr txBox="1"/>
          <p:nvPr/>
        </p:nvSpPr>
        <p:spPr>
          <a:xfrm>
            <a:off x="2357422" y="357166"/>
            <a:ext cx="357190" cy="369332"/>
          </a:xfrm>
          <a:prstGeom prst="rect">
            <a:avLst/>
          </a:prstGeom>
          <a:noFill/>
        </p:spPr>
        <p:txBody>
          <a:bodyPr wrap="square" rtlCol="0">
            <a:spAutoFit/>
          </a:bodyPr>
          <a:lstStyle/>
          <a:p>
            <a:r>
              <a:rPr lang="en-US" dirty="0" smtClean="0"/>
              <a:t>3</a:t>
            </a:r>
            <a:endParaRPr lang="en-US" dirty="0"/>
          </a:p>
        </p:txBody>
      </p:sp>
      <p:sp>
        <p:nvSpPr>
          <p:cNvPr id="48" name="TextBox 47"/>
          <p:cNvSpPr txBox="1"/>
          <p:nvPr/>
        </p:nvSpPr>
        <p:spPr>
          <a:xfrm>
            <a:off x="642910" y="2643182"/>
            <a:ext cx="357190" cy="369332"/>
          </a:xfrm>
          <a:prstGeom prst="rect">
            <a:avLst/>
          </a:prstGeom>
          <a:noFill/>
        </p:spPr>
        <p:txBody>
          <a:bodyPr wrap="square" rtlCol="0">
            <a:spAutoFit/>
          </a:bodyPr>
          <a:lstStyle/>
          <a:p>
            <a:r>
              <a:rPr lang="en-US" dirty="0" smtClean="0"/>
              <a:t>4</a:t>
            </a:r>
            <a:endParaRPr lang="en-US" dirty="0"/>
          </a:p>
        </p:txBody>
      </p:sp>
      <p:sp>
        <p:nvSpPr>
          <p:cNvPr id="49" name="TextBox 48"/>
          <p:cNvSpPr txBox="1"/>
          <p:nvPr/>
        </p:nvSpPr>
        <p:spPr>
          <a:xfrm>
            <a:off x="3571868" y="5715016"/>
            <a:ext cx="500066" cy="369332"/>
          </a:xfrm>
          <a:prstGeom prst="rect">
            <a:avLst/>
          </a:prstGeom>
          <a:noFill/>
        </p:spPr>
        <p:txBody>
          <a:bodyPr wrap="square" rtlCol="0">
            <a:spAutoFit/>
          </a:bodyPr>
          <a:lstStyle/>
          <a:p>
            <a:r>
              <a:rPr lang="en-US" dirty="0" smtClean="0"/>
              <a:t>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71480"/>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571868" y="2500306"/>
            <a:ext cx="500066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2. Experiment</a:t>
            </a:r>
            <a:endParaRPr lang="en-US"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71480"/>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500562" y="500042"/>
            <a:ext cx="3357586" cy="584775"/>
          </a:xfrm>
          <a:prstGeom prst="rect">
            <a:avLst/>
          </a:prstGeom>
          <a:noFill/>
        </p:spPr>
        <p:txBody>
          <a:bodyPr wrap="square" rtlCol="0">
            <a:spAutoFit/>
          </a:bodyPr>
          <a:lstStyle/>
          <a:p>
            <a:pPr algn="ctr"/>
            <a:r>
              <a:rPr lang="en-US" sz="3200" b="1" smtClean="0">
                <a:effectLst>
                  <a:outerShdw blurRad="38100" dist="38100" dir="2700000" algn="tl">
                    <a:srgbClr val="000000">
                      <a:alpha val="43137"/>
                    </a:srgbClr>
                  </a:outerShdw>
                </a:effectLst>
                <a:latin typeface="Times New Roman" pitchFamily="18" charset="0"/>
                <a:cs typeface="Times New Roman" pitchFamily="18" charset="0"/>
              </a:rPr>
              <a:t>Phase </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5" name="TextBox 44"/>
          <p:cNvSpPr txBox="1"/>
          <p:nvPr/>
        </p:nvSpPr>
        <p:spPr>
          <a:xfrm>
            <a:off x="1187624" y="332656"/>
            <a:ext cx="35719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
        <p:nvSpPr>
          <p:cNvPr id="17" name="TextBox 16"/>
          <p:cNvSpPr txBox="1"/>
          <p:nvPr/>
        </p:nvSpPr>
        <p:spPr>
          <a:xfrm>
            <a:off x="5004048" y="1844824"/>
            <a:ext cx="2448272" cy="523220"/>
          </a:xfrm>
          <a:prstGeom prst="rect">
            <a:avLst/>
          </a:prstGeom>
          <a:noFill/>
        </p:spPr>
        <p:txBody>
          <a:bodyPr wrap="square" rtlCol="0">
            <a:spAutoFit/>
          </a:bodyPr>
          <a:lstStyle/>
          <a:p>
            <a:pPr algn="ctr"/>
            <a:r>
              <a:rPr lang="sr-Latn-RS" sz="2800" b="1" dirty="0" smtClean="0">
                <a:latin typeface="Times New Roman" pitchFamily="18" charset="0"/>
                <a:cs typeface="Times New Roman" pitchFamily="18" charset="0"/>
              </a:rPr>
              <a:t>mg = F</a:t>
            </a:r>
            <a:endParaRPr lang="en-US" sz="2800" b="1" dirty="0">
              <a:latin typeface="Times New Roman" pitchFamily="18" charset="0"/>
              <a:cs typeface="Times New Roman" pitchFamily="18" charset="0"/>
            </a:endParaRPr>
          </a:p>
        </p:txBody>
      </p:sp>
      <p:sp>
        <p:nvSpPr>
          <p:cNvPr id="18" name="Rectangle 17"/>
          <p:cNvSpPr/>
          <p:nvPr/>
        </p:nvSpPr>
        <p:spPr>
          <a:xfrm>
            <a:off x="4716016" y="2708920"/>
            <a:ext cx="3024336" cy="295232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796136" y="3573016"/>
            <a:ext cx="864096" cy="861816"/>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724128" y="3356992"/>
            <a:ext cx="1008112" cy="215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18" idx="0"/>
            <a:endCxn id="20" idx="0"/>
          </p:cNvCxnSpPr>
          <p:nvPr/>
        </p:nvCxnSpPr>
        <p:spPr>
          <a:xfrm>
            <a:off x="6228184" y="2708920"/>
            <a:ext cx="0" cy="648072"/>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228184" y="4005064"/>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6228184" y="2852936"/>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16216" y="2924944"/>
            <a:ext cx="504056"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F</a:t>
            </a:r>
            <a:endParaRPr lang="en-US" sz="2400" dirty="0"/>
          </a:p>
        </p:txBody>
      </p:sp>
      <p:sp>
        <p:nvSpPr>
          <p:cNvPr id="44" name="TextBox 43"/>
          <p:cNvSpPr txBox="1"/>
          <p:nvPr/>
        </p:nvSpPr>
        <p:spPr>
          <a:xfrm>
            <a:off x="6444208" y="4797152"/>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cxnSp>
        <p:nvCxnSpPr>
          <p:cNvPr id="47" name="Straight Arrow Connector 46"/>
          <p:cNvCxnSpPr/>
          <p:nvPr/>
        </p:nvCxnSpPr>
        <p:spPr>
          <a:xfrm>
            <a:off x="2483768" y="1124744"/>
            <a:ext cx="2808312" cy="22322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8" name="Oval 47"/>
          <p:cNvSpPr/>
          <p:nvPr/>
        </p:nvSpPr>
        <p:spPr>
          <a:xfrm>
            <a:off x="1547664" y="188640"/>
            <a:ext cx="1152128"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156176" y="393305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547664" y="5589240"/>
            <a:ext cx="648072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Straight Arrow Connector 3"/>
          <p:cNvCxnSpPr/>
          <p:nvPr/>
        </p:nvCxnSpPr>
        <p:spPr>
          <a:xfrm flipV="1">
            <a:off x="1547664" y="1268760"/>
            <a:ext cx="0" cy="4320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547664" y="2420888"/>
            <a:ext cx="1238386" cy="7980"/>
          </a:xfrm>
          <a:prstGeom prst="line">
            <a:avLst/>
          </a:prstGeom>
        </p:spPr>
        <p:style>
          <a:lnRef idx="3">
            <a:schemeClr val="accent5"/>
          </a:lnRef>
          <a:fillRef idx="0">
            <a:schemeClr val="accent5"/>
          </a:fillRef>
          <a:effectRef idx="2">
            <a:schemeClr val="accent5"/>
          </a:effectRef>
          <a:fontRef idx="minor">
            <a:schemeClr val="tx1"/>
          </a:fontRef>
        </p:style>
      </p:cxnSp>
      <p:sp>
        <p:nvSpPr>
          <p:cNvPr id="14" name="TextBox 13"/>
          <p:cNvSpPr txBox="1"/>
          <p:nvPr/>
        </p:nvSpPr>
        <p:spPr>
          <a:xfrm>
            <a:off x="827584" y="980728"/>
            <a:ext cx="576064" cy="584775"/>
          </a:xfrm>
          <a:prstGeom prst="rect">
            <a:avLst/>
          </a:prstGeom>
          <a:noFill/>
        </p:spPr>
        <p:txBody>
          <a:bodyPr wrap="square" rtlCol="0">
            <a:spAutoFit/>
          </a:bodyPr>
          <a:lstStyle/>
          <a:p>
            <a:r>
              <a:rPr lang="sr-Latn-RS" sz="3200" b="1" dirty="0" smtClean="0">
                <a:solidFill>
                  <a:schemeClr val="accent5">
                    <a:lumMod val="75000"/>
                  </a:schemeClr>
                </a:solidFill>
                <a:latin typeface="Times New Roman" pitchFamily="18" charset="0"/>
                <a:cs typeface="Times New Roman" pitchFamily="18" charset="0"/>
              </a:rPr>
              <a:t>F</a:t>
            </a:r>
            <a:endParaRPr lang="en-US" sz="3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7740352" y="5733256"/>
            <a:ext cx="720080" cy="584775"/>
          </a:xfrm>
          <a:prstGeom prst="rect">
            <a:avLst/>
          </a:prstGeom>
          <a:noFill/>
        </p:spPr>
        <p:txBody>
          <a:bodyPr wrap="square" rtlCol="0">
            <a:spAutoFit/>
          </a:bodyPr>
          <a:lstStyle/>
          <a:p>
            <a:r>
              <a:rPr lang="sr-Latn-RS" sz="3200" b="1" dirty="0" smtClean="0">
                <a:latin typeface="Times New Roman" pitchFamily="18" charset="0"/>
                <a:cs typeface="Times New Roman" pitchFamily="18" charset="0"/>
              </a:rPr>
              <a:t>t</a:t>
            </a:r>
            <a:endParaRPr lang="en-US" sz="3200" b="1" dirty="0">
              <a:latin typeface="Times New Roman" pitchFamily="18" charset="0"/>
              <a:cs typeface="Times New Roman" pitchFamily="18" charset="0"/>
            </a:endParaRPr>
          </a:p>
        </p:txBody>
      </p:sp>
      <p:cxnSp>
        <p:nvCxnSpPr>
          <p:cNvPr id="9" name="Straight Connector 8"/>
          <p:cNvCxnSpPr/>
          <p:nvPr/>
        </p:nvCxnSpPr>
        <p:spPr>
          <a:xfrm rot="5400000">
            <a:off x="1178695" y="4036223"/>
            <a:ext cx="32147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5786454"/>
            <a:ext cx="1143008"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Phase 1</a:t>
            </a:r>
            <a:endParaRPr lang="en-US" sz="2000" b="1">
              <a:latin typeface="Times New Roman" pitchFamily="18" charset="0"/>
              <a:cs typeface="Times New Roman" pitchFamily="18" charset="0"/>
            </a:endParaRPr>
          </a:p>
        </p:txBody>
      </p:sp>
      <p:cxnSp>
        <p:nvCxnSpPr>
          <p:cNvPr id="12" name="Straight Connector 11"/>
          <p:cNvCxnSpPr/>
          <p:nvPr/>
        </p:nvCxnSpPr>
        <p:spPr>
          <a:xfrm>
            <a:off x="1571604" y="5572140"/>
            <a:ext cx="1214446"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1785918" y="1000108"/>
            <a:ext cx="500066" cy="584775"/>
          </a:xfrm>
          <a:prstGeom prst="rect">
            <a:avLst/>
          </a:prstGeom>
          <a:noFill/>
        </p:spPr>
        <p:txBody>
          <a:bodyPr wrap="square" rtlCol="0">
            <a:spAutoFit/>
          </a:bodyPr>
          <a:lstStyle/>
          <a:p>
            <a:r>
              <a:rPr lang="en-US" sz="3200" b="1" smtClean="0">
                <a:solidFill>
                  <a:schemeClr val="accent2">
                    <a:lumMod val="75000"/>
                  </a:schemeClr>
                </a:solidFill>
                <a:latin typeface="Times New Roman" pitchFamily="18" charset="0"/>
                <a:cs typeface="Times New Roman" pitchFamily="18" charset="0"/>
              </a:rPr>
              <a:t>v</a:t>
            </a:r>
            <a:endParaRPr lang="en-US" sz="3200" b="1">
              <a:solidFill>
                <a:schemeClr val="accent2">
                  <a:lumMod val="75000"/>
                </a:schemeClr>
              </a:solidFill>
              <a:latin typeface="Times New Roman" pitchFamily="18" charset="0"/>
              <a:cs typeface="Times New Roman" pitchFamily="18" charset="0"/>
            </a:endParaRPr>
          </a:p>
        </p:txBody>
      </p:sp>
      <p:sp>
        <p:nvSpPr>
          <p:cNvPr id="17" name="TextBox 16"/>
          <p:cNvSpPr txBox="1"/>
          <p:nvPr/>
        </p:nvSpPr>
        <p:spPr>
          <a:xfrm>
            <a:off x="785786" y="2143116"/>
            <a:ext cx="642942" cy="400110"/>
          </a:xfrm>
          <a:prstGeom prst="rect">
            <a:avLst/>
          </a:prstGeom>
          <a:noFill/>
        </p:spPr>
        <p:txBody>
          <a:bodyPr wrap="square" rtlCol="0">
            <a:spAutoFit/>
          </a:bodyPr>
          <a:lstStyle/>
          <a:p>
            <a:r>
              <a:rPr lang="en-US" sz="2000" b="1" smtClean="0">
                <a:latin typeface="Times New Roman" pitchFamily="18" charset="0"/>
                <a:cs typeface="Times New Roman" pitchFamily="18" charset="0"/>
              </a:rPr>
              <a:t>Qu</a:t>
            </a:r>
            <a:endParaRPr lang="en-US"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000"/>
                                        <p:tgtEl>
                                          <p:spTgt spid="13"/>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Operation 2"/>
          <p:cNvSpPr/>
          <p:nvPr/>
        </p:nvSpPr>
        <p:spPr>
          <a:xfrm rot="10800000">
            <a:off x="1500166" y="6286496"/>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p:cNvSpPr/>
          <p:nvPr/>
        </p:nvSpPr>
        <p:spPr>
          <a:xfrm>
            <a:off x="1643042" y="2214554"/>
            <a:ext cx="785818"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43042" y="2857496"/>
            <a:ext cx="785818" cy="2857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lowchart: Manual Operation 1"/>
          <p:cNvSpPr/>
          <p:nvPr/>
        </p:nvSpPr>
        <p:spPr>
          <a:xfrm>
            <a:off x="1500166" y="5714992"/>
            <a:ext cx="1071570" cy="571504"/>
          </a:xfrm>
          <a:prstGeom prst="flowChartManualOperation">
            <a:avLst/>
          </a:prstGeom>
          <a:blipFill>
            <a:blip r:embed="rId2" cstate="print"/>
            <a:stretch>
              <a:fillRect/>
            </a:stretch>
          </a:blip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7" name="Straight Connector 6"/>
          <p:cNvCxnSpPr/>
          <p:nvPr/>
        </p:nvCxnSpPr>
        <p:spPr>
          <a:xfrm rot="10800000">
            <a:off x="1142976" y="5072074"/>
            <a:ext cx="1285884"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76" y="285728"/>
            <a:ext cx="92869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928794" y="571480"/>
            <a:ext cx="285752" cy="285752"/>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p:nvCxnSpPr>
        <p:spPr>
          <a:xfrm rot="5400000">
            <a:off x="1964513" y="392885"/>
            <a:ext cx="214314"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857356" y="500042"/>
            <a:ext cx="4286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rot="5400000" flipH="1" flipV="1">
            <a:off x="-1250197" y="2678901"/>
            <a:ext cx="478634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 idx="1"/>
          </p:cNvCxnSpPr>
          <p:nvPr/>
        </p:nvCxnSpPr>
        <p:spPr>
          <a:xfrm>
            <a:off x="2464579" y="6572248"/>
            <a:ext cx="678661" cy="24"/>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8860" y="6429396"/>
            <a:ext cx="714380" cy="0"/>
          </a:xfrm>
          <a:prstGeom prst="line">
            <a:avLst/>
          </a:prstGeom>
          <a:ln w="28575">
            <a:solidFill>
              <a:srgbClr val="D4069E"/>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143240" y="6215082"/>
            <a:ext cx="1357322" cy="64291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572000" y="500042"/>
            <a:ext cx="3357586" cy="584775"/>
          </a:xfrm>
          <a:prstGeom prst="rect">
            <a:avLst/>
          </a:prstGeom>
          <a:noFill/>
        </p:spPr>
        <p:txBody>
          <a:bodyPr wrap="square" rtlCol="0">
            <a:spAutoFit/>
          </a:bodyPr>
          <a:lstStyle/>
          <a:p>
            <a:pPr algn="ctr"/>
            <a:r>
              <a:rPr lang="en-US" sz="3200" b="1" smtClean="0">
                <a:effectLst>
                  <a:outerShdw blurRad="38100" dist="38100" dir="2700000" algn="tl">
                    <a:srgbClr val="000000">
                      <a:alpha val="43137"/>
                    </a:srgbClr>
                  </a:outerShdw>
                </a:effectLst>
                <a:latin typeface="Times New Roman" pitchFamily="18" charset="0"/>
                <a:cs typeface="Times New Roman" pitchFamily="18" charset="0"/>
              </a:rPr>
              <a:t>Phase </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2</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6" name="TextBox 45"/>
          <p:cNvSpPr txBox="1"/>
          <p:nvPr/>
        </p:nvSpPr>
        <p:spPr>
          <a:xfrm>
            <a:off x="1214414" y="1071546"/>
            <a:ext cx="285752"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2</a:t>
            </a:r>
            <a:endParaRPr lang="en-US" sz="2000" b="1" dirty="0">
              <a:latin typeface="Times New Roman" pitchFamily="18" charset="0"/>
              <a:cs typeface="Times New Roman" pitchFamily="18" charset="0"/>
            </a:endParaRPr>
          </a:p>
        </p:txBody>
      </p:sp>
      <p:sp>
        <p:nvSpPr>
          <p:cNvPr id="17" name="Rectangle 16"/>
          <p:cNvSpPr/>
          <p:nvPr/>
        </p:nvSpPr>
        <p:spPr>
          <a:xfrm>
            <a:off x="4716016" y="2708920"/>
            <a:ext cx="3024336" cy="295232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96136" y="3573016"/>
            <a:ext cx="864096" cy="861816"/>
          </a:xfrm>
          <a:prstGeom prst="ellipse">
            <a:avLst/>
          </a:prstGeom>
          <a:blipFill>
            <a:blip r:embed="rId3" cstate="print"/>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p:cNvCxnSpPr/>
          <p:nvPr/>
        </p:nvCxnSpPr>
        <p:spPr>
          <a:xfrm>
            <a:off x="6228184" y="4005064"/>
            <a:ext cx="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228184" y="3356992"/>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516216" y="2924944"/>
            <a:ext cx="627552" cy="461665"/>
          </a:xfrm>
          <a:prstGeom prst="rect">
            <a:avLst/>
          </a:prstGeom>
          <a:noFill/>
        </p:spPr>
        <p:txBody>
          <a:bodyPr wrap="square" rtlCol="0">
            <a:spAutoFit/>
          </a:bodyPr>
          <a:lstStyle/>
          <a:p>
            <a:r>
              <a:rPr lang="sr-Latn-RS" sz="2400" b="1" smtClean="0">
                <a:effectLst>
                  <a:outerShdw blurRad="38100" dist="38100" dir="2700000" algn="tl">
                    <a:srgbClr val="000000">
                      <a:alpha val="43137"/>
                    </a:srgbClr>
                  </a:outerShdw>
                </a:effectLst>
                <a:latin typeface="Times New Roman" pitchFamily="18" charset="0"/>
                <a:cs typeface="Times New Roman" pitchFamily="18" charset="0"/>
              </a:rPr>
              <a:t>F</a:t>
            </a:r>
            <a:r>
              <a:rPr lang="en-US" sz="2000" b="1" smtClean="0">
                <a:effectLst>
                  <a:outerShdw blurRad="38100" dist="38100" dir="2700000" algn="tl">
                    <a:srgbClr val="000000">
                      <a:alpha val="43137"/>
                    </a:srgbClr>
                  </a:outerShdw>
                </a:effectLst>
                <a:latin typeface="Times New Roman" pitchFamily="18" charset="0"/>
                <a:cs typeface="Times New Roman" pitchFamily="18" charset="0"/>
              </a:rPr>
              <a:t>o</a:t>
            </a:r>
            <a:endParaRPr lang="en-US" sz="2000" dirty="0"/>
          </a:p>
        </p:txBody>
      </p:sp>
      <p:sp>
        <p:nvSpPr>
          <p:cNvPr id="24" name="TextBox 23"/>
          <p:cNvSpPr txBox="1"/>
          <p:nvPr/>
        </p:nvSpPr>
        <p:spPr>
          <a:xfrm>
            <a:off x="6444208" y="4797152"/>
            <a:ext cx="720080" cy="461665"/>
          </a:xfrm>
          <a:prstGeom prst="rect">
            <a:avLst/>
          </a:prstGeom>
          <a:noFill/>
        </p:spPr>
        <p:txBody>
          <a:bodyPr wrap="square" rtlCol="0">
            <a:spAutoFit/>
          </a:bodyPr>
          <a:lstStyle/>
          <a:p>
            <a:r>
              <a:rPr lang="sr-Latn-RS" sz="2400" b="1" dirty="0" smtClean="0">
                <a:effectLst>
                  <a:outerShdw blurRad="38100" dist="38100" dir="2700000" algn="tl">
                    <a:srgbClr val="000000">
                      <a:alpha val="43137"/>
                    </a:srgbClr>
                  </a:outerShdw>
                </a:effectLst>
                <a:latin typeface="Times New Roman" pitchFamily="18" charset="0"/>
                <a:cs typeface="Times New Roman" pitchFamily="18" charset="0"/>
              </a:rPr>
              <a:t>mg</a:t>
            </a:r>
            <a:endParaRPr lang="en-US" sz="2400" dirty="0"/>
          </a:p>
        </p:txBody>
      </p:sp>
      <p:sp>
        <p:nvSpPr>
          <p:cNvPr id="25" name="Oval 24"/>
          <p:cNvSpPr/>
          <p:nvPr/>
        </p:nvSpPr>
        <p:spPr>
          <a:xfrm>
            <a:off x="6156176" y="393305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500166" y="928670"/>
            <a:ext cx="1143008"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28" idx="6"/>
          </p:cNvCxnSpPr>
          <p:nvPr/>
        </p:nvCxnSpPr>
        <p:spPr>
          <a:xfrm>
            <a:off x="2643174" y="1428736"/>
            <a:ext cx="2571768" cy="18573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4500562" y="1928802"/>
            <a:ext cx="3500462" cy="523220"/>
          </a:xfrm>
          <a:prstGeom prst="rect">
            <a:avLst/>
          </a:prstGeom>
          <a:noFill/>
        </p:spPr>
        <p:txBody>
          <a:bodyPr wrap="square" rtlCol="0">
            <a:spAutoFit/>
          </a:bodyPr>
          <a:lstStyle/>
          <a:p>
            <a:pPr algn="ctr"/>
            <a:r>
              <a:rPr lang="sr-Latn-RS" sz="2800" b="1" smtClean="0">
                <a:latin typeface="Times New Roman" pitchFamily="18" charset="0"/>
                <a:cs typeface="Times New Roman" pitchFamily="18" charset="0"/>
              </a:rPr>
              <a:t>F</a:t>
            </a:r>
            <a:r>
              <a:rPr lang="en-US" sz="2800" b="1" smtClean="0">
                <a:latin typeface="Times New Roman" pitchFamily="18" charset="0"/>
                <a:cs typeface="Times New Roman" pitchFamily="18" charset="0"/>
              </a:rPr>
              <a:t>o</a:t>
            </a:r>
            <a:r>
              <a:rPr lang="en-US" sz="2800" b="1"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smtClean="0">
                <a:latin typeface="Times New Roman" pitchFamily="18" charset="0"/>
                <a:cs typeface="Times New Roman" pitchFamily="18" charset="0"/>
              </a:rPr>
              <a:t>&lt;&lt; mg, R ≈ mg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5E-6 3.75723E-6 L -0.00225 0.09133 " pathEditMode="relative" rAng="0" ptsTypes="AA">
                                      <p:cBhvr>
                                        <p:cTn id="6" dur="1000" fill="hold"/>
                                        <p:tgtEl>
                                          <p:spTgt spid="15"/>
                                        </p:tgtEl>
                                        <p:attrNameLst>
                                          <p:attrName>ppt_x</p:attrName>
                                          <p:attrName>ppt_y</p:attrName>
                                        </p:attrNameLst>
                                      </p:cBhvr>
                                      <p:rCtr x="-1" y="46"/>
                                    </p:animMotion>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500"/>
                                        <p:tgtEl>
                                          <p:spTgt spid="28"/>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408</Words>
  <Application>Microsoft Office PowerPoint</Application>
  <PresentationFormat>On-screen Show (4:3)</PresentationFormat>
  <Paragraphs>165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International Young Naturalists’  Tournament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Young Naturalists’  Tournament</dc:title>
  <dc:creator>Centar</dc:creator>
  <cp:lastModifiedBy>Centar</cp:lastModifiedBy>
  <cp:revision>99</cp:revision>
  <dcterms:created xsi:type="dcterms:W3CDTF">2015-06-14T14:11:57Z</dcterms:created>
  <dcterms:modified xsi:type="dcterms:W3CDTF">2015-06-17T14:21:48Z</dcterms:modified>
</cp:coreProperties>
</file>