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7" r:id="rId6"/>
    <p:sldId id="261" r:id="rId7"/>
    <p:sldId id="262" r:id="rId8"/>
    <p:sldId id="266" r:id="rId9"/>
    <p:sldId id="270" r:id="rId10"/>
    <p:sldId id="265" r:id="rId11"/>
    <p:sldId id="269" r:id="rId12"/>
    <p:sldId id="264" r:id="rId1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50" autoAdjust="0"/>
  </p:normalViewPr>
  <p:slideViewPr>
    <p:cSldViewPr>
      <p:cViewPr>
        <p:scale>
          <a:sx n="68" d="100"/>
          <a:sy n="68" d="100"/>
        </p:scale>
        <p:origin x="-136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34B8B-D3B7-4916-BC4D-FA32786890F4}" type="datetimeFigureOut">
              <a:rPr lang="sr-Latn-CS" smtClean="0"/>
              <a:pPr/>
              <a:t>20.6.2015</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CB96EB-7B7C-4046-9441-0CA9F77D5016}" type="slidenum">
              <a:rPr lang="sr-Latn-CS" smtClean="0"/>
              <a:pPr/>
              <a:t>‹#›</a:t>
            </a:fld>
            <a:endParaRPr lang="sr-Latn-CS"/>
          </a:p>
        </p:txBody>
      </p:sp>
    </p:spTree>
    <p:extLst>
      <p:ext uri="{BB962C8B-B14F-4D97-AF65-F5344CB8AC3E}">
        <p14:creationId xmlns:p14="http://schemas.microsoft.com/office/powerpoint/2010/main" xmlns="" val="194874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b="0" i="0" kern="1200" dirty="0" smtClean="0">
                <a:solidFill>
                  <a:schemeClr val="tx1"/>
                </a:solidFill>
                <a:latin typeface="+mn-lt"/>
                <a:ea typeface="+mn-ea"/>
                <a:cs typeface="+mn-cs"/>
              </a:rPr>
              <a:t>Ever wondered whether it was sufficiently cold for sufficiently long to allow you to stand on ice, without falling in? I once did. Here is an estimate for the duration required to reach a given thickness. Actually, it is a </a:t>
            </a:r>
            <a:r>
              <a:rPr lang="en-GB" sz="1200" b="0" i="1" kern="1200" dirty="0" smtClean="0">
                <a:solidFill>
                  <a:schemeClr val="tx1"/>
                </a:solidFill>
                <a:latin typeface="+mn-lt"/>
                <a:ea typeface="+mn-ea"/>
                <a:cs typeface="+mn-cs"/>
              </a:rPr>
              <a:t>lower limit</a:t>
            </a:r>
            <a:r>
              <a:rPr lang="en-GB" sz="1200" b="0" i="0" kern="1200" dirty="0" smtClean="0">
                <a:solidFill>
                  <a:schemeClr val="tx1"/>
                </a:solidFill>
                <a:latin typeface="+mn-lt"/>
                <a:ea typeface="+mn-ea"/>
                <a:cs typeface="+mn-cs"/>
              </a:rPr>
              <a:t>, since we assume a few simplifying assumptions.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The most important assumption is that the water beneath the ice is still, such that it could have cooled down to a near freezing temperature (if it cannot, because of constant mixing for example, more heat will be available). In other words, </a:t>
            </a:r>
            <a:r>
              <a:rPr lang="en-GB" sz="1200" b="1" i="0" kern="1200" dirty="0" smtClean="0">
                <a:solidFill>
                  <a:schemeClr val="tx1"/>
                </a:solidFill>
                <a:latin typeface="+mn-lt"/>
                <a:ea typeface="+mn-ea"/>
                <a:cs typeface="+mn-cs"/>
              </a:rPr>
              <a:t>the estimate is a lower limit</a:t>
            </a:r>
            <a:r>
              <a:rPr lang="en-GB" sz="1200" b="0" i="0" kern="1200" dirty="0" smtClean="0">
                <a:solidFill>
                  <a:schemeClr val="tx1"/>
                </a:solidFill>
                <a:latin typeface="+mn-lt"/>
                <a:ea typeface="+mn-ea"/>
                <a:cs typeface="+mn-cs"/>
              </a:rPr>
              <a:t>. Don't try to stand on the ice just because you calculated it to be thick enough!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Having cleared that up, we can begin with the estimate. We assume that the time it takes the heat to diffuse across the ice is much shorter than the time it takes the ice to form. This implies that the temperature profile can reach its equilibrium which is a linear change from the bottom to the top. (We will later have to check the validity of this assumption). Thus, at every instant, we assume that the profile has the </a:t>
            </a:r>
            <a:r>
              <a:rPr lang="en-GB" sz="1200" b="0" i="0" kern="1200" dirty="0" err="1" smtClean="0">
                <a:solidFill>
                  <a:schemeClr val="tx1"/>
                </a:solidFill>
                <a:latin typeface="+mn-lt"/>
                <a:ea typeface="+mn-ea"/>
                <a:cs typeface="+mn-cs"/>
              </a:rPr>
              <a:t>form:</a:t>
            </a:r>
            <a:r>
              <a:rPr lang="en-GB" sz="1200" b="0" i="0" u="none" strike="noStrike" kern="1200" dirty="0" err="1" smtClean="0">
                <a:solidFill>
                  <a:schemeClr val="tx1"/>
                </a:solidFill>
                <a:latin typeface="+mn-lt"/>
                <a:ea typeface="+mn-ea"/>
                <a:cs typeface="+mn-cs"/>
              </a:rPr>
              <a:t>T</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z,x</a:t>
            </a:r>
            <a:r>
              <a:rPr lang="en-GB" sz="1200" b="0" i="0" u="none" strike="noStrike" kern="1200" dirty="0" smtClean="0">
                <a:solidFill>
                  <a:schemeClr val="tx1"/>
                </a:solidFill>
                <a:latin typeface="+mn-lt"/>
                <a:ea typeface="+mn-ea"/>
                <a:cs typeface="+mn-cs"/>
              </a:rPr>
              <a:t>)=T0(1−zx),</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where </a:t>
            </a:r>
            <a:r>
              <a:rPr lang="en-GB" sz="1200" b="0" i="1" kern="1200" dirty="0" smtClean="0">
                <a:solidFill>
                  <a:schemeClr val="tx1"/>
                </a:solidFill>
                <a:latin typeface="+mn-lt"/>
                <a:ea typeface="+mn-ea"/>
                <a:cs typeface="+mn-cs"/>
              </a:rPr>
              <a:t>x</a:t>
            </a:r>
            <a:r>
              <a:rPr lang="en-GB" sz="1200" b="0" i="0" kern="1200" dirty="0" smtClean="0">
                <a:solidFill>
                  <a:schemeClr val="tx1"/>
                </a:solidFill>
                <a:latin typeface="+mn-lt"/>
                <a:ea typeface="+mn-ea"/>
                <a:cs typeface="+mn-cs"/>
              </a:rPr>
              <a:t> is the width of the ice at the given instant. </a:t>
            </a:r>
            <a:r>
              <a:rPr lang="en-GB" sz="1200" b="0" i="1" kern="1200" dirty="0" smtClean="0">
                <a:solidFill>
                  <a:schemeClr val="tx1"/>
                </a:solidFill>
                <a:latin typeface="+mn-lt"/>
                <a:ea typeface="+mn-ea"/>
                <a:cs typeface="+mn-cs"/>
              </a:rPr>
              <a:t>T</a:t>
            </a:r>
            <a:r>
              <a:rPr lang="en-GB" sz="1200" b="0" i="1" kern="1200" baseline="-25000" dirty="0" smtClean="0">
                <a:solidFill>
                  <a:schemeClr val="tx1"/>
                </a:solidFill>
                <a:latin typeface="+mn-lt"/>
                <a:ea typeface="+mn-ea"/>
                <a:cs typeface="+mn-cs"/>
              </a:rPr>
              <a:t>0</a:t>
            </a:r>
            <a:r>
              <a:rPr lang="en-GB" sz="1200" b="0" i="1" kern="1200" dirty="0" smtClean="0">
                <a:solidFill>
                  <a:schemeClr val="tx1"/>
                </a:solidFill>
                <a:latin typeface="+mn-lt"/>
                <a:ea typeface="+mn-ea"/>
                <a:cs typeface="+mn-cs"/>
              </a:rPr>
              <a:t>=-ΔT&lt;0</a:t>
            </a:r>
            <a:r>
              <a:rPr lang="en-GB" sz="1200" b="0" i="0" kern="1200" dirty="0" smtClean="0">
                <a:solidFill>
                  <a:schemeClr val="tx1"/>
                </a:solidFill>
                <a:latin typeface="+mn-lt"/>
                <a:ea typeface="+mn-ea"/>
                <a:cs typeface="+mn-cs"/>
              </a:rPr>
              <a:t> is the external temperature (again, we assume it be 0 at the inner edge).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As time progresses, the thickness increases </a:t>
            </a:r>
            <a:r>
              <a:rPr lang="en-GB" sz="1200" b="0" i="1" kern="1200" dirty="0" err="1" smtClean="0">
                <a:solidFill>
                  <a:schemeClr val="tx1"/>
                </a:solidFill>
                <a:latin typeface="+mn-lt"/>
                <a:ea typeface="+mn-ea"/>
                <a:cs typeface="+mn-cs"/>
              </a:rPr>
              <a:t>x→x+δx</a:t>
            </a:r>
            <a:r>
              <a:rPr lang="en-GB" sz="1200" b="0" i="0" kern="1200" dirty="0" smtClean="0">
                <a:solidFill>
                  <a:schemeClr val="tx1"/>
                </a:solidFill>
                <a:latin typeface="+mn-lt"/>
                <a:ea typeface="+mn-ea"/>
                <a:cs typeface="+mn-cs"/>
              </a:rPr>
              <a:t>. This implies two things. First, freezing of a layer </a:t>
            </a:r>
            <a:r>
              <a:rPr lang="en-GB" sz="1200" b="0" i="1" kern="1200" dirty="0" err="1" smtClean="0">
                <a:solidFill>
                  <a:schemeClr val="tx1"/>
                </a:solidFill>
                <a:latin typeface="+mn-lt"/>
                <a:ea typeface="+mn-ea"/>
                <a:cs typeface="+mn-cs"/>
              </a:rPr>
              <a:t>δx</a:t>
            </a:r>
            <a:r>
              <a:rPr lang="en-GB" sz="1200" b="0" i="0" kern="1200" dirty="0" smtClean="0">
                <a:solidFill>
                  <a:schemeClr val="tx1"/>
                </a:solidFill>
                <a:latin typeface="+mn-lt"/>
                <a:ea typeface="+mn-ea"/>
                <a:cs typeface="+mn-cs"/>
              </a:rPr>
              <a:t> wide takes place. Second, the whole </a:t>
            </a:r>
            <a:r>
              <a:rPr lang="en-GB" sz="1200" b="0" i="1" kern="1200" dirty="0" smtClean="0">
                <a:solidFill>
                  <a:schemeClr val="tx1"/>
                </a:solidFill>
                <a:latin typeface="+mn-lt"/>
                <a:ea typeface="+mn-ea"/>
                <a:cs typeface="+mn-cs"/>
              </a:rPr>
              <a:t>x</a:t>
            </a:r>
            <a:r>
              <a:rPr lang="en-GB" sz="1200" b="0" i="0" kern="1200" dirty="0" smtClean="0">
                <a:solidFill>
                  <a:schemeClr val="tx1"/>
                </a:solidFill>
                <a:latin typeface="+mn-lt"/>
                <a:ea typeface="+mn-ea"/>
                <a:cs typeface="+mn-cs"/>
              </a:rPr>
              <a:t> wide layer cools. Both require energy. Per unit area of ice, it </a:t>
            </a:r>
            <a:r>
              <a:rPr lang="en-GB" sz="1200" b="0" i="0" kern="1200" dirty="0" err="1" smtClean="0">
                <a:solidFill>
                  <a:schemeClr val="tx1"/>
                </a:solidFill>
                <a:latin typeface="+mn-lt"/>
                <a:ea typeface="+mn-ea"/>
                <a:cs typeface="+mn-cs"/>
              </a:rPr>
              <a:t>is:</a:t>
            </a:r>
            <a:r>
              <a:rPr lang="en-GB" sz="1200" b="0" i="0" u="none" strike="noStrike" kern="1200" dirty="0" err="1" smtClean="0">
                <a:solidFill>
                  <a:schemeClr val="tx1"/>
                </a:solidFill>
                <a:latin typeface="+mn-lt"/>
                <a:ea typeface="+mn-ea"/>
                <a:cs typeface="+mn-cs"/>
              </a:rPr>
              <a:t>δE</a:t>
            </a:r>
            <a:r>
              <a:rPr lang="en-GB" sz="1200" b="0" i="0" u="none" strike="noStrike" kern="1200" dirty="0" smtClean="0">
                <a:solidFill>
                  <a:schemeClr val="tx1"/>
                </a:solidFill>
                <a:latin typeface="+mn-lt"/>
                <a:ea typeface="+mn-ea"/>
                <a:cs typeface="+mn-cs"/>
              </a:rPr>
              <a:t>=ϵ</a:t>
            </a:r>
            <a:r>
              <a:rPr lang="en-GB" sz="1200" b="0" i="0" u="none" strike="noStrike" kern="1200" dirty="0" err="1" smtClean="0">
                <a:solidFill>
                  <a:schemeClr val="tx1"/>
                </a:solidFill>
                <a:latin typeface="+mn-lt"/>
                <a:ea typeface="+mn-ea"/>
                <a:cs typeface="+mn-cs"/>
              </a:rPr>
              <a:t>ρδx</a:t>
            </a:r>
            <a:r>
              <a:rPr lang="en-GB" sz="1200" b="0" i="0" u="none" strike="noStrike" kern="1200" dirty="0" smtClean="0">
                <a:solidFill>
                  <a:schemeClr val="tx1"/>
                </a:solidFill>
                <a:latin typeface="+mn-lt"/>
                <a:ea typeface="+mn-ea"/>
                <a:cs typeface="+mn-cs"/>
              </a:rPr>
              <a:t>+∫z=x0∣∣∣</a:t>
            </a:r>
            <a:r>
              <a:rPr lang="en-GB" sz="1200" b="0" i="0" u="none" strike="noStrike" kern="1200" dirty="0" err="1" smtClean="0">
                <a:solidFill>
                  <a:schemeClr val="tx1"/>
                </a:solidFill>
                <a:latin typeface="+mn-lt"/>
                <a:ea typeface="+mn-ea"/>
                <a:cs typeface="+mn-cs"/>
              </a:rPr>
              <a:t>dT</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z,x</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dx</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cρδxdz</a:t>
            </a:r>
            <a:r>
              <a:rPr lang="en-GB" sz="1200" b="0" i="0" u="none" strike="noStrike" kern="1200" dirty="0" smtClean="0">
                <a:solidFill>
                  <a:schemeClr val="tx1"/>
                </a:solidFill>
                <a:latin typeface="+mn-lt"/>
                <a:ea typeface="+mn-ea"/>
                <a:cs typeface="+mn-cs"/>
              </a:rPr>
              <a:t>=ϵρδx+ΔTz22x2∣∣∣z=</a:t>
            </a:r>
            <a:r>
              <a:rPr lang="en-GB" sz="1200" b="0" i="0" u="none" strike="noStrike" kern="1200" dirty="0" err="1" smtClean="0">
                <a:solidFill>
                  <a:schemeClr val="tx1"/>
                </a:solidFill>
                <a:latin typeface="+mn-lt"/>
                <a:ea typeface="+mn-ea"/>
                <a:cs typeface="+mn-cs"/>
              </a:rPr>
              <a:t>xz</a:t>
            </a:r>
            <a:r>
              <a:rPr lang="en-GB" sz="1200" b="0" i="0" u="none" strike="noStrike" kern="1200" dirty="0" smtClean="0">
                <a:solidFill>
                  <a:schemeClr val="tx1"/>
                </a:solidFill>
                <a:latin typeface="+mn-lt"/>
                <a:ea typeface="+mn-ea"/>
                <a:cs typeface="+mn-cs"/>
              </a:rPr>
              <a:t>=0cρδx=(ϵρ+cρΔT2)</a:t>
            </a:r>
            <a:r>
              <a:rPr lang="en-GB" sz="1200" b="0" i="0" u="none" strike="noStrike" kern="1200" dirty="0" err="1" smtClean="0">
                <a:solidFill>
                  <a:schemeClr val="tx1"/>
                </a:solidFill>
                <a:latin typeface="+mn-lt"/>
                <a:ea typeface="+mn-ea"/>
                <a:cs typeface="+mn-cs"/>
              </a:rPr>
              <a:t>δx</a:t>
            </a:r>
            <a:r>
              <a:rPr lang="en-GB" sz="1200" b="0" i="0" u="none" strike="noStrike" kern="1200" dirty="0" smtClean="0">
                <a:solidFill>
                  <a:schemeClr val="tx1"/>
                </a:solidFill>
                <a:latin typeface="+mn-lt"/>
                <a:ea typeface="+mn-ea"/>
                <a:cs typeface="+mn-cs"/>
              </a:rPr>
              <a:t>.</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The absolute sign is there because the layer cools, and we are looking at the total energy we need to take out of it. ε is the latent heat required to melt ice (per unit mass) while </a:t>
            </a:r>
            <a:r>
              <a:rPr lang="en-GB" sz="1200" b="0" i="1" kern="1200" dirty="0" smtClean="0">
                <a:solidFill>
                  <a:schemeClr val="tx1"/>
                </a:solidFill>
                <a:latin typeface="+mn-lt"/>
                <a:ea typeface="+mn-ea"/>
                <a:cs typeface="+mn-cs"/>
              </a:rPr>
              <a:t>c</a:t>
            </a:r>
            <a:r>
              <a:rPr lang="en-GB" sz="1200" b="0" i="0" kern="1200" dirty="0" smtClean="0">
                <a:solidFill>
                  <a:schemeClr val="tx1"/>
                </a:solidFill>
                <a:latin typeface="+mn-lt"/>
                <a:ea typeface="+mn-ea"/>
                <a:cs typeface="+mn-cs"/>
              </a:rPr>
              <a:t> is the heat capacity per unit volume.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We assume that this energy leaves the ice only from its top (i.e., there is no heating from the water beneath). The heat flux leaving is </a:t>
            </a:r>
            <a:r>
              <a:rPr lang="en-GB" sz="1200" b="0" i="0" kern="1200" dirty="0" err="1" smtClean="0">
                <a:solidFill>
                  <a:schemeClr val="tx1"/>
                </a:solidFill>
                <a:latin typeface="+mn-lt"/>
                <a:ea typeface="+mn-ea"/>
                <a:cs typeface="+mn-cs"/>
              </a:rPr>
              <a:t>thus:</a:t>
            </a:r>
            <a:r>
              <a:rPr lang="en-GB" sz="1200" b="0" i="0" u="none" strike="noStrike" kern="1200" dirty="0" err="1" smtClean="0">
                <a:solidFill>
                  <a:schemeClr val="tx1"/>
                </a:solidFill>
                <a:latin typeface="+mn-lt"/>
                <a:ea typeface="+mn-ea"/>
                <a:cs typeface="+mn-cs"/>
              </a:rPr>
              <a:t>dEdt</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κΔTx</a:t>
            </a:r>
            <a:r>
              <a:rPr lang="en-GB" sz="1200" b="0" i="0" u="none" strike="noStrike" kern="1200" dirty="0" smtClean="0">
                <a:solidFill>
                  <a:schemeClr val="tx1"/>
                </a:solidFill>
                <a:latin typeface="+mn-lt"/>
                <a:ea typeface="+mn-ea"/>
                <a:cs typeface="+mn-cs"/>
              </a:rPr>
              <a:t>.</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By combining the two equations, we obtain an equation for </a:t>
            </a:r>
            <a:r>
              <a:rPr lang="en-GB" sz="1200" b="0" i="1" kern="1200" dirty="0" smtClean="0">
                <a:solidFill>
                  <a:schemeClr val="tx1"/>
                </a:solidFill>
                <a:latin typeface="+mn-lt"/>
                <a:ea typeface="+mn-ea"/>
                <a:cs typeface="+mn-cs"/>
              </a:rPr>
              <a:t>x</a:t>
            </a:r>
            <a:r>
              <a:rPr lang="en-GB" sz="1200" b="0" i="0" kern="1200" dirty="0" smtClean="0">
                <a:solidFill>
                  <a:schemeClr val="tx1"/>
                </a:solidFill>
                <a:latin typeface="+mn-lt"/>
                <a:ea typeface="+mn-ea"/>
                <a:cs typeface="+mn-cs"/>
              </a:rPr>
              <a:t>:</a:t>
            </a:r>
            <a:r>
              <a:rPr lang="en-GB" sz="1200" b="0" i="0" u="none" strike="noStrike" kern="1200" dirty="0" smtClean="0">
                <a:solidFill>
                  <a:schemeClr val="tx1"/>
                </a:solidFill>
                <a:latin typeface="+mn-lt"/>
                <a:ea typeface="+mn-ea"/>
                <a:cs typeface="+mn-cs"/>
              </a:rPr>
              <a:t>κΔTx=(ϵ</a:t>
            </a:r>
            <a:r>
              <a:rPr lang="en-GB" sz="1200" b="0" i="0" u="none" strike="noStrike" kern="1200" dirty="0" err="1" smtClean="0">
                <a:solidFill>
                  <a:schemeClr val="tx1"/>
                </a:solidFill>
                <a:latin typeface="+mn-lt"/>
                <a:ea typeface="+mn-ea"/>
                <a:cs typeface="+mn-cs"/>
              </a:rPr>
              <a:t>ρ+cρΔT</a:t>
            </a:r>
            <a:r>
              <a:rPr lang="en-GB" sz="1200" b="0" i="0" u="none" strike="noStrike" kern="1200" dirty="0" smtClean="0">
                <a:solidFill>
                  <a:schemeClr val="tx1"/>
                </a:solidFill>
                <a:latin typeface="+mn-lt"/>
                <a:ea typeface="+mn-ea"/>
                <a:cs typeface="+mn-cs"/>
              </a:rPr>
              <a:t>)2)</a:t>
            </a:r>
            <a:r>
              <a:rPr lang="en-GB" sz="1200" b="0" i="0" u="none" strike="noStrike" kern="1200" dirty="0" err="1" smtClean="0">
                <a:solidFill>
                  <a:schemeClr val="tx1"/>
                </a:solidFill>
                <a:latin typeface="+mn-lt"/>
                <a:ea typeface="+mn-ea"/>
                <a:cs typeface="+mn-cs"/>
              </a:rPr>
              <a:t>dxdt</a:t>
            </a:r>
            <a:r>
              <a:rPr lang="en-GB" sz="1200" b="0" i="0" u="none" strike="noStrike" kern="1200" dirty="0" smtClean="0">
                <a:solidFill>
                  <a:schemeClr val="tx1"/>
                </a:solidFill>
                <a:latin typeface="+mn-lt"/>
                <a:ea typeface="+mn-ea"/>
                <a:cs typeface="+mn-cs"/>
              </a:rPr>
              <a:t>   ⇒   </a:t>
            </a:r>
            <a:r>
              <a:rPr lang="en-GB" sz="1200" b="0" i="0" u="none" strike="noStrike" kern="1200" dirty="0" err="1" smtClean="0">
                <a:solidFill>
                  <a:schemeClr val="tx1"/>
                </a:solidFill>
                <a:latin typeface="+mn-lt"/>
                <a:ea typeface="+mn-ea"/>
                <a:cs typeface="+mn-cs"/>
              </a:rPr>
              <a:t>xdx</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κΔT</a:t>
            </a:r>
            <a:r>
              <a:rPr lang="en-GB" sz="1200" b="0" i="0" u="none" strike="noStrike" kern="1200" dirty="0" smtClean="0">
                <a:solidFill>
                  <a:schemeClr val="tx1"/>
                </a:solidFill>
                <a:latin typeface="+mn-lt"/>
                <a:ea typeface="+mn-ea"/>
                <a:cs typeface="+mn-cs"/>
              </a:rPr>
              <a:t>(ϵρ+cρΔT2)</a:t>
            </a:r>
            <a:r>
              <a:rPr lang="en-GB" sz="1200" b="0" i="0" u="none" strike="noStrike" kern="1200" dirty="0" err="1" smtClean="0">
                <a:solidFill>
                  <a:schemeClr val="tx1"/>
                </a:solidFill>
                <a:latin typeface="+mn-lt"/>
                <a:ea typeface="+mn-ea"/>
                <a:cs typeface="+mn-cs"/>
              </a:rPr>
              <a:t>dt</a:t>
            </a:r>
            <a:r>
              <a:rPr lang="en-GB" sz="1200" b="0" i="0" u="none" strike="noStrike" kern="1200" dirty="0" smtClean="0">
                <a:solidFill>
                  <a:schemeClr val="tx1"/>
                </a:solidFill>
                <a:latin typeface="+mn-lt"/>
                <a:ea typeface="+mn-ea"/>
                <a:cs typeface="+mn-cs"/>
              </a:rPr>
              <a:t>,</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which has the solution:</a:t>
            </a:r>
            <a:r>
              <a:rPr lang="en-GB" sz="1200" b="0" i="0" u="none" strike="noStrike" kern="1200" dirty="0" smtClean="0">
                <a:solidFill>
                  <a:schemeClr val="tx1"/>
                </a:solidFill>
                <a:latin typeface="+mn-lt"/>
                <a:ea typeface="+mn-ea"/>
                <a:cs typeface="+mn-cs"/>
              </a:rPr>
              <a:t>x2f=2κΔTtf(ϵρ+cρΔT2),</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where </a:t>
            </a:r>
            <a:r>
              <a:rPr lang="en-GB" sz="1200" b="0" i="1" kern="1200" dirty="0" err="1" smtClean="0">
                <a:solidFill>
                  <a:schemeClr val="tx1"/>
                </a:solidFill>
                <a:latin typeface="+mn-lt"/>
                <a:ea typeface="+mn-ea"/>
                <a:cs typeface="+mn-cs"/>
              </a:rPr>
              <a:t>t</a:t>
            </a:r>
            <a:r>
              <a:rPr lang="en-GB" sz="1200" b="0" i="1" kern="1200" baseline="-25000" dirty="0" err="1" smtClean="0">
                <a:solidFill>
                  <a:schemeClr val="tx1"/>
                </a:solidFill>
                <a:latin typeface="+mn-lt"/>
                <a:ea typeface="+mn-ea"/>
                <a:cs typeface="+mn-cs"/>
              </a:rPr>
              <a:t>f</a:t>
            </a:r>
            <a:r>
              <a:rPr lang="en-GB" sz="1200" b="0" i="0" kern="1200" dirty="0" smtClean="0">
                <a:solidFill>
                  <a:schemeClr val="tx1"/>
                </a:solidFill>
                <a:latin typeface="+mn-lt"/>
                <a:ea typeface="+mn-ea"/>
                <a:cs typeface="+mn-cs"/>
              </a:rPr>
              <a:t> is the final time and </a:t>
            </a:r>
            <a:r>
              <a:rPr lang="en-GB" sz="1200" b="0" i="1" kern="1200" dirty="0" err="1" smtClean="0">
                <a:solidFill>
                  <a:schemeClr val="tx1"/>
                </a:solidFill>
                <a:latin typeface="+mn-lt"/>
                <a:ea typeface="+mn-ea"/>
                <a:cs typeface="+mn-cs"/>
              </a:rPr>
              <a:t>x</a:t>
            </a:r>
            <a:r>
              <a:rPr lang="en-GB" sz="1200" b="0" i="1" kern="1200" baseline="-25000" dirty="0" err="1" smtClean="0">
                <a:solidFill>
                  <a:schemeClr val="tx1"/>
                </a:solidFill>
                <a:latin typeface="+mn-lt"/>
                <a:ea typeface="+mn-ea"/>
                <a:cs typeface="+mn-cs"/>
              </a:rPr>
              <a:t>f</a:t>
            </a:r>
            <a:r>
              <a:rPr lang="en-GB" sz="1200" b="0" i="0" kern="1200" dirty="0" smtClean="0">
                <a:solidFill>
                  <a:schemeClr val="tx1"/>
                </a:solidFill>
                <a:latin typeface="+mn-lt"/>
                <a:ea typeface="+mn-ea"/>
                <a:cs typeface="+mn-cs"/>
              </a:rPr>
              <a:t> is the final width. We assumed of course that freezing commences at </a:t>
            </a:r>
            <a:r>
              <a:rPr lang="en-GB" sz="1200" b="0" i="1" kern="1200" dirty="0" smtClean="0">
                <a:solidFill>
                  <a:schemeClr val="tx1"/>
                </a:solidFill>
                <a:latin typeface="+mn-lt"/>
                <a:ea typeface="+mn-ea"/>
                <a:cs typeface="+mn-cs"/>
              </a:rPr>
              <a:t>t=0</a:t>
            </a:r>
            <a:r>
              <a:rPr lang="en-GB" sz="1200" b="0" i="0" kern="1200" dirty="0" smtClean="0">
                <a:solidFill>
                  <a:schemeClr val="tx1"/>
                </a:solidFill>
                <a:latin typeface="+mn-lt"/>
                <a:ea typeface="+mn-ea"/>
                <a:cs typeface="+mn-cs"/>
              </a:rPr>
              <a:t>. The time required to obtain an ice layer with a width </a:t>
            </a:r>
            <a:r>
              <a:rPr lang="en-GB" sz="1200" b="0" i="1" kern="1200" dirty="0" smtClean="0">
                <a:solidFill>
                  <a:schemeClr val="tx1"/>
                </a:solidFill>
                <a:latin typeface="+mn-lt"/>
                <a:ea typeface="+mn-ea"/>
                <a:cs typeface="+mn-cs"/>
              </a:rPr>
              <a:t>x</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is:</a:t>
            </a:r>
            <a:r>
              <a:rPr lang="en-GB" sz="1200" b="0" i="0" u="none" strike="noStrike" kern="1200" dirty="0" err="1" smtClean="0">
                <a:solidFill>
                  <a:schemeClr val="tx1"/>
                </a:solidFill>
                <a:latin typeface="+mn-lt"/>
                <a:ea typeface="+mn-ea"/>
                <a:cs typeface="+mn-cs"/>
              </a:rPr>
              <a:t>tf</a:t>
            </a:r>
            <a:r>
              <a:rPr lang="en-GB" sz="1200" b="0" i="0" u="none" strike="noStrike" kern="1200" dirty="0" smtClean="0">
                <a:solidFill>
                  <a:schemeClr val="tx1"/>
                </a:solidFill>
                <a:latin typeface="+mn-lt"/>
                <a:ea typeface="+mn-ea"/>
                <a:cs typeface="+mn-cs"/>
              </a:rPr>
              <a:t>=x2(ϵρ+cρΔT2)2κΔT.</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We see that there are two terms. One depends on the latent heat and another on the heat capacity. The heat capacity term is going to be more important if</a:t>
            </a:r>
            <a:r>
              <a:rPr lang="en-GB" sz="1200" b="0" i="0" u="none" strike="noStrike" kern="1200" dirty="0" smtClean="0">
                <a:solidFill>
                  <a:schemeClr val="tx1"/>
                </a:solidFill>
                <a:latin typeface="+mn-lt"/>
                <a:ea typeface="+mn-ea"/>
                <a:cs typeface="+mn-cs"/>
              </a:rPr>
              <a:t>ΔT≳2ϵc≈160∘C.</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where we have plugged in the values of the latent heat and heat capacity of ice: ε=3.3 10</a:t>
            </a:r>
            <a:r>
              <a:rPr lang="en-GB" sz="1200" b="0" i="0" kern="1200" baseline="30000" dirty="0" smtClean="0">
                <a:solidFill>
                  <a:schemeClr val="tx1"/>
                </a:solidFill>
                <a:latin typeface="+mn-lt"/>
                <a:ea typeface="+mn-ea"/>
                <a:cs typeface="+mn-cs"/>
              </a:rPr>
              <a:t>5</a:t>
            </a:r>
            <a:r>
              <a:rPr lang="en-GB" sz="1200" b="0" i="0" kern="1200" dirty="0" smtClean="0">
                <a:solidFill>
                  <a:schemeClr val="tx1"/>
                </a:solidFill>
                <a:latin typeface="+mn-lt"/>
                <a:ea typeface="+mn-ea"/>
                <a:cs typeface="+mn-cs"/>
              </a:rPr>
              <a:t> J Kg</a:t>
            </a:r>
            <a:r>
              <a:rPr lang="en-GB" sz="1200" b="0" i="0" kern="1200" baseline="30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c=2.1 10</a:t>
            </a:r>
            <a:r>
              <a:rPr lang="en-GB" sz="1200" b="0" i="0" kern="1200" baseline="30000" dirty="0" smtClean="0">
                <a:solidFill>
                  <a:schemeClr val="tx1"/>
                </a:solidFill>
                <a:latin typeface="+mn-lt"/>
                <a:ea typeface="+mn-ea"/>
                <a:cs typeface="+mn-cs"/>
              </a:rPr>
              <a:t>3</a:t>
            </a:r>
            <a:r>
              <a:rPr lang="en-GB" sz="1200" b="0" i="0" kern="1200" dirty="0" smtClean="0">
                <a:solidFill>
                  <a:schemeClr val="tx1"/>
                </a:solidFill>
                <a:latin typeface="+mn-lt"/>
                <a:ea typeface="+mn-ea"/>
                <a:cs typeface="+mn-cs"/>
              </a:rPr>
              <a:t> J Kg</a:t>
            </a:r>
            <a:r>
              <a:rPr lang="en-GB" sz="1200" b="0" i="0" kern="1200" baseline="30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K</a:t>
            </a:r>
            <a:r>
              <a:rPr lang="en-GB" sz="1200" b="0" i="0" kern="1200" baseline="30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Clearly, the heat capacity is not important under normal terrestrial conditions. Note also that if the heat capacity is neglected, we can easily generalize the result to a time varying temperature. In such a case, the integral over </a:t>
            </a:r>
            <a:r>
              <a:rPr lang="en-GB" sz="1200" b="0" i="1" kern="1200" dirty="0" err="1" smtClean="0">
                <a:solidFill>
                  <a:schemeClr val="tx1"/>
                </a:solidFill>
                <a:latin typeface="+mn-lt"/>
                <a:ea typeface="+mn-ea"/>
                <a:cs typeface="+mn-cs"/>
              </a:rPr>
              <a:t>dt</a:t>
            </a:r>
            <a:r>
              <a:rPr lang="en-GB" sz="1200" b="0" i="0" kern="1200" dirty="0" smtClean="0">
                <a:solidFill>
                  <a:schemeClr val="tx1"/>
                </a:solidFill>
                <a:latin typeface="+mn-lt"/>
                <a:ea typeface="+mn-ea"/>
                <a:cs typeface="+mn-cs"/>
              </a:rPr>
              <a:t> is simple enough:</a:t>
            </a:r>
            <a:r>
              <a:rPr lang="en-GB" sz="1200" b="0" i="0" u="none" strike="noStrike" kern="1200" dirty="0" smtClean="0">
                <a:solidFill>
                  <a:schemeClr val="tx1"/>
                </a:solidFill>
                <a:latin typeface="+mn-lt"/>
                <a:ea typeface="+mn-ea"/>
                <a:cs typeface="+mn-cs"/>
              </a:rPr>
              <a:t>∫t=</a:t>
            </a:r>
            <a:r>
              <a:rPr lang="en-GB" sz="1200" b="0" i="0" u="none" strike="noStrike" kern="1200" dirty="0" err="1" smtClean="0">
                <a:solidFill>
                  <a:schemeClr val="tx1"/>
                </a:solidFill>
                <a:latin typeface="+mn-lt"/>
                <a:ea typeface="+mn-ea"/>
                <a:cs typeface="+mn-cs"/>
              </a:rPr>
              <a:t>tft</a:t>
            </a:r>
            <a:r>
              <a:rPr lang="en-GB" sz="1200" b="0" i="0" u="none" strike="noStrike" kern="1200" dirty="0" smtClean="0">
                <a:solidFill>
                  <a:schemeClr val="tx1"/>
                </a:solidFill>
                <a:latin typeface="+mn-lt"/>
                <a:ea typeface="+mn-ea"/>
                <a:cs typeface="+mn-cs"/>
              </a:rPr>
              <a:t>=0ΔT(t)</a:t>
            </a:r>
            <a:r>
              <a:rPr lang="en-GB" sz="1200" b="0" i="0" u="none" strike="noStrike" kern="1200" dirty="0" err="1" smtClean="0">
                <a:solidFill>
                  <a:schemeClr val="tx1"/>
                </a:solidFill>
                <a:latin typeface="+mn-lt"/>
                <a:ea typeface="+mn-ea"/>
                <a:cs typeface="+mn-cs"/>
              </a:rPr>
              <a:t>dt≡ΔT</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tf</a:t>
            </a:r>
            <a:r>
              <a:rPr lang="en-GB" sz="1200" b="0" i="0" u="none" strike="noStrike" kern="1200" dirty="0" smtClean="0">
                <a:solidFill>
                  <a:schemeClr val="tx1"/>
                </a:solidFill>
                <a:latin typeface="+mn-lt"/>
                <a:ea typeface="+mn-ea"/>
                <a:cs typeface="+mn-cs"/>
              </a:rPr>
              <a:t>,</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where </a:t>
            </a:r>
            <a:r>
              <a:rPr lang="en-GB" sz="1200" b="0" i="1" kern="1200" dirty="0" smtClean="0">
                <a:solidFill>
                  <a:schemeClr val="tx1"/>
                </a:solidFill>
                <a:latin typeface="+mn-lt"/>
                <a:ea typeface="+mn-ea"/>
                <a:cs typeface="+mn-cs"/>
              </a:rPr>
              <a:t>ΔT</a:t>
            </a:r>
            <a:r>
              <a:rPr lang="en-GB" sz="1200" b="0" i="0" kern="1200" dirty="0" smtClean="0">
                <a:solidFill>
                  <a:schemeClr val="tx1"/>
                </a:solidFill>
                <a:latin typeface="+mn-lt"/>
                <a:ea typeface="+mn-ea"/>
                <a:cs typeface="+mn-cs"/>
              </a:rPr>
              <a:t> is the average temperature. In such a case, we have</a:t>
            </a:r>
            <a:r>
              <a:rPr lang="en-GB" sz="1200" b="0" i="0" u="none" strike="noStrike" kern="1200" dirty="0" smtClean="0">
                <a:solidFill>
                  <a:schemeClr val="tx1"/>
                </a:solidFill>
                <a:latin typeface="+mn-lt"/>
                <a:ea typeface="+mn-ea"/>
                <a:cs typeface="+mn-cs"/>
              </a:rPr>
              <a:t>tf≈x2ϵρ2κΔT¯¯¯¯¯¯¯¯.</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Using the actual numbers for the ice density and conductivity (ρ=920 Kg m</a:t>
            </a:r>
            <a:r>
              <a:rPr lang="en-GB" sz="1200" b="0" i="0" kern="1200" baseline="30000" dirty="0" smtClean="0">
                <a:solidFill>
                  <a:schemeClr val="tx1"/>
                </a:solidFill>
                <a:latin typeface="+mn-lt"/>
                <a:ea typeface="+mn-ea"/>
                <a:cs typeface="+mn-cs"/>
              </a:rPr>
              <a:t>-3</a:t>
            </a:r>
            <a:r>
              <a:rPr lang="en-GB" sz="1200" b="0" i="0" kern="1200" dirty="0" smtClean="0">
                <a:solidFill>
                  <a:schemeClr val="tx1"/>
                </a:solidFill>
                <a:latin typeface="+mn-lt"/>
                <a:ea typeface="+mn-ea"/>
                <a:cs typeface="+mn-cs"/>
              </a:rPr>
              <a:t>, κ = 2.3 J m</a:t>
            </a:r>
            <a:r>
              <a:rPr lang="en-GB" sz="1200" b="0" i="0" kern="1200" baseline="30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s</a:t>
            </a:r>
            <a:r>
              <a:rPr lang="en-GB" sz="1200" b="0" i="0" kern="1200" baseline="30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K</a:t>
            </a:r>
            <a:r>
              <a:rPr lang="en-GB" sz="1200" b="0" i="0" kern="1200" baseline="30000" dirty="0" smtClean="0">
                <a:solidFill>
                  <a:schemeClr val="tx1"/>
                </a:solidFill>
                <a:latin typeface="+mn-lt"/>
                <a:ea typeface="+mn-ea"/>
                <a:cs typeface="+mn-cs"/>
              </a:rPr>
              <a:t>-1</a:t>
            </a:r>
            <a:r>
              <a:rPr lang="en-GB" sz="1200" b="0" i="0" kern="1200" dirty="0" smtClean="0">
                <a:solidFill>
                  <a:schemeClr val="tx1"/>
                </a:solidFill>
                <a:latin typeface="+mn-lt"/>
                <a:ea typeface="+mn-ea"/>
                <a:cs typeface="+mn-cs"/>
              </a:rPr>
              <a:t>), we find that the time in days is given by</a:t>
            </a:r>
            <a:r>
              <a:rPr lang="en-GB" sz="1200" b="0" i="0" u="none" strike="noStrike" kern="1200" dirty="0" smtClean="0">
                <a:solidFill>
                  <a:schemeClr val="tx1"/>
                </a:solidFill>
                <a:latin typeface="+mn-lt"/>
                <a:ea typeface="+mn-ea"/>
                <a:cs typeface="+mn-cs"/>
              </a:rPr>
              <a:t>(</a:t>
            </a:r>
            <a:r>
              <a:rPr lang="en-GB" sz="1200" b="0" i="0" u="none" strike="noStrike" kern="1200" dirty="0" err="1" smtClean="0">
                <a:solidFill>
                  <a:schemeClr val="tx1"/>
                </a:solidFill>
                <a:latin typeface="+mn-lt"/>
                <a:ea typeface="+mn-ea"/>
                <a:cs typeface="+mn-cs"/>
              </a:rPr>
              <a:t>tf</a:t>
            </a:r>
            <a:r>
              <a:rPr lang="en-GB" sz="1200" b="0" i="0" u="none" strike="noStrike" kern="1200" dirty="0" smtClean="0">
                <a:solidFill>
                  <a:schemeClr val="tx1"/>
                </a:solidFill>
                <a:latin typeface="+mn-lt"/>
                <a:ea typeface="+mn-ea"/>
                <a:cs typeface="+mn-cs"/>
              </a:rPr>
              <a:t>/[day])≈0.08(x/[cm])2ΔT¯¯¯¯¯¯¯¯/[∘C].</a:t>
            </a:r>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If for example the average temperature is 2 degrees below freezing, then it would require about 4 days to freeze 10 cm of ice, which is about the minimum necessary to safely travel on foot (and do some ice fishing, if it's your cup of tea). If you want to drive your car (e.g., to shorten the way back home to Yellowknife), you'll need 25 days at this average temperature. For 10 degrees below freezing, it would shorten to about 5 days. Again, this assumes optimal conditions, that the water was close to freezing before the ice began forming (and in particular, that there is no constant supply of warm water such as that from a nearby stream inlet).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One last point, we assumed in the calculation that the heat diffusion time through the ice is short (thereby allowing us to assume a linear </a:t>
            </a:r>
            <a:r>
              <a:rPr lang="en-GB" sz="1200" b="0" i="0" kern="1200" dirty="0" err="1" smtClean="0">
                <a:solidFill>
                  <a:schemeClr val="tx1"/>
                </a:solidFill>
                <a:latin typeface="+mn-lt"/>
                <a:ea typeface="+mn-ea"/>
                <a:cs typeface="+mn-cs"/>
              </a:rPr>
              <a:t>temerature</a:t>
            </a:r>
            <a:r>
              <a:rPr lang="en-GB" sz="1200" b="0" i="0" kern="1200" dirty="0" smtClean="0">
                <a:solidFill>
                  <a:schemeClr val="tx1"/>
                </a:solidFill>
                <a:latin typeface="+mn-lt"/>
                <a:ea typeface="+mn-ea"/>
                <a:cs typeface="+mn-cs"/>
              </a:rPr>
              <a:t> profile). Now we can verify that this assumption is valid. If the diffusion coefficient is λ, the diffusion time scale is </a:t>
            </a:r>
            <a:r>
              <a:rPr lang="en-GB" sz="1200" b="0" i="1" kern="1200" dirty="0" err="1" smtClean="0">
                <a:solidFill>
                  <a:schemeClr val="tx1"/>
                </a:solidFill>
                <a:latin typeface="+mn-lt"/>
                <a:ea typeface="+mn-ea"/>
                <a:cs typeface="+mn-cs"/>
              </a:rPr>
              <a:t>t</a:t>
            </a:r>
            <a:r>
              <a:rPr lang="en-GB" sz="1200" b="0" i="1" kern="1200" baseline="-25000" dirty="0" err="1" smtClean="0">
                <a:solidFill>
                  <a:schemeClr val="tx1"/>
                </a:solidFill>
                <a:latin typeface="+mn-lt"/>
                <a:ea typeface="+mn-ea"/>
                <a:cs typeface="+mn-cs"/>
              </a:rPr>
              <a:t>diff</a:t>
            </a:r>
            <a:r>
              <a:rPr lang="en-GB" sz="1200" b="0" i="1" kern="1200" dirty="0" smtClean="0">
                <a:solidFill>
                  <a:schemeClr val="tx1"/>
                </a:solidFill>
                <a:latin typeface="+mn-lt"/>
                <a:ea typeface="+mn-ea"/>
                <a:cs typeface="+mn-cs"/>
              </a:rPr>
              <a:t> = x</a:t>
            </a:r>
            <a:r>
              <a:rPr lang="en-GB" sz="1200" b="0" i="1" kern="1200" baseline="30000" dirty="0" smtClean="0">
                <a:solidFill>
                  <a:schemeClr val="tx1"/>
                </a:solidFill>
                <a:latin typeface="+mn-lt"/>
                <a:ea typeface="+mn-ea"/>
                <a:cs typeface="+mn-cs"/>
              </a:rPr>
              <a:t>2</a:t>
            </a:r>
            <a:r>
              <a:rPr lang="en-GB" sz="1200" b="0" i="1" kern="1200" dirty="0" smtClean="0">
                <a:solidFill>
                  <a:schemeClr val="tx1"/>
                </a:solidFill>
                <a:latin typeface="+mn-lt"/>
                <a:ea typeface="+mn-ea"/>
                <a:cs typeface="+mn-cs"/>
              </a:rPr>
              <a:t>/λ</a:t>
            </a:r>
            <a:r>
              <a:rPr lang="en-GB" sz="1200" b="0" i="0" kern="1200" dirty="0" smtClean="0">
                <a:solidFill>
                  <a:schemeClr val="tx1"/>
                </a:solidFill>
                <a:latin typeface="+mn-lt"/>
                <a:ea typeface="+mn-ea"/>
                <a:cs typeface="+mn-cs"/>
              </a:rPr>
              <a:t>. Since the heat diffusion coefficient of ice is λ=1.1 m</a:t>
            </a:r>
            <a:r>
              <a:rPr lang="en-GB" sz="1200" b="0" i="0" kern="1200" baseline="30000" dirty="0" smtClean="0">
                <a:solidFill>
                  <a:schemeClr val="tx1"/>
                </a:solidFill>
                <a:latin typeface="+mn-lt"/>
                <a:ea typeface="+mn-ea"/>
                <a:cs typeface="+mn-cs"/>
              </a:rPr>
              <a:t>2</a:t>
            </a:r>
            <a:r>
              <a:rPr lang="en-GB" sz="1200" b="0" i="0" kern="1200" dirty="0" smtClean="0">
                <a:solidFill>
                  <a:schemeClr val="tx1"/>
                </a:solidFill>
                <a:latin typeface="+mn-lt"/>
                <a:ea typeface="+mn-ea"/>
                <a:cs typeface="+mn-cs"/>
              </a:rPr>
              <a:t>/s, </a:t>
            </a:r>
            <a:r>
              <a:rPr lang="en-GB" sz="1200" b="0" i="1" kern="1200" dirty="0" err="1" smtClean="0">
                <a:solidFill>
                  <a:schemeClr val="tx1"/>
                </a:solidFill>
                <a:latin typeface="+mn-lt"/>
                <a:ea typeface="+mn-ea"/>
                <a:cs typeface="+mn-cs"/>
              </a:rPr>
              <a:t>t</a:t>
            </a:r>
            <a:r>
              <a:rPr lang="en-GB" sz="1200" b="0" i="1" kern="1200" baseline="-25000" dirty="0" err="1" smtClean="0">
                <a:solidFill>
                  <a:schemeClr val="tx1"/>
                </a:solidFill>
                <a:latin typeface="+mn-lt"/>
                <a:ea typeface="+mn-ea"/>
                <a:cs typeface="+mn-cs"/>
              </a:rPr>
              <a:t>diff</a:t>
            </a:r>
            <a:r>
              <a:rPr lang="en-GB" sz="1200" b="0" i="0" kern="1200" dirty="0" smtClean="0">
                <a:solidFill>
                  <a:schemeClr val="tx1"/>
                </a:solidFill>
                <a:latin typeface="+mn-lt"/>
                <a:ea typeface="+mn-ea"/>
                <a:cs typeface="+mn-cs"/>
              </a:rPr>
              <a:t> ~ 2.5 hrs for 10 cm thick ice, indeed much shorter than a few days (in fact, since the thermal diffusion time is related to the thermal conductivity, one can show that this assumption is valid as long as the heat capacity, which we neglected above, is indeed not important).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55CB96EB-7B7C-4046-9441-0CA9F77D5016}" type="slidenum">
              <a:rPr lang="sr-Latn-CS" smtClean="0"/>
              <a:pPr/>
              <a:t>2</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For instance, if you put an ice cube in your mouth, your mouth will get colder, and the ice cube will melt.</a:t>
            </a:r>
            <a:endParaRPr lang="sr-Latn-CS" sz="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CB96EB-7B7C-4046-9441-0CA9F77D5016}" type="slidenum">
              <a:rPr lang="sr-Latn-CS" smtClean="0"/>
              <a:pPr/>
              <a:t>3</a:t>
            </a:fld>
            <a:endParaRPr lang="sr-Latn-C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55CB96EB-7B7C-4046-9441-0CA9F77D5016}" type="slidenum">
              <a:rPr lang="sr-Latn-CS" smtClean="0"/>
              <a:pPr/>
              <a:t>12</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19" name="Footer Placeholder 18"/>
          <p:cNvSpPr>
            <a:spLocks noGrp="1"/>
          </p:cNvSpPr>
          <p:nvPr>
            <p:ph type="ftr" sz="quarter" idx="11"/>
          </p:nvPr>
        </p:nvSpPr>
        <p:spPr/>
        <p:txBody>
          <a:bodyPr/>
          <a:lstStyle/>
          <a:p>
            <a:endParaRPr lang="sr-Latn-CS"/>
          </a:p>
        </p:txBody>
      </p:sp>
      <p:sp>
        <p:nvSpPr>
          <p:cNvPr id="27" name="Slide Number Placeholder 26"/>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D02A6071-41AF-4851-9CA8-3DE3DCF07EF0}" type="slidenum">
              <a:rPr lang="sr-Latn-CS" smtClean="0"/>
              <a:pPr/>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D63D1A-BD62-49DF-922B-13A4AE48316C}" type="datetimeFigureOut">
              <a:rPr lang="sr-Latn-CS" smtClean="0"/>
              <a:pPr/>
              <a:t>20.6.2015</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a:xfrm>
            <a:off x="8077200" y="6356350"/>
            <a:ext cx="609600" cy="365125"/>
          </a:xfrm>
        </p:spPr>
        <p:txBody>
          <a:bodyPr/>
          <a:lstStyle/>
          <a:p>
            <a:fld id="{D02A6071-41AF-4851-9CA8-3DE3DCF07EF0}" type="slidenum">
              <a:rPr lang="sr-Latn-CS" smtClean="0"/>
              <a:pPr/>
              <a:t>‹#›</a:t>
            </a:fld>
            <a:endParaRPr lang="sr-Latn-C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D63D1A-BD62-49DF-922B-13A4AE48316C}" type="datetimeFigureOut">
              <a:rPr lang="sr-Latn-CS" smtClean="0"/>
              <a:pPr/>
              <a:t>20.6.2015</a:t>
            </a:fld>
            <a:endParaRPr lang="sr-Latn-C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r-Latn-C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2A6071-41AF-4851-9CA8-3DE3DCF07EF0}" type="slidenum">
              <a:rPr lang="sr-Latn-CS" smtClean="0"/>
              <a:pPr/>
              <a:t>‹#›</a:t>
            </a:fld>
            <a:endParaRPr lang="sr-Latn-C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285860"/>
            <a:ext cx="7851648" cy="1828800"/>
          </a:xfrm>
        </p:spPr>
        <p:txBody>
          <a:bodyPr>
            <a:normAutofit fontScale="90000"/>
          </a:bodyPr>
          <a:lstStyle/>
          <a:p>
            <a:pPr algn="ctr"/>
            <a:r>
              <a:rPr lang="en-US" dirty="0" smtClean="0"/>
              <a:t>INTERNATIONAL YOUNG NATURALISTS</a:t>
            </a:r>
            <a:r>
              <a:rPr lang="x-none" dirty="0" smtClean="0"/>
              <a:t>’</a:t>
            </a:r>
            <a:r>
              <a:rPr lang="en-US" dirty="0" smtClean="0"/>
              <a:t> TOURNAMENT</a:t>
            </a:r>
            <a:endParaRPr lang="sr-Latn-CS" dirty="0"/>
          </a:p>
        </p:txBody>
      </p:sp>
      <p:sp>
        <p:nvSpPr>
          <p:cNvPr id="3" name="Subtitle 2"/>
          <p:cNvSpPr>
            <a:spLocks noGrp="1"/>
          </p:cNvSpPr>
          <p:nvPr>
            <p:ph type="subTitle" idx="1"/>
          </p:nvPr>
        </p:nvSpPr>
        <p:spPr/>
        <p:txBody>
          <a:bodyPr>
            <a:normAutofit/>
          </a:bodyPr>
          <a:lstStyle/>
          <a:p>
            <a:pPr algn="ctr"/>
            <a:r>
              <a:rPr lang="en-US" b="1" smtClean="0"/>
              <a:t>10. Ice </a:t>
            </a:r>
            <a:r>
              <a:rPr lang="en-US" b="1" dirty="0" smtClean="0"/>
              <a:t>Hole</a:t>
            </a:r>
          </a:p>
          <a:p>
            <a:pPr algn="ctr"/>
            <a:r>
              <a:rPr lang="en-US" b="1" smtClean="0"/>
              <a:t>Team Serbia</a:t>
            </a:r>
            <a:endParaRPr lang="en-US" b="1" dirty="0" smtClean="0"/>
          </a:p>
          <a:p>
            <a:pPr algn="ctr"/>
            <a:r>
              <a:rPr lang="en-US" b="1" dirty="0" smtClean="0"/>
              <a:t>Regional Center for Talented Youth Belgrade 2</a:t>
            </a:r>
            <a:endParaRPr lang="sr-Latn-CS" b="1" dirty="0"/>
          </a:p>
        </p:txBody>
      </p:sp>
      <p:pic>
        <p:nvPicPr>
          <p:cNvPr id="10241" name="Picture 1" descr="E:\iynt\iynt logo.png"/>
          <p:cNvPicPr>
            <a:picLocks noChangeAspect="1" noChangeArrowheads="1"/>
          </p:cNvPicPr>
          <p:nvPr/>
        </p:nvPicPr>
        <p:blipFill>
          <a:blip r:embed="rId2" cstate="print"/>
          <a:srcRect/>
          <a:stretch>
            <a:fillRect/>
          </a:stretch>
        </p:blipFill>
        <p:spPr bwMode="auto">
          <a:xfrm>
            <a:off x="2024063" y="5157192"/>
            <a:ext cx="5095875" cy="11239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97632" y="2145432"/>
            <a:ext cx="7315200" cy="914400"/>
          </a:xfrm>
          <a:prstGeom prst="rect">
            <a:avLst/>
          </a:prstGeom>
          <a:blipFill>
            <a:blip r:embed="rId2" cstate="print"/>
            <a:stretch>
              <a:fillRect/>
            </a:stretch>
          </a:bli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7632" y="1916832"/>
            <a:ext cx="3505200" cy="457200"/>
          </a:xfrm>
          <a:prstGeom prst="rect">
            <a:avLst/>
          </a:prstGeom>
          <a:blipFill>
            <a:blip r:embed="rId3" cstate="print"/>
            <a:stretch>
              <a:fillRect/>
            </a:stretch>
          </a:bli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0800000">
            <a:off x="4860032" y="1916832"/>
            <a:ext cx="3352800" cy="457200"/>
          </a:xfrm>
          <a:prstGeom prst="rect">
            <a:avLst/>
          </a:prstGeom>
          <a:blipFill>
            <a:blip r:embed="rId3" cstate="print"/>
            <a:stretch>
              <a:fillRect/>
            </a:stretch>
          </a:bli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Brace 10"/>
          <p:cNvSpPr/>
          <p:nvPr/>
        </p:nvSpPr>
        <p:spPr>
          <a:xfrm>
            <a:off x="4860032" y="1916832"/>
            <a:ext cx="152400" cy="228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12" name="Left Brace 11"/>
          <p:cNvSpPr/>
          <p:nvPr/>
        </p:nvSpPr>
        <p:spPr>
          <a:xfrm rot="5400000">
            <a:off x="6231632" y="-64368"/>
            <a:ext cx="609600" cy="3352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5622032" y="1916832"/>
            <a:ext cx="228600" cy="457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850632" y="1916832"/>
            <a:ext cx="304800" cy="369332"/>
          </a:xfrm>
          <a:prstGeom prst="rect">
            <a:avLst/>
          </a:prstGeom>
          <a:noFill/>
        </p:spPr>
        <p:txBody>
          <a:bodyPr wrap="square" rtlCol="0">
            <a:spAutoFit/>
          </a:bodyPr>
          <a:lstStyle/>
          <a:p>
            <a:r>
              <a:rPr lang="en-US" b="1" smtClean="0"/>
              <a:t>d</a:t>
            </a:r>
            <a:endParaRPr lang="en-US" b="1"/>
          </a:p>
        </p:txBody>
      </p:sp>
      <p:sp>
        <p:nvSpPr>
          <p:cNvPr id="15" name="TextBox 14"/>
          <p:cNvSpPr txBox="1"/>
          <p:nvPr/>
        </p:nvSpPr>
        <p:spPr>
          <a:xfrm>
            <a:off x="5012432" y="1840632"/>
            <a:ext cx="228600" cy="369332"/>
          </a:xfrm>
          <a:prstGeom prst="rect">
            <a:avLst/>
          </a:prstGeom>
          <a:noFill/>
        </p:spPr>
        <p:txBody>
          <a:bodyPr wrap="square" rtlCol="0">
            <a:spAutoFit/>
          </a:bodyPr>
          <a:lstStyle/>
          <a:p>
            <a:r>
              <a:rPr lang="en-US" b="1" smtClean="0"/>
              <a:t>h</a:t>
            </a:r>
            <a:endParaRPr lang="en-US" b="1"/>
          </a:p>
        </p:txBody>
      </p:sp>
      <p:sp>
        <p:nvSpPr>
          <p:cNvPr id="16" name="TextBox 15"/>
          <p:cNvSpPr txBox="1"/>
          <p:nvPr/>
        </p:nvSpPr>
        <p:spPr>
          <a:xfrm>
            <a:off x="6384032" y="926232"/>
            <a:ext cx="304800" cy="381000"/>
          </a:xfrm>
          <a:prstGeom prst="rect">
            <a:avLst/>
          </a:prstGeom>
          <a:noFill/>
        </p:spPr>
        <p:txBody>
          <a:bodyPr wrap="square" rtlCol="0">
            <a:spAutoFit/>
          </a:bodyPr>
          <a:lstStyle/>
          <a:p>
            <a:r>
              <a:rPr lang="en-US" b="1" smtClean="0"/>
              <a:t>S</a:t>
            </a:r>
            <a:endParaRPr lang="en-US" b="1"/>
          </a:p>
        </p:txBody>
      </p:sp>
      <p:cxnSp>
        <p:nvCxnSpPr>
          <p:cNvPr id="18" name="Straight Arrow Connector 17"/>
          <p:cNvCxnSpPr/>
          <p:nvPr/>
        </p:nvCxnSpPr>
        <p:spPr>
          <a:xfrm rot="5400000">
            <a:off x="2117626" y="2754238"/>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2117626" y="1611238"/>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97832" y="621432"/>
            <a:ext cx="457200" cy="381000"/>
          </a:xfrm>
          <a:prstGeom prst="rect">
            <a:avLst/>
          </a:prstGeom>
          <a:noFill/>
        </p:spPr>
        <p:txBody>
          <a:bodyPr wrap="square" rtlCol="0">
            <a:spAutoFit/>
          </a:bodyPr>
          <a:lstStyle/>
          <a:p>
            <a:r>
              <a:rPr lang="en-US" b="1" smtClean="0"/>
              <a:t>Fp</a:t>
            </a:r>
            <a:endParaRPr lang="en-US" b="1"/>
          </a:p>
        </p:txBody>
      </p:sp>
      <p:sp>
        <p:nvSpPr>
          <p:cNvPr id="31" name="TextBox 30"/>
          <p:cNvSpPr txBox="1"/>
          <p:nvPr/>
        </p:nvSpPr>
        <p:spPr>
          <a:xfrm>
            <a:off x="2411760" y="3356992"/>
            <a:ext cx="609600" cy="369332"/>
          </a:xfrm>
          <a:prstGeom prst="rect">
            <a:avLst/>
          </a:prstGeom>
          <a:noFill/>
        </p:spPr>
        <p:txBody>
          <a:bodyPr wrap="square" rtlCol="0">
            <a:spAutoFit/>
          </a:bodyPr>
          <a:lstStyle/>
          <a:p>
            <a:r>
              <a:rPr lang="en-US" b="1" dirty="0" smtClean="0"/>
              <a:t>mg</a:t>
            </a:r>
            <a:endParaRPr lang="en-US" b="1" dirty="0"/>
          </a:p>
        </p:txBody>
      </p:sp>
      <p:sp>
        <p:nvSpPr>
          <p:cNvPr id="32" name="TextBox 31"/>
          <p:cNvSpPr txBox="1"/>
          <p:nvPr/>
        </p:nvSpPr>
        <p:spPr>
          <a:xfrm>
            <a:off x="1043608" y="3573016"/>
            <a:ext cx="3600400" cy="2616101"/>
          </a:xfrm>
          <a:prstGeom prst="rect">
            <a:avLst/>
          </a:prstGeom>
          <a:noFill/>
        </p:spPr>
        <p:txBody>
          <a:bodyPr wrap="square" rtlCol="0">
            <a:spAutoFit/>
          </a:bodyPr>
          <a:lstStyle/>
          <a:p>
            <a:r>
              <a:rPr lang="en-US" sz="2000" b="1" dirty="0" err="1" smtClean="0">
                <a:latin typeface="+mj-lt"/>
              </a:rPr>
              <a:t>Fp</a:t>
            </a:r>
            <a:r>
              <a:rPr lang="en-US" sz="2000" b="1" dirty="0" smtClean="0">
                <a:latin typeface="+mj-lt"/>
              </a:rPr>
              <a:t> = mg</a:t>
            </a:r>
          </a:p>
          <a:p>
            <a:r>
              <a:rPr lang="en-US" sz="2000" b="1" dirty="0" err="1" smtClean="0"/>
              <a:t>ƍ</a:t>
            </a:r>
            <a:r>
              <a:rPr lang="en-US" sz="2000" b="1" i="1" baseline="-25000" dirty="0" err="1" smtClean="0">
                <a:latin typeface="+mj-lt"/>
              </a:rPr>
              <a:t>ice</a:t>
            </a:r>
            <a:r>
              <a:rPr lang="en-US" sz="2000" b="1" i="1" baseline="-25000" dirty="0" smtClean="0">
                <a:latin typeface="+mj-lt"/>
              </a:rPr>
              <a:t> </a:t>
            </a:r>
            <a:r>
              <a:rPr lang="en-US" sz="2000" b="1" i="1" dirty="0" smtClean="0">
                <a:latin typeface="+mj-lt"/>
              </a:rPr>
              <a:t> </a:t>
            </a:r>
            <a:r>
              <a:rPr lang="en-US" sz="2000" b="1" i="1" dirty="0" err="1" smtClean="0">
                <a:latin typeface="+mj-lt"/>
              </a:rPr>
              <a:t>g</a:t>
            </a:r>
            <a:r>
              <a:rPr lang="en-US" sz="2000" b="1" dirty="0" err="1" smtClean="0">
                <a:latin typeface="+mj-lt"/>
              </a:rPr>
              <a:t>V</a:t>
            </a:r>
            <a:r>
              <a:rPr lang="en-US" sz="2000" b="1" dirty="0" smtClean="0">
                <a:latin typeface="+mj-lt"/>
              </a:rPr>
              <a:t> </a:t>
            </a:r>
            <a:r>
              <a:rPr lang="en-US" sz="2000" b="1" i="1" dirty="0" smtClean="0">
                <a:latin typeface="+mj-lt"/>
              </a:rPr>
              <a:t>= </a:t>
            </a:r>
            <a:r>
              <a:rPr lang="en-US" sz="2000" b="1" dirty="0" smtClean="0">
                <a:latin typeface="+mj-lt"/>
              </a:rPr>
              <a:t>m</a:t>
            </a:r>
            <a:r>
              <a:rPr lang="en-US" sz="2000" b="1" i="1" dirty="0" smtClean="0">
                <a:latin typeface="+mj-lt"/>
              </a:rPr>
              <a:t>g </a:t>
            </a:r>
          </a:p>
          <a:p>
            <a:r>
              <a:rPr lang="en-US" sz="2000" b="1" dirty="0" err="1" smtClean="0"/>
              <a:t>ƍ</a:t>
            </a:r>
            <a:r>
              <a:rPr lang="en-US" sz="2000" b="1" i="1" baseline="-25000" dirty="0" err="1" smtClean="0">
                <a:latin typeface="+mj-lt"/>
              </a:rPr>
              <a:t>ice</a:t>
            </a:r>
            <a:r>
              <a:rPr lang="en-US" sz="2000" b="1" i="1" baseline="-25000" dirty="0" smtClean="0">
                <a:latin typeface="+mj-lt"/>
              </a:rPr>
              <a:t> </a:t>
            </a:r>
            <a:r>
              <a:rPr lang="en-US" sz="2000" b="1" dirty="0" err="1" smtClean="0">
                <a:latin typeface="+mj-lt"/>
              </a:rPr>
              <a:t>Sd</a:t>
            </a:r>
            <a:r>
              <a:rPr lang="en-US" sz="2000" b="1" i="1" dirty="0" smtClean="0">
                <a:latin typeface="+mj-lt"/>
              </a:rPr>
              <a:t> = </a:t>
            </a:r>
            <a:r>
              <a:rPr lang="en-US" sz="2000" b="1" dirty="0" smtClean="0"/>
              <a:t>ƍ</a:t>
            </a:r>
            <a:r>
              <a:rPr lang="en-US" sz="2000" b="1" i="1" baseline="-25000" dirty="0" smtClean="0">
                <a:latin typeface="+mj-lt"/>
              </a:rPr>
              <a:t>water</a:t>
            </a:r>
            <a:r>
              <a:rPr lang="en-US" sz="2000" b="1" dirty="0" smtClean="0">
                <a:latin typeface="+mj-lt"/>
              </a:rPr>
              <a:t>V</a:t>
            </a:r>
            <a:r>
              <a:rPr lang="en-US" sz="2000" b="1" i="1" baseline="-25000" dirty="0" smtClean="0">
                <a:latin typeface="+mj-lt"/>
              </a:rPr>
              <a:t>ice2</a:t>
            </a:r>
          </a:p>
          <a:p>
            <a:r>
              <a:rPr lang="en-US" sz="2000" b="1" dirty="0" err="1" smtClean="0"/>
              <a:t>ƍ</a:t>
            </a:r>
            <a:r>
              <a:rPr lang="en-US" sz="2000" b="1" i="1" baseline="-25000" dirty="0" err="1" smtClean="0">
                <a:latin typeface="+mj-lt"/>
              </a:rPr>
              <a:t>ice</a:t>
            </a:r>
            <a:r>
              <a:rPr lang="en-US" sz="2000" b="1" i="1" baseline="-25000" dirty="0" smtClean="0">
                <a:latin typeface="+mj-lt"/>
              </a:rPr>
              <a:t> </a:t>
            </a:r>
            <a:r>
              <a:rPr lang="en-US" sz="2000" b="1" dirty="0" err="1" smtClean="0">
                <a:latin typeface="+mj-lt"/>
              </a:rPr>
              <a:t>Sd</a:t>
            </a:r>
            <a:r>
              <a:rPr lang="en-US" sz="2000" b="1" i="1" dirty="0" smtClean="0">
                <a:latin typeface="+mj-lt"/>
              </a:rPr>
              <a:t> = </a:t>
            </a:r>
            <a:r>
              <a:rPr lang="en-US" sz="2000" b="1" dirty="0" err="1" smtClean="0"/>
              <a:t>ƍ</a:t>
            </a:r>
            <a:r>
              <a:rPr lang="en-US" sz="2000" b="1" i="1" baseline="-25000" dirty="0" err="1" smtClean="0">
                <a:latin typeface="+mj-lt"/>
              </a:rPr>
              <a:t>water</a:t>
            </a:r>
            <a:r>
              <a:rPr lang="en-US" sz="2000" b="1" dirty="0" err="1" smtClean="0">
                <a:latin typeface="+mj-lt"/>
              </a:rPr>
              <a:t>S</a:t>
            </a:r>
            <a:r>
              <a:rPr lang="en-US" sz="2000" b="1" dirty="0" smtClean="0">
                <a:latin typeface="+mj-lt"/>
              </a:rPr>
              <a:t>(d - h)</a:t>
            </a:r>
          </a:p>
          <a:p>
            <a:r>
              <a:rPr lang="en-US" sz="2000" b="1" dirty="0" err="1" smtClean="0"/>
              <a:t>ƍ</a:t>
            </a:r>
            <a:r>
              <a:rPr lang="en-US" sz="2000" b="1" i="1" baseline="-25000" dirty="0" err="1" smtClean="0">
                <a:latin typeface="+mj-lt"/>
              </a:rPr>
              <a:t>ice</a:t>
            </a:r>
            <a:r>
              <a:rPr lang="en-US" sz="2000" b="1" i="1" baseline="-25000" dirty="0" smtClean="0">
                <a:latin typeface="+mj-lt"/>
              </a:rPr>
              <a:t> </a:t>
            </a:r>
            <a:r>
              <a:rPr lang="en-US" sz="2000" b="1" dirty="0" smtClean="0">
                <a:latin typeface="+mj-lt"/>
              </a:rPr>
              <a:t>d</a:t>
            </a:r>
            <a:r>
              <a:rPr lang="en-US" sz="2000" b="1" i="1" dirty="0" smtClean="0">
                <a:latin typeface="+mj-lt"/>
              </a:rPr>
              <a:t> = </a:t>
            </a:r>
            <a:r>
              <a:rPr lang="en-US" sz="2000" b="1" dirty="0" err="1" smtClean="0"/>
              <a:t>ƍ</a:t>
            </a:r>
            <a:r>
              <a:rPr lang="en-US" sz="2000" b="1" i="1" baseline="-25000" dirty="0" err="1" smtClean="0">
                <a:latin typeface="+mj-lt"/>
              </a:rPr>
              <a:t>water</a:t>
            </a:r>
            <a:r>
              <a:rPr lang="en-US" sz="2000" b="1" dirty="0" err="1" smtClean="0">
                <a:latin typeface="+mj-lt"/>
              </a:rPr>
              <a:t>d</a:t>
            </a:r>
            <a:r>
              <a:rPr lang="en-US" sz="2000" b="1" dirty="0" smtClean="0">
                <a:latin typeface="+mj-lt"/>
              </a:rPr>
              <a:t> - </a:t>
            </a:r>
            <a:r>
              <a:rPr lang="en-US" sz="2000" b="1" dirty="0" err="1" smtClean="0"/>
              <a:t>ƍ</a:t>
            </a:r>
            <a:r>
              <a:rPr lang="en-US" sz="2000" b="1" i="1" baseline="-25000" dirty="0" err="1" smtClean="0">
                <a:latin typeface="+mj-lt"/>
              </a:rPr>
              <a:t>water</a:t>
            </a:r>
            <a:r>
              <a:rPr lang="en-US" sz="2000" b="1" dirty="0" err="1" smtClean="0">
                <a:latin typeface="+mj-lt"/>
              </a:rPr>
              <a:t>h</a:t>
            </a:r>
            <a:endParaRPr lang="en-US" sz="2000" b="1" dirty="0" smtClean="0">
              <a:latin typeface="+mj-lt"/>
            </a:endParaRPr>
          </a:p>
          <a:p>
            <a:r>
              <a:rPr lang="en-US" sz="2000" b="1" dirty="0" err="1" smtClean="0"/>
              <a:t>ƍ</a:t>
            </a:r>
            <a:r>
              <a:rPr lang="en-US" sz="2000" b="1" i="1" baseline="-25000" dirty="0" err="1" smtClean="0">
                <a:latin typeface="+mj-lt"/>
              </a:rPr>
              <a:t>water</a:t>
            </a:r>
            <a:r>
              <a:rPr lang="en-US" sz="2000" b="1" dirty="0" err="1" smtClean="0">
                <a:latin typeface="+mj-lt"/>
              </a:rPr>
              <a:t>h</a:t>
            </a:r>
            <a:r>
              <a:rPr lang="en-US" sz="2000" b="1" dirty="0" smtClean="0">
                <a:latin typeface="+mj-lt"/>
              </a:rPr>
              <a:t> </a:t>
            </a:r>
            <a:r>
              <a:rPr lang="en-US" sz="2000" b="1" i="1" dirty="0" smtClean="0">
                <a:latin typeface="+mj-lt"/>
              </a:rPr>
              <a:t>= </a:t>
            </a:r>
            <a:r>
              <a:rPr lang="en-US" sz="2000" b="1" dirty="0" err="1" smtClean="0"/>
              <a:t>ƍ</a:t>
            </a:r>
            <a:r>
              <a:rPr lang="en-US" sz="2000" b="1" i="1" baseline="-25000" dirty="0" err="1" smtClean="0">
                <a:latin typeface="+mj-lt"/>
              </a:rPr>
              <a:t>water</a:t>
            </a:r>
            <a:r>
              <a:rPr lang="en-US" sz="2000" b="1" dirty="0" err="1" smtClean="0">
                <a:latin typeface="+mj-lt"/>
              </a:rPr>
              <a:t>d</a:t>
            </a:r>
            <a:r>
              <a:rPr lang="en-US" sz="2000" b="1" dirty="0" smtClean="0">
                <a:latin typeface="+mj-lt"/>
              </a:rPr>
              <a:t> -</a:t>
            </a:r>
            <a:r>
              <a:rPr lang="en-US" sz="2000" b="1" i="1" dirty="0" smtClean="0">
                <a:latin typeface="+mj-lt"/>
              </a:rPr>
              <a:t> </a:t>
            </a:r>
            <a:r>
              <a:rPr lang="en-US" sz="2000" b="1" dirty="0" err="1" smtClean="0"/>
              <a:t>ƍ</a:t>
            </a:r>
            <a:r>
              <a:rPr lang="en-US" sz="2000" b="1" i="1" baseline="-25000" dirty="0" err="1" smtClean="0">
                <a:latin typeface="+mj-lt"/>
              </a:rPr>
              <a:t>ice</a:t>
            </a:r>
            <a:r>
              <a:rPr lang="en-US" sz="2000" b="1" i="1" baseline="-25000" dirty="0" smtClean="0">
                <a:latin typeface="+mj-lt"/>
              </a:rPr>
              <a:t> </a:t>
            </a:r>
            <a:r>
              <a:rPr lang="en-US" sz="2000" b="1" dirty="0" smtClean="0">
                <a:latin typeface="+mj-lt"/>
              </a:rPr>
              <a:t>d</a:t>
            </a:r>
          </a:p>
          <a:p>
            <a:r>
              <a:rPr lang="en-US" sz="2000" b="1" dirty="0" err="1" smtClean="0"/>
              <a:t>ƍ</a:t>
            </a:r>
            <a:r>
              <a:rPr lang="en-US" sz="2000" b="1" i="1" baseline="-25000" dirty="0" err="1" smtClean="0">
                <a:latin typeface="+mj-lt"/>
              </a:rPr>
              <a:t>water</a:t>
            </a:r>
            <a:r>
              <a:rPr lang="en-US" sz="2000" b="1" dirty="0" err="1" smtClean="0">
                <a:latin typeface="+mj-lt"/>
              </a:rPr>
              <a:t>h</a:t>
            </a:r>
            <a:r>
              <a:rPr lang="en-US" sz="2000" b="1" dirty="0" smtClean="0">
                <a:latin typeface="+mj-lt"/>
              </a:rPr>
              <a:t> </a:t>
            </a:r>
            <a:r>
              <a:rPr lang="en-US" sz="2000" b="1" i="1" dirty="0" smtClean="0">
                <a:latin typeface="+mj-lt"/>
              </a:rPr>
              <a:t>= d(</a:t>
            </a:r>
            <a:r>
              <a:rPr lang="en-US" sz="2000" b="1" dirty="0" err="1" smtClean="0"/>
              <a:t>ƍ</a:t>
            </a:r>
            <a:r>
              <a:rPr lang="en-US" sz="2000" b="1" i="1" baseline="-25000" dirty="0" err="1" smtClean="0">
                <a:latin typeface="+mj-lt"/>
              </a:rPr>
              <a:t>water</a:t>
            </a:r>
            <a:r>
              <a:rPr lang="en-US" sz="2000" b="1" dirty="0" smtClean="0">
                <a:latin typeface="+mj-lt"/>
              </a:rPr>
              <a:t> -</a:t>
            </a:r>
            <a:r>
              <a:rPr lang="en-US" sz="2000" b="1" i="1" dirty="0" smtClean="0">
                <a:latin typeface="+mj-lt"/>
              </a:rPr>
              <a:t> </a:t>
            </a:r>
            <a:r>
              <a:rPr lang="en-US" sz="2000" b="1" dirty="0" err="1" smtClean="0"/>
              <a:t>ƍ</a:t>
            </a:r>
            <a:r>
              <a:rPr lang="en-US" sz="2000" b="1" i="1" baseline="-25000" dirty="0" err="1" smtClean="0">
                <a:latin typeface="+mj-lt"/>
              </a:rPr>
              <a:t>ice</a:t>
            </a:r>
            <a:r>
              <a:rPr lang="en-US" sz="2000" b="1" i="1" baseline="-25000" dirty="0" smtClean="0">
                <a:latin typeface="+mj-lt"/>
              </a:rPr>
              <a:t> </a:t>
            </a:r>
            <a:r>
              <a:rPr lang="en-US" sz="2000" b="1" dirty="0" smtClean="0">
                <a:latin typeface="+mj-lt"/>
              </a:rPr>
              <a:t>)</a:t>
            </a:r>
            <a:r>
              <a:rPr lang="en-US" sz="2000" b="1" i="1" dirty="0" smtClean="0">
                <a:latin typeface="+mj-lt"/>
              </a:rPr>
              <a:t> </a:t>
            </a:r>
          </a:p>
          <a:p>
            <a:r>
              <a:rPr lang="en-US" sz="2000" b="1" i="1" dirty="0" smtClean="0">
                <a:latin typeface="+mj-lt"/>
              </a:rPr>
              <a:t>d= (</a:t>
            </a:r>
            <a:r>
              <a:rPr lang="en-US" sz="2000" b="1" dirty="0" err="1" smtClean="0"/>
              <a:t>ƍ</a:t>
            </a:r>
            <a:r>
              <a:rPr lang="en-US" sz="2000" b="1" i="1" baseline="-25000" dirty="0" err="1" smtClean="0">
                <a:latin typeface="+mj-lt"/>
              </a:rPr>
              <a:t>water</a:t>
            </a:r>
            <a:r>
              <a:rPr lang="en-US" sz="2000" b="1" dirty="0" err="1" smtClean="0">
                <a:latin typeface="+mj-lt"/>
              </a:rPr>
              <a:t>h</a:t>
            </a:r>
            <a:r>
              <a:rPr lang="en-US" sz="2000" b="1" dirty="0" smtClean="0">
                <a:latin typeface="+mj-lt"/>
              </a:rPr>
              <a:t>)/</a:t>
            </a:r>
            <a:r>
              <a:rPr lang="en-US" sz="2000" b="1" i="1" dirty="0" smtClean="0">
                <a:latin typeface="+mj-lt"/>
              </a:rPr>
              <a:t>(</a:t>
            </a:r>
            <a:r>
              <a:rPr lang="en-US" sz="2000" b="1" dirty="0" err="1" smtClean="0"/>
              <a:t>ƍ</a:t>
            </a:r>
            <a:r>
              <a:rPr lang="en-US" sz="2000" b="1" i="1" baseline="-25000" dirty="0" err="1" smtClean="0">
                <a:latin typeface="+mj-lt"/>
              </a:rPr>
              <a:t>water</a:t>
            </a:r>
            <a:r>
              <a:rPr lang="en-US" sz="2000" b="1" dirty="0" smtClean="0">
                <a:latin typeface="+mj-lt"/>
              </a:rPr>
              <a:t> -</a:t>
            </a:r>
            <a:r>
              <a:rPr lang="en-US" sz="2000" b="1" i="1" dirty="0" smtClean="0">
                <a:latin typeface="+mj-lt"/>
              </a:rPr>
              <a:t> </a:t>
            </a:r>
            <a:r>
              <a:rPr lang="en-US" sz="2000" b="1" dirty="0" err="1" smtClean="0"/>
              <a:t>ƍ</a:t>
            </a:r>
            <a:r>
              <a:rPr lang="en-US" sz="2000" b="1" i="1" baseline="-25000" dirty="0" err="1" smtClean="0">
                <a:latin typeface="+mj-lt"/>
              </a:rPr>
              <a:t>ice</a:t>
            </a:r>
            <a:r>
              <a:rPr lang="en-US" sz="2000" b="1" i="1" baseline="-25000" dirty="0" smtClean="0">
                <a:latin typeface="+mj-lt"/>
              </a:rPr>
              <a:t> </a:t>
            </a:r>
            <a:r>
              <a:rPr lang="en-US" sz="2000" b="1" dirty="0" smtClean="0">
                <a:latin typeface="+mj-lt"/>
              </a:rPr>
              <a:t>)  </a:t>
            </a:r>
            <a:endParaRPr lang="en-US" sz="2000" dirty="0" smtClean="0">
              <a:latin typeface="+mj-lt"/>
            </a:endParaRPr>
          </a:p>
        </p:txBody>
      </p:sp>
      <p:cxnSp>
        <p:nvCxnSpPr>
          <p:cNvPr id="34" name="Straight Connector 33"/>
          <p:cNvCxnSpPr/>
          <p:nvPr/>
        </p:nvCxnSpPr>
        <p:spPr>
          <a:xfrm rot="5400000">
            <a:off x="1509564" y="4043164"/>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263552" y="4081264"/>
            <a:ext cx="2286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437556" y="4619228"/>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479576" y="4657328"/>
            <a:ext cx="2286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572000" y="3789040"/>
            <a:ext cx="4038600" cy="2246769"/>
          </a:xfrm>
          <a:prstGeom prst="rect">
            <a:avLst/>
          </a:prstGeom>
          <a:noFill/>
        </p:spPr>
        <p:txBody>
          <a:bodyPr wrap="square" rtlCol="0">
            <a:spAutoFit/>
          </a:bodyPr>
          <a:lstStyle/>
          <a:p>
            <a:r>
              <a:rPr lang="en-US" sz="2000" b="1" dirty="0">
                <a:latin typeface="+mj-lt"/>
              </a:rPr>
              <a:t>d</a:t>
            </a:r>
            <a:r>
              <a:rPr lang="en-US" sz="2000" b="1" dirty="0" smtClean="0">
                <a:latin typeface="+mj-lt"/>
              </a:rPr>
              <a:t> – the thickness of ice</a:t>
            </a:r>
          </a:p>
          <a:p>
            <a:endParaRPr lang="en-US" sz="2000" b="1" dirty="0" smtClean="0">
              <a:latin typeface="+mj-lt"/>
            </a:endParaRPr>
          </a:p>
          <a:p>
            <a:r>
              <a:rPr lang="en-US" sz="2000" b="1" dirty="0">
                <a:latin typeface="+mj-lt"/>
              </a:rPr>
              <a:t>h</a:t>
            </a:r>
            <a:r>
              <a:rPr lang="en-US" sz="2000" b="1" dirty="0" smtClean="0">
                <a:latin typeface="+mj-lt"/>
              </a:rPr>
              <a:t> – the distance between the surface of ice and the surface of water </a:t>
            </a:r>
          </a:p>
          <a:p>
            <a:endParaRPr lang="en-US" sz="2000" b="1" dirty="0" smtClean="0">
              <a:latin typeface="+mj-lt"/>
            </a:endParaRPr>
          </a:p>
          <a:p>
            <a:r>
              <a:rPr lang="en-US" sz="2000" b="1" dirty="0" smtClean="0">
                <a:latin typeface="+mj-lt"/>
              </a:rPr>
              <a:t>S – the surface of ice  </a:t>
            </a:r>
            <a:endParaRPr lang="en-US" sz="2000" b="1" dirty="0">
              <a:latin typeface="+mj-lt"/>
            </a:endParaRPr>
          </a:p>
        </p:txBody>
      </p:sp>
      <p:sp>
        <p:nvSpPr>
          <p:cNvPr id="23" name="TextBox 22"/>
          <p:cNvSpPr txBox="1"/>
          <p:nvPr/>
        </p:nvSpPr>
        <p:spPr>
          <a:xfrm>
            <a:off x="2714612" y="285728"/>
            <a:ext cx="3643338" cy="646331"/>
          </a:xfrm>
          <a:prstGeom prst="rect">
            <a:avLst/>
          </a:prstGeom>
          <a:noFill/>
        </p:spPr>
        <p:txBody>
          <a:bodyPr wrap="square" rtlCol="0">
            <a:spAutoFit/>
          </a:bodyPr>
          <a:lstStyle/>
          <a:p>
            <a:pPr algn="ctr"/>
            <a:r>
              <a:rPr lang="en-US" sz="3600" b="1" smtClean="0">
                <a:solidFill>
                  <a:schemeClr val="accent3">
                    <a:lumMod val="50000"/>
                  </a:schemeClr>
                </a:solidFill>
              </a:rPr>
              <a:t>Calculation</a:t>
            </a:r>
            <a:endParaRPr lang="en-US" sz="36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1143000"/>
          </a:xfrm>
        </p:spPr>
        <p:txBody>
          <a:bodyPr/>
          <a:lstStyle/>
          <a:p>
            <a:pPr algn="ctr"/>
            <a:r>
              <a:rPr lang="en-GB" dirty="0" smtClean="0"/>
              <a:t>Conclusion </a:t>
            </a:r>
            <a:endParaRPr lang="en-GB" dirty="0"/>
          </a:p>
        </p:txBody>
      </p:sp>
      <p:sp>
        <p:nvSpPr>
          <p:cNvPr id="3" name="Content Placeholder 2"/>
          <p:cNvSpPr>
            <a:spLocks noGrp="1"/>
          </p:cNvSpPr>
          <p:nvPr>
            <p:ph idx="1"/>
          </p:nvPr>
        </p:nvSpPr>
        <p:spPr/>
        <p:txBody>
          <a:bodyPr/>
          <a:lstStyle/>
          <a:p>
            <a:pPr>
              <a:buNone/>
            </a:pPr>
            <a:r>
              <a:rPr lang="en-GB" dirty="0" smtClean="0"/>
              <a:t>Formula </a:t>
            </a:r>
            <a:r>
              <a:rPr lang="en-GB" dirty="0" smtClean="0"/>
              <a:t>that  we used to determine ice thickness is </a:t>
            </a:r>
            <a:r>
              <a:rPr lang="en-GB" dirty="0" smtClean="0"/>
              <a:t>:</a:t>
            </a:r>
          </a:p>
          <a:p>
            <a:pPr>
              <a:buNone/>
            </a:pPr>
            <a:endParaRPr lang="en-GB" dirty="0" smtClean="0"/>
          </a:p>
          <a:p>
            <a:pPr>
              <a:buNone/>
            </a:pPr>
            <a:r>
              <a:rPr lang="en-GB" dirty="0" smtClean="0"/>
              <a:t>The ice  is thicker near the shore- reason is soil </a:t>
            </a:r>
            <a:endParaRPr lang="en-GB" dirty="0"/>
          </a:p>
        </p:txBody>
      </p:sp>
      <p:sp>
        <p:nvSpPr>
          <p:cNvPr id="4" name="Rectangle 3"/>
          <p:cNvSpPr/>
          <p:nvPr/>
        </p:nvSpPr>
        <p:spPr>
          <a:xfrm>
            <a:off x="179512" y="2492896"/>
            <a:ext cx="2861361" cy="369332"/>
          </a:xfrm>
          <a:prstGeom prst="rect">
            <a:avLst/>
          </a:prstGeom>
        </p:spPr>
        <p:txBody>
          <a:bodyPr wrap="square">
            <a:spAutoFit/>
          </a:bodyPr>
          <a:lstStyle/>
          <a:p>
            <a:r>
              <a:rPr lang="en-US" b="1" i="1" dirty="0" smtClean="0"/>
              <a:t>d= (</a:t>
            </a:r>
            <a:r>
              <a:rPr lang="en-US" b="1" dirty="0" err="1" smtClean="0"/>
              <a:t>ƍ</a:t>
            </a:r>
            <a:r>
              <a:rPr lang="en-US" b="1" i="1" baseline="-25000" dirty="0" err="1" smtClean="0"/>
              <a:t>water</a:t>
            </a:r>
            <a:r>
              <a:rPr lang="en-US" b="1" dirty="0" err="1" smtClean="0"/>
              <a:t>h</a:t>
            </a:r>
            <a:r>
              <a:rPr lang="en-US" b="1" dirty="0" smtClean="0"/>
              <a:t>)/</a:t>
            </a:r>
            <a:r>
              <a:rPr lang="en-US" b="1" i="1" dirty="0" smtClean="0"/>
              <a:t>(</a:t>
            </a:r>
            <a:r>
              <a:rPr lang="en-US" b="1" dirty="0" err="1" smtClean="0"/>
              <a:t>ƍ</a:t>
            </a:r>
            <a:r>
              <a:rPr lang="en-US" b="1" i="1" baseline="-25000" dirty="0" err="1" smtClean="0"/>
              <a:t>water</a:t>
            </a:r>
            <a:r>
              <a:rPr lang="en-US" b="1" dirty="0" smtClean="0"/>
              <a:t> -</a:t>
            </a:r>
            <a:r>
              <a:rPr lang="en-US" b="1" i="1" dirty="0" smtClean="0"/>
              <a:t> </a:t>
            </a:r>
            <a:r>
              <a:rPr lang="en-US" b="1" dirty="0" err="1" smtClean="0"/>
              <a:t>ƍ</a:t>
            </a:r>
            <a:r>
              <a:rPr lang="en-US" b="1" i="1" baseline="-25000" dirty="0" err="1" smtClean="0"/>
              <a:t>ice</a:t>
            </a:r>
            <a:r>
              <a:rPr lang="en-US" b="1" i="1" baseline="-25000" dirty="0" smtClean="0"/>
              <a:t> </a:t>
            </a:r>
            <a:r>
              <a:rPr lang="en-US" b="1" dirty="0" smtClean="0"/>
              <a:t>)  </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19256" cy="1795636"/>
          </a:xfrm>
        </p:spPr>
        <p:txBody>
          <a:bodyPr>
            <a:noAutofit/>
          </a:bodyPr>
          <a:lstStyle/>
          <a:p>
            <a:pPr algn="ctr"/>
            <a:r>
              <a:rPr lang="en-US" sz="6000" b="1" smtClean="0">
                <a:solidFill>
                  <a:schemeClr val="tx2">
                    <a:lumMod val="75000"/>
                  </a:schemeClr>
                </a:solidFill>
              </a:rPr>
              <a:t>Thank you </a:t>
            </a:r>
            <a:r>
              <a:rPr lang="en-US" sz="6000" b="1" dirty="0" smtClean="0">
                <a:solidFill>
                  <a:schemeClr val="tx2">
                    <a:lumMod val="75000"/>
                  </a:schemeClr>
                </a:solidFill>
              </a:rPr>
              <a:t>for your attention!</a:t>
            </a:r>
            <a:endParaRPr lang="sr-Latn-CS" sz="6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8820472" cy="4785395"/>
          </a:xfrm>
        </p:spPr>
        <p:txBody>
          <a:bodyPr>
            <a:normAutofit/>
          </a:bodyPr>
          <a:lstStyle/>
          <a:p>
            <a:pPr algn="ctr">
              <a:buNone/>
            </a:pPr>
            <a:r>
              <a:rPr lang="en-US" sz="3600" b="1" dirty="0" smtClean="0"/>
              <a:t>10. Ice hole</a:t>
            </a:r>
          </a:p>
          <a:p>
            <a:pPr algn="just">
              <a:buNone/>
            </a:pPr>
            <a:r>
              <a:rPr lang="en-US" sz="3600" dirty="0"/>
              <a:t> </a:t>
            </a:r>
            <a:r>
              <a:rPr lang="en-US" sz="3600" dirty="0" smtClean="0"/>
              <a:t> </a:t>
            </a:r>
            <a:r>
              <a:rPr lang="en-US" b="1" dirty="0" smtClean="0"/>
              <a:t>You </a:t>
            </a:r>
            <a:r>
              <a:rPr lang="en-US" b="1" dirty="0"/>
              <a:t>have drilled two ice holes in a frozen lake on a frosty winter </a:t>
            </a:r>
            <a:r>
              <a:rPr lang="en-US" b="1" dirty="0" smtClean="0"/>
              <a:t>day. One ice </a:t>
            </a:r>
            <a:r>
              <a:rPr lang="en-US" b="1" dirty="0"/>
              <a:t>hole is close to the shore, while the other ice hole is far from the shore. </a:t>
            </a:r>
            <a:r>
              <a:rPr lang="en-US" b="1" dirty="0" smtClean="0"/>
              <a:t>Surprisingly</a:t>
            </a:r>
            <a:r>
              <a:rPr lang="en-US" b="1" dirty="0"/>
              <a:t>, </a:t>
            </a:r>
            <a:r>
              <a:rPr lang="en-US" b="1" dirty="0" smtClean="0"/>
              <a:t> the </a:t>
            </a:r>
            <a:r>
              <a:rPr lang="en-US" b="1" dirty="0"/>
              <a:t>height difference between the ice surface and the liquid </a:t>
            </a:r>
            <a:r>
              <a:rPr lang="en-US" b="1" dirty="0" smtClean="0"/>
              <a:t>water </a:t>
            </a:r>
            <a:r>
              <a:rPr lang="en-US" b="1" dirty="0"/>
              <a:t>is different for </a:t>
            </a:r>
            <a:r>
              <a:rPr lang="en-US" b="1" dirty="0" smtClean="0"/>
              <a:t>each hole</a:t>
            </a:r>
            <a:r>
              <a:rPr lang="en-US" b="1" dirty="0"/>
              <a:t>. How can you explain this? </a:t>
            </a:r>
            <a:r>
              <a:rPr lang="en-US" b="1" dirty="0" smtClean="0"/>
              <a:t> How </a:t>
            </a:r>
            <a:r>
              <a:rPr lang="en-US" b="1" dirty="0"/>
              <a:t>can one use </a:t>
            </a:r>
            <a:r>
              <a:rPr lang="en-US" b="1" dirty="0" smtClean="0"/>
              <a:t>this </a:t>
            </a:r>
            <a:r>
              <a:rPr lang="en-US" b="1" dirty="0"/>
              <a:t>height difference to </a:t>
            </a:r>
            <a:r>
              <a:rPr lang="en-US" b="1" dirty="0" smtClean="0"/>
              <a:t>determine </a:t>
            </a:r>
            <a:r>
              <a:rPr lang="en-US" b="1" dirty="0"/>
              <a:t>the local ice thickness</a:t>
            </a:r>
            <a:r>
              <a:rPr lang="en-US" b="1" dirty="0" smtClean="0"/>
              <a:t>?</a:t>
            </a:r>
            <a:endParaRPr lang="en-US" b="1" dirty="0"/>
          </a:p>
        </p:txBody>
      </p:sp>
      <p:pic>
        <p:nvPicPr>
          <p:cNvPr id="5" name="Picture 4" descr="Frozen_lake_Ulriken_Bergen_Norway.jpg"/>
          <p:cNvPicPr>
            <a:picLocks noChangeAspect="1"/>
          </p:cNvPicPr>
          <p:nvPr/>
        </p:nvPicPr>
        <p:blipFill>
          <a:blip r:embed="rId3" cstate="print"/>
          <a:stretch>
            <a:fillRect/>
          </a:stretch>
        </p:blipFill>
        <p:spPr>
          <a:xfrm>
            <a:off x="2643174" y="3929066"/>
            <a:ext cx="4000528" cy="26599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Autofit/>
          </a:bodyPr>
          <a:lstStyle/>
          <a:p>
            <a:pPr algn="ctr"/>
            <a:r>
              <a:rPr lang="en-US" sz="3600" b="1" dirty="0" smtClean="0"/>
              <a:t>How do the things cool down and warm up?</a:t>
            </a:r>
            <a:endParaRPr lang="sr-Latn-CS" sz="3600" b="1" dirty="0"/>
          </a:p>
        </p:txBody>
      </p:sp>
      <p:sp>
        <p:nvSpPr>
          <p:cNvPr id="3" name="Content Placeholder 2"/>
          <p:cNvSpPr>
            <a:spLocks noGrp="1"/>
          </p:cNvSpPr>
          <p:nvPr>
            <p:ph idx="1"/>
          </p:nvPr>
        </p:nvSpPr>
        <p:spPr>
          <a:xfrm>
            <a:off x="457200" y="1935480"/>
            <a:ext cx="8229600" cy="1637536"/>
          </a:xfrm>
        </p:spPr>
        <p:txBody>
          <a:bodyPr/>
          <a:lstStyle/>
          <a:p>
            <a:r>
              <a:rPr lang="x-none" dirty="0" smtClean="0">
                <a:latin typeface="+mj-lt"/>
              </a:rPr>
              <a:t>A</a:t>
            </a:r>
            <a:r>
              <a:rPr lang="en-US" dirty="0" smtClean="0">
                <a:latin typeface="+mj-lt"/>
              </a:rPr>
              <a:t>toms get more energy in them </a:t>
            </a:r>
            <a:r>
              <a:rPr lang="x-none" dirty="0" smtClean="0">
                <a:latin typeface="+mj-lt"/>
              </a:rPr>
              <a:t>and </a:t>
            </a:r>
            <a:r>
              <a:rPr lang="en-US" dirty="0" smtClean="0">
                <a:latin typeface="+mj-lt"/>
              </a:rPr>
              <a:t>they move faster</a:t>
            </a:r>
            <a:r>
              <a:rPr lang="x-none" dirty="0" smtClean="0">
                <a:latin typeface="+mj-lt"/>
              </a:rPr>
              <a:t> →</a:t>
            </a:r>
            <a:r>
              <a:rPr lang="en-US" dirty="0" smtClean="0">
                <a:latin typeface="+mj-lt"/>
              </a:rPr>
              <a:t>heat.</a:t>
            </a:r>
          </a:p>
          <a:p>
            <a:r>
              <a:rPr lang="en-US" dirty="0" smtClean="0">
                <a:latin typeface="+mj-lt"/>
              </a:rPr>
              <a:t>Things are cold if their molecules are moving more slowly.</a:t>
            </a:r>
          </a:p>
        </p:txBody>
      </p:sp>
      <p:pic>
        <p:nvPicPr>
          <p:cNvPr id="4" name="Picture 3" descr="Melting_icecubes.gif"/>
          <p:cNvPicPr>
            <a:picLocks noChangeAspect="1"/>
          </p:cNvPicPr>
          <p:nvPr/>
        </p:nvPicPr>
        <p:blipFill>
          <a:blip r:embed="rId3" cstate="print"/>
          <a:stretch>
            <a:fillRect/>
          </a:stretch>
        </p:blipFill>
        <p:spPr>
          <a:xfrm>
            <a:off x="1187624" y="3356992"/>
            <a:ext cx="1944216" cy="3124633"/>
          </a:xfrm>
          <a:prstGeom prst="rect">
            <a:avLst/>
          </a:prstGeom>
        </p:spPr>
      </p:pic>
      <p:pic>
        <p:nvPicPr>
          <p:cNvPr id="5" name="Picture 4" descr="boil-3.gif"/>
          <p:cNvPicPr>
            <a:picLocks noChangeAspect="1"/>
          </p:cNvPicPr>
          <p:nvPr/>
        </p:nvPicPr>
        <p:blipFill>
          <a:blip r:embed="rId4" cstate="print"/>
          <a:stretch>
            <a:fillRect/>
          </a:stretch>
        </p:blipFill>
        <p:spPr>
          <a:xfrm>
            <a:off x="3923928" y="3645024"/>
            <a:ext cx="4308927" cy="24273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noAutofit/>
          </a:bodyPr>
          <a:lstStyle/>
          <a:p>
            <a:pPr algn="ctr"/>
            <a:r>
              <a:rPr lang="en-US" sz="3600" b="1" dirty="0" smtClean="0"/>
              <a:t>Why does water cool down and warm up slower than soil?</a:t>
            </a:r>
            <a:endParaRPr lang="sr-Latn-CS" sz="3600" b="1" dirty="0"/>
          </a:p>
        </p:txBody>
      </p:sp>
      <p:sp>
        <p:nvSpPr>
          <p:cNvPr id="3" name="Content Placeholder 2"/>
          <p:cNvSpPr>
            <a:spLocks noGrp="1"/>
          </p:cNvSpPr>
          <p:nvPr>
            <p:ph idx="1"/>
          </p:nvPr>
        </p:nvSpPr>
        <p:spPr>
          <a:xfrm>
            <a:off x="323528" y="2132856"/>
            <a:ext cx="8291264" cy="2069584"/>
          </a:xfrm>
        </p:spPr>
        <p:txBody>
          <a:bodyPr/>
          <a:lstStyle/>
          <a:p>
            <a:r>
              <a:rPr lang="en-US" dirty="0" smtClean="0">
                <a:latin typeface="+mj-lt"/>
              </a:rPr>
              <a:t>Water loses  energy slower </a:t>
            </a:r>
            <a:r>
              <a:rPr lang="x-none" dirty="0" smtClean="0">
                <a:latin typeface="+mj-lt"/>
              </a:rPr>
              <a:t>tha</a:t>
            </a:r>
            <a:r>
              <a:rPr lang="en-US" dirty="0" smtClean="0">
                <a:latin typeface="+mj-lt"/>
              </a:rPr>
              <a:t>n the </a:t>
            </a:r>
            <a:r>
              <a:rPr lang="en-US" dirty="0" smtClean="0">
                <a:latin typeface="+mj-lt"/>
              </a:rPr>
              <a:t>soil </a:t>
            </a:r>
            <a:endParaRPr lang="x-none" dirty="0" smtClean="0">
              <a:latin typeface="+mj-lt"/>
            </a:endParaRPr>
          </a:p>
        </p:txBody>
      </p:sp>
      <p:pic>
        <p:nvPicPr>
          <p:cNvPr id="4" name="Picture 3" descr="lake_1.jpg"/>
          <p:cNvPicPr>
            <a:picLocks noChangeAspect="1"/>
          </p:cNvPicPr>
          <p:nvPr/>
        </p:nvPicPr>
        <p:blipFill>
          <a:blip r:embed="rId2" cstate="print"/>
          <a:stretch>
            <a:fillRect/>
          </a:stretch>
        </p:blipFill>
        <p:spPr>
          <a:xfrm>
            <a:off x="2267744" y="3645024"/>
            <a:ext cx="4608512" cy="2844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th.jpeg"/>
          <p:cNvPicPr>
            <a:picLocks noChangeAspect="1"/>
          </p:cNvPicPr>
          <p:nvPr/>
        </p:nvPicPr>
        <p:blipFill>
          <a:blip r:embed="rId2" cstate="print"/>
          <a:stretch>
            <a:fillRect/>
          </a:stretch>
        </p:blipFill>
        <p:spPr>
          <a:xfrm>
            <a:off x="1750199" y="1285860"/>
            <a:ext cx="5643602" cy="4514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2714612" y="357166"/>
            <a:ext cx="3528392" cy="646331"/>
          </a:xfrm>
          <a:prstGeom prst="rect">
            <a:avLst/>
          </a:prstGeom>
          <a:noFill/>
        </p:spPr>
        <p:txBody>
          <a:bodyPr wrap="square" rtlCol="0">
            <a:spAutoFit/>
          </a:bodyPr>
          <a:lstStyle/>
          <a:p>
            <a:pPr algn="ctr"/>
            <a:r>
              <a:rPr lang="x-none" sz="3600" b="1" dirty="0" smtClean="0">
                <a:solidFill>
                  <a:schemeClr val="accent3">
                    <a:lumMod val="50000"/>
                  </a:schemeClr>
                </a:solidFill>
              </a:rPr>
              <a:t>Ice</a:t>
            </a:r>
            <a:endParaRPr lang="en-US" sz="45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14612" y="214290"/>
            <a:ext cx="3528392" cy="646331"/>
          </a:xfrm>
          <a:prstGeom prst="rect">
            <a:avLst/>
          </a:prstGeom>
          <a:noFill/>
        </p:spPr>
        <p:txBody>
          <a:bodyPr wrap="square" rtlCol="0">
            <a:spAutoFit/>
          </a:bodyPr>
          <a:lstStyle/>
          <a:p>
            <a:pPr algn="ctr"/>
            <a:r>
              <a:rPr lang="x-none" sz="3600" b="1" dirty="0" smtClean="0">
                <a:solidFill>
                  <a:schemeClr val="accent3">
                    <a:lumMod val="50000"/>
                  </a:schemeClr>
                </a:solidFill>
              </a:rPr>
              <a:t>Ice</a:t>
            </a:r>
            <a:endParaRPr lang="en-US" sz="4500" b="1" dirty="0">
              <a:solidFill>
                <a:schemeClr val="accent3">
                  <a:lumMod val="50000"/>
                </a:schemeClr>
              </a:solidFill>
            </a:endParaRPr>
          </a:p>
        </p:txBody>
      </p:sp>
      <p:sp>
        <p:nvSpPr>
          <p:cNvPr id="5" name="Oval 4"/>
          <p:cNvSpPr/>
          <p:nvPr/>
        </p:nvSpPr>
        <p:spPr>
          <a:xfrm rot="18096349">
            <a:off x="3380064" y="808305"/>
            <a:ext cx="500066" cy="500066"/>
          </a:xfrm>
          <a:prstGeom prst="ellipse">
            <a:avLst/>
          </a:prstGeom>
          <a:solidFill>
            <a:srgbClr val="FF0000"/>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096349">
            <a:off x="2781719" y="638587"/>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096349">
            <a:off x="6996561" y="1995908"/>
            <a:ext cx="357190" cy="357190"/>
          </a:xfrm>
          <a:prstGeom prst="ellipse">
            <a:avLst/>
          </a:prstGeom>
          <a:solidFill>
            <a:schemeClr val="bg1"/>
          </a:solidFill>
          <a:ln>
            <a:solidFill>
              <a:schemeClr val="tx1">
                <a:lumMod val="65000"/>
                <a:lumOff val="3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5" idx="0"/>
            <a:endCxn id="6" idx="5"/>
          </p:cNvCxnSpPr>
          <p:nvPr/>
        </p:nvCxnSpPr>
        <p:spPr>
          <a:xfrm rot="10800000">
            <a:off x="3134052" y="775811"/>
            <a:ext cx="283099" cy="1514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1"/>
            <a:endCxn id="40" idx="4"/>
          </p:cNvCxnSpPr>
          <p:nvPr/>
        </p:nvCxnSpPr>
        <p:spPr>
          <a:xfrm rot="10800000" flipV="1">
            <a:off x="6671025" y="2215873"/>
            <a:ext cx="330395" cy="436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rot="6075475">
            <a:off x="6666213" y="2451379"/>
            <a:ext cx="500066" cy="500066"/>
          </a:xfrm>
          <a:prstGeom prst="ellipse">
            <a:avLst/>
          </a:prstGeom>
          <a:solidFill>
            <a:srgbClr val="FF0000"/>
          </a:solidFill>
          <a:ln>
            <a:solidFill>
              <a:schemeClr val="tx1">
                <a:lumMod val="65000"/>
                <a:lumOff val="3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096349">
            <a:off x="7210875" y="2996041"/>
            <a:ext cx="357190" cy="357190"/>
          </a:xfrm>
          <a:prstGeom prst="ellipse">
            <a:avLst/>
          </a:prstGeom>
          <a:solidFill>
            <a:schemeClr val="bg1"/>
          </a:solidFill>
          <a:ln>
            <a:solidFill>
              <a:schemeClr val="tx1">
                <a:lumMod val="65000"/>
                <a:lumOff val="3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144702">
            <a:off x="5640038" y="6211550"/>
            <a:ext cx="357190" cy="357190"/>
          </a:xfrm>
          <a:prstGeom prst="ellipse">
            <a:avLst/>
          </a:prstGeom>
          <a:solidFill>
            <a:schemeClr val="bg1"/>
          </a:solidFill>
          <a:ln>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40" idx="6"/>
            <a:endCxn id="41" idx="0"/>
          </p:cNvCxnSpPr>
          <p:nvPr/>
        </p:nvCxnSpPr>
        <p:spPr>
          <a:xfrm rot="16200000" flipH="1">
            <a:off x="6985197" y="2828870"/>
            <a:ext cx="134405" cy="3699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2" idx="7"/>
            <a:endCxn id="45" idx="4"/>
          </p:cNvCxnSpPr>
          <p:nvPr/>
        </p:nvCxnSpPr>
        <p:spPr>
          <a:xfrm rot="10800000">
            <a:off x="5559683" y="6015515"/>
            <a:ext cx="220027" cy="2003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rot="17754250">
            <a:off x="5084738" y="5656250"/>
            <a:ext cx="500066" cy="500066"/>
          </a:xfrm>
          <a:prstGeom prst="ellipse">
            <a:avLst/>
          </a:prstGeom>
          <a:solidFill>
            <a:srgbClr val="FF0000"/>
          </a:solidFill>
          <a:ln>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470369">
            <a:off x="4708378" y="6137146"/>
            <a:ext cx="357190" cy="357190"/>
          </a:xfrm>
          <a:prstGeom prst="ellipse">
            <a:avLst/>
          </a:prstGeom>
          <a:solidFill>
            <a:schemeClr val="bg1"/>
          </a:solidFill>
          <a:ln>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096349">
            <a:off x="3853289" y="1352967"/>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stCxn id="45" idx="1"/>
            <a:endCxn id="46" idx="7"/>
          </p:cNvCxnSpPr>
          <p:nvPr/>
        </p:nvCxnSpPr>
        <p:spPr>
          <a:xfrm rot="10800000" flipV="1">
            <a:off x="4965749" y="5988081"/>
            <a:ext cx="132749" cy="1673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7" idx="7"/>
            <a:endCxn id="5" idx="4"/>
          </p:cNvCxnSpPr>
          <p:nvPr/>
        </p:nvCxnSpPr>
        <p:spPr>
          <a:xfrm rot="10800000">
            <a:off x="3843045" y="1189373"/>
            <a:ext cx="147469" cy="1684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rot="18096349">
            <a:off x="4237321" y="3094321"/>
            <a:ext cx="500066" cy="500066"/>
          </a:xfrm>
          <a:prstGeom prst="ellipse">
            <a:avLst/>
          </a:prstGeom>
          <a:solidFill>
            <a:srgbClr val="FF0000"/>
          </a:solidFill>
          <a:ln>
            <a:solidFill>
              <a:schemeClr val="tx1">
                <a:lumMod val="65000"/>
                <a:lumOff val="35000"/>
              </a:schemeClr>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096349">
            <a:off x="3004001" y="4218457"/>
            <a:ext cx="357190" cy="357190"/>
          </a:xfrm>
          <a:prstGeom prst="ellipse">
            <a:avLst/>
          </a:prstGeom>
          <a:solidFill>
            <a:schemeClr val="bg1"/>
          </a:solidFill>
          <a:ln>
            <a:solidFill>
              <a:schemeClr val="tx1">
                <a:lumMod val="65000"/>
                <a:lumOff val="3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p:cNvSpPr/>
          <p:nvPr/>
        </p:nvSpPr>
        <p:spPr>
          <a:xfrm rot="18096349">
            <a:off x="4924859" y="3567544"/>
            <a:ext cx="357190" cy="357190"/>
          </a:xfrm>
          <a:prstGeom prst="ellipse">
            <a:avLst/>
          </a:prstGeom>
          <a:solidFill>
            <a:schemeClr val="bg1"/>
          </a:solidFill>
          <a:ln>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stCxn id="50" idx="0"/>
            <a:endCxn id="56" idx="4"/>
          </p:cNvCxnSpPr>
          <p:nvPr/>
        </p:nvCxnSpPr>
        <p:spPr>
          <a:xfrm rot="10800000">
            <a:off x="3898237" y="2982481"/>
            <a:ext cx="376170" cy="2308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0"/>
            <a:endCxn id="50" idx="4"/>
          </p:cNvCxnSpPr>
          <p:nvPr/>
        </p:nvCxnSpPr>
        <p:spPr>
          <a:xfrm rot="10800000">
            <a:off x="4700301" y="3475390"/>
            <a:ext cx="251048" cy="1771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rot="19232084">
            <a:off x="3388034" y="3673795"/>
            <a:ext cx="500066" cy="500066"/>
          </a:xfrm>
          <a:prstGeom prst="ellipse">
            <a:avLst/>
          </a:prstGeom>
          <a:solidFill>
            <a:srgbClr val="FF0000"/>
          </a:solidFill>
          <a:ln>
            <a:solidFill>
              <a:schemeClr val="tx1">
                <a:lumMod val="65000"/>
                <a:lumOff val="3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55"/>
          <p:cNvSpPr/>
          <p:nvPr/>
        </p:nvSpPr>
        <p:spPr>
          <a:xfrm rot="18096349">
            <a:off x="3567537" y="2710289"/>
            <a:ext cx="357190" cy="357190"/>
          </a:xfrm>
          <a:prstGeom prst="ellipse">
            <a:avLst/>
          </a:prstGeom>
          <a:solidFill>
            <a:schemeClr val="bg1"/>
          </a:solidFill>
          <a:ln>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8096349">
            <a:off x="4004133" y="4218457"/>
            <a:ext cx="357190" cy="357190"/>
          </a:xfrm>
          <a:prstGeom prst="ellipse">
            <a:avLst/>
          </a:prstGeom>
          <a:solidFill>
            <a:schemeClr val="bg1"/>
          </a:solidFill>
          <a:ln>
            <a:solidFill>
              <a:schemeClr val="tx1">
                <a:lumMod val="65000"/>
                <a:lumOff val="3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55" idx="2"/>
            <a:endCxn id="51" idx="6"/>
          </p:cNvCxnSpPr>
          <p:nvPr/>
        </p:nvCxnSpPr>
        <p:spPr>
          <a:xfrm rot="10800000" flipV="1">
            <a:off x="3276193" y="4082751"/>
            <a:ext cx="168846" cy="162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7" idx="0"/>
            <a:endCxn id="55" idx="4"/>
          </p:cNvCxnSpPr>
          <p:nvPr/>
        </p:nvCxnSpPr>
        <p:spPr>
          <a:xfrm rot="10800000">
            <a:off x="3796991" y="4116857"/>
            <a:ext cx="233632" cy="1865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rot="18096349">
            <a:off x="2165619" y="2237065"/>
            <a:ext cx="500066" cy="500066"/>
          </a:xfrm>
          <a:prstGeom prst="ellipse">
            <a:avLst/>
          </a:prstGeom>
          <a:solidFill>
            <a:srgbClr val="FF0000"/>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096349">
            <a:off x="1710148" y="1924469"/>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096349">
            <a:off x="2567405" y="1853033"/>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a:stCxn id="60" idx="0"/>
            <a:endCxn id="61" idx="4"/>
          </p:cNvCxnSpPr>
          <p:nvPr/>
        </p:nvCxnSpPr>
        <p:spPr>
          <a:xfrm rot="10800000">
            <a:off x="2040849" y="2196661"/>
            <a:ext cx="161857" cy="1594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2"/>
            <a:endCxn id="60" idx="6"/>
          </p:cNvCxnSpPr>
          <p:nvPr/>
        </p:nvCxnSpPr>
        <p:spPr>
          <a:xfrm rot="5400000">
            <a:off x="2554336" y="2176084"/>
            <a:ext cx="90418" cy="1057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rot="18096349">
            <a:off x="5737519" y="593992"/>
            <a:ext cx="500066" cy="500066"/>
          </a:xfrm>
          <a:prstGeom prst="ellipse">
            <a:avLst/>
          </a:prstGeom>
          <a:solidFill>
            <a:srgbClr val="FF0000"/>
          </a:solidFill>
          <a:ln>
            <a:solidFill>
              <a:schemeClr val="tx1">
                <a:lumMod val="65000"/>
                <a:lumOff val="3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8096349">
            <a:off x="5496362" y="1138653"/>
            <a:ext cx="357190" cy="357190"/>
          </a:xfrm>
          <a:prstGeom prst="ellipse">
            <a:avLst/>
          </a:prstGeom>
          <a:solidFill>
            <a:schemeClr val="bg1"/>
          </a:solidFill>
          <a:ln>
            <a:solidFill>
              <a:schemeClr val="tx1">
                <a:lumMod val="65000"/>
                <a:lumOff val="3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8096349">
            <a:off x="6139303" y="67106"/>
            <a:ext cx="357190" cy="357190"/>
          </a:xfrm>
          <a:prstGeom prst="ellipse">
            <a:avLst/>
          </a:prstGeom>
          <a:solidFill>
            <a:schemeClr val="bg1"/>
          </a:solidFill>
          <a:ln>
            <a:solidFill>
              <a:schemeClr val="tx1">
                <a:lumMod val="65000"/>
                <a:lumOff val="3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stCxn id="65" idx="2"/>
            <a:endCxn id="66" idx="6"/>
          </p:cNvCxnSpPr>
          <p:nvPr/>
        </p:nvCxnSpPr>
        <p:spPr>
          <a:xfrm rot="5400000">
            <a:off x="5758451" y="1067076"/>
            <a:ext cx="108171" cy="879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7" idx="2"/>
            <a:endCxn id="65" idx="6"/>
          </p:cNvCxnSpPr>
          <p:nvPr/>
        </p:nvCxnSpPr>
        <p:spPr>
          <a:xfrm rot="5400000">
            <a:off x="6054808" y="461585"/>
            <a:ext cx="233272" cy="1057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rot="18096349">
            <a:off x="4737387" y="2022751"/>
            <a:ext cx="500066" cy="500066"/>
          </a:xfrm>
          <a:prstGeom prst="ellipse">
            <a:avLst/>
          </a:prstGeom>
          <a:solidFill>
            <a:srgbClr val="FF0000"/>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096349">
            <a:off x="4210478" y="2638851"/>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8096349">
            <a:off x="5424925" y="2495973"/>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70" idx="1"/>
            <a:endCxn id="71" idx="6"/>
          </p:cNvCxnSpPr>
          <p:nvPr/>
        </p:nvCxnSpPr>
        <p:spPr>
          <a:xfrm rot="10800000" flipV="1">
            <a:off x="4482670" y="2330703"/>
            <a:ext cx="261518" cy="334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2" idx="0"/>
            <a:endCxn id="70" idx="4"/>
          </p:cNvCxnSpPr>
          <p:nvPr/>
        </p:nvCxnSpPr>
        <p:spPr>
          <a:xfrm rot="10800000">
            <a:off x="5200367" y="2403819"/>
            <a:ext cx="251048" cy="1771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rot="18096349">
            <a:off x="7523469" y="5094585"/>
            <a:ext cx="500066" cy="500066"/>
          </a:xfrm>
          <a:prstGeom prst="ellipse">
            <a:avLst/>
          </a:prstGeom>
          <a:solidFill>
            <a:srgbClr val="FF0000"/>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401139">
            <a:off x="7069633" y="4783624"/>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0995957">
            <a:off x="8082347" y="4581893"/>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a:stCxn id="75" idx="0"/>
            <a:endCxn id="76" idx="6"/>
          </p:cNvCxnSpPr>
          <p:nvPr/>
        </p:nvCxnSpPr>
        <p:spPr>
          <a:xfrm rot="10800000">
            <a:off x="7346319" y="5111465"/>
            <a:ext cx="214237" cy="1021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7" idx="7"/>
            <a:endCxn id="75" idx="6"/>
          </p:cNvCxnSpPr>
          <p:nvPr/>
        </p:nvCxnSpPr>
        <p:spPr>
          <a:xfrm rot="5400000">
            <a:off x="7889954" y="4893957"/>
            <a:ext cx="252297" cy="2231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rot="16766093">
            <a:off x="5951832" y="4023014"/>
            <a:ext cx="500066" cy="500066"/>
          </a:xfrm>
          <a:prstGeom prst="ellipse">
            <a:avLst/>
          </a:prstGeom>
          <a:solidFill>
            <a:srgbClr val="FF0000"/>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096349">
            <a:off x="5567800" y="4567677"/>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6200000">
            <a:off x="6286512" y="3500438"/>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0" idx="1"/>
            <a:endCxn id="81" idx="6"/>
          </p:cNvCxnSpPr>
          <p:nvPr/>
        </p:nvCxnSpPr>
        <p:spPr>
          <a:xfrm rot="10800000" flipV="1">
            <a:off x="5839992" y="4418473"/>
            <a:ext cx="158482" cy="1756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2" idx="1"/>
            <a:endCxn id="80" idx="6"/>
          </p:cNvCxnSpPr>
          <p:nvPr/>
        </p:nvCxnSpPr>
        <p:spPr>
          <a:xfrm rot="10800000" flipV="1">
            <a:off x="6242853" y="3805318"/>
            <a:ext cx="95969" cy="2210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80" idx="3"/>
            <a:endCxn id="76" idx="3"/>
          </p:cNvCxnSpPr>
          <p:nvPr/>
        </p:nvCxnSpPr>
        <p:spPr>
          <a:xfrm>
            <a:off x="6347291" y="4476438"/>
            <a:ext cx="726043" cy="449608"/>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319" name="Straight Connector 318"/>
          <p:cNvCxnSpPr>
            <a:stCxn id="72" idx="5"/>
            <a:endCxn id="40" idx="4"/>
          </p:cNvCxnSpPr>
          <p:nvPr/>
        </p:nvCxnSpPr>
        <p:spPr>
          <a:xfrm>
            <a:off x="5777257" y="2633197"/>
            <a:ext cx="893767" cy="19402"/>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330" name="Straight Connector 329"/>
          <p:cNvCxnSpPr>
            <a:stCxn id="66" idx="2"/>
            <a:endCxn id="70" idx="6"/>
          </p:cNvCxnSpPr>
          <p:nvPr/>
        </p:nvCxnSpPr>
        <p:spPr>
          <a:xfrm rot="5400000">
            <a:off x="5054666" y="1533143"/>
            <a:ext cx="590484" cy="462905"/>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343" name="Straight Connector 342"/>
          <p:cNvCxnSpPr>
            <a:stCxn id="47" idx="4"/>
            <a:endCxn id="70" idx="0"/>
          </p:cNvCxnSpPr>
          <p:nvPr/>
        </p:nvCxnSpPr>
        <p:spPr>
          <a:xfrm>
            <a:off x="4183989" y="1625159"/>
            <a:ext cx="590484" cy="516590"/>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361" name="Straight Connector 360"/>
          <p:cNvCxnSpPr>
            <a:stCxn id="71" idx="2"/>
            <a:endCxn id="55" idx="6"/>
          </p:cNvCxnSpPr>
          <p:nvPr/>
        </p:nvCxnSpPr>
        <p:spPr>
          <a:xfrm rot="5400000">
            <a:off x="3665610" y="3135037"/>
            <a:ext cx="795353" cy="464381"/>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371" name="Straight Connector 370"/>
          <p:cNvCxnSpPr>
            <a:stCxn id="40" idx="5"/>
            <a:endCxn id="82" idx="6"/>
          </p:cNvCxnSpPr>
          <p:nvPr/>
        </p:nvCxnSpPr>
        <p:spPr>
          <a:xfrm rot="10800000" flipV="1">
            <a:off x="6465108" y="2840294"/>
            <a:ext cx="243225" cy="660144"/>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378" name="Straight Connector 377"/>
          <p:cNvCxnSpPr>
            <a:stCxn id="52" idx="4"/>
            <a:endCxn id="80" idx="0"/>
          </p:cNvCxnSpPr>
          <p:nvPr/>
        </p:nvCxnSpPr>
        <p:spPr>
          <a:xfrm>
            <a:off x="5255559" y="3839736"/>
            <a:ext cx="699655" cy="392324"/>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412" name="Straight Connector 411"/>
          <p:cNvCxnSpPr>
            <a:stCxn id="5" idx="2"/>
            <a:endCxn id="62" idx="6"/>
          </p:cNvCxnSpPr>
          <p:nvPr/>
        </p:nvCxnSpPr>
        <p:spPr>
          <a:xfrm rot="5400000">
            <a:off x="2865211" y="1245672"/>
            <a:ext cx="608238" cy="659465"/>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416" name="Straight Connector 415"/>
          <p:cNvCxnSpPr>
            <a:stCxn id="60" idx="4"/>
            <a:endCxn id="56" idx="0"/>
          </p:cNvCxnSpPr>
          <p:nvPr/>
        </p:nvCxnSpPr>
        <p:spPr>
          <a:xfrm>
            <a:off x="2628599" y="2618133"/>
            <a:ext cx="965428" cy="177154"/>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418" name="Straight Connector 417"/>
          <p:cNvCxnSpPr>
            <a:stCxn id="81" idx="2"/>
            <a:endCxn id="45" idx="6"/>
          </p:cNvCxnSpPr>
          <p:nvPr/>
        </p:nvCxnSpPr>
        <p:spPr>
          <a:xfrm rot="5400000">
            <a:off x="5156903" y="5185476"/>
            <a:ext cx="782995" cy="208796"/>
          </a:xfrm>
          <a:prstGeom prst="line">
            <a:avLst/>
          </a:prstGeom>
          <a:ln>
            <a:prstDash val="dash"/>
          </a:ln>
        </p:spPr>
        <p:style>
          <a:lnRef idx="2">
            <a:schemeClr val="accent5"/>
          </a:lnRef>
          <a:fillRef idx="0">
            <a:schemeClr val="accent5"/>
          </a:fillRef>
          <a:effectRef idx="1">
            <a:schemeClr val="accent5"/>
          </a:effectRef>
          <a:fontRef idx="minor">
            <a:schemeClr val="tx1"/>
          </a:fontRef>
        </p:style>
      </p:cxnSp>
      <p:sp>
        <p:nvSpPr>
          <p:cNvPr id="424" name="Oval 423"/>
          <p:cNvSpPr/>
          <p:nvPr/>
        </p:nvSpPr>
        <p:spPr>
          <a:xfrm rot="18096349">
            <a:off x="1932433" y="5004273"/>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5" name="Oval 424"/>
          <p:cNvSpPr/>
          <p:nvPr/>
        </p:nvSpPr>
        <p:spPr>
          <a:xfrm rot="19232084">
            <a:off x="2387903" y="5459743"/>
            <a:ext cx="500066" cy="500066"/>
          </a:xfrm>
          <a:prstGeom prst="ellipse">
            <a:avLst/>
          </a:prstGeom>
          <a:solidFill>
            <a:srgbClr val="FF0000"/>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6" name="Oval 425"/>
          <p:cNvSpPr/>
          <p:nvPr/>
        </p:nvSpPr>
        <p:spPr>
          <a:xfrm rot="18096349">
            <a:off x="3218316" y="5718653"/>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7" name="Straight Connector 426"/>
          <p:cNvCxnSpPr>
            <a:stCxn id="425" idx="0"/>
            <a:endCxn id="424" idx="4"/>
          </p:cNvCxnSpPr>
          <p:nvPr/>
        </p:nvCxnSpPr>
        <p:spPr>
          <a:xfrm rot="16200000" flipV="1">
            <a:off x="2250932" y="5288667"/>
            <a:ext cx="240283" cy="21587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a:stCxn id="426" idx="0"/>
            <a:endCxn id="425" idx="5"/>
          </p:cNvCxnSpPr>
          <p:nvPr/>
        </p:nvCxnSpPr>
        <p:spPr>
          <a:xfrm rot="10800000">
            <a:off x="2886804" y="5733891"/>
            <a:ext cx="358003" cy="697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9" name="Oval 438"/>
          <p:cNvSpPr/>
          <p:nvPr/>
        </p:nvSpPr>
        <p:spPr>
          <a:xfrm rot="18096349">
            <a:off x="495701" y="4281924"/>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Oval 439"/>
          <p:cNvSpPr/>
          <p:nvPr/>
        </p:nvSpPr>
        <p:spPr>
          <a:xfrm rot="19232084">
            <a:off x="816267" y="3745233"/>
            <a:ext cx="500066" cy="500066"/>
          </a:xfrm>
          <a:prstGeom prst="ellipse">
            <a:avLst/>
          </a:prstGeom>
          <a:solidFill>
            <a:srgbClr val="FF0000"/>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1" name="Oval 440"/>
          <p:cNvSpPr/>
          <p:nvPr/>
        </p:nvSpPr>
        <p:spPr>
          <a:xfrm rot="18096349">
            <a:off x="1424397" y="3424668"/>
            <a:ext cx="357190" cy="357190"/>
          </a:xfrm>
          <a:prstGeom prst="ellipse">
            <a:avLst/>
          </a:prstGeom>
          <a:solidFill>
            <a:schemeClr val="bg1"/>
          </a:solidFill>
          <a:ln>
            <a:solidFill>
              <a:schemeClr val="tx1">
                <a:lumMod val="65000"/>
                <a:lumOff val="3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2" name="Straight Connector 441"/>
          <p:cNvCxnSpPr>
            <a:stCxn id="440" idx="2"/>
            <a:endCxn id="439" idx="6"/>
          </p:cNvCxnSpPr>
          <p:nvPr/>
        </p:nvCxnSpPr>
        <p:spPr>
          <a:xfrm rot="10800000" flipV="1">
            <a:off x="767894" y="4154190"/>
            <a:ext cx="105379" cy="1542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a:stCxn id="441" idx="1"/>
            <a:endCxn id="440" idx="6"/>
          </p:cNvCxnSpPr>
          <p:nvPr/>
        </p:nvCxnSpPr>
        <p:spPr>
          <a:xfrm rot="10800000" flipV="1">
            <a:off x="1259329" y="3644634"/>
            <a:ext cx="169927" cy="1917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a:stCxn id="60" idx="2"/>
            <a:endCxn id="441" idx="6"/>
          </p:cNvCxnSpPr>
          <p:nvPr/>
        </p:nvCxnSpPr>
        <p:spPr>
          <a:xfrm rot="5400000">
            <a:off x="1615047" y="2781587"/>
            <a:ext cx="751113" cy="588028"/>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473" name="Straight Connector 472"/>
          <p:cNvCxnSpPr>
            <a:stCxn id="440" idx="4"/>
            <a:endCxn id="424" idx="0"/>
          </p:cNvCxnSpPr>
          <p:nvPr/>
        </p:nvCxnSpPr>
        <p:spPr>
          <a:xfrm rot="16200000" flipH="1">
            <a:off x="1141585" y="4271932"/>
            <a:ext cx="900977" cy="733699"/>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475" name="Straight Connector 474"/>
          <p:cNvCxnSpPr>
            <a:stCxn id="51" idx="2"/>
            <a:endCxn id="425" idx="7"/>
          </p:cNvCxnSpPr>
          <p:nvPr/>
        </p:nvCxnSpPr>
        <p:spPr>
          <a:xfrm rot="5400000">
            <a:off x="2419649" y="4791559"/>
            <a:ext cx="911752" cy="426948"/>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478" name="Straight Connector 477"/>
          <p:cNvCxnSpPr>
            <a:stCxn id="426" idx="5"/>
          </p:cNvCxnSpPr>
          <p:nvPr/>
        </p:nvCxnSpPr>
        <p:spPr>
          <a:xfrm>
            <a:off x="3570648" y="5855877"/>
            <a:ext cx="1429980" cy="2015"/>
          </a:xfrm>
          <a:prstGeom prst="line">
            <a:avLst/>
          </a:prstGeom>
          <a:ln>
            <a:prstDash val="dash"/>
          </a:ln>
        </p:spPr>
        <p:style>
          <a:lnRef idx="2">
            <a:schemeClr val="accent5"/>
          </a:lnRef>
          <a:fillRef idx="0">
            <a:schemeClr val="accent5"/>
          </a:fillRef>
          <a:effectRef idx="1">
            <a:schemeClr val="accent5"/>
          </a:effectRef>
          <a:fontRef idx="minor">
            <a:schemeClr val="tx1"/>
          </a:fontRef>
        </p:style>
      </p:cxnSp>
      <p:cxnSp>
        <p:nvCxnSpPr>
          <p:cNvPr id="491" name="Straight Arrow Connector 490"/>
          <p:cNvCxnSpPr/>
          <p:nvPr/>
        </p:nvCxnSpPr>
        <p:spPr>
          <a:xfrm rot="10800000" flipV="1">
            <a:off x="6357950" y="714356"/>
            <a:ext cx="714380" cy="142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3" name="TextBox 492"/>
          <p:cNvSpPr txBox="1"/>
          <p:nvPr/>
        </p:nvSpPr>
        <p:spPr>
          <a:xfrm>
            <a:off x="7000892" y="428604"/>
            <a:ext cx="1643074" cy="646331"/>
          </a:xfrm>
          <a:prstGeom prst="rect">
            <a:avLst/>
          </a:prstGeom>
          <a:noFill/>
        </p:spPr>
        <p:txBody>
          <a:bodyPr wrap="square" rtlCol="0">
            <a:spAutoFit/>
          </a:bodyPr>
          <a:lstStyle/>
          <a:p>
            <a:pPr algn="ctr"/>
            <a:r>
              <a:rPr lang="en-US" b="1" smtClean="0"/>
              <a:t>Molecule of H</a:t>
            </a:r>
            <a:r>
              <a:rPr lang="en-US" sz="1600" b="1" smtClean="0"/>
              <a:t>2</a:t>
            </a:r>
            <a:r>
              <a:rPr lang="en-US" b="1" smtClean="0"/>
              <a:t>O</a:t>
            </a:r>
            <a:endParaRPr lang="en-US" b="1"/>
          </a:p>
        </p:txBody>
      </p:sp>
      <p:cxnSp>
        <p:nvCxnSpPr>
          <p:cNvPr id="495" name="Straight Arrow Connector 494"/>
          <p:cNvCxnSpPr/>
          <p:nvPr/>
        </p:nvCxnSpPr>
        <p:spPr>
          <a:xfrm>
            <a:off x="1357290" y="2500306"/>
            <a:ext cx="571504" cy="500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6" name="TextBox 495"/>
          <p:cNvSpPr txBox="1"/>
          <p:nvPr/>
        </p:nvSpPr>
        <p:spPr>
          <a:xfrm>
            <a:off x="357158" y="1928802"/>
            <a:ext cx="1285884" cy="646331"/>
          </a:xfrm>
          <a:prstGeom prst="rect">
            <a:avLst/>
          </a:prstGeom>
          <a:noFill/>
        </p:spPr>
        <p:txBody>
          <a:bodyPr wrap="square" rtlCol="0">
            <a:spAutoFit/>
          </a:bodyPr>
          <a:lstStyle/>
          <a:p>
            <a:pPr algn="ctr"/>
            <a:r>
              <a:rPr lang="en-US" b="1" smtClean="0"/>
              <a:t>Hydrogen bond</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2000"/>
                                        <p:tgtEl>
                                          <p:spTgt spid="343"/>
                                        </p:tgtEl>
                                      </p:cBhvr>
                                    </p:animEffect>
                                  </p:childTnLst>
                                </p:cTn>
                              </p:par>
                              <p:par>
                                <p:cTn id="8" presetID="10" presetClass="entr" presetSubtype="0"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Effect transition="in" filter="fade">
                                      <p:cBhvr>
                                        <p:cTn id="10" dur="2000"/>
                                        <p:tgtEl>
                                          <p:spTgt spid="330"/>
                                        </p:tgtEl>
                                      </p:cBhvr>
                                    </p:animEffect>
                                  </p:childTnLst>
                                </p:cTn>
                              </p:par>
                              <p:par>
                                <p:cTn id="11" presetID="10" presetClass="entr" presetSubtype="0"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Effect transition="in" filter="fade">
                                      <p:cBhvr>
                                        <p:cTn id="13" dur="2000"/>
                                        <p:tgtEl>
                                          <p:spTgt spid="319"/>
                                        </p:tgtEl>
                                      </p:cBhvr>
                                    </p:animEffect>
                                  </p:childTnLst>
                                </p:cTn>
                              </p:par>
                              <p:par>
                                <p:cTn id="14" presetID="10" presetClass="entr" presetSubtype="0" fill="hold" nodeType="withEffect">
                                  <p:stCondLst>
                                    <p:cond delay="0"/>
                                  </p:stCondLst>
                                  <p:childTnLst>
                                    <p:set>
                                      <p:cBhvr>
                                        <p:cTn id="15" dur="1" fill="hold">
                                          <p:stCondLst>
                                            <p:cond delay="0"/>
                                          </p:stCondLst>
                                        </p:cTn>
                                        <p:tgtEl>
                                          <p:spTgt spid="371"/>
                                        </p:tgtEl>
                                        <p:attrNameLst>
                                          <p:attrName>style.visibility</p:attrName>
                                        </p:attrNameLst>
                                      </p:cBhvr>
                                      <p:to>
                                        <p:strVal val="visible"/>
                                      </p:to>
                                    </p:set>
                                    <p:animEffect transition="in" filter="fade">
                                      <p:cBhvr>
                                        <p:cTn id="16" dur="2000"/>
                                        <p:tgtEl>
                                          <p:spTgt spid="371"/>
                                        </p:tgtEl>
                                      </p:cBhvr>
                                    </p:animEffect>
                                  </p:childTnLst>
                                </p:cTn>
                              </p:par>
                              <p:par>
                                <p:cTn id="17" presetID="10" presetClass="entr" presetSubtype="0" fill="hold" nodeType="withEffect">
                                  <p:stCondLst>
                                    <p:cond delay="0"/>
                                  </p:stCondLst>
                                  <p:childTnLst>
                                    <p:set>
                                      <p:cBhvr>
                                        <p:cTn id="18" dur="1" fill="hold">
                                          <p:stCondLst>
                                            <p:cond delay="0"/>
                                          </p:stCondLst>
                                        </p:cTn>
                                        <p:tgtEl>
                                          <p:spTgt spid="295"/>
                                        </p:tgtEl>
                                        <p:attrNameLst>
                                          <p:attrName>style.visibility</p:attrName>
                                        </p:attrNameLst>
                                      </p:cBhvr>
                                      <p:to>
                                        <p:strVal val="visible"/>
                                      </p:to>
                                    </p:set>
                                    <p:animEffect transition="in" filter="fade">
                                      <p:cBhvr>
                                        <p:cTn id="19" dur="2000"/>
                                        <p:tgtEl>
                                          <p:spTgt spid="295"/>
                                        </p:tgtEl>
                                      </p:cBhvr>
                                    </p:animEffect>
                                  </p:childTnLst>
                                </p:cTn>
                              </p:par>
                              <p:par>
                                <p:cTn id="20" presetID="10" presetClass="entr" presetSubtype="0" fill="hold" nodeType="withEffect">
                                  <p:stCondLst>
                                    <p:cond delay="0"/>
                                  </p:stCondLst>
                                  <p:childTnLst>
                                    <p:set>
                                      <p:cBhvr>
                                        <p:cTn id="21" dur="1" fill="hold">
                                          <p:stCondLst>
                                            <p:cond delay="0"/>
                                          </p:stCondLst>
                                        </p:cTn>
                                        <p:tgtEl>
                                          <p:spTgt spid="378"/>
                                        </p:tgtEl>
                                        <p:attrNameLst>
                                          <p:attrName>style.visibility</p:attrName>
                                        </p:attrNameLst>
                                      </p:cBhvr>
                                      <p:to>
                                        <p:strVal val="visible"/>
                                      </p:to>
                                    </p:set>
                                    <p:animEffect transition="in" filter="fade">
                                      <p:cBhvr>
                                        <p:cTn id="22" dur="2000"/>
                                        <p:tgtEl>
                                          <p:spTgt spid="378"/>
                                        </p:tgtEl>
                                      </p:cBhvr>
                                    </p:animEffect>
                                  </p:childTnLst>
                                </p:cTn>
                              </p:par>
                              <p:par>
                                <p:cTn id="23" presetID="10" presetClass="entr" presetSubtype="0" fill="hold" nodeType="withEffect">
                                  <p:stCondLst>
                                    <p:cond delay="0"/>
                                  </p:stCondLst>
                                  <p:childTnLst>
                                    <p:set>
                                      <p:cBhvr>
                                        <p:cTn id="24" dur="1" fill="hold">
                                          <p:stCondLst>
                                            <p:cond delay="0"/>
                                          </p:stCondLst>
                                        </p:cTn>
                                        <p:tgtEl>
                                          <p:spTgt spid="361"/>
                                        </p:tgtEl>
                                        <p:attrNameLst>
                                          <p:attrName>style.visibility</p:attrName>
                                        </p:attrNameLst>
                                      </p:cBhvr>
                                      <p:to>
                                        <p:strVal val="visible"/>
                                      </p:to>
                                    </p:set>
                                    <p:animEffect transition="in" filter="fade">
                                      <p:cBhvr>
                                        <p:cTn id="25" dur="2000"/>
                                        <p:tgtEl>
                                          <p:spTgt spid="361"/>
                                        </p:tgtEl>
                                      </p:cBhvr>
                                    </p:animEffect>
                                  </p:childTnLst>
                                </p:cTn>
                              </p:par>
                              <p:par>
                                <p:cTn id="26" presetID="10" presetClass="entr" presetSubtype="0" fill="hold" nodeType="withEffect">
                                  <p:stCondLst>
                                    <p:cond delay="0"/>
                                  </p:stCondLst>
                                  <p:childTnLst>
                                    <p:set>
                                      <p:cBhvr>
                                        <p:cTn id="27" dur="1" fill="hold">
                                          <p:stCondLst>
                                            <p:cond delay="0"/>
                                          </p:stCondLst>
                                        </p:cTn>
                                        <p:tgtEl>
                                          <p:spTgt spid="478"/>
                                        </p:tgtEl>
                                        <p:attrNameLst>
                                          <p:attrName>style.visibility</p:attrName>
                                        </p:attrNameLst>
                                      </p:cBhvr>
                                      <p:to>
                                        <p:strVal val="visible"/>
                                      </p:to>
                                    </p:set>
                                    <p:animEffect transition="in" filter="fade">
                                      <p:cBhvr>
                                        <p:cTn id="28" dur="2000"/>
                                        <p:tgtEl>
                                          <p:spTgt spid="478"/>
                                        </p:tgtEl>
                                      </p:cBhvr>
                                    </p:animEffect>
                                  </p:childTnLst>
                                </p:cTn>
                              </p:par>
                              <p:par>
                                <p:cTn id="29" presetID="10" presetClass="entr" presetSubtype="0" fill="hold" nodeType="withEffect">
                                  <p:stCondLst>
                                    <p:cond delay="0"/>
                                  </p:stCondLst>
                                  <p:childTnLst>
                                    <p:set>
                                      <p:cBhvr>
                                        <p:cTn id="30" dur="1" fill="hold">
                                          <p:stCondLst>
                                            <p:cond delay="0"/>
                                          </p:stCondLst>
                                        </p:cTn>
                                        <p:tgtEl>
                                          <p:spTgt spid="475"/>
                                        </p:tgtEl>
                                        <p:attrNameLst>
                                          <p:attrName>style.visibility</p:attrName>
                                        </p:attrNameLst>
                                      </p:cBhvr>
                                      <p:to>
                                        <p:strVal val="visible"/>
                                      </p:to>
                                    </p:set>
                                    <p:animEffect transition="in" filter="fade">
                                      <p:cBhvr>
                                        <p:cTn id="31" dur="2000"/>
                                        <p:tgtEl>
                                          <p:spTgt spid="475"/>
                                        </p:tgtEl>
                                      </p:cBhvr>
                                    </p:animEffect>
                                  </p:childTnLst>
                                </p:cTn>
                              </p:par>
                              <p:par>
                                <p:cTn id="32" presetID="10" presetClass="entr" presetSubtype="0" fill="hold" nodeType="withEffect">
                                  <p:stCondLst>
                                    <p:cond delay="0"/>
                                  </p:stCondLst>
                                  <p:childTnLst>
                                    <p:set>
                                      <p:cBhvr>
                                        <p:cTn id="33" dur="1" fill="hold">
                                          <p:stCondLst>
                                            <p:cond delay="0"/>
                                          </p:stCondLst>
                                        </p:cTn>
                                        <p:tgtEl>
                                          <p:spTgt spid="418"/>
                                        </p:tgtEl>
                                        <p:attrNameLst>
                                          <p:attrName>style.visibility</p:attrName>
                                        </p:attrNameLst>
                                      </p:cBhvr>
                                      <p:to>
                                        <p:strVal val="visible"/>
                                      </p:to>
                                    </p:set>
                                    <p:animEffect transition="in" filter="fade">
                                      <p:cBhvr>
                                        <p:cTn id="34" dur="2000"/>
                                        <p:tgtEl>
                                          <p:spTgt spid="418"/>
                                        </p:tgtEl>
                                      </p:cBhvr>
                                    </p:animEffect>
                                  </p:childTnLst>
                                </p:cTn>
                              </p:par>
                              <p:par>
                                <p:cTn id="35" presetID="10" presetClass="entr" presetSubtype="0" fill="hold" nodeType="withEffect">
                                  <p:stCondLst>
                                    <p:cond delay="0"/>
                                  </p:stCondLst>
                                  <p:childTnLst>
                                    <p:set>
                                      <p:cBhvr>
                                        <p:cTn id="36" dur="1" fill="hold">
                                          <p:stCondLst>
                                            <p:cond delay="0"/>
                                          </p:stCondLst>
                                        </p:cTn>
                                        <p:tgtEl>
                                          <p:spTgt spid="416"/>
                                        </p:tgtEl>
                                        <p:attrNameLst>
                                          <p:attrName>style.visibility</p:attrName>
                                        </p:attrNameLst>
                                      </p:cBhvr>
                                      <p:to>
                                        <p:strVal val="visible"/>
                                      </p:to>
                                    </p:set>
                                    <p:animEffect transition="in" filter="fade">
                                      <p:cBhvr>
                                        <p:cTn id="37" dur="2000"/>
                                        <p:tgtEl>
                                          <p:spTgt spid="416"/>
                                        </p:tgtEl>
                                      </p:cBhvr>
                                    </p:animEffect>
                                  </p:childTnLst>
                                </p:cTn>
                              </p:par>
                              <p:par>
                                <p:cTn id="38" presetID="10" presetClass="entr" presetSubtype="0" fill="hold" nodeType="withEffect">
                                  <p:stCondLst>
                                    <p:cond delay="0"/>
                                  </p:stCondLst>
                                  <p:childTnLst>
                                    <p:set>
                                      <p:cBhvr>
                                        <p:cTn id="39" dur="1" fill="hold">
                                          <p:stCondLst>
                                            <p:cond delay="0"/>
                                          </p:stCondLst>
                                        </p:cTn>
                                        <p:tgtEl>
                                          <p:spTgt spid="412"/>
                                        </p:tgtEl>
                                        <p:attrNameLst>
                                          <p:attrName>style.visibility</p:attrName>
                                        </p:attrNameLst>
                                      </p:cBhvr>
                                      <p:to>
                                        <p:strVal val="visible"/>
                                      </p:to>
                                    </p:set>
                                    <p:animEffect transition="in" filter="fade">
                                      <p:cBhvr>
                                        <p:cTn id="40" dur="2000"/>
                                        <p:tgtEl>
                                          <p:spTgt spid="412"/>
                                        </p:tgtEl>
                                      </p:cBhvr>
                                    </p:animEffect>
                                  </p:childTnLst>
                                </p:cTn>
                              </p:par>
                              <p:par>
                                <p:cTn id="41" presetID="10" presetClass="entr" presetSubtype="0" fill="hold" nodeType="withEffect">
                                  <p:stCondLst>
                                    <p:cond delay="0"/>
                                  </p:stCondLst>
                                  <p:childTnLst>
                                    <p:set>
                                      <p:cBhvr>
                                        <p:cTn id="42" dur="1" fill="hold">
                                          <p:stCondLst>
                                            <p:cond delay="0"/>
                                          </p:stCondLst>
                                        </p:cTn>
                                        <p:tgtEl>
                                          <p:spTgt spid="466"/>
                                        </p:tgtEl>
                                        <p:attrNameLst>
                                          <p:attrName>style.visibility</p:attrName>
                                        </p:attrNameLst>
                                      </p:cBhvr>
                                      <p:to>
                                        <p:strVal val="visible"/>
                                      </p:to>
                                    </p:set>
                                    <p:animEffect transition="in" filter="fade">
                                      <p:cBhvr>
                                        <p:cTn id="43" dur="2000"/>
                                        <p:tgtEl>
                                          <p:spTgt spid="466"/>
                                        </p:tgtEl>
                                      </p:cBhvr>
                                    </p:animEffect>
                                  </p:childTnLst>
                                </p:cTn>
                              </p:par>
                              <p:par>
                                <p:cTn id="44" presetID="10" presetClass="entr" presetSubtype="0" fill="hold" nodeType="withEffect">
                                  <p:stCondLst>
                                    <p:cond delay="0"/>
                                  </p:stCondLst>
                                  <p:childTnLst>
                                    <p:set>
                                      <p:cBhvr>
                                        <p:cTn id="45" dur="1" fill="hold">
                                          <p:stCondLst>
                                            <p:cond delay="0"/>
                                          </p:stCondLst>
                                        </p:cTn>
                                        <p:tgtEl>
                                          <p:spTgt spid="473"/>
                                        </p:tgtEl>
                                        <p:attrNameLst>
                                          <p:attrName>style.visibility</p:attrName>
                                        </p:attrNameLst>
                                      </p:cBhvr>
                                      <p:to>
                                        <p:strVal val="visible"/>
                                      </p:to>
                                    </p:set>
                                    <p:animEffect transition="in" filter="fade">
                                      <p:cBhvr>
                                        <p:cTn id="46" dur="2000"/>
                                        <p:tgtEl>
                                          <p:spTgt spid="473"/>
                                        </p:tgtEl>
                                      </p:cBhvr>
                                    </p:animEffect>
                                  </p:childTnLst>
                                </p:cTn>
                              </p:par>
                              <p:par>
                                <p:cTn id="47" presetID="10" presetClass="entr" presetSubtype="0" fill="hold" nodeType="withEffect">
                                  <p:stCondLst>
                                    <p:cond delay="0"/>
                                  </p:stCondLst>
                                  <p:childTnLst>
                                    <p:set>
                                      <p:cBhvr>
                                        <p:cTn id="48" dur="1" fill="hold">
                                          <p:stCondLst>
                                            <p:cond delay="0"/>
                                          </p:stCondLst>
                                        </p:cTn>
                                        <p:tgtEl>
                                          <p:spTgt spid="495"/>
                                        </p:tgtEl>
                                        <p:attrNameLst>
                                          <p:attrName>style.visibility</p:attrName>
                                        </p:attrNameLst>
                                      </p:cBhvr>
                                      <p:to>
                                        <p:strVal val="visible"/>
                                      </p:to>
                                    </p:set>
                                    <p:animEffect transition="in" filter="fade">
                                      <p:cBhvr>
                                        <p:cTn id="49" dur="2000"/>
                                        <p:tgtEl>
                                          <p:spTgt spid="4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6"/>
                                        </p:tgtEl>
                                        <p:attrNameLst>
                                          <p:attrName>style.visibility</p:attrName>
                                        </p:attrNameLst>
                                      </p:cBhvr>
                                      <p:to>
                                        <p:strVal val="visible"/>
                                      </p:to>
                                    </p:set>
                                    <p:animEffect transition="in" filter="fade">
                                      <p:cBhvr>
                                        <p:cTn id="52" dur="2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914400" y="835530"/>
          <a:ext cx="7315200" cy="5186940"/>
        </p:xfrm>
        <a:graphic>
          <a:graphicData uri="http://schemas.openxmlformats.org/drawingml/2006/table">
            <a:tbl>
              <a:tblPr/>
              <a:tblGrid>
                <a:gridCol w="1828800"/>
                <a:gridCol w="2743200"/>
                <a:gridCol w="2743200"/>
              </a:tblGrid>
              <a:tr h="852072">
                <a:tc>
                  <a:txBody>
                    <a:bodyPr/>
                    <a:lstStyle/>
                    <a:p>
                      <a:pPr algn="ctr">
                        <a:lnSpc>
                          <a:spcPct val="115000"/>
                        </a:lnSpc>
                        <a:spcAft>
                          <a:spcPts val="0"/>
                        </a:spcAft>
                      </a:pPr>
                      <a:r>
                        <a:rPr lang="sr-Latn-CS" sz="2000" b="1" smtClean="0">
                          <a:latin typeface="Times New Roman"/>
                          <a:ea typeface="Times New Roman"/>
                          <a:cs typeface="Times New Roman"/>
                        </a:rPr>
                        <a:t>Т</a:t>
                      </a:r>
                      <a:r>
                        <a:rPr lang="en-US" sz="2000" b="1" smtClean="0">
                          <a:latin typeface="Times New Roman"/>
                          <a:ea typeface="Times New Roman"/>
                          <a:cs typeface="Times New Roman"/>
                        </a:rPr>
                        <a:t> (</a:t>
                      </a:r>
                      <a:r>
                        <a:rPr lang="sr-Latn-CS" sz="2000" b="1" smtClean="0">
                          <a:latin typeface="Times New Roman"/>
                          <a:ea typeface="Times New Roman"/>
                          <a:cs typeface="Times New Roman"/>
                        </a:rPr>
                        <a:t>°C</a:t>
                      </a:r>
                      <a:r>
                        <a:rPr lang="en-US" sz="2000" b="1" smtClean="0">
                          <a:latin typeface="Times New Roman"/>
                          <a:ea typeface="Times New Roman"/>
                          <a:cs typeface="Times New Roman"/>
                        </a:rPr>
                        <a:t>)</a:t>
                      </a:r>
                      <a:endParaRPr lang="sr-Latn-CS" sz="2000"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smtClean="0">
                          <a:latin typeface="Times New Roman"/>
                          <a:ea typeface="Times New Roman"/>
                          <a:cs typeface="Times New Roman"/>
                        </a:rPr>
                        <a:t>Density of  WATER</a:t>
                      </a:r>
                      <a:r>
                        <a:rPr lang="sr-Latn-CS" sz="2000" b="1" dirty="0">
                          <a:latin typeface="Times New Roman"/>
                          <a:ea typeface="Times New Roman"/>
                          <a:cs typeface="Times New Roman"/>
                        </a:rPr>
                        <a:t/>
                      </a:r>
                      <a:br>
                        <a:rPr lang="sr-Latn-CS" sz="2000" b="1" dirty="0">
                          <a:latin typeface="Times New Roman"/>
                          <a:ea typeface="Times New Roman"/>
                          <a:cs typeface="Times New Roman"/>
                        </a:rPr>
                      </a:br>
                      <a:r>
                        <a:rPr lang="sr-Latn-CS" sz="2000" b="1" dirty="0">
                          <a:latin typeface="Times New Roman"/>
                          <a:ea typeface="Times New Roman"/>
                          <a:cs typeface="Times New Roman"/>
                        </a:rPr>
                        <a:t>(g/cm</a:t>
                      </a:r>
                      <a:r>
                        <a:rPr lang="sr-Latn-CS" sz="2000" b="1" baseline="30000" dirty="0">
                          <a:latin typeface="Times New Roman"/>
                          <a:ea typeface="Times New Roman"/>
                          <a:cs typeface="Times New Roman"/>
                        </a:rPr>
                        <a:t>3</a:t>
                      </a:r>
                      <a:r>
                        <a:rPr lang="sr-Latn-CS" sz="2000" b="1" dirty="0">
                          <a:latin typeface="Times New Roman"/>
                          <a:ea typeface="Times New Roman"/>
                          <a:cs typeface="Times New Roman"/>
                        </a:rPr>
                        <a:t>)</a:t>
                      </a:r>
                      <a:endParaRPr lang="sr-Latn-CS" sz="2000"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smtClean="0">
                          <a:latin typeface="Times New Roman" pitchFamily="18" charset="0"/>
                          <a:ea typeface="Calibri"/>
                          <a:cs typeface="Times New Roman" pitchFamily="18" charset="0"/>
                        </a:rPr>
                        <a:t>Density</a:t>
                      </a:r>
                      <a:r>
                        <a:rPr lang="en-US" sz="2000" b="1" baseline="0" smtClean="0">
                          <a:latin typeface="Times New Roman" pitchFamily="18" charset="0"/>
                          <a:ea typeface="Calibri"/>
                          <a:cs typeface="Times New Roman" pitchFamily="18" charset="0"/>
                        </a:rPr>
                        <a:t> of  ICE </a:t>
                      </a:r>
                      <a:r>
                        <a:rPr lang="sr-Latn-CS" sz="2000" b="1" smtClean="0">
                          <a:latin typeface="Times New Roman"/>
                          <a:ea typeface="Times New Roman"/>
                          <a:cs typeface="Times New Roman"/>
                        </a:rPr>
                        <a:t>(g/cm</a:t>
                      </a:r>
                      <a:r>
                        <a:rPr lang="sr-Latn-CS" sz="2000" b="1" baseline="30000" smtClean="0">
                          <a:latin typeface="Times New Roman"/>
                          <a:ea typeface="Times New Roman"/>
                          <a:cs typeface="Times New Roman"/>
                        </a:rPr>
                        <a:t>3</a:t>
                      </a:r>
                      <a:r>
                        <a:rPr lang="sr-Latn-CS" sz="2000" b="1" smtClean="0">
                          <a:latin typeface="Times New Roman"/>
                          <a:ea typeface="Times New Roman"/>
                          <a:cs typeface="Times New Roman"/>
                        </a:rPr>
                        <a:t>)</a:t>
                      </a:r>
                      <a:endParaRPr lang="sr-Latn-CS" sz="2000" b="1" dirty="0">
                        <a:latin typeface="Times New Roman" pitchFamily="18" charset="0"/>
                        <a:ea typeface="Calibri"/>
                        <a:cs typeface="Times New Roman"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8150">
                <a:tc>
                  <a:txBody>
                    <a:bodyPr/>
                    <a:lstStyle/>
                    <a:p>
                      <a:pPr algn="ctr">
                        <a:lnSpc>
                          <a:spcPct val="115000"/>
                        </a:lnSpc>
                        <a:spcAft>
                          <a:spcPts val="0"/>
                        </a:spcAft>
                      </a:pPr>
                      <a:r>
                        <a:rPr lang="sr-Latn-CS" sz="2000" b="1" dirty="0">
                          <a:latin typeface="Times New Roman"/>
                          <a:ea typeface="Times New Roman"/>
                          <a:cs typeface="Times New Roman"/>
                        </a:rPr>
                        <a:t>30</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sr-Latn-CS" sz="2000" b="1" dirty="0">
                          <a:latin typeface="Times New Roman"/>
                          <a:ea typeface="Times New Roman"/>
                          <a:cs typeface="Times New Roman"/>
                        </a:rPr>
                        <a:t>0,9957</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smtClean="0">
                          <a:latin typeface="Calibri"/>
                          <a:ea typeface="Calibri"/>
                          <a:cs typeface="Times New Roman"/>
                        </a:rPr>
                        <a:t>/</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8150">
                <a:tc>
                  <a:txBody>
                    <a:bodyPr/>
                    <a:lstStyle/>
                    <a:p>
                      <a:pPr algn="ctr">
                        <a:lnSpc>
                          <a:spcPct val="115000"/>
                        </a:lnSpc>
                        <a:spcAft>
                          <a:spcPts val="0"/>
                        </a:spcAft>
                      </a:pPr>
                      <a:r>
                        <a:rPr lang="sr-Latn-CS" sz="2000" b="1" dirty="0">
                          <a:latin typeface="Times New Roman"/>
                          <a:ea typeface="Times New Roman"/>
                          <a:cs typeface="Times New Roman"/>
                        </a:rPr>
                        <a:t>20</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sr-Latn-CS" sz="2000" b="1" dirty="0">
                          <a:latin typeface="Times New Roman"/>
                          <a:ea typeface="Times New Roman"/>
                          <a:cs typeface="Times New Roman"/>
                        </a:rPr>
                        <a:t>0,9982</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smtClean="0">
                          <a:latin typeface="Calibri"/>
                          <a:ea typeface="Calibri"/>
                          <a:cs typeface="Times New Roman"/>
                        </a:rPr>
                        <a:t>/</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8150">
                <a:tc>
                  <a:txBody>
                    <a:bodyPr/>
                    <a:lstStyle/>
                    <a:p>
                      <a:pPr algn="ctr">
                        <a:lnSpc>
                          <a:spcPct val="115000"/>
                        </a:lnSpc>
                        <a:spcAft>
                          <a:spcPts val="0"/>
                        </a:spcAft>
                      </a:pPr>
                      <a:r>
                        <a:rPr lang="sr-Latn-CS" sz="2000" b="1" dirty="0">
                          <a:latin typeface="Times New Roman"/>
                          <a:ea typeface="Times New Roman"/>
                          <a:cs typeface="Times New Roman"/>
                        </a:rPr>
                        <a:t>10</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sr-Latn-CS" sz="2000" b="1" dirty="0">
                          <a:latin typeface="Times New Roman"/>
                          <a:ea typeface="Times New Roman"/>
                          <a:cs typeface="Times New Roman"/>
                        </a:rPr>
                        <a:t>0,9997</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smtClean="0">
                          <a:latin typeface="Calibri"/>
                          <a:ea typeface="Calibri"/>
                          <a:cs typeface="Times New Roman"/>
                        </a:rPr>
                        <a:t>/</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58150">
                <a:tc>
                  <a:txBody>
                    <a:bodyPr/>
                    <a:lstStyle/>
                    <a:p>
                      <a:pPr algn="ctr">
                        <a:lnSpc>
                          <a:spcPct val="115000"/>
                        </a:lnSpc>
                        <a:spcAft>
                          <a:spcPts val="0"/>
                        </a:spcAft>
                      </a:pPr>
                      <a:r>
                        <a:rPr lang="sr-Latn-CS" sz="2000" b="1" dirty="0">
                          <a:latin typeface="Times New Roman"/>
                          <a:ea typeface="Times New Roman"/>
                          <a:cs typeface="Times New Roman"/>
                        </a:rPr>
                        <a:t>0</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r-Latn-CS" sz="2000" b="1" dirty="0">
                          <a:latin typeface="Times New Roman"/>
                          <a:ea typeface="Times New Roman"/>
                          <a:cs typeface="Times New Roman"/>
                        </a:rPr>
                        <a:t>0,9998</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kumimoji="0" lang="en-US" sz="2000" b="1" i="0" kern="1200" smtClean="0">
                          <a:solidFill>
                            <a:schemeClr val="tx1"/>
                          </a:solidFill>
                          <a:latin typeface="Times New Roman" pitchFamily="18" charset="0"/>
                          <a:ea typeface="+mn-ea"/>
                          <a:cs typeface="Times New Roman" pitchFamily="18" charset="0"/>
                        </a:rPr>
                        <a:t>0.9162</a:t>
                      </a:r>
                      <a:endParaRPr lang="sr-Latn-CS" sz="2000" b="1" dirty="0">
                        <a:latin typeface="Times New Roman" pitchFamily="18" charset="0"/>
                        <a:ea typeface="Calibri"/>
                        <a:cs typeface="Times New Roman"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58150">
                <a:tc>
                  <a:txBody>
                    <a:bodyPr/>
                    <a:lstStyle/>
                    <a:p>
                      <a:pPr algn="ctr">
                        <a:lnSpc>
                          <a:spcPct val="115000"/>
                        </a:lnSpc>
                        <a:spcAft>
                          <a:spcPts val="0"/>
                        </a:spcAft>
                      </a:pPr>
                      <a:r>
                        <a:rPr lang="sr-Latn-CS" sz="2000" b="1" dirty="0">
                          <a:latin typeface="Times New Roman"/>
                          <a:ea typeface="Times New Roman"/>
                          <a:cs typeface="Times New Roman"/>
                        </a:rPr>
                        <a:t>-10</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r-Latn-CS" sz="2000" b="1" dirty="0">
                          <a:latin typeface="Times New Roman"/>
                          <a:ea typeface="Times New Roman"/>
                          <a:cs typeface="Times New Roman"/>
                        </a:rPr>
                        <a:t>0,9982</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kumimoji="0" lang="en-US" sz="2000" b="1" i="0" kern="1200" smtClean="0">
                          <a:solidFill>
                            <a:schemeClr val="tx1"/>
                          </a:solidFill>
                          <a:latin typeface="Times New Roman" pitchFamily="18" charset="0"/>
                          <a:ea typeface="+mn-ea"/>
                          <a:cs typeface="Times New Roman" pitchFamily="18" charset="0"/>
                        </a:rPr>
                        <a:t>0.9189</a:t>
                      </a:r>
                      <a:endParaRPr lang="sr-Latn-CS" sz="2000" b="1" dirty="0">
                        <a:latin typeface="Times New Roman" pitchFamily="18" charset="0"/>
                        <a:ea typeface="Calibri"/>
                        <a:cs typeface="Times New Roman"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58150">
                <a:tc>
                  <a:txBody>
                    <a:bodyPr/>
                    <a:lstStyle/>
                    <a:p>
                      <a:pPr algn="ctr">
                        <a:lnSpc>
                          <a:spcPct val="115000"/>
                        </a:lnSpc>
                        <a:spcAft>
                          <a:spcPts val="0"/>
                        </a:spcAft>
                      </a:pPr>
                      <a:r>
                        <a:rPr lang="sr-Latn-CS" sz="2000" b="1" dirty="0">
                          <a:latin typeface="Times New Roman"/>
                          <a:ea typeface="Times New Roman"/>
                          <a:cs typeface="Times New Roman"/>
                        </a:rPr>
                        <a:t>-20</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r-Latn-CS" sz="2000" b="1" dirty="0">
                          <a:latin typeface="Times New Roman"/>
                          <a:ea typeface="Times New Roman"/>
                          <a:cs typeface="Times New Roman"/>
                        </a:rPr>
                        <a:t>0,9935</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kumimoji="0" lang="en-US" sz="2000" b="1" i="0" kern="1200" smtClean="0">
                          <a:solidFill>
                            <a:schemeClr val="tx1"/>
                          </a:solidFill>
                          <a:latin typeface="Times New Roman" pitchFamily="18" charset="0"/>
                          <a:ea typeface="+mn-ea"/>
                          <a:cs typeface="Times New Roman" pitchFamily="18" charset="0"/>
                        </a:rPr>
                        <a:t>0.9194</a:t>
                      </a:r>
                      <a:endParaRPr lang="sr-Latn-CS" sz="2000" b="1" dirty="0">
                        <a:latin typeface="Times New Roman" pitchFamily="18" charset="0"/>
                        <a:ea typeface="Calibri"/>
                        <a:cs typeface="Times New Roman"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58150">
                <a:tc>
                  <a:txBody>
                    <a:bodyPr/>
                    <a:lstStyle/>
                    <a:p>
                      <a:pPr algn="ctr">
                        <a:lnSpc>
                          <a:spcPct val="115000"/>
                        </a:lnSpc>
                        <a:spcAft>
                          <a:spcPts val="0"/>
                        </a:spcAft>
                      </a:pPr>
                      <a:r>
                        <a:rPr lang="sr-Latn-CS" sz="2000" b="1" dirty="0">
                          <a:latin typeface="Times New Roman"/>
                          <a:ea typeface="Times New Roman"/>
                          <a:cs typeface="Times New Roman"/>
                        </a:rPr>
                        <a:t>-30</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r-Latn-CS" sz="2000" b="1" dirty="0">
                          <a:latin typeface="Times New Roman"/>
                          <a:ea typeface="Times New Roman"/>
                          <a:cs typeface="Times New Roman"/>
                        </a:rPr>
                        <a:t>0,983</a:t>
                      </a:r>
                      <a:endParaRPr lang="sr-Latn-CS" sz="2000" b="1"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kumimoji="0" lang="en-US" sz="2000" b="1" i="0" kern="1200" smtClean="0">
                          <a:solidFill>
                            <a:schemeClr val="tx1"/>
                          </a:solidFill>
                          <a:latin typeface="Times New Roman" pitchFamily="18" charset="0"/>
                          <a:ea typeface="+mn-ea"/>
                          <a:cs typeface="Times New Roman" pitchFamily="18" charset="0"/>
                        </a:rPr>
                        <a:t>0.9200</a:t>
                      </a:r>
                      <a:endParaRPr lang="sr-Latn-CS" sz="2000" b="1" dirty="0">
                        <a:latin typeface="Times New Roman" pitchFamily="18" charset="0"/>
                        <a:ea typeface="Calibri"/>
                        <a:cs typeface="Times New Roman" pitchFamily="18"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127818">
                <a:tc gridSpan="3">
                  <a:txBody>
                    <a:bodyPr/>
                    <a:lstStyle/>
                    <a:p>
                      <a:pPr algn="ctr">
                        <a:lnSpc>
                          <a:spcPct val="115000"/>
                        </a:lnSpc>
                        <a:spcAft>
                          <a:spcPts val="225"/>
                        </a:spcAft>
                      </a:pPr>
                      <a:r>
                        <a:rPr lang="en-US" sz="1800" b="1" dirty="0" smtClean="0">
                          <a:latin typeface="Times New Roman"/>
                          <a:ea typeface="Times New Roman"/>
                          <a:cs typeface="Times New Roman"/>
                        </a:rPr>
                        <a:t>The </a:t>
                      </a:r>
                      <a:r>
                        <a:rPr lang="en-US" sz="1800" b="1" smtClean="0">
                          <a:latin typeface="Times New Roman"/>
                          <a:ea typeface="Times New Roman"/>
                          <a:cs typeface="Times New Roman"/>
                        </a:rPr>
                        <a:t>values below</a:t>
                      </a:r>
                      <a:r>
                        <a:rPr lang="en-US" sz="1800" b="1" baseline="0" dirty="0">
                          <a:latin typeface="Times New Roman"/>
                          <a:ea typeface="Times New Roman"/>
                          <a:cs typeface="Times New Roman"/>
                        </a:rPr>
                        <a:t> </a:t>
                      </a:r>
                      <a:r>
                        <a:rPr lang="sr-Latn-CS" sz="1800" b="1" smtClean="0">
                          <a:latin typeface="Times New Roman"/>
                          <a:ea typeface="Times New Roman"/>
                          <a:cs typeface="Times New Roman"/>
                        </a:rPr>
                        <a:t>0 ºC</a:t>
                      </a:r>
                      <a:r>
                        <a:rPr lang="en-US" sz="1800" b="1" smtClean="0">
                          <a:latin typeface="Times New Roman"/>
                          <a:ea typeface="Times New Roman"/>
                          <a:cs typeface="Times New Roman"/>
                        </a:rPr>
                        <a:t> (for density of water)</a:t>
                      </a:r>
                      <a:r>
                        <a:rPr lang="sr-Latn-CS" sz="1800" b="1" smtClean="0">
                          <a:latin typeface="Times New Roman"/>
                          <a:ea typeface="Times New Roman"/>
                          <a:cs typeface="Times New Roman"/>
                        </a:rPr>
                        <a:t> </a:t>
                      </a:r>
                      <a:r>
                        <a:rPr lang="en-US" sz="1800" b="1" dirty="0" smtClean="0">
                          <a:latin typeface="Times New Roman"/>
                          <a:ea typeface="Times New Roman"/>
                          <a:cs typeface="Times New Roman"/>
                        </a:rPr>
                        <a:t>are for </a:t>
                      </a:r>
                      <a:r>
                        <a:rPr lang="en-US" sz="1800" b="1" smtClean="0">
                          <a:latin typeface="Times New Roman"/>
                          <a:ea typeface="Times New Roman"/>
                          <a:cs typeface="Times New Roman"/>
                        </a:rPr>
                        <a:t>overcooled water</a:t>
                      </a:r>
                      <a:r>
                        <a:rPr lang="en-US" sz="1800" b="1" baseline="0" dirty="0">
                          <a:latin typeface="Times New Roman"/>
                          <a:ea typeface="Times New Roman"/>
                          <a:cs typeface="Times New Roman"/>
                        </a:rPr>
                        <a:t> </a:t>
                      </a:r>
                      <a:r>
                        <a:rPr lang="sr-Latn-CS" sz="1800" b="1" smtClean="0">
                          <a:latin typeface="Times New Roman"/>
                          <a:ea typeface="Times New Roman"/>
                          <a:cs typeface="Times New Roman"/>
                        </a:rPr>
                        <a:t>(</a:t>
                      </a:r>
                      <a:r>
                        <a:rPr lang="en-US" sz="1800" b="1" dirty="0" smtClean="0">
                          <a:latin typeface="Times New Roman"/>
                          <a:ea typeface="Times New Roman"/>
                          <a:cs typeface="Times New Roman"/>
                        </a:rPr>
                        <a:t>not for ice</a:t>
                      </a:r>
                      <a:r>
                        <a:rPr lang="sr-Latn-CS" sz="1800" b="1" dirty="0" smtClean="0">
                          <a:latin typeface="Times New Roman"/>
                          <a:ea typeface="Times New Roman"/>
                          <a:cs typeface="Times New Roman"/>
                        </a:rPr>
                        <a:t>).</a:t>
                      </a:r>
                      <a:endParaRPr lang="sr-Latn-CS" sz="1800"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BA"/>
                    </a:solidFill>
                  </a:tcPr>
                </a:tc>
                <a:tc hMerge="1">
                  <a:txBody>
                    <a:bodyPr/>
                    <a:lstStyle/>
                    <a:p>
                      <a:endParaRPr lang="sr-Latn-CS"/>
                    </a:p>
                  </a:txBody>
                  <a:tcPr/>
                </a:tc>
                <a:tc hMerge="1">
                  <a:txBody>
                    <a:bodyPr/>
                    <a:lstStyle/>
                    <a:p>
                      <a:pPr algn="ctr">
                        <a:lnSpc>
                          <a:spcPct val="115000"/>
                        </a:lnSpc>
                        <a:spcAft>
                          <a:spcPts val="225"/>
                        </a:spcAft>
                      </a:pPr>
                      <a:endParaRPr lang="sr-Latn-CS" sz="1800" dirty="0">
                        <a:latin typeface="Calibri"/>
                        <a:ea typeface="Calibri"/>
                        <a:cs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ABA"/>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650336"/>
          </a:xfrm>
        </p:spPr>
        <p:txBody>
          <a:bodyPr>
            <a:noAutofit/>
          </a:bodyPr>
          <a:lstStyle/>
          <a:p>
            <a:pPr algn="ctr"/>
            <a:r>
              <a:rPr lang="x-none" sz="3600" b="1" dirty="0" smtClean="0"/>
              <a:t>Ice formation</a:t>
            </a:r>
            <a:endParaRPr lang="en-US" sz="3600" b="1" dirty="0"/>
          </a:p>
        </p:txBody>
      </p:sp>
      <p:pic>
        <p:nvPicPr>
          <p:cNvPr id="4" name="Content Placeholder 3" descr="C:\Users\talenti\Desktop\lakecooling2_e.gi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268760"/>
            <a:ext cx="5688632" cy="474052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talenti\Desktop\lakecooling1_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1720" y="1700808"/>
            <a:ext cx="4953000" cy="4267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ice height 	</a:t>
            </a:r>
          </a:p>
        </p:txBody>
      </p:sp>
      <p:sp>
        <p:nvSpPr>
          <p:cNvPr id="3" name="Content Placeholder 2"/>
          <p:cNvSpPr>
            <a:spLocks noGrp="1"/>
          </p:cNvSpPr>
          <p:nvPr>
            <p:ph idx="1"/>
          </p:nvPr>
        </p:nvSpPr>
        <p:spPr/>
        <p:txBody>
          <a:bodyPr/>
          <a:lstStyle/>
          <a:p>
            <a:r>
              <a:rPr lang="en-US" dirty="0"/>
              <a:t>The height of the ice and the liquid water is greater closer to the shore than far away from the shore</a:t>
            </a:r>
          </a:p>
          <a:p>
            <a:pPr lvl="1"/>
            <a:r>
              <a:rPr lang="en-US" dirty="0"/>
              <a:t>Greater mass of water further away from the shore</a:t>
            </a:r>
          </a:p>
          <a:p>
            <a:pPr lvl="1">
              <a:buNone/>
            </a:pPr>
            <a:endParaRPr lang="en-US" b="1" dirty="0"/>
          </a:p>
          <a:p>
            <a:endParaRPr lang="en-US" dirty="0" smtClean="0"/>
          </a:p>
          <a:p>
            <a:endParaRPr lang="en-US" dirty="0"/>
          </a:p>
          <a:p>
            <a:r>
              <a:rPr lang="en-US" dirty="0"/>
              <a:t>Losses energy harder as there are more particles </a:t>
            </a:r>
          </a:p>
          <a:p>
            <a:endParaRPr lang="en-US" dirty="0"/>
          </a:p>
        </p:txBody>
      </p:sp>
      <p:cxnSp>
        <p:nvCxnSpPr>
          <p:cNvPr id="6" name="Straight Arrow Connector 5"/>
          <p:cNvCxnSpPr/>
          <p:nvPr/>
        </p:nvCxnSpPr>
        <p:spPr>
          <a:xfrm>
            <a:off x="3995936" y="3429000"/>
            <a:ext cx="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0279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680</TotalTime>
  <Words>449</Words>
  <Application>Microsoft Office PowerPoint</Application>
  <PresentationFormat>On-screen Show (4:3)</PresentationFormat>
  <Paragraphs>88</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INTERNATIONAL YOUNG NATURALISTS’ TOURNAMENT</vt:lpstr>
      <vt:lpstr>Slide 2</vt:lpstr>
      <vt:lpstr>How do the things cool down and warm up?</vt:lpstr>
      <vt:lpstr>Why does water cool down and warm up slower than soil?</vt:lpstr>
      <vt:lpstr>Slide 5</vt:lpstr>
      <vt:lpstr>Slide 6</vt:lpstr>
      <vt:lpstr>Slide 7</vt:lpstr>
      <vt:lpstr>Ice formation</vt:lpstr>
      <vt:lpstr>Difference in ice height  </vt:lpstr>
      <vt:lpstr>Slide 10</vt:lpstr>
      <vt:lpstr>Conclusion </vt:lpstr>
      <vt:lpstr>Thank you for your attention!</vt:lpstr>
    </vt:vector>
  </TitlesOfParts>
  <Company>Comtrade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YOUNG NATURALISTS TOURNAMENT</dc:title>
  <dc:creator>Support</dc:creator>
  <cp:lastModifiedBy>Dell-User</cp:lastModifiedBy>
  <cp:revision>59</cp:revision>
  <dcterms:created xsi:type="dcterms:W3CDTF">2015-03-20T18:03:32Z</dcterms:created>
  <dcterms:modified xsi:type="dcterms:W3CDTF">2015-06-20T16:53:20Z</dcterms:modified>
</cp:coreProperties>
</file>