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62" r:id="rId4"/>
    <p:sldId id="259" r:id="rId5"/>
    <p:sldId id="260" r:id="rId6"/>
    <p:sldId id="261" r:id="rId7"/>
    <p:sldId id="263" r:id="rId8"/>
    <p:sldId id="264" r:id="rId9"/>
    <p:sldId id="265" r:id="rId10"/>
    <p:sldId id="270" r:id="rId11"/>
    <p:sldId id="271" r:id="rId12"/>
    <p:sldId id="269"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14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6A5BB4-5C24-47DE-8886-667296EC5D96}" type="datetimeFigureOut">
              <a:rPr lang="en-US" smtClean="0"/>
              <a:pPr/>
              <a:t>6/20/2015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ACF023-3143-488E-915E-13E30E58DF6F}" type="slidenum">
              <a:rPr lang="en-US" smtClean="0"/>
              <a:pPr/>
              <a:t>‹#›</a:t>
            </a:fld>
            <a:endParaRPr lang="en-US"/>
          </a:p>
        </p:txBody>
      </p:sp>
    </p:spTree>
    <p:extLst>
      <p:ext uri="{BB962C8B-B14F-4D97-AF65-F5344CB8AC3E}">
        <p14:creationId xmlns:p14="http://schemas.microsoft.com/office/powerpoint/2010/main" val="2140782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CDF58D-6B4A-437F-AF37-82CF80477B92}"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Liesegang</a:t>
            </a:r>
            <a:r>
              <a:rPr lang="en-US" dirty="0" smtClean="0"/>
              <a:t> rings are a periodic precipitation phenomenon seen in</a:t>
            </a:r>
            <a:r>
              <a:rPr lang="sr-Latn-CS" dirty="0" smtClean="0"/>
              <a:t> </a:t>
            </a:r>
            <a:r>
              <a:rPr lang="en-US" dirty="0" smtClean="0"/>
              <a:t>many chemical systems under special conditions and electrolyte concentrations.</a:t>
            </a:r>
          </a:p>
          <a:p>
            <a:pPr marL="0" marR="0" indent="0" algn="l" defTabSz="914400" rtl="0" eaLnBrk="1" fontAlgn="auto" latinLnBrk="0" hangingPunct="1">
              <a:lnSpc>
                <a:spcPct val="100000"/>
              </a:lnSpc>
              <a:spcBef>
                <a:spcPts val="0"/>
              </a:spcBef>
              <a:spcAft>
                <a:spcPts val="0"/>
              </a:spcAft>
              <a:buClrTx/>
              <a:buSzTx/>
              <a:buFontTx/>
              <a:buNone/>
              <a:tabLst/>
              <a:defRPr/>
            </a:pPr>
            <a:r>
              <a:rPr lang="sr-Latn-CS" dirty="0" smtClean="0"/>
              <a:t>T</a:t>
            </a:r>
            <a:r>
              <a:rPr lang="en-US" dirty="0" smtClean="0"/>
              <a:t>he </a:t>
            </a:r>
            <a:r>
              <a:rPr lang="sr-Latn-CS" dirty="0" smtClean="0"/>
              <a:t>ammonia </a:t>
            </a:r>
            <a:r>
              <a:rPr lang="en-US" dirty="0" smtClean="0"/>
              <a:t>will begin to diffuse into the gel. It will then encounter the </a:t>
            </a:r>
            <a:r>
              <a:rPr lang="sr-Latn-CS" dirty="0" smtClean="0"/>
              <a:t>magnesium-sulfate </a:t>
            </a:r>
            <a:r>
              <a:rPr lang="en-US" dirty="0" smtClean="0"/>
              <a:t>and will form a continuous region of precipitate at the top of the tube.</a:t>
            </a:r>
          </a:p>
          <a:p>
            <a:pPr marL="0" marR="0" indent="0" algn="l" defTabSz="914400" rtl="0" eaLnBrk="1" fontAlgn="auto" latinLnBrk="0" hangingPunct="1">
              <a:lnSpc>
                <a:spcPct val="100000"/>
              </a:lnSpc>
              <a:spcBef>
                <a:spcPts val="0"/>
              </a:spcBef>
              <a:spcAft>
                <a:spcPts val="0"/>
              </a:spcAft>
              <a:buClrTx/>
              <a:buSzTx/>
              <a:buFontTx/>
              <a:buNone/>
              <a:tabLst/>
              <a:defRPr/>
            </a:pPr>
            <a:r>
              <a:rPr lang="sr-Latn-CS" dirty="0" smtClean="0"/>
              <a:t>P</a:t>
            </a:r>
            <a:r>
              <a:rPr lang="en-US" dirty="0" err="1" smtClean="0"/>
              <a:t>recipitate</a:t>
            </a:r>
            <a:r>
              <a:rPr lang="en-US" dirty="0" smtClean="0"/>
              <a:t> diffuses through the gel</a:t>
            </a:r>
            <a:r>
              <a:rPr lang="sr-Latn-CS" dirty="0" smtClean="0"/>
              <a:t> </a:t>
            </a:r>
            <a:r>
              <a:rPr lang="en-US" dirty="0" smtClean="0"/>
              <a:t>and</a:t>
            </a:r>
            <a:r>
              <a:rPr lang="sr-Latn-CS" dirty="0" smtClean="0"/>
              <a:t> </a:t>
            </a:r>
            <a:r>
              <a:rPr lang="en-US" dirty="0" smtClean="0"/>
              <a:t>creates rings.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After some hours, the continuous region of precipitation is followed by a clear region with no sensible precipitate, followed by a short region of precipitate further down the tube. This process continues down the tube forming several, perhaps a couple of dozen regions of clearing, then precipitation rings.</a:t>
            </a:r>
          </a:p>
          <a:p>
            <a:endParaRPr lang="en-US" dirty="0"/>
          </a:p>
        </p:txBody>
      </p:sp>
      <p:sp>
        <p:nvSpPr>
          <p:cNvPr id="4" name="Slide Number Placeholder 3"/>
          <p:cNvSpPr>
            <a:spLocks noGrp="1"/>
          </p:cNvSpPr>
          <p:nvPr>
            <p:ph type="sldNum" sz="quarter" idx="10"/>
          </p:nvPr>
        </p:nvSpPr>
        <p:spPr/>
        <p:txBody>
          <a:bodyPr/>
          <a:lstStyle/>
          <a:p>
            <a:fld id="{60ACF023-3143-488E-915E-13E30E58DF6F}"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2AAACA-FA30-4B06-B6DB-A1818D907D7A}" type="datetimeFigureOut">
              <a:rPr lang="en-US" smtClean="0"/>
              <a:pPr/>
              <a:t>6/20/2015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0E15E-41B1-499D-BA05-591F8A8E96C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AAACA-FA30-4B06-B6DB-A1818D907D7A}" type="datetimeFigureOut">
              <a:rPr lang="en-US" smtClean="0"/>
              <a:pPr/>
              <a:t>6/20/2015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0E15E-41B1-499D-BA05-591F8A8E96C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AAACA-FA30-4B06-B6DB-A1818D907D7A}" type="datetimeFigureOut">
              <a:rPr lang="en-US" smtClean="0"/>
              <a:pPr/>
              <a:t>6/20/2015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0E15E-41B1-499D-BA05-591F8A8E96C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AAACA-FA30-4B06-B6DB-A1818D907D7A}" type="datetimeFigureOut">
              <a:rPr lang="en-US" smtClean="0"/>
              <a:pPr/>
              <a:t>6/20/2015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0E15E-41B1-499D-BA05-591F8A8E96C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2AAACA-FA30-4B06-B6DB-A1818D907D7A}" type="datetimeFigureOut">
              <a:rPr lang="en-US" smtClean="0"/>
              <a:pPr/>
              <a:t>6/20/2015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0E15E-41B1-499D-BA05-591F8A8E96C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2AAACA-FA30-4B06-B6DB-A1818D907D7A}" type="datetimeFigureOut">
              <a:rPr lang="en-US" smtClean="0"/>
              <a:pPr/>
              <a:t>6/20/2015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0E15E-41B1-499D-BA05-591F8A8E96C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2AAACA-FA30-4B06-B6DB-A1818D907D7A}" type="datetimeFigureOut">
              <a:rPr lang="en-US" smtClean="0"/>
              <a:pPr/>
              <a:t>6/20/2015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60E15E-41B1-499D-BA05-591F8A8E96C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2AAACA-FA30-4B06-B6DB-A1818D907D7A}" type="datetimeFigureOut">
              <a:rPr lang="en-US" smtClean="0"/>
              <a:pPr/>
              <a:t>6/20/2015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60E15E-41B1-499D-BA05-591F8A8E96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2AAACA-FA30-4B06-B6DB-A1818D907D7A}" type="datetimeFigureOut">
              <a:rPr lang="en-US" smtClean="0"/>
              <a:pPr/>
              <a:t>6/20/2015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60E15E-41B1-499D-BA05-591F8A8E96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2AAACA-FA30-4B06-B6DB-A1818D907D7A}" type="datetimeFigureOut">
              <a:rPr lang="en-US" smtClean="0"/>
              <a:pPr/>
              <a:t>6/20/2015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0E15E-41B1-499D-BA05-591F8A8E96C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2AAACA-FA30-4B06-B6DB-A1818D907D7A}" type="datetimeFigureOut">
              <a:rPr lang="en-US" smtClean="0"/>
              <a:pPr/>
              <a:t>6/20/2015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0E15E-41B1-499D-BA05-591F8A8E96C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AAACA-FA30-4B06-B6DB-A1818D907D7A}" type="datetimeFigureOut">
              <a:rPr lang="en-US" smtClean="0"/>
              <a:pPr/>
              <a:t>6/20/2015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60E15E-41B1-499D-BA05-591F8A8E96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267200"/>
            <a:ext cx="9144000" cy="3657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lvl="8">
              <a:defRPr/>
            </a:pPr>
            <a:r>
              <a:rPr lang="en-US" sz="3200" b="1" dirty="0" smtClean="0">
                <a:solidFill>
                  <a:schemeClr val="tx2"/>
                </a:solidFill>
                <a:latin typeface="Times New Roman" pitchFamily="18" charset="0"/>
                <a:cs typeface="Times New Roman" pitchFamily="18" charset="0"/>
              </a:rPr>
              <a:t>11. Puzzle in a beaker </a:t>
            </a:r>
          </a:p>
          <a:p>
            <a:pPr marL="0" lvl="8">
              <a:defRPr/>
            </a:pPr>
            <a:r>
              <a:rPr lang="en-US" sz="2400" dirty="0" smtClean="0">
                <a:solidFill>
                  <a:schemeClr val="tx2"/>
                </a:solidFill>
                <a:latin typeface="Times New Roman" pitchFamily="18" charset="0"/>
                <a:cs typeface="Times New Roman" pitchFamily="18" charset="0"/>
              </a:rPr>
              <a:t>Serbian team </a:t>
            </a:r>
          </a:p>
          <a:p>
            <a:pPr marL="0" lvl="8">
              <a:defRPr/>
            </a:pPr>
            <a:r>
              <a:rPr lang="en-US" sz="2400" dirty="0" smtClean="0">
                <a:solidFill>
                  <a:schemeClr val="tx2"/>
                </a:solidFill>
                <a:latin typeface="Times New Roman" pitchFamily="18" charset="0"/>
                <a:cs typeface="Times New Roman" pitchFamily="18" charset="0"/>
              </a:rPr>
              <a:t>Regional Center For Talented Youth</a:t>
            </a:r>
          </a:p>
          <a:p>
            <a:pPr eaLnBrk="1" hangingPunct="1">
              <a:defRPr/>
            </a:pPr>
            <a:endParaRPr lang="en-US" dirty="0"/>
          </a:p>
        </p:txBody>
      </p:sp>
      <p:sp>
        <p:nvSpPr>
          <p:cNvPr id="2050" name="Title 1"/>
          <p:cNvSpPr>
            <a:spLocks noGrp="1"/>
          </p:cNvSpPr>
          <p:nvPr>
            <p:ph type="ctrTitle"/>
          </p:nvPr>
        </p:nvSpPr>
        <p:spPr>
          <a:xfrm>
            <a:off x="0" y="1524000"/>
            <a:ext cx="9144000" cy="2362200"/>
          </a:xfrm>
        </p:spPr>
        <p:txBody>
          <a:bodyPr/>
          <a:lstStyle/>
          <a:p>
            <a:pPr eaLnBrk="1" hangingPunct="1"/>
            <a:r>
              <a:rPr lang="en-US" altLang="en-US" sz="5400" dirty="0" smtClean="0">
                <a:solidFill>
                  <a:schemeClr val="accent1">
                    <a:lumMod val="50000"/>
                  </a:schemeClr>
                </a:solidFill>
                <a:latin typeface="Times New Roman" pitchFamily="18" charset="0"/>
                <a:cs typeface="Times New Roman" pitchFamily="18" charset="0"/>
              </a:rPr>
              <a:t>International Young Naturalists’  Tournament </a:t>
            </a:r>
          </a:p>
        </p:txBody>
      </p:sp>
      <p:sp>
        <p:nvSpPr>
          <p:cNvPr id="7" name="Rounded Rectangle 6"/>
          <p:cNvSpPr/>
          <p:nvPr/>
        </p:nvSpPr>
        <p:spPr>
          <a:xfrm>
            <a:off x="8532813" y="6669088"/>
            <a:ext cx="611187" cy="18891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7" descr="Logo Institucije.png"/>
          <p:cNvPicPr>
            <a:picLocks noChangeAspect="1"/>
          </p:cNvPicPr>
          <p:nvPr/>
        </p:nvPicPr>
        <p:blipFill>
          <a:blip r:embed="rId3" cstate="print"/>
          <a:stretch>
            <a:fillRect/>
          </a:stretch>
        </p:blipFill>
        <p:spPr>
          <a:xfrm>
            <a:off x="6506813" y="228600"/>
            <a:ext cx="2408587" cy="2031013"/>
          </a:xfrm>
          <a:prstGeom prst="rect">
            <a:avLst/>
          </a:prstGeom>
        </p:spPr>
      </p:pic>
      <p:pic>
        <p:nvPicPr>
          <p:cNvPr id="9" name="Picture 4" descr="http://www.iynt.org/belgrade/color_text_iynt_2015_logo.png"/>
          <p:cNvPicPr>
            <a:picLocks noChangeAspect="1" noChangeArrowheads="1"/>
          </p:cNvPicPr>
          <p:nvPr/>
        </p:nvPicPr>
        <p:blipFill>
          <a:blip r:embed="rId4" cstate="print"/>
          <a:srcRect/>
          <a:stretch>
            <a:fillRect/>
          </a:stretch>
        </p:blipFill>
        <p:spPr bwMode="auto">
          <a:xfrm>
            <a:off x="304800" y="304800"/>
            <a:ext cx="5824305" cy="1371600"/>
          </a:xfrm>
          <a:prstGeom prst="rect">
            <a:avLst/>
          </a:prstGeom>
          <a:noFill/>
        </p:spPr>
      </p:pic>
    </p:spTree>
  </p:cSld>
  <p:clrMapOvr>
    <a:masterClrMapping/>
  </p:clrMapOvr>
  <p:transition spd="slow">
    <p:wheel spokes="3"/>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gnezijum.jpg"/>
          <p:cNvPicPr>
            <a:picLocks noChangeAspect="1"/>
          </p:cNvPicPr>
          <p:nvPr/>
        </p:nvPicPr>
        <p:blipFill>
          <a:blip r:embed="rId2" cstate="print"/>
          <a:stretch>
            <a:fillRect/>
          </a:stretch>
        </p:blipFill>
        <p:spPr>
          <a:xfrm>
            <a:off x="642910" y="1519504"/>
            <a:ext cx="3429024" cy="4674903"/>
          </a:xfrm>
          <a:prstGeom prst="rect">
            <a:avLst/>
          </a:prstGeom>
        </p:spPr>
      </p:pic>
      <p:sp>
        <p:nvSpPr>
          <p:cNvPr id="3" name="TextBox 2"/>
          <p:cNvSpPr txBox="1"/>
          <p:nvPr/>
        </p:nvSpPr>
        <p:spPr>
          <a:xfrm>
            <a:off x="0" y="357166"/>
            <a:ext cx="9144000" cy="584775"/>
          </a:xfrm>
          <a:prstGeom prst="rect">
            <a:avLst/>
          </a:prstGeom>
          <a:noFill/>
        </p:spPr>
        <p:txBody>
          <a:bodyPr wrap="square" rtlCol="0">
            <a:spAutoFit/>
          </a:bodyPr>
          <a:lstStyle/>
          <a:p>
            <a:pPr algn="ctr"/>
            <a:r>
              <a:rPr lang="en-US" sz="3200" b="1" smtClean="0">
                <a:effectLst>
                  <a:outerShdw blurRad="38100" dist="38100" dir="2700000" algn="tl">
                    <a:srgbClr val="000000">
                      <a:alpha val="43137"/>
                    </a:srgbClr>
                  </a:outerShdw>
                </a:effectLst>
                <a:latin typeface="Times New Roman" pitchFamily="18" charset="0"/>
                <a:cs typeface="Times New Roman" pitchFamily="18" charset="0"/>
              </a:rPr>
              <a:t>The spacing law</a:t>
            </a:r>
            <a:endParaRPr lang="en-US" sz="3200" b="1">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572132" y="3071810"/>
            <a:ext cx="2143140" cy="1258231"/>
          </a:xfrm>
          <a:prstGeom prst="rect">
            <a:avLst/>
          </a:prstGeom>
          <a:noFill/>
        </p:spPr>
      </p:pic>
      <p:sp>
        <p:nvSpPr>
          <p:cNvPr id="6" name="TextBox 5"/>
          <p:cNvSpPr txBox="1"/>
          <p:nvPr/>
        </p:nvSpPr>
        <p:spPr>
          <a:xfrm>
            <a:off x="4357686" y="1714488"/>
            <a:ext cx="4500594" cy="830997"/>
          </a:xfrm>
          <a:prstGeom prst="rect">
            <a:avLst/>
          </a:prstGeom>
          <a:noFill/>
        </p:spPr>
        <p:txBody>
          <a:bodyPr wrap="square" rtlCol="0">
            <a:spAutoFit/>
          </a:bodyPr>
          <a:lstStyle/>
          <a:p>
            <a:pPr algn="just">
              <a:buFont typeface="Wingdings" pitchFamily="2" charset="2"/>
              <a:buChar char="Ø"/>
            </a:pPr>
            <a:r>
              <a:rPr lang="en-US" sz="2400" smtClean="0">
                <a:latin typeface="Times New Roman" pitchFamily="18" charset="0"/>
                <a:cs typeface="Times New Roman" pitchFamily="18" charset="0"/>
              </a:rPr>
              <a:t> Distances of the adjacent zones form a geometrical series:</a:t>
            </a:r>
            <a:endParaRPr lang="en-US" sz="2400">
              <a:latin typeface="Times New Roman" pitchFamily="18" charset="0"/>
              <a:cs typeface="Times New Roman" pitchFamily="18" charset="0"/>
            </a:endParaRP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TextBox 9"/>
          <p:cNvSpPr txBox="1"/>
          <p:nvPr/>
        </p:nvSpPr>
        <p:spPr>
          <a:xfrm>
            <a:off x="4786314" y="4857760"/>
            <a:ext cx="3786214" cy="707886"/>
          </a:xfrm>
          <a:prstGeom prst="rect">
            <a:avLst/>
          </a:prstGeom>
          <a:noFill/>
        </p:spPr>
        <p:txBody>
          <a:bodyPr wrap="square" rtlCol="0">
            <a:spAutoFit/>
          </a:bodyPr>
          <a:lstStyle/>
          <a:p>
            <a:pPr algn="ctr"/>
            <a:r>
              <a:rPr lang="en-US" sz="2000" smtClean="0"/>
              <a:t>- </a:t>
            </a:r>
            <a:r>
              <a:rPr lang="en-US" sz="2000" smtClean="0">
                <a:latin typeface="Times New Roman" pitchFamily="18" charset="0"/>
                <a:cs typeface="Times New Roman" pitchFamily="18" charset="0"/>
              </a:rPr>
              <a:t>the distance of the </a:t>
            </a:r>
            <a:r>
              <a:rPr lang="en-US" sz="2000" b="1" smtClean="0">
                <a:latin typeface="Times New Roman" pitchFamily="18" charset="0"/>
                <a:cs typeface="Times New Roman" pitchFamily="18" charset="0"/>
              </a:rPr>
              <a:t>n</a:t>
            </a:r>
            <a:r>
              <a:rPr lang="en-US" sz="2000" b="1" baseline="30000" smtClean="0">
                <a:latin typeface="Times New Roman" pitchFamily="18" charset="0"/>
                <a:cs typeface="Times New Roman" pitchFamily="18" charset="0"/>
              </a:rPr>
              <a:t>th</a:t>
            </a:r>
            <a:r>
              <a:rPr lang="en-US" sz="2000" smtClean="0">
                <a:latin typeface="Times New Roman" pitchFamily="18" charset="0"/>
                <a:cs typeface="Times New Roman" pitchFamily="18" charset="0"/>
              </a:rPr>
              <a:t> band measured from the gel surface </a:t>
            </a:r>
            <a:endParaRPr lang="en-US" sz="2000">
              <a:latin typeface="Times New Roman" pitchFamily="18" charset="0"/>
              <a:cs typeface="Times New Roman" pitchFamily="18" charset="0"/>
            </a:endParaRPr>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9"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772029" y="4786322"/>
            <a:ext cx="371475" cy="476250"/>
          </a:xfrm>
          <a:prstGeom prst="rect">
            <a:avLst/>
          </a:prstGeom>
          <a:noFill/>
        </p:spPr>
      </p:pic>
      <p:sp>
        <p:nvSpPr>
          <p:cNvPr id="13" name="TextBox 12"/>
          <p:cNvSpPr txBox="1"/>
          <p:nvPr/>
        </p:nvSpPr>
        <p:spPr>
          <a:xfrm>
            <a:off x="4786314" y="5715016"/>
            <a:ext cx="4000528" cy="707886"/>
          </a:xfrm>
          <a:prstGeom prst="rect">
            <a:avLst/>
          </a:prstGeom>
          <a:noFill/>
        </p:spPr>
        <p:txBody>
          <a:bodyPr wrap="square" rtlCol="0">
            <a:spAutoFit/>
          </a:bodyPr>
          <a:lstStyle/>
          <a:p>
            <a:pPr algn="ctr"/>
            <a:r>
              <a:rPr lang="en-US" sz="2000" smtClean="0">
                <a:latin typeface="Times New Roman" pitchFamily="18" charset="0"/>
                <a:cs typeface="Times New Roman" pitchFamily="18" charset="0"/>
              </a:rPr>
              <a:t>- the spacing coefficient, rarely exceeds 1.5</a:t>
            </a:r>
            <a:endParaRPr lang="en-US" sz="2000">
              <a:latin typeface="Times New Roman" pitchFamily="18" charset="0"/>
              <a:cs typeface="Times New Roman" pitchFamily="18" charset="0"/>
            </a:endParaRPr>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1"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929190" y="5667394"/>
            <a:ext cx="228600" cy="4762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28604"/>
            <a:ext cx="9144000" cy="584775"/>
          </a:xfrm>
          <a:prstGeom prst="rect">
            <a:avLst/>
          </a:prstGeom>
          <a:noFill/>
        </p:spPr>
        <p:txBody>
          <a:bodyPr wrap="square" rtlCol="0">
            <a:spAutoFit/>
          </a:bodyPr>
          <a:lstStyle/>
          <a:p>
            <a:pPr algn="ctr"/>
            <a:r>
              <a:rPr lang="en-US" sz="3200" b="1" smtClean="0">
                <a:effectLst>
                  <a:outerShdw blurRad="38100" dist="38100" dir="2700000" algn="tl">
                    <a:srgbClr val="000000">
                      <a:alpha val="43137"/>
                    </a:srgbClr>
                  </a:outerShdw>
                </a:effectLst>
                <a:latin typeface="Times New Roman" pitchFamily="18" charset="0"/>
                <a:cs typeface="Times New Roman" pitchFamily="18" charset="0"/>
              </a:rPr>
              <a:t>The time law</a:t>
            </a:r>
            <a:endParaRPr lang="en-US" sz="3200" b="1">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 name="Picture 2" descr="time law.jpg"/>
          <p:cNvPicPr>
            <a:picLocks noChangeAspect="1"/>
          </p:cNvPicPr>
          <p:nvPr/>
        </p:nvPicPr>
        <p:blipFill>
          <a:blip r:embed="rId2" cstate="print"/>
          <a:stretch>
            <a:fillRect/>
          </a:stretch>
        </p:blipFill>
        <p:spPr>
          <a:xfrm>
            <a:off x="428596" y="1751994"/>
            <a:ext cx="4286280" cy="3536182"/>
          </a:xfrm>
          <a:prstGeom prst="rect">
            <a:avLst/>
          </a:prstGeom>
        </p:spPr>
      </p:pic>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8673"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29256" y="3194927"/>
            <a:ext cx="785818" cy="1354282"/>
          </a:xfrm>
          <a:prstGeom prst="rect">
            <a:avLst/>
          </a:prstGeom>
          <a:noFill/>
        </p:spPr>
      </p:pic>
      <p:sp>
        <p:nvSpPr>
          <p:cNvPr id="7" name="TextBox 6"/>
          <p:cNvSpPr txBox="1"/>
          <p:nvPr/>
        </p:nvSpPr>
        <p:spPr>
          <a:xfrm>
            <a:off x="6286512" y="3500438"/>
            <a:ext cx="1785950" cy="584775"/>
          </a:xfrm>
          <a:prstGeom prst="rect">
            <a:avLst/>
          </a:prstGeom>
          <a:noFill/>
        </p:spPr>
        <p:txBody>
          <a:bodyPr wrap="square" rtlCol="0">
            <a:spAutoFit/>
          </a:bodyPr>
          <a:lstStyle/>
          <a:p>
            <a:r>
              <a:rPr lang="en-US" sz="3200" smtClean="0"/>
              <a:t>= </a:t>
            </a:r>
            <a:r>
              <a:rPr lang="en-US" sz="3200" b="1" i="1" smtClean="0"/>
              <a:t>const</a:t>
            </a:r>
            <a:endParaRPr lang="en-US" sz="3200" b="1" i="1"/>
          </a:p>
        </p:txBody>
      </p:sp>
      <p:sp>
        <p:nvSpPr>
          <p:cNvPr id="8" name="TextBox 7"/>
          <p:cNvSpPr txBox="1"/>
          <p:nvPr/>
        </p:nvSpPr>
        <p:spPr>
          <a:xfrm>
            <a:off x="4929190" y="1928802"/>
            <a:ext cx="4000528" cy="830997"/>
          </a:xfrm>
          <a:prstGeom prst="rect">
            <a:avLst/>
          </a:prstGeom>
          <a:noFill/>
        </p:spPr>
        <p:txBody>
          <a:bodyPr wrap="square" rtlCol="0">
            <a:spAutoFit/>
          </a:bodyPr>
          <a:lstStyle/>
          <a:p>
            <a:pPr algn="just">
              <a:buFont typeface="Wingdings" pitchFamily="2" charset="2"/>
              <a:buChar char="Ø"/>
            </a:pPr>
            <a:r>
              <a:rPr lang="en-US" sz="2400" b="1" smtClean="0">
                <a:latin typeface="Times New Roman" pitchFamily="18" charset="0"/>
                <a:cs typeface="Times New Roman" pitchFamily="18" charset="0"/>
              </a:rPr>
              <a:t> x</a:t>
            </a:r>
            <a:r>
              <a:rPr lang="en-US" sz="2400" b="1" baseline="-25000" smtClean="0">
                <a:latin typeface="Times New Roman" pitchFamily="18" charset="0"/>
                <a:cs typeface="Times New Roman" pitchFamily="18" charset="0"/>
              </a:rPr>
              <a:t>n</a:t>
            </a:r>
            <a:r>
              <a:rPr lang="en-US" sz="2400" b="1" baseline="30000" smtClean="0">
                <a:latin typeface="Times New Roman" pitchFamily="18" charset="0"/>
                <a:cs typeface="Times New Roman" pitchFamily="18" charset="0"/>
              </a:rPr>
              <a:t>2</a:t>
            </a:r>
            <a:r>
              <a:rPr lang="en-US" sz="2400" b="1" smtClean="0">
                <a:latin typeface="Times New Roman" pitchFamily="18" charset="0"/>
                <a:cs typeface="Times New Roman" pitchFamily="18" charset="0"/>
              </a:rPr>
              <a:t>/t</a:t>
            </a:r>
            <a:r>
              <a:rPr lang="en-US" sz="2400" b="1" baseline="-25000" smtClean="0">
                <a:latin typeface="Times New Roman" pitchFamily="18" charset="0"/>
                <a:cs typeface="Times New Roman" pitchFamily="18" charset="0"/>
              </a:rPr>
              <a:t>n</a:t>
            </a:r>
            <a:r>
              <a:rPr lang="en-US" sz="2400" smtClean="0">
                <a:latin typeface="Times New Roman" pitchFamily="18" charset="0"/>
                <a:cs typeface="Times New Roman" pitchFamily="18" charset="0"/>
              </a:rPr>
              <a:t> approaches a constant value as n increases</a:t>
            </a:r>
            <a:endParaRPr lang="en-US" sz="2400">
              <a:latin typeface="Times New Roman" pitchFamily="18" charset="0"/>
              <a:cs typeface="Times New Roman" pitchFamily="18" charset="0"/>
            </a:endParaRPr>
          </a:p>
        </p:txBody>
      </p:sp>
      <p:sp>
        <p:nvSpPr>
          <p:cNvPr id="286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8676"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286380" y="4857760"/>
            <a:ext cx="323850" cy="476250"/>
          </a:xfrm>
          <a:prstGeom prst="rect">
            <a:avLst/>
          </a:prstGeom>
          <a:noFill/>
        </p:spPr>
      </p:pic>
      <p:sp>
        <p:nvSpPr>
          <p:cNvPr id="11" name="TextBox 10"/>
          <p:cNvSpPr txBox="1"/>
          <p:nvPr/>
        </p:nvSpPr>
        <p:spPr>
          <a:xfrm>
            <a:off x="5572132" y="5000636"/>
            <a:ext cx="3214710" cy="707886"/>
          </a:xfrm>
          <a:prstGeom prst="rect">
            <a:avLst/>
          </a:prstGeom>
          <a:noFill/>
        </p:spPr>
        <p:txBody>
          <a:bodyPr wrap="square" rtlCol="0">
            <a:spAutoFit/>
          </a:bodyPr>
          <a:lstStyle/>
          <a:p>
            <a:r>
              <a:rPr lang="en-US" sz="2000" smtClean="0">
                <a:latin typeface="Times New Roman" pitchFamily="18" charset="0"/>
                <a:cs typeface="Times New Roman" pitchFamily="18" charset="0"/>
              </a:rPr>
              <a:t>- the time elapsed until the formation of the </a:t>
            </a:r>
            <a:r>
              <a:rPr lang="en-US" sz="2000" b="1" smtClean="0">
                <a:latin typeface="Times New Roman" pitchFamily="18" charset="0"/>
                <a:cs typeface="Times New Roman" pitchFamily="18" charset="0"/>
              </a:rPr>
              <a:t>n</a:t>
            </a:r>
            <a:r>
              <a:rPr lang="en-US" sz="2000" b="1" baseline="30000" smtClean="0">
                <a:latin typeface="Times New Roman" pitchFamily="18" charset="0"/>
                <a:cs typeface="Times New Roman" pitchFamily="18" charset="0"/>
              </a:rPr>
              <a:t>th</a:t>
            </a:r>
            <a:r>
              <a:rPr lang="en-US" sz="2000" smtClean="0">
                <a:latin typeface="Times New Roman" pitchFamily="18" charset="0"/>
                <a:cs typeface="Times New Roman" pitchFamily="18" charset="0"/>
              </a:rPr>
              <a:t> band</a:t>
            </a:r>
            <a:endParaRPr lang="en-US" sz="20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57356" y="428604"/>
            <a:ext cx="4608512" cy="769441"/>
          </a:xfrm>
          <a:prstGeom prst="rect">
            <a:avLst/>
          </a:prstGeom>
          <a:noFill/>
        </p:spPr>
        <p:txBody>
          <a:bodyPr wrap="square" rtlCol="0">
            <a:spAutoFit/>
          </a:bodyPr>
          <a:lstStyle/>
          <a:p>
            <a:pPr algn="ctr"/>
            <a:r>
              <a:rPr lang="en-US" sz="4400" b="1" smtClean="0">
                <a:effectLst>
                  <a:outerShdw blurRad="38100" dist="38100" dir="2700000" algn="tl">
                    <a:srgbClr val="000000">
                      <a:alpha val="43137"/>
                    </a:srgbClr>
                  </a:outerShdw>
                </a:effectLst>
                <a:latin typeface="Times New Roman" pitchFamily="18" charset="0"/>
                <a:cs typeface="Times New Roman" pitchFamily="18" charset="0"/>
              </a:rPr>
              <a:t>5. </a:t>
            </a:r>
            <a:r>
              <a:rPr lang="x-none" sz="4400" b="1" smtClean="0">
                <a:effectLst>
                  <a:outerShdw blurRad="38100" dist="38100" dir="2700000" algn="tl">
                    <a:srgbClr val="000000">
                      <a:alpha val="43137"/>
                    </a:srgbClr>
                  </a:outerShdw>
                </a:effectLst>
                <a:latin typeface="Times New Roman" pitchFamily="18" charset="0"/>
                <a:cs typeface="Times New Roman" pitchFamily="18" charset="0"/>
              </a:rPr>
              <a:t>Conclusion</a:t>
            </a:r>
            <a:endParaRPr lang="en-US" sz="44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8" descr="Jigsaw piece"/>
          <p:cNvPicPr>
            <a:picLocks noChangeAspect="1" noChangeArrowheads="1"/>
          </p:cNvPicPr>
          <p:nvPr/>
        </p:nvPicPr>
        <p:blipFill>
          <a:blip r:embed="rId2" cstate="print"/>
          <a:srcRect/>
          <a:stretch>
            <a:fillRect/>
          </a:stretch>
        </p:blipFill>
        <p:spPr bwMode="auto">
          <a:xfrm>
            <a:off x="571472" y="142852"/>
            <a:ext cx="952500" cy="857251"/>
          </a:xfrm>
          <a:prstGeom prst="rect">
            <a:avLst/>
          </a:prstGeom>
          <a:noFill/>
        </p:spPr>
      </p:pic>
      <p:sp>
        <p:nvSpPr>
          <p:cNvPr id="6" name="Rectangle 5"/>
          <p:cNvSpPr/>
          <p:nvPr/>
        </p:nvSpPr>
        <p:spPr>
          <a:xfrm>
            <a:off x="0" y="1500174"/>
            <a:ext cx="9144000" cy="4524315"/>
          </a:xfrm>
          <a:prstGeom prst="rect">
            <a:avLst/>
          </a:prstGeom>
        </p:spPr>
        <p:txBody>
          <a:bodyPr wrap="square">
            <a:spAutoFit/>
          </a:bodyPr>
          <a:lstStyle/>
          <a:p>
            <a:pPr>
              <a:buFont typeface="Wingdings" pitchFamily="2" charset="2"/>
              <a:buChar char="Ø"/>
            </a:pPr>
            <a:r>
              <a:rPr lang="sr-Latn-CS" sz="2400" dirty="0" smtClean="0"/>
              <a:t>  </a:t>
            </a:r>
            <a:r>
              <a:rPr lang="en-US" sz="2400" dirty="0" err="1" smtClean="0">
                <a:latin typeface="Times New Roman" pitchFamily="18" charset="0"/>
                <a:cs typeface="Times New Roman" pitchFamily="18" charset="0"/>
              </a:rPr>
              <a:t>Liesegang</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rings in precipitation reactions are </a:t>
            </a:r>
            <a:r>
              <a:rPr lang="en-US" sz="2400" dirty="0" smtClean="0">
                <a:latin typeface="Times New Roman" pitchFamily="18" charset="0"/>
                <a:cs typeface="Times New Roman" pitchFamily="18" charset="0"/>
              </a:rPr>
              <a:t>an</a:t>
            </a:r>
            <a:r>
              <a:rPr lang="sr-Latn-C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example </a:t>
            </a:r>
            <a:r>
              <a:rPr lang="en-US" sz="2400" dirty="0">
                <a:latin typeface="Times New Roman" pitchFamily="18" charset="0"/>
                <a:cs typeface="Times New Roman" pitchFamily="18" charset="0"/>
              </a:rPr>
              <a:t>of pattern formation in </a:t>
            </a:r>
            <a:r>
              <a:rPr lang="en-US" sz="2400">
                <a:latin typeface="Times New Roman" pitchFamily="18" charset="0"/>
                <a:cs typeface="Times New Roman" pitchFamily="18" charset="0"/>
              </a:rPr>
              <a:t>chemical </a:t>
            </a:r>
            <a:r>
              <a:rPr lang="sr-Latn-RS" sz="2400" smtClean="0">
                <a:latin typeface="Times New Roman" pitchFamily="18" charset="0"/>
                <a:cs typeface="Times New Roman" pitchFamily="18" charset="0"/>
              </a:rPr>
              <a:t> </a:t>
            </a:r>
            <a:r>
              <a:rPr lang="en-US" sz="2400" smtClean="0">
                <a:latin typeface="Times New Roman" pitchFamily="18" charset="0"/>
                <a:cs typeface="Times New Roman" pitchFamily="18" charset="0"/>
              </a:rPr>
              <a:t>reaction-diffusion </a:t>
            </a:r>
            <a:r>
              <a:rPr lang="en-US" sz="2400" dirty="0" smtClean="0">
                <a:latin typeface="Times New Roman" pitchFamily="18" charset="0"/>
                <a:cs typeface="Times New Roman" pitchFamily="18" charset="0"/>
              </a:rPr>
              <a:t>systems</a:t>
            </a:r>
            <a:endParaRPr lang="en-US" sz="2400" dirty="0">
              <a:latin typeface="Times New Roman" pitchFamily="18" charset="0"/>
              <a:cs typeface="Times New Roman" pitchFamily="18" charset="0"/>
            </a:endParaRPr>
          </a:p>
          <a:p>
            <a:pPr algn="just"/>
            <a:endParaRPr lang="sr-Latn-CS" sz="2400" dirty="0" smtClean="0">
              <a:latin typeface="Times New Roman" pitchFamily="18" charset="0"/>
              <a:cs typeface="Times New Roman" pitchFamily="18" charset="0"/>
            </a:endParaRPr>
          </a:p>
          <a:p>
            <a:pPr algn="just">
              <a:buFont typeface="Wingdings" pitchFamily="2" charset="2"/>
              <a:buChar char="Ø"/>
            </a:pPr>
            <a:r>
              <a:rPr lang="sr-Latn-CS" sz="2400" dirty="0" smtClean="0">
                <a:latin typeface="Times New Roman" pitchFamily="18" charset="0"/>
                <a:cs typeface="Times New Roman" pitchFamily="18" charset="0"/>
              </a:rPr>
              <a:t>  I</a:t>
            </a:r>
            <a:r>
              <a:rPr lang="en-US" sz="2400" dirty="0" smtClean="0">
                <a:latin typeface="Times New Roman" pitchFamily="18" charset="0"/>
                <a:cs typeface="Times New Roman" pitchFamily="18" charset="0"/>
              </a:rPr>
              <a:t>n gel, the chemical reaction takes place as follows:</a:t>
            </a:r>
            <a:endParaRPr lang="sr-Latn-CS" sz="2400" dirty="0" smtClean="0">
              <a:latin typeface="Times New Roman" pitchFamily="18" charset="0"/>
              <a:cs typeface="Times New Roman" pitchFamily="18" charset="0"/>
            </a:endParaRPr>
          </a:p>
          <a:p>
            <a:pPr algn="just"/>
            <a:endParaRPr lang="sr-Latn-CS" sz="2400" dirty="0" smtClean="0">
              <a:latin typeface="Times New Roman" pitchFamily="18" charset="0"/>
              <a:cs typeface="Times New Roman" pitchFamily="18" charset="0"/>
            </a:endParaRPr>
          </a:p>
          <a:p>
            <a:pPr algn="ctr"/>
            <a:r>
              <a:rPr lang="sr-Latn-CS" sz="2400" b="1" dirty="0" smtClean="0">
                <a:latin typeface="Times New Roman" pitchFamily="18" charset="0"/>
                <a:cs typeface="Times New Roman" pitchFamily="18" charset="0"/>
              </a:rPr>
              <a:t>MgSO</a:t>
            </a:r>
            <a:r>
              <a:rPr lang="sr-Latn-CS" sz="2400" b="1" baseline="-25000" dirty="0" smtClean="0">
                <a:latin typeface="Times New Roman" pitchFamily="18" charset="0"/>
                <a:cs typeface="Times New Roman" pitchFamily="18" charset="0"/>
              </a:rPr>
              <a:t>4</a:t>
            </a:r>
            <a:r>
              <a:rPr lang="sr-Latn-CS" sz="2400" b="1" dirty="0" smtClean="0">
                <a:latin typeface="Times New Roman" pitchFamily="18" charset="0"/>
                <a:cs typeface="Times New Roman" pitchFamily="18" charset="0"/>
              </a:rPr>
              <a:t> + 2NH</a:t>
            </a:r>
            <a:r>
              <a:rPr lang="sr-Latn-CS" sz="2400" b="1" baseline="-25000" dirty="0" smtClean="0">
                <a:latin typeface="Times New Roman" pitchFamily="18" charset="0"/>
                <a:cs typeface="Times New Roman" pitchFamily="18" charset="0"/>
              </a:rPr>
              <a:t>3</a:t>
            </a:r>
            <a:r>
              <a:rPr lang="sr-Latn-CS" sz="2400" b="1" dirty="0" smtClean="0">
                <a:latin typeface="Times New Roman" pitchFamily="18" charset="0"/>
                <a:cs typeface="Times New Roman" pitchFamily="18" charset="0"/>
              </a:rPr>
              <a:t> + 2H</a:t>
            </a:r>
            <a:r>
              <a:rPr lang="sr-Latn-CS" sz="2400" b="1" baseline="-25000" dirty="0" smtClean="0">
                <a:latin typeface="Times New Roman" pitchFamily="18" charset="0"/>
                <a:cs typeface="Times New Roman" pitchFamily="18" charset="0"/>
              </a:rPr>
              <a:t>2</a:t>
            </a:r>
            <a:r>
              <a:rPr lang="sr-Latn-CS" sz="2400" b="1" dirty="0" smtClean="0">
                <a:latin typeface="Times New Roman" pitchFamily="18" charset="0"/>
                <a:cs typeface="Times New Roman" pitchFamily="18" charset="0"/>
              </a:rPr>
              <a:t>O → Mg(OH)</a:t>
            </a:r>
            <a:r>
              <a:rPr lang="sr-Latn-CS" sz="2400" b="1" baseline="-25000" dirty="0" smtClean="0">
                <a:latin typeface="Times New Roman" pitchFamily="18" charset="0"/>
                <a:cs typeface="Times New Roman" pitchFamily="18" charset="0"/>
              </a:rPr>
              <a:t>2</a:t>
            </a:r>
            <a:r>
              <a:rPr lang="sr-Latn-CS" sz="2400" b="1" dirty="0" smtClean="0">
                <a:latin typeface="Times New Roman" pitchFamily="18" charset="0"/>
                <a:cs typeface="Times New Roman" pitchFamily="18" charset="0"/>
              </a:rPr>
              <a:t> </a:t>
            </a:r>
            <a:r>
              <a:rPr lang="sr-Latn-CS" sz="2400" b="1" baseline="-25000" dirty="0" smtClean="0">
                <a:latin typeface="Times New Roman" pitchFamily="18" charset="0"/>
                <a:cs typeface="Times New Roman" pitchFamily="18" charset="0"/>
              </a:rPr>
              <a:t>↓</a:t>
            </a:r>
            <a:r>
              <a:rPr lang="sr-Latn-CS" sz="2400" b="1" dirty="0" smtClean="0">
                <a:latin typeface="Times New Roman" pitchFamily="18" charset="0"/>
                <a:cs typeface="Times New Roman" pitchFamily="18" charset="0"/>
              </a:rPr>
              <a:t>+ (NH</a:t>
            </a:r>
            <a:r>
              <a:rPr lang="sr-Latn-CS" sz="2400" b="1" baseline="-25000" dirty="0" smtClean="0">
                <a:latin typeface="Times New Roman" pitchFamily="18" charset="0"/>
                <a:cs typeface="Times New Roman" pitchFamily="18" charset="0"/>
              </a:rPr>
              <a:t>4</a:t>
            </a:r>
            <a:r>
              <a:rPr lang="sr-Latn-CS" sz="2400" b="1" dirty="0" smtClean="0">
                <a:latin typeface="Times New Roman" pitchFamily="18" charset="0"/>
                <a:cs typeface="Times New Roman" pitchFamily="18" charset="0"/>
              </a:rPr>
              <a:t>)</a:t>
            </a:r>
            <a:r>
              <a:rPr lang="sr-Latn-CS" sz="2400" b="1" baseline="-25000" dirty="0" smtClean="0">
                <a:latin typeface="Times New Roman" pitchFamily="18" charset="0"/>
                <a:cs typeface="Times New Roman" pitchFamily="18" charset="0"/>
              </a:rPr>
              <a:t>2</a:t>
            </a:r>
            <a:r>
              <a:rPr lang="sr-Latn-CS" sz="2400" b="1" dirty="0" smtClean="0">
                <a:latin typeface="Times New Roman" pitchFamily="18" charset="0"/>
                <a:cs typeface="Times New Roman" pitchFamily="18" charset="0"/>
              </a:rPr>
              <a:t>SO</a:t>
            </a:r>
            <a:r>
              <a:rPr lang="sr-Latn-CS" sz="2400" b="1" baseline="-25000" dirty="0" smtClean="0">
                <a:latin typeface="Times New Roman" pitchFamily="18" charset="0"/>
                <a:cs typeface="Times New Roman" pitchFamily="18" charset="0"/>
              </a:rPr>
              <a:t>4</a:t>
            </a:r>
            <a:endParaRPr lang="en-US" sz="2400" b="1" baseline="-25000" dirty="0" smtClean="0">
              <a:latin typeface="Times New Roman" pitchFamily="18" charset="0"/>
              <a:cs typeface="Times New Roman" pitchFamily="18" charset="0"/>
            </a:endParaRPr>
          </a:p>
          <a:p>
            <a:pPr algn="just"/>
            <a:endParaRPr lang="sr-Latn-CS" sz="2400" dirty="0" smtClean="0">
              <a:latin typeface="Times New Roman" pitchFamily="18" charset="0"/>
              <a:cs typeface="Times New Roman" pitchFamily="18" charset="0"/>
            </a:endParaRPr>
          </a:p>
          <a:p>
            <a:pPr algn="just">
              <a:buFont typeface="Wingdings" pitchFamily="2" charset="2"/>
              <a:buChar char="Ø"/>
            </a:pPr>
            <a:r>
              <a:rPr lang="sr-Latn-C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The precipitation is continuous at the beginning and soon clear cut spaces in between are formed at the lower part of the tube</a:t>
            </a:r>
            <a:endParaRPr lang="sr-Latn-CS" sz="2400" dirty="0" smtClean="0">
              <a:latin typeface="Times New Roman" pitchFamily="18" charset="0"/>
              <a:cs typeface="Times New Roman" pitchFamily="18" charset="0"/>
            </a:endParaRPr>
          </a:p>
          <a:p>
            <a:pPr algn="just">
              <a:buFont typeface="Wingdings" pitchFamily="2" charset="2"/>
              <a:buChar char="Ø"/>
            </a:pPr>
            <a:endParaRPr lang="sr-Latn-CS" sz="2400" dirty="0" smtClean="0">
              <a:latin typeface="Times New Roman" pitchFamily="18" charset="0"/>
              <a:cs typeface="Times New Roman" pitchFamily="18" charset="0"/>
            </a:endParaRPr>
          </a:p>
          <a:p>
            <a:pPr algn="just">
              <a:buFont typeface="Wingdings" pitchFamily="2" charset="2"/>
              <a:buChar char="Ø"/>
            </a:pPr>
            <a:r>
              <a:rPr lang="sr-Latn-CS" sz="2400" dirty="0" smtClean="0">
                <a:latin typeface="Times New Roman" pitchFamily="18" charset="0"/>
                <a:cs typeface="Times New Roman" pitchFamily="18" charset="0"/>
              </a:rPr>
              <a:t> Low </a:t>
            </a:r>
            <a:r>
              <a:rPr lang="en-US" sz="2400" dirty="0" smtClean="0">
                <a:latin typeface="Times New Roman" pitchFamily="18" charset="0"/>
                <a:cs typeface="Times New Roman" pitchFamily="18" charset="0"/>
              </a:rPr>
              <a:t>concentration of ammonia </a:t>
            </a:r>
            <a:r>
              <a:rPr lang="en-US" sz="2400" dirty="0" err="1" smtClean="0">
                <a:latin typeface="Times New Roman" pitchFamily="18" charset="0"/>
                <a:cs typeface="Times New Roman" pitchFamily="18" charset="0"/>
              </a:rPr>
              <a:t>decreas</a:t>
            </a:r>
            <a:r>
              <a:rPr lang="sr-Latn-CS" sz="2400" dirty="0" smtClean="0">
                <a:latin typeface="Times New Roman" pitchFamily="18" charset="0"/>
                <a:cs typeface="Times New Roman" pitchFamily="18" charset="0"/>
              </a:rPr>
              <a:t>es</a:t>
            </a:r>
            <a:r>
              <a:rPr lang="en-US" sz="2400" dirty="0" smtClean="0">
                <a:latin typeface="Times New Roman" pitchFamily="18" charset="0"/>
                <a:cs typeface="Times New Roman" pitchFamily="18" charset="0"/>
              </a:rPr>
              <a:t> the number </a:t>
            </a:r>
            <a:r>
              <a:rPr lang="sr-Latn-CS" sz="2400" dirty="0" smtClean="0">
                <a:latin typeface="Times New Roman" pitchFamily="18" charset="0"/>
                <a:cs typeface="Times New Roman" pitchFamily="18" charset="0"/>
              </a:rPr>
              <a:t>o</a:t>
            </a:r>
            <a:r>
              <a:rPr lang="en-US" sz="2400" dirty="0" smtClean="0">
                <a:latin typeface="Times New Roman" pitchFamily="18" charset="0"/>
                <a:cs typeface="Times New Roman" pitchFamily="18" charset="0"/>
              </a:rPr>
              <a:t>f the </a:t>
            </a:r>
            <a:r>
              <a:rPr lang="sr-Latn-CS" sz="2400" dirty="0" smtClean="0">
                <a:latin typeface="Times New Roman" pitchFamily="18" charset="0"/>
                <a:cs typeface="Times New Roman" pitchFamily="18" charset="0"/>
              </a:rPr>
              <a:t>band</a:t>
            </a:r>
            <a:r>
              <a:rPr lang="en-US" sz="2400" dirty="0" smtClean="0">
                <a:latin typeface="Times New Roman" pitchFamily="18" charset="0"/>
                <a:cs typeface="Times New Roman" pitchFamily="18" charset="0"/>
              </a:rPr>
              <a:t>s and the space between them </a:t>
            </a:r>
            <a:r>
              <a:rPr lang="en-US" sz="2400" err="1" smtClean="0">
                <a:latin typeface="Times New Roman" pitchFamily="18" charset="0"/>
                <a:cs typeface="Times New Roman" pitchFamily="18" charset="0"/>
              </a:rPr>
              <a:t>increas</a:t>
            </a:r>
            <a:r>
              <a:rPr lang="sr-Latn-CS" sz="2400" smtClean="0">
                <a:latin typeface="Times New Roman" pitchFamily="18" charset="0"/>
                <a:cs typeface="Times New Roman" pitchFamily="18" charset="0"/>
              </a:rPr>
              <a:t>es</a:t>
            </a:r>
            <a:endParaRPr lang="en-US"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85860"/>
            <a:ext cx="9144000" cy="1938992"/>
          </a:xfrm>
          <a:prstGeom prst="rect">
            <a:avLst/>
          </a:prstGeom>
          <a:noFill/>
        </p:spPr>
        <p:txBody>
          <a:bodyPr wrap="square" rtlCol="0">
            <a:spAutoFit/>
          </a:bodyPr>
          <a:lstStyle/>
          <a:p>
            <a:pPr algn="ctr"/>
            <a:r>
              <a:rPr lang="en-US" sz="6000" b="1" smtClean="0">
                <a:effectLst>
                  <a:outerShdw blurRad="38100" dist="38100" dir="2700000" algn="tl">
                    <a:srgbClr val="000000">
                      <a:alpha val="43137"/>
                    </a:srgbClr>
                  </a:outerShdw>
                </a:effectLst>
                <a:latin typeface="Times New Roman" pitchFamily="18" charset="0"/>
                <a:cs typeface="Times New Roman" pitchFamily="18" charset="0"/>
              </a:rPr>
              <a:t>Thank you for your attention!</a:t>
            </a:r>
            <a:endParaRPr lang="en-US" sz="6000" b="1">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050" name="Picture 2" descr="http://www.animationplaza.com/3/animations/people_s/scientist/science_girl_waving_ha.gif"/>
          <p:cNvPicPr>
            <a:picLocks noChangeAspect="1" noChangeArrowheads="1" noCrop="1"/>
          </p:cNvPicPr>
          <p:nvPr/>
        </p:nvPicPr>
        <p:blipFill>
          <a:blip r:embed="rId2" cstate="print"/>
          <a:srcRect/>
          <a:stretch>
            <a:fillRect/>
          </a:stretch>
        </p:blipFill>
        <p:spPr bwMode="auto">
          <a:xfrm>
            <a:off x="2643174" y="3643314"/>
            <a:ext cx="3500462" cy="2410319"/>
          </a:xfrm>
          <a:prstGeom prst="rect">
            <a:avLst/>
          </a:prstGeom>
          <a:noFill/>
        </p:spPr>
      </p:pic>
      <p:pic>
        <p:nvPicPr>
          <p:cNvPr id="2052" name="Picture 4" descr="http://r15.imgfast.net/users/1511/13/50/16/avatars/gallery/girl_s10.gif"/>
          <p:cNvPicPr>
            <a:picLocks noChangeAspect="1" noChangeArrowheads="1" noCrop="1"/>
          </p:cNvPicPr>
          <p:nvPr/>
        </p:nvPicPr>
        <p:blipFill>
          <a:blip r:embed="rId3" cstate="print"/>
          <a:srcRect/>
          <a:stretch>
            <a:fillRect/>
          </a:stretch>
        </p:blipFill>
        <p:spPr bwMode="auto">
          <a:xfrm flipH="1">
            <a:off x="5572132" y="3714752"/>
            <a:ext cx="1571637" cy="212485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Times New Roman" pitchFamily="18" charset="0"/>
                <a:cs typeface="Times New Roman" pitchFamily="18" charset="0"/>
              </a:rPr>
              <a:t>11. Puzzle in a beaker </a:t>
            </a:r>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0" y="1285860"/>
            <a:ext cx="8929718" cy="5000660"/>
          </a:xfrm>
        </p:spPr>
        <p:txBody>
          <a:bodyPr>
            <a:normAutofit/>
          </a:bodyPr>
          <a:lstStyle/>
          <a:p>
            <a:pPr algn="just">
              <a:buFont typeface="Wingdings" pitchFamily="2" charset="2"/>
              <a:buChar char="Ø"/>
            </a:pPr>
            <a:r>
              <a:rPr lang="en-US" sz="2300" dirty="0" smtClean="0">
                <a:latin typeface="Times New Roman" pitchFamily="18" charset="0"/>
                <a:cs typeface="Times New Roman" pitchFamily="18" charset="0"/>
              </a:rPr>
              <a:t>A researcher decided to measure the diffusion rate of ammonia in gelatin. He added some magnesium sulfate to the hot gelatin solution which set to a gel on cooling. He then poured some aqueous solution of ammonia onto the gel and left the beaker for two days. The researcher was surprised to discover white layers of precipitate in the beaker, as depicted in the Figure. Explain this phenomenon and determine what does the number of bands </a:t>
            </a:r>
            <a:r>
              <a:rPr lang="en-US" sz="2300" smtClean="0">
                <a:latin typeface="Times New Roman" pitchFamily="18" charset="0"/>
                <a:cs typeface="Times New Roman" pitchFamily="18" charset="0"/>
              </a:rPr>
              <a:t>depends upon.</a:t>
            </a:r>
            <a:endParaRPr lang="en-US" sz="2300" dirty="0">
              <a:latin typeface="Times New Roman" pitchFamily="18" charset="0"/>
              <a:cs typeface="Times New Roman" pitchFamily="18" charset="0"/>
            </a:endParaRPr>
          </a:p>
        </p:txBody>
      </p:sp>
      <p:pic>
        <p:nvPicPr>
          <p:cNvPr id="4" name="Content Placeholder 4" descr="5555555555555555555555555555.png"/>
          <p:cNvPicPr>
            <a:picLocks noChangeAspect="1"/>
          </p:cNvPicPr>
          <p:nvPr/>
        </p:nvPicPr>
        <p:blipFill>
          <a:blip r:embed="rId2" cstate="print">
            <a:lum bright="-10000" contrast="40000"/>
          </a:blip>
          <a:stretch>
            <a:fillRect/>
          </a:stretch>
        </p:blipFill>
        <p:spPr>
          <a:xfrm>
            <a:off x="5786446" y="3571876"/>
            <a:ext cx="2332943" cy="30944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8" descr="Jigsaw piece"/>
          <p:cNvPicPr>
            <a:picLocks noChangeAspect="1" noChangeArrowheads="1"/>
          </p:cNvPicPr>
          <p:nvPr/>
        </p:nvPicPr>
        <p:blipFill>
          <a:blip r:embed="rId3" cstate="print"/>
          <a:srcRect/>
          <a:stretch>
            <a:fillRect/>
          </a:stretch>
        </p:blipFill>
        <p:spPr bwMode="auto">
          <a:xfrm>
            <a:off x="714348" y="357166"/>
            <a:ext cx="952500" cy="85725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76672"/>
            <a:ext cx="9144000" cy="769441"/>
          </a:xfrm>
          <a:prstGeom prst="rect">
            <a:avLst/>
          </a:prstGeom>
          <a:noFill/>
        </p:spPr>
        <p:txBody>
          <a:bodyPr wrap="square" rtlCol="0">
            <a:spAutoFit/>
          </a:bodyPr>
          <a:lstStyle/>
          <a:p>
            <a:pPr algn="ctr"/>
            <a:r>
              <a:rPr lang="sr-Latn-RS" sz="4400" b="1" dirty="0" smtClean="0">
                <a:effectLst>
                  <a:outerShdw blurRad="38100" dist="38100" dir="2700000" algn="tl">
                    <a:srgbClr val="000000">
                      <a:alpha val="43137"/>
                    </a:srgbClr>
                  </a:outerShdw>
                </a:effectLst>
              </a:rPr>
              <a:t>Background of the problem</a:t>
            </a:r>
            <a:endParaRPr lang="en-US" b="1" dirty="0">
              <a:effectLst>
                <a:outerShdw blurRad="38100" dist="38100" dir="2700000" algn="tl">
                  <a:srgbClr val="000000">
                    <a:alpha val="43137"/>
                  </a:srgbClr>
                </a:outerShdw>
              </a:effectLst>
            </a:endParaRPr>
          </a:p>
        </p:txBody>
      </p:sp>
      <p:sp>
        <p:nvSpPr>
          <p:cNvPr id="4" name="TextBox 3"/>
          <p:cNvSpPr txBox="1"/>
          <p:nvPr/>
        </p:nvSpPr>
        <p:spPr>
          <a:xfrm>
            <a:off x="785786" y="1571612"/>
            <a:ext cx="6215106" cy="4739759"/>
          </a:xfrm>
          <a:prstGeom prst="rect">
            <a:avLst/>
          </a:prstGeom>
          <a:noFill/>
        </p:spPr>
        <p:txBody>
          <a:bodyPr wrap="square" rtlCol="0">
            <a:spAutoFit/>
          </a:bodyPr>
          <a:lstStyle/>
          <a:p>
            <a:pPr lvl="0"/>
            <a:r>
              <a:rPr lang="en-US" sz="2400" smtClean="0">
                <a:latin typeface="Times New Roman" pitchFamily="18" charset="0"/>
                <a:cs typeface="Times New Roman" pitchFamily="18" charset="0"/>
              </a:rPr>
              <a:t>1. Introduction – Explanation of diffusion</a:t>
            </a:r>
          </a:p>
          <a:p>
            <a:pPr lvl="0"/>
            <a:endParaRPr lang="en-US" sz="2000" smtClean="0">
              <a:latin typeface="Times New Roman" pitchFamily="18" charset="0"/>
              <a:cs typeface="Times New Roman" pitchFamily="18" charset="0"/>
            </a:endParaRPr>
          </a:p>
          <a:p>
            <a:pPr lvl="0"/>
            <a:r>
              <a:rPr lang="en-US" sz="2400" smtClean="0">
                <a:latin typeface="Times New Roman" pitchFamily="18" charset="0"/>
                <a:cs typeface="Times New Roman" pitchFamily="18" charset="0"/>
              </a:rPr>
              <a:t>2. Experimental part</a:t>
            </a:r>
          </a:p>
          <a:p>
            <a:pPr lvl="0"/>
            <a:endParaRPr lang="en-US" sz="2000" smtClean="0">
              <a:latin typeface="Times New Roman" pitchFamily="18" charset="0"/>
              <a:cs typeface="Times New Roman" pitchFamily="18" charset="0"/>
            </a:endParaRPr>
          </a:p>
          <a:p>
            <a:pPr lvl="1"/>
            <a:r>
              <a:rPr lang="en-US" sz="2400" smtClean="0">
                <a:latin typeface="Times New Roman" pitchFamily="18" charset="0"/>
                <a:cs typeface="Times New Roman" pitchFamily="18" charset="0"/>
              </a:rPr>
              <a:t>2.1. Chemicals</a:t>
            </a:r>
          </a:p>
          <a:p>
            <a:pPr lvl="1"/>
            <a:endParaRPr lang="en-US" sz="800" smtClean="0">
              <a:latin typeface="Times New Roman" pitchFamily="18" charset="0"/>
              <a:cs typeface="Times New Roman" pitchFamily="18" charset="0"/>
            </a:endParaRPr>
          </a:p>
          <a:p>
            <a:pPr lvl="1"/>
            <a:r>
              <a:rPr lang="en-US" sz="2400" smtClean="0">
                <a:latin typeface="Times New Roman" pitchFamily="18" charset="0"/>
                <a:cs typeface="Times New Roman" pitchFamily="18" charset="0"/>
              </a:rPr>
              <a:t>2.2. Procedure</a:t>
            </a:r>
          </a:p>
          <a:p>
            <a:pPr lvl="1"/>
            <a:endParaRPr lang="en-US" sz="2000" smtClean="0">
              <a:latin typeface="Times New Roman" pitchFamily="18" charset="0"/>
              <a:cs typeface="Times New Roman" pitchFamily="18" charset="0"/>
            </a:endParaRPr>
          </a:p>
          <a:p>
            <a:pPr lvl="0"/>
            <a:r>
              <a:rPr lang="en-US" sz="2400" smtClean="0">
                <a:latin typeface="Times New Roman" pitchFamily="18" charset="0"/>
                <a:cs typeface="Times New Roman" pitchFamily="18" charset="0"/>
              </a:rPr>
              <a:t>3. Results</a:t>
            </a:r>
          </a:p>
          <a:p>
            <a:pPr lvl="0"/>
            <a:endParaRPr lang="en-US" sz="2000" smtClean="0">
              <a:latin typeface="Times New Roman" pitchFamily="18" charset="0"/>
              <a:cs typeface="Times New Roman" pitchFamily="18" charset="0"/>
            </a:endParaRPr>
          </a:p>
          <a:p>
            <a:pPr lvl="0"/>
            <a:r>
              <a:rPr lang="en-US" sz="2400" smtClean="0">
                <a:latin typeface="Times New Roman" pitchFamily="18" charset="0"/>
                <a:cs typeface="Times New Roman" pitchFamily="18" charset="0"/>
              </a:rPr>
              <a:t>4. Explanation of results</a:t>
            </a:r>
          </a:p>
          <a:p>
            <a:pPr lvl="0"/>
            <a:endParaRPr lang="en-US" sz="2000" smtClean="0">
              <a:latin typeface="Times New Roman" pitchFamily="18" charset="0"/>
              <a:cs typeface="Times New Roman" pitchFamily="18" charset="0"/>
            </a:endParaRPr>
          </a:p>
          <a:p>
            <a:pPr lvl="0"/>
            <a:r>
              <a:rPr lang="en-US" sz="2400" smtClean="0">
                <a:latin typeface="Times New Roman" pitchFamily="18" charset="0"/>
                <a:cs typeface="Times New Roman" pitchFamily="18" charset="0"/>
              </a:rPr>
              <a:t>5. Conclusion</a:t>
            </a:r>
            <a:endParaRPr lang="en-US" smtClean="0">
              <a:latin typeface="Times New Roman" pitchFamily="18" charset="0"/>
              <a:cs typeface="Times New Roman" pitchFamily="18" charset="0"/>
            </a:endParaRPr>
          </a:p>
          <a:p>
            <a:endParaRPr lang="en-US"/>
          </a:p>
        </p:txBody>
      </p:sp>
      <p:pic>
        <p:nvPicPr>
          <p:cNvPr id="10242" name="Picture 2" descr="http://shaunasever.com/wpshauna/wp-content/uploads/image-import/_gv2ZOLiWKJg/S4ST18zmrAI/AAAAAAAACDE/LFdTzi6fM1Y/s1600-h/DSC07372.JPG"/>
          <p:cNvPicPr>
            <a:picLocks noChangeAspect="1" noChangeArrowheads="1"/>
          </p:cNvPicPr>
          <p:nvPr/>
        </p:nvPicPr>
        <p:blipFill>
          <a:blip r:embed="rId2" cstate="print"/>
          <a:srcRect/>
          <a:stretch>
            <a:fillRect/>
          </a:stretch>
        </p:blipFill>
        <p:spPr bwMode="auto">
          <a:xfrm rot="486611">
            <a:off x="4242613" y="2567233"/>
            <a:ext cx="2071702" cy="15537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44" name="Picture 4" descr="https://encrypted-tbn0.gstatic.com/images?q=tbn:ANd9GcQtigB9i5nRr2KT0fyYPx51aq8kMmRQ2-9-OfchkWra-nRRdQUMSA"/>
          <p:cNvPicPr>
            <a:picLocks noChangeAspect="1" noChangeArrowheads="1"/>
          </p:cNvPicPr>
          <p:nvPr/>
        </p:nvPicPr>
        <p:blipFill>
          <a:blip r:embed="rId3" cstate="print"/>
          <a:srcRect/>
          <a:stretch>
            <a:fillRect/>
          </a:stretch>
        </p:blipFill>
        <p:spPr bwMode="auto">
          <a:xfrm rot="20845747">
            <a:off x="6359112" y="1707024"/>
            <a:ext cx="2071702" cy="15517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46" name="Picture 6" descr="http://images.fineartamerica.com/images-medium-large/ammonia-solution-laboratory-bottle-.jpg"/>
          <p:cNvPicPr>
            <a:picLocks noChangeAspect="1" noChangeArrowheads="1"/>
          </p:cNvPicPr>
          <p:nvPr/>
        </p:nvPicPr>
        <p:blipFill>
          <a:blip r:embed="rId4" cstate="print"/>
          <a:srcRect/>
          <a:stretch>
            <a:fillRect/>
          </a:stretch>
        </p:blipFill>
        <p:spPr bwMode="auto">
          <a:xfrm rot="20843379">
            <a:off x="6358671" y="3644035"/>
            <a:ext cx="2214610" cy="22146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48" name="Picture 8" descr="http://greenlivingideas.com/wp-content/uploads/2014/09/h2osecurity-background-h2o2.jpg"/>
          <p:cNvPicPr>
            <a:picLocks noChangeAspect="1" noChangeArrowheads="1"/>
          </p:cNvPicPr>
          <p:nvPr/>
        </p:nvPicPr>
        <p:blipFill>
          <a:blip r:embed="rId5" cstate="print"/>
          <a:srcRect/>
          <a:stretch>
            <a:fillRect/>
          </a:stretch>
        </p:blipFill>
        <p:spPr bwMode="auto">
          <a:xfrm rot="661794">
            <a:off x="4000496" y="4786322"/>
            <a:ext cx="2500330" cy="16187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864096"/>
          </a:xfrm>
        </p:spPr>
        <p:txBody>
          <a:bodyPr>
            <a:normAutofit/>
          </a:bodyPr>
          <a:lstStyle/>
          <a:p>
            <a:r>
              <a:rPr lang="en-US" b="1" smtClean="0">
                <a:effectLst>
                  <a:outerShdw blurRad="38100" dist="38100" dir="2700000" algn="tl">
                    <a:srgbClr val="000000">
                      <a:alpha val="43137"/>
                    </a:srgbClr>
                  </a:outerShdw>
                </a:effectLst>
                <a:latin typeface="Times New Roman" pitchFamily="18" charset="0"/>
                <a:cs typeface="Times New Roman" pitchFamily="18" charset="0"/>
              </a:rPr>
              <a:t>1. Diffusion </a:t>
            </a:r>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Oval 3"/>
          <p:cNvSpPr/>
          <p:nvPr/>
        </p:nvSpPr>
        <p:spPr>
          <a:xfrm>
            <a:off x="1331640" y="3717032"/>
            <a:ext cx="504056" cy="504056"/>
          </a:xfrm>
          <a:prstGeom prst="ellipse">
            <a:avLst/>
          </a:prstGeom>
          <a:solidFill>
            <a:srgbClr val="7030A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475656" y="3140968"/>
            <a:ext cx="504056" cy="504056"/>
          </a:xfrm>
          <a:prstGeom prst="ellipse">
            <a:avLst/>
          </a:prstGeom>
          <a:solidFill>
            <a:srgbClr val="7030A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907704" y="3501008"/>
            <a:ext cx="504056" cy="504056"/>
          </a:xfrm>
          <a:prstGeom prst="ellipse">
            <a:avLst/>
          </a:prstGeom>
          <a:solidFill>
            <a:srgbClr val="7030A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699792" y="4293096"/>
            <a:ext cx="504056" cy="504056"/>
          </a:xfrm>
          <a:prstGeom prst="ellipse">
            <a:avLst/>
          </a:prstGeom>
          <a:solidFill>
            <a:srgbClr val="7030A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051720" y="5085184"/>
            <a:ext cx="504056" cy="504056"/>
          </a:xfrm>
          <a:prstGeom prst="ellipse">
            <a:avLst/>
          </a:prstGeom>
          <a:solidFill>
            <a:srgbClr val="7030A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475656" y="4653136"/>
            <a:ext cx="504056" cy="504056"/>
          </a:xfrm>
          <a:prstGeom prst="ellipse">
            <a:avLst/>
          </a:prstGeom>
          <a:solidFill>
            <a:srgbClr val="7030A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691680" y="4149080"/>
            <a:ext cx="504056" cy="504056"/>
          </a:xfrm>
          <a:prstGeom prst="ellipse">
            <a:avLst/>
          </a:prstGeom>
          <a:solidFill>
            <a:srgbClr val="7030A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555776" y="4869160"/>
            <a:ext cx="504056" cy="504056"/>
          </a:xfrm>
          <a:prstGeom prst="ellipse">
            <a:avLst/>
          </a:prstGeom>
          <a:solidFill>
            <a:srgbClr val="7030A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547664" y="5301208"/>
            <a:ext cx="504056" cy="504056"/>
          </a:xfrm>
          <a:prstGeom prst="ellipse">
            <a:avLst/>
          </a:prstGeom>
          <a:solidFill>
            <a:srgbClr val="7030A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699792" y="5445224"/>
            <a:ext cx="504056" cy="504056"/>
          </a:xfrm>
          <a:prstGeom prst="ellipse">
            <a:avLst/>
          </a:prstGeom>
          <a:solidFill>
            <a:srgbClr val="7030A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123728" y="5661248"/>
            <a:ext cx="504056" cy="504056"/>
          </a:xfrm>
          <a:prstGeom prst="ellipse">
            <a:avLst/>
          </a:prstGeom>
          <a:solidFill>
            <a:srgbClr val="7030A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483768" y="3429000"/>
            <a:ext cx="504056" cy="504056"/>
          </a:xfrm>
          <a:prstGeom prst="ellipse">
            <a:avLst/>
          </a:prstGeom>
          <a:solidFill>
            <a:srgbClr val="7030A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131840" y="4941168"/>
            <a:ext cx="504056" cy="504056"/>
          </a:xfrm>
          <a:prstGeom prst="ellipse">
            <a:avLst/>
          </a:prstGeom>
          <a:solidFill>
            <a:srgbClr val="7030A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123728" y="4509120"/>
            <a:ext cx="504056" cy="504056"/>
          </a:xfrm>
          <a:prstGeom prst="ellipse">
            <a:avLst/>
          </a:prstGeom>
          <a:solidFill>
            <a:srgbClr val="7030A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843808" y="2996952"/>
            <a:ext cx="504056" cy="504056"/>
          </a:xfrm>
          <a:prstGeom prst="ellipse">
            <a:avLst/>
          </a:prstGeom>
          <a:solidFill>
            <a:srgbClr val="7030A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267744" y="3933056"/>
            <a:ext cx="504056" cy="504056"/>
          </a:xfrm>
          <a:prstGeom prst="ellipse">
            <a:avLst/>
          </a:prstGeom>
          <a:solidFill>
            <a:srgbClr val="7030A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987824" y="3789040"/>
            <a:ext cx="504056" cy="504056"/>
          </a:xfrm>
          <a:prstGeom prst="ellipse">
            <a:avLst/>
          </a:prstGeom>
          <a:solidFill>
            <a:srgbClr val="7030A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051720" y="2924944"/>
            <a:ext cx="504056" cy="504056"/>
          </a:xfrm>
          <a:prstGeom prst="ellipse">
            <a:avLst/>
          </a:prstGeom>
          <a:solidFill>
            <a:srgbClr val="7030A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83568" y="1052736"/>
            <a:ext cx="8460432" cy="1508105"/>
          </a:xfrm>
          <a:prstGeom prst="rect">
            <a:avLst/>
          </a:prstGeom>
          <a:noFill/>
        </p:spPr>
        <p:txBody>
          <a:bodyPr wrap="square" rtlCol="0">
            <a:spAutoFit/>
          </a:bodyPr>
          <a:lstStyle/>
          <a:p>
            <a:pPr>
              <a:buFont typeface="Wingdings" pitchFamily="2" charset="2"/>
              <a:buChar char="Ø"/>
            </a:pPr>
            <a:r>
              <a:rPr lang="en-US" sz="2400" smtClean="0">
                <a:latin typeface="Times New Roman" pitchFamily="18" charset="0"/>
                <a:cs typeface="Times New Roman" pitchFamily="18" charset="0"/>
              </a:rPr>
              <a:t> high</a:t>
            </a:r>
            <a:r>
              <a:rPr lang="sr-Latn-RS" sz="2400" smtClean="0">
                <a:latin typeface="Times New Roman" pitchFamily="18" charset="0"/>
                <a:cs typeface="Times New Roman" pitchFamily="18" charset="0"/>
              </a:rPr>
              <a:t> </a:t>
            </a:r>
            <a:r>
              <a:rPr lang="sr-Latn-RS" sz="2400" dirty="0" smtClean="0">
                <a:latin typeface="Times New Roman" pitchFamily="18" charset="0"/>
                <a:cs typeface="Times New Roman" pitchFamily="18" charset="0"/>
              </a:rPr>
              <a:t>concentration → low concentration</a:t>
            </a:r>
          </a:p>
          <a:p>
            <a:pPr>
              <a:buFont typeface="Wingdings" pitchFamily="2" charset="2"/>
              <a:buChar char="Ø"/>
            </a:pPr>
            <a:endParaRPr lang="sr-Latn-RS" sz="1000" dirty="0" smtClean="0">
              <a:latin typeface="Times New Roman" pitchFamily="18" charset="0"/>
              <a:cs typeface="Times New Roman" pitchFamily="18" charset="0"/>
            </a:endParaRPr>
          </a:p>
          <a:p>
            <a:pPr>
              <a:buFont typeface="Wingdings" pitchFamily="2" charset="2"/>
              <a:buChar char="Ø"/>
            </a:pPr>
            <a:r>
              <a:rPr lang="en-US" sz="2400" smtClean="0">
                <a:latin typeface="Times New Roman" pitchFamily="18" charset="0"/>
                <a:cs typeface="Times New Roman" pitchFamily="18" charset="0"/>
              </a:rPr>
              <a:t> </a:t>
            </a:r>
            <a:r>
              <a:rPr lang="sr-Latn-RS" sz="2400" smtClean="0">
                <a:latin typeface="Times New Roman" pitchFamily="18" charset="0"/>
                <a:cs typeface="Times New Roman" pitchFamily="18" charset="0"/>
              </a:rPr>
              <a:t>random </a:t>
            </a:r>
            <a:r>
              <a:rPr lang="sr-Latn-RS" sz="2400" dirty="0" smtClean="0">
                <a:latin typeface="Times New Roman" pitchFamily="18" charset="0"/>
                <a:cs typeface="Times New Roman" pitchFamily="18" charset="0"/>
              </a:rPr>
              <a:t>movement of particles</a:t>
            </a:r>
          </a:p>
          <a:p>
            <a:pPr>
              <a:buFont typeface="Wingdings" pitchFamily="2" charset="2"/>
              <a:buChar char="Ø"/>
            </a:pPr>
            <a:endParaRPr lang="sr-Latn-RS" sz="1000" dirty="0" smtClean="0">
              <a:latin typeface="Times New Roman" pitchFamily="18" charset="0"/>
              <a:cs typeface="Times New Roman" pitchFamily="18" charset="0"/>
            </a:endParaRPr>
          </a:p>
          <a:p>
            <a:pPr>
              <a:buFont typeface="Wingdings" pitchFamily="2" charset="2"/>
              <a:buChar char="Ø"/>
            </a:pPr>
            <a:r>
              <a:rPr lang="en-US" sz="2400" smtClean="0">
                <a:latin typeface="Times New Roman" pitchFamily="18" charset="0"/>
                <a:cs typeface="Times New Roman" pitchFamily="18" charset="0"/>
              </a:rPr>
              <a:t> </a:t>
            </a:r>
            <a:r>
              <a:rPr lang="sr-Latn-RS" sz="2400" smtClean="0">
                <a:latin typeface="Times New Roman" pitchFamily="18" charset="0"/>
                <a:cs typeface="Times New Roman" pitchFamily="18" charset="0"/>
              </a:rPr>
              <a:t>passive </a:t>
            </a:r>
            <a:r>
              <a:rPr lang="sr-Latn-RS" sz="2400" dirty="0" smtClean="0">
                <a:latin typeface="Times New Roman" pitchFamily="18" charset="0"/>
                <a:cs typeface="Times New Roman" pitchFamily="18" charset="0"/>
              </a:rPr>
              <a:t>process</a:t>
            </a:r>
            <a:endParaRPr lang="en-US" sz="2400" dirty="0">
              <a:latin typeface="Times New Roman" pitchFamily="18" charset="0"/>
              <a:cs typeface="Times New Roman" pitchFamily="18" charset="0"/>
            </a:endParaRPr>
          </a:p>
        </p:txBody>
      </p:sp>
      <p:sp>
        <p:nvSpPr>
          <p:cNvPr id="30" name="Rectangle 29"/>
          <p:cNvSpPr/>
          <p:nvPr/>
        </p:nvSpPr>
        <p:spPr>
          <a:xfrm>
            <a:off x="683568" y="2708920"/>
            <a:ext cx="7776864" cy="36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8" descr="Jigsaw piece"/>
          <p:cNvPicPr>
            <a:picLocks noChangeAspect="1" noChangeArrowheads="1"/>
          </p:cNvPicPr>
          <p:nvPr/>
        </p:nvPicPr>
        <p:blipFill>
          <a:blip r:embed="rId2" cstate="print"/>
          <a:srcRect/>
          <a:stretch>
            <a:fillRect/>
          </a:stretch>
        </p:blipFill>
        <p:spPr bwMode="auto">
          <a:xfrm>
            <a:off x="285720" y="142852"/>
            <a:ext cx="952500" cy="8572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2.77778E-6 -7.21554E-7 L 0.4842 -0.03654 " pathEditMode="relative" rAng="0" ptsTypes="AA">
                                      <p:cBhvr>
                                        <p:cTn id="6" dur="2000" fill="hold"/>
                                        <p:tgtEl>
                                          <p:spTgt spid="7"/>
                                        </p:tgtEl>
                                        <p:attrNameLst>
                                          <p:attrName>ppt_x</p:attrName>
                                          <p:attrName>ppt_y</p:attrName>
                                        </p:attrNameLst>
                                      </p:cBhvr>
                                      <p:rCtr x="24200" y="-1800"/>
                                    </p:animMotion>
                                  </p:childTnLst>
                                </p:cTn>
                              </p:par>
                              <p:par>
                                <p:cTn id="7" presetID="63" presetClass="path" presetSubtype="0" accel="50000" decel="50000" fill="hold" grpId="0" nodeType="withEffect">
                                  <p:stCondLst>
                                    <p:cond delay="0"/>
                                  </p:stCondLst>
                                  <p:childTnLst>
                                    <p:animMotion origin="layout" path="M 1.66667E-6 4.04255E-6 L 0.46857 0.01572 " pathEditMode="relative" rAng="0" ptsTypes="AA">
                                      <p:cBhvr>
                                        <p:cTn id="8" dur="2000" fill="hold"/>
                                        <p:tgtEl>
                                          <p:spTgt spid="24"/>
                                        </p:tgtEl>
                                        <p:attrNameLst>
                                          <p:attrName>ppt_x</p:attrName>
                                          <p:attrName>ppt_y</p:attrName>
                                        </p:attrNameLst>
                                      </p:cBhvr>
                                      <p:rCtr x="23400" y="800"/>
                                    </p:animMotion>
                                  </p:childTnLst>
                                </p:cTn>
                              </p:par>
                              <p:par>
                                <p:cTn id="9" presetID="63" presetClass="path" presetSubtype="0" accel="50000" decel="50000" fill="hold" grpId="0" nodeType="withEffect">
                                  <p:stCondLst>
                                    <p:cond delay="0"/>
                                  </p:stCondLst>
                                  <p:childTnLst>
                                    <p:animMotion origin="layout" path="M -1.94444E-6 -9.15819E-7 L -0.0316 0.04232 " pathEditMode="relative" rAng="0" ptsTypes="AA">
                                      <p:cBhvr>
                                        <p:cTn id="10" dur="2000" fill="hold"/>
                                        <p:tgtEl>
                                          <p:spTgt spid="26"/>
                                        </p:tgtEl>
                                        <p:attrNameLst>
                                          <p:attrName>ppt_x</p:attrName>
                                          <p:attrName>ppt_y</p:attrName>
                                        </p:attrNameLst>
                                      </p:cBhvr>
                                      <p:rCtr x="-1600" y="2100"/>
                                    </p:animMotion>
                                  </p:childTnLst>
                                </p:cTn>
                              </p:par>
                              <p:par>
                                <p:cTn id="11" presetID="63" presetClass="path" presetSubtype="0" accel="50000" decel="50000" fill="hold" grpId="0" nodeType="withEffect">
                                  <p:stCondLst>
                                    <p:cond delay="0"/>
                                  </p:stCondLst>
                                  <p:childTnLst>
                                    <p:animMotion origin="layout" path="M 1.66667E-6 1.54487E-6 L 0.20087 -0.04718 " pathEditMode="relative" rAng="0" ptsTypes="AA">
                                      <p:cBhvr>
                                        <p:cTn id="12" dur="2000" fill="hold"/>
                                        <p:tgtEl>
                                          <p:spTgt spid="22"/>
                                        </p:tgtEl>
                                        <p:attrNameLst>
                                          <p:attrName>ppt_x</p:attrName>
                                          <p:attrName>ppt_y</p:attrName>
                                        </p:attrNameLst>
                                      </p:cBhvr>
                                      <p:rCtr x="10000" y="-2400"/>
                                    </p:animMotion>
                                  </p:childTnLst>
                                </p:cTn>
                              </p:par>
                              <p:par>
                                <p:cTn id="13" presetID="63" presetClass="path" presetSubtype="0" accel="50000" decel="50000" fill="hold" grpId="0" nodeType="withEffect">
                                  <p:stCondLst>
                                    <p:cond delay="0"/>
                                  </p:stCondLst>
                                  <p:childTnLst>
                                    <p:animMotion origin="layout" path="M -3.61111E-6 -4.6346E-6 L 0.40938 -0.05249 " pathEditMode="relative" rAng="0" ptsTypes="AA">
                                      <p:cBhvr>
                                        <p:cTn id="14" dur="2000" fill="hold"/>
                                        <p:tgtEl>
                                          <p:spTgt spid="17"/>
                                        </p:tgtEl>
                                        <p:attrNameLst>
                                          <p:attrName>ppt_x</p:attrName>
                                          <p:attrName>ppt_y</p:attrName>
                                        </p:attrNameLst>
                                      </p:cBhvr>
                                      <p:rCtr x="20500" y="-2600"/>
                                    </p:animMotion>
                                  </p:childTnLst>
                                </p:cTn>
                              </p:par>
                              <p:par>
                                <p:cTn id="15" presetID="63" presetClass="path" presetSubtype="0" accel="50000" decel="50000" fill="hold" grpId="0" nodeType="withEffect">
                                  <p:stCondLst>
                                    <p:cond delay="0"/>
                                  </p:stCondLst>
                                  <p:childTnLst>
                                    <p:animMotion origin="layout" path="M 1.38889E-6 3.90379E-6 L 0.45278 0.01572 " pathEditMode="relative" rAng="0" ptsTypes="AA">
                                      <p:cBhvr>
                                        <p:cTn id="16" dur="2000" fill="hold"/>
                                        <p:tgtEl>
                                          <p:spTgt spid="20"/>
                                        </p:tgtEl>
                                        <p:attrNameLst>
                                          <p:attrName>ppt_x</p:attrName>
                                          <p:attrName>ppt_y</p:attrName>
                                        </p:attrNameLst>
                                      </p:cBhvr>
                                      <p:rCtr x="22600" y="800"/>
                                    </p:animMotion>
                                  </p:childTnLst>
                                </p:cTn>
                              </p:par>
                              <p:par>
                                <p:cTn id="17" presetID="63" presetClass="path" presetSubtype="0" accel="50000" decel="50000" fill="hold" grpId="0" nodeType="withEffect">
                                  <p:stCondLst>
                                    <p:cond delay="0"/>
                                  </p:stCondLst>
                                  <p:childTnLst>
                                    <p:animMotion origin="layout" path="M -2.77778E-7 1.54487E-6 L 0.5276 0.01572 " pathEditMode="relative" rAng="0" ptsTypes="AA">
                                      <p:cBhvr>
                                        <p:cTn id="18" dur="2000" fill="hold"/>
                                        <p:tgtEl>
                                          <p:spTgt spid="19"/>
                                        </p:tgtEl>
                                        <p:attrNameLst>
                                          <p:attrName>ppt_x</p:attrName>
                                          <p:attrName>ppt_y</p:attrName>
                                        </p:attrNameLst>
                                      </p:cBhvr>
                                      <p:rCtr x="26400" y="800"/>
                                    </p:animMotion>
                                  </p:childTnLst>
                                </p:cTn>
                              </p:par>
                              <p:par>
                                <p:cTn id="19" presetID="63" presetClass="path" presetSubtype="0" accel="50000" decel="50000" fill="hold" grpId="0" nodeType="withEffect">
                                  <p:stCondLst>
                                    <p:cond delay="0"/>
                                  </p:stCondLst>
                                  <p:childTnLst>
                                    <p:animMotion origin="layout" path="M 2.77556E-17 -3.08048E-6 L 0.0592 0.06823 " pathEditMode="relative" rAng="0" ptsTypes="AA">
                                      <p:cBhvr>
                                        <p:cTn id="20" dur="2000" fill="hold"/>
                                        <p:tgtEl>
                                          <p:spTgt spid="23"/>
                                        </p:tgtEl>
                                        <p:attrNameLst>
                                          <p:attrName>ppt_x</p:attrName>
                                          <p:attrName>ppt_y</p:attrName>
                                        </p:attrNameLst>
                                      </p:cBhvr>
                                      <p:rCtr x="3000" y="3400"/>
                                    </p:animMotion>
                                  </p:childTnLst>
                                </p:cTn>
                              </p:par>
                              <p:par>
                                <p:cTn id="21" presetID="63" presetClass="path" presetSubtype="0" accel="50000" decel="50000" fill="hold" grpId="0" nodeType="withEffect">
                                  <p:stCondLst>
                                    <p:cond delay="0"/>
                                  </p:stCondLst>
                                  <p:childTnLst>
                                    <p:animMotion origin="layout" path="M -2.77778E-7 -1.66512E-6 L 0.19288 0.00532 " pathEditMode="relative" rAng="0" ptsTypes="AA">
                                      <p:cBhvr>
                                        <p:cTn id="22" dur="2000" fill="hold"/>
                                        <p:tgtEl>
                                          <p:spTgt spid="14"/>
                                        </p:tgtEl>
                                        <p:attrNameLst>
                                          <p:attrName>ppt_x</p:attrName>
                                          <p:attrName>ppt_y</p:attrName>
                                        </p:attrNameLst>
                                      </p:cBhvr>
                                      <p:rCtr x="9600" y="300"/>
                                    </p:animMotion>
                                  </p:childTnLst>
                                </p:cTn>
                              </p:par>
                              <p:par>
                                <p:cTn id="23" presetID="63" presetClass="path" presetSubtype="0" accel="50000" decel="50000" fill="hold" grpId="0" nodeType="withEffect">
                                  <p:stCondLst>
                                    <p:cond delay="0"/>
                                  </p:stCondLst>
                                  <p:childTnLst>
                                    <p:animMotion origin="layout" path="M -2.5E-6 1.02683E-6 L 0.37413 -0.02637 " pathEditMode="relative" rAng="0" ptsTypes="AA">
                                      <p:cBhvr>
                                        <p:cTn id="24" dur="2000" fill="hold"/>
                                        <p:tgtEl>
                                          <p:spTgt spid="21"/>
                                        </p:tgtEl>
                                        <p:attrNameLst>
                                          <p:attrName>ppt_x</p:attrName>
                                          <p:attrName>ppt_y</p:attrName>
                                        </p:attrNameLst>
                                      </p:cBhvr>
                                      <p:rCtr x="18700" y="-1300"/>
                                    </p:animMotion>
                                  </p:childTnLst>
                                </p:cTn>
                              </p:par>
                              <p:par>
                                <p:cTn id="25" presetID="63" presetClass="path" presetSubtype="0" accel="50000" decel="50000" fill="hold" grpId="0" nodeType="withEffect">
                                  <p:stCondLst>
                                    <p:cond delay="0"/>
                                  </p:stCondLst>
                                  <p:childTnLst>
                                    <p:animMotion origin="layout" path="M 0.01962 -0.03677 L -0.06302 0.03145 " pathEditMode="relative" rAng="0" ptsTypes="AA">
                                      <p:cBhvr>
                                        <p:cTn id="26" dur="2000" fill="hold"/>
                                        <p:tgtEl>
                                          <p:spTgt spid="27"/>
                                        </p:tgtEl>
                                        <p:attrNameLst>
                                          <p:attrName>ppt_x</p:attrName>
                                          <p:attrName>ppt_y</p:attrName>
                                        </p:attrNameLst>
                                      </p:cBhvr>
                                      <p:rCtr x="-4100" y="3400"/>
                                    </p:animMotion>
                                  </p:childTnLst>
                                </p:cTn>
                              </p:par>
                              <p:par>
                                <p:cTn id="27" presetID="63" presetClass="path" presetSubtype="0" accel="50000" decel="50000" fill="hold" grpId="0" nodeType="withEffect">
                                  <p:stCondLst>
                                    <p:cond delay="0"/>
                                  </p:stCondLst>
                                  <p:childTnLst>
                                    <p:animMotion origin="layout" path="M 2.77556E-17 -3.08048E-6 L 0.24028 0.02637 " pathEditMode="relative" rAng="0" ptsTypes="AA">
                                      <p:cBhvr>
                                        <p:cTn id="28" dur="2000" fill="hold"/>
                                        <p:tgtEl>
                                          <p:spTgt spid="16"/>
                                        </p:tgtEl>
                                        <p:attrNameLst>
                                          <p:attrName>ppt_x</p:attrName>
                                          <p:attrName>ppt_y</p:attrName>
                                        </p:attrNameLst>
                                      </p:cBhvr>
                                      <p:rCtr x="12000" y="1300"/>
                                    </p:animMotion>
                                  </p:childTnLst>
                                </p:cTn>
                              </p:par>
                              <p:par>
                                <p:cTn id="29" presetID="63" presetClass="path" presetSubtype="0" accel="50000" decel="50000" fill="hold" grpId="0" nodeType="withEffect">
                                  <p:stCondLst>
                                    <p:cond delay="0"/>
                                  </p:stCondLst>
                                  <p:childTnLst>
                                    <p:animMotion origin="layout" path="M -4.16667E-6 3.9963E-6 L 0.16146 -0.00532 " pathEditMode="relative" rAng="0" ptsTypes="AA">
                                      <p:cBhvr>
                                        <p:cTn id="30" dur="2000" fill="hold"/>
                                        <p:tgtEl>
                                          <p:spTgt spid="6"/>
                                        </p:tgtEl>
                                        <p:attrNameLst>
                                          <p:attrName>ppt_x</p:attrName>
                                          <p:attrName>ppt_y</p:attrName>
                                        </p:attrNameLst>
                                      </p:cBhvr>
                                      <p:rCtr x="8100" y="-300"/>
                                    </p:animMotion>
                                  </p:childTnLst>
                                </p:cTn>
                              </p:par>
                              <p:par>
                                <p:cTn id="31" presetID="63" presetClass="path" presetSubtype="0" accel="50000" decel="50000" fill="hold" grpId="0" nodeType="withEffect">
                                  <p:stCondLst>
                                    <p:cond delay="0"/>
                                  </p:stCondLst>
                                  <p:childTnLst>
                                    <p:animMotion origin="layout" path="M -1.38889E-6 -3.69103E-6 L 0.2875 -0.02613 " pathEditMode="relative" rAng="0" ptsTypes="AA">
                                      <p:cBhvr>
                                        <p:cTn id="32" dur="2000" fill="hold"/>
                                        <p:tgtEl>
                                          <p:spTgt spid="25"/>
                                        </p:tgtEl>
                                        <p:attrNameLst>
                                          <p:attrName>ppt_x</p:attrName>
                                          <p:attrName>ppt_y</p:attrName>
                                        </p:attrNameLst>
                                      </p:cBhvr>
                                      <p:rCtr x="14400" y="-1300"/>
                                    </p:animMotion>
                                  </p:childTnLst>
                                </p:cTn>
                              </p:par>
                              <p:par>
                                <p:cTn id="33" presetID="63" presetClass="path" presetSubtype="0" accel="50000" decel="50000" fill="hold" grpId="0" nodeType="withEffect">
                                  <p:stCondLst>
                                    <p:cond delay="0"/>
                                  </p:stCondLst>
                                  <p:childTnLst>
                                    <p:animMotion origin="layout" path="M -1.94444E-6 1.68363E-6 L 0.11424 -0.02613 " pathEditMode="relative" rAng="0" ptsTypes="AA">
                                      <p:cBhvr>
                                        <p:cTn id="34" dur="2000" fill="hold"/>
                                        <p:tgtEl>
                                          <p:spTgt spid="5"/>
                                        </p:tgtEl>
                                        <p:attrNameLst>
                                          <p:attrName>ppt_x</p:attrName>
                                          <p:attrName>ppt_y</p:attrName>
                                        </p:attrNameLst>
                                      </p:cBhvr>
                                      <p:rCtr x="5700" y="-1300"/>
                                    </p:animMotion>
                                  </p:childTnLst>
                                </p:cTn>
                              </p:par>
                              <p:par>
                                <p:cTn id="35" presetID="63" presetClass="path" presetSubtype="0" accel="50000" decel="50000" fill="hold" grpId="0" nodeType="withEffect">
                                  <p:stCondLst>
                                    <p:cond delay="0"/>
                                  </p:stCondLst>
                                  <p:childTnLst>
                                    <p:animMotion origin="layout" path="M -2.22222E-6 6.47549E-7 L 0.42535 0.02104 " pathEditMode="relative" rAng="0" ptsTypes="AA">
                                      <p:cBhvr>
                                        <p:cTn id="36" dur="2000" fill="hold"/>
                                        <p:tgtEl>
                                          <p:spTgt spid="18"/>
                                        </p:tgtEl>
                                        <p:attrNameLst>
                                          <p:attrName>ppt_x</p:attrName>
                                          <p:attrName>ppt_y</p:attrName>
                                        </p:attrNameLst>
                                      </p:cBhvr>
                                      <p:rCtr x="21300" y="1000"/>
                                    </p:animMotion>
                                  </p:childTnLst>
                                </p:cTn>
                              </p:par>
                              <p:par>
                                <p:cTn id="37" presetID="63" presetClass="path" presetSubtype="0" accel="50000" decel="50000" fill="hold" grpId="0" nodeType="withEffect">
                                  <p:stCondLst>
                                    <p:cond delay="0"/>
                                  </p:stCondLst>
                                  <p:childTnLst>
                                    <p:animMotion origin="layout" path="M -1.94444E-6 -2.27567E-6 L 0.05122 0.12072 " pathEditMode="relative" rAng="0" ptsTypes="AA">
                                      <p:cBhvr>
                                        <p:cTn id="38" dur="2000" fill="hold"/>
                                        <p:tgtEl>
                                          <p:spTgt spid="15"/>
                                        </p:tgtEl>
                                        <p:attrNameLst>
                                          <p:attrName>ppt_x</p:attrName>
                                          <p:attrName>ppt_y</p:attrName>
                                        </p:attrNameLst>
                                      </p:cBhvr>
                                      <p:rCtr x="2600" y="6000"/>
                                    </p:animMotion>
                                  </p:childTnLst>
                                </p:cTn>
                              </p:par>
                              <p:par>
                                <p:cTn id="39" presetID="63" presetClass="path" presetSubtype="0" accel="50000" decel="50000" fill="hold" grpId="0" nodeType="withEffect">
                                  <p:stCondLst>
                                    <p:cond delay="0"/>
                                  </p:stCondLst>
                                  <p:childTnLst>
                                    <p:animMotion origin="layout" path="M 0.05104 -0.02636 L 0.03941 0.06291 " pathEditMode="relative" rAng="0" ptsTypes="AA">
                                      <p:cBhvr>
                                        <p:cTn id="40" dur="2000" fill="hold"/>
                                        <p:tgtEl>
                                          <p:spTgt spid="4"/>
                                        </p:tgtEl>
                                        <p:attrNameLst>
                                          <p:attrName>ppt_x</p:attrName>
                                          <p:attrName>ppt_y</p:attrName>
                                        </p:attrNameLst>
                                      </p:cBhvr>
                                      <p:rCtr x="-600" y="4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US" b="1" smtClean="0">
                <a:effectLst>
                  <a:outerShdw blurRad="38100" dist="38100" dir="2700000" algn="tl">
                    <a:srgbClr val="000000">
                      <a:alpha val="43137"/>
                    </a:srgbClr>
                  </a:outerShdw>
                </a:effectLst>
              </a:rPr>
              <a:t>2. </a:t>
            </a:r>
            <a:r>
              <a:rPr lang="sr-Latn-RS" b="1" smtClean="0">
                <a:effectLst>
                  <a:outerShdw blurRad="38100" dist="38100" dir="2700000" algn="tl">
                    <a:srgbClr val="000000">
                      <a:alpha val="43137"/>
                    </a:srgbClr>
                  </a:outerShdw>
                </a:effectLst>
              </a:rPr>
              <a:t>Experimental</a:t>
            </a:r>
            <a:r>
              <a:rPr lang="sr-Latn-RS" smtClean="0">
                <a:effectLst>
                  <a:outerShdw blurRad="38100" dist="38100" dir="2700000" algn="tl">
                    <a:srgbClr val="000000">
                      <a:alpha val="43137"/>
                    </a:srgbClr>
                  </a:outerShdw>
                </a:effectLst>
              </a:rPr>
              <a:t> </a:t>
            </a:r>
            <a:r>
              <a:rPr lang="sr-Latn-RS" b="1" dirty="0" smtClean="0">
                <a:effectLst>
                  <a:outerShdw blurRad="38100" dist="38100" dir="2700000" algn="tl">
                    <a:srgbClr val="000000">
                      <a:alpha val="43137"/>
                    </a:srgbClr>
                  </a:outerShdw>
                </a:effectLst>
              </a:rPr>
              <a:t>part  </a:t>
            </a:r>
            <a:endParaRPr lang="en-US" b="1" dirty="0">
              <a:effectLst>
                <a:outerShdw blurRad="38100" dist="38100" dir="2700000" algn="tl">
                  <a:srgbClr val="000000">
                    <a:alpha val="43137"/>
                  </a:srgbClr>
                </a:outerShdw>
              </a:effectLst>
            </a:endParaRPr>
          </a:p>
        </p:txBody>
      </p:sp>
      <p:sp>
        <p:nvSpPr>
          <p:cNvPr id="6" name="TextBox 5"/>
          <p:cNvSpPr txBox="1"/>
          <p:nvPr/>
        </p:nvSpPr>
        <p:spPr>
          <a:xfrm>
            <a:off x="539552" y="1844824"/>
            <a:ext cx="4104456" cy="3323987"/>
          </a:xfrm>
          <a:prstGeom prst="rect">
            <a:avLst/>
          </a:prstGeom>
          <a:noFill/>
        </p:spPr>
        <p:txBody>
          <a:bodyPr wrap="square" rtlCol="0">
            <a:spAutoFit/>
          </a:bodyPr>
          <a:lstStyle/>
          <a:p>
            <a:r>
              <a:rPr lang="sr-Latn-CS" sz="3200" dirty="0" smtClean="0">
                <a:latin typeface="Times New Roman" pitchFamily="18" charset="0"/>
                <a:cs typeface="Times New Roman" pitchFamily="18" charset="0"/>
              </a:rPr>
              <a:t>Chemicals:</a:t>
            </a:r>
          </a:p>
          <a:p>
            <a:endParaRPr lang="sr-Latn-CS" sz="3200" dirty="0" smtClean="0">
              <a:latin typeface="Times New Roman" pitchFamily="18" charset="0"/>
              <a:cs typeface="Times New Roman" pitchFamily="18" charset="0"/>
            </a:endParaRPr>
          </a:p>
          <a:p>
            <a:pPr>
              <a:buFont typeface="Wingdings" pitchFamily="2" charset="2"/>
              <a:buChar char="Ø"/>
            </a:pPr>
            <a:r>
              <a:rPr lang="sr-Latn-CS" sz="3200" dirty="0" smtClean="0">
                <a:latin typeface="Times New Roman" pitchFamily="18" charset="0"/>
                <a:cs typeface="Times New Roman" pitchFamily="18" charset="0"/>
              </a:rPr>
              <a:t> Gelatin</a:t>
            </a:r>
          </a:p>
          <a:p>
            <a:pPr>
              <a:buFont typeface="Wingdings" pitchFamily="2" charset="2"/>
              <a:buChar char="Ø"/>
            </a:pPr>
            <a:r>
              <a:rPr lang="en-US" sz="3200" smtClean="0">
                <a:latin typeface="Times New Roman" pitchFamily="18" charset="0"/>
                <a:cs typeface="Times New Roman" pitchFamily="18" charset="0"/>
              </a:rPr>
              <a:t> </a:t>
            </a:r>
            <a:r>
              <a:rPr lang="sr-Latn-CS" sz="3200" smtClean="0">
                <a:latin typeface="Times New Roman" pitchFamily="18" charset="0"/>
                <a:cs typeface="Times New Roman" pitchFamily="18" charset="0"/>
              </a:rPr>
              <a:t>Water</a:t>
            </a:r>
            <a:endParaRPr lang="sr-Latn-CS" sz="3200" dirty="0" smtClean="0">
              <a:latin typeface="Times New Roman" pitchFamily="18" charset="0"/>
              <a:cs typeface="Times New Roman" pitchFamily="18" charset="0"/>
            </a:endParaRPr>
          </a:p>
          <a:p>
            <a:pPr>
              <a:buFont typeface="Wingdings" pitchFamily="2" charset="2"/>
              <a:buChar char="Ø"/>
            </a:pPr>
            <a:r>
              <a:rPr lang="sr-Latn-CS" sz="3200" dirty="0" smtClean="0">
                <a:latin typeface="Times New Roman" pitchFamily="18" charset="0"/>
                <a:cs typeface="Times New Roman" pitchFamily="18" charset="0"/>
              </a:rPr>
              <a:t> Magnesium-sulfate</a:t>
            </a:r>
          </a:p>
          <a:p>
            <a:pPr>
              <a:buFont typeface="Wingdings" pitchFamily="2" charset="2"/>
              <a:buChar char="Ø"/>
            </a:pPr>
            <a:r>
              <a:rPr lang="sr-Latn-CS" sz="3200" smtClean="0">
                <a:latin typeface="Times New Roman" pitchFamily="18" charset="0"/>
                <a:cs typeface="Times New Roman" pitchFamily="18" charset="0"/>
              </a:rPr>
              <a:t> Ammonia</a:t>
            </a:r>
            <a:endParaRPr lang="sr-Latn-CS" sz="3200" dirty="0" smtClean="0">
              <a:latin typeface="Times New Roman" pitchFamily="18" charset="0"/>
              <a:cs typeface="Times New Roman" pitchFamily="18" charset="0"/>
            </a:endParaRPr>
          </a:p>
          <a:p>
            <a:endParaRPr lang="en-US" dirty="0"/>
          </a:p>
        </p:txBody>
      </p:sp>
      <p:pic>
        <p:nvPicPr>
          <p:cNvPr id="5" name="Picture 4" descr="Nina i Anja.jpg"/>
          <p:cNvPicPr>
            <a:picLocks noChangeAspect="1"/>
          </p:cNvPicPr>
          <p:nvPr/>
        </p:nvPicPr>
        <p:blipFill>
          <a:blip r:embed="rId3" cstate="print">
            <a:lum bright="-10000" contrast="20000"/>
          </a:blip>
          <a:stretch>
            <a:fillRect/>
          </a:stretch>
        </p:blipFill>
        <p:spPr>
          <a:xfrm>
            <a:off x="4429124" y="2000240"/>
            <a:ext cx="4357686" cy="29939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8" descr="Jigsaw piece"/>
          <p:cNvPicPr>
            <a:picLocks noChangeAspect="1" noChangeArrowheads="1"/>
          </p:cNvPicPr>
          <p:nvPr/>
        </p:nvPicPr>
        <p:blipFill>
          <a:blip r:embed="rId4" cstate="print"/>
          <a:srcRect/>
          <a:stretch>
            <a:fillRect/>
          </a:stretch>
        </p:blipFill>
        <p:spPr bwMode="auto">
          <a:xfrm>
            <a:off x="285720" y="214290"/>
            <a:ext cx="952500" cy="85725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67544" y="188640"/>
            <a:ext cx="8229600" cy="1143000"/>
          </a:xfrm>
        </p:spPr>
        <p:txBody>
          <a:bodyPr>
            <a:normAutofit/>
          </a:bodyPr>
          <a:lstStyle/>
          <a:p>
            <a:r>
              <a:rPr lang="sr-Latn-RS" sz="4500" b="1" dirty="0" smtClean="0">
                <a:effectLst>
                  <a:outerShdw blurRad="38100" dist="38100" dir="2700000" algn="tl">
                    <a:srgbClr val="000000">
                      <a:alpha val="43137"/>
                    </a:srgbClr>
                  </a:outerShdw>
                </a:effectLst>
                <a:latin typeface="Times New Roman" pitchFamily="18" charset="0"/>
                <a:cs typeface="Times New Roman" pitchFamily="18" charset="0"/>
              </a:rPr>
              <a:t>Experimental part</a:t>
            </a:r>
            <a:r>
              <a:rPr lang="sr-Latn-RS" sz="4500" dirty="0" smtClean="0">
                <a:latin typeface="Times New Roman" pitchFamily="18" charset="0"/>
                <a:cs typeface="Times New Roman" pitchFamily="18" charset="0"/>
              </a:rPr>
              <a:t>  </a:t>
            </a:r>
            <a:endParaRPr lang="en-US" sz="4500" dirty="0">
              <a:latin typeface="Times New Roman" pitchFamily="18" charset="0"/>
              <a:cs typeface="Times New Roman" pitchFamily="18" charset="0"/>
            </a:endParaRPr>
          </a:p>
        </p:txBody>
      </p:sp>
      <p:sp>
        <p:nvSpPr>
          <p:cNvPr id="8" name="TextBox 7"/>
          <p:cNvSpPr txBox="1"/>
          <p:nvPr/>
        </p:nvSpPr>
        <p:spPr>
          <a:xfrm>
            <a:off x="683568" y="1772816"/>
            <a:ext cx="3816424" cy="369332"/>
          </a:xfrm>
          <a:prstGeom prst="rect">
            <a:avLst/>
          </a:prstGeom>
          <a:noFill/>
        </p:spPr>
        <p:txBody>
          <a:bodyPr wrap="square" rtlCol="0">
            <a:spAutoFit/>
          </a:bodyPr>
          <a:lstStyle/>
          <a:p>
            <a:endParaRPr lang="en-US" dirty="0"/>
          </a:p>
        </p:txBody>
      </p:sp>
      <p:pic>
        <p:nvPicPr>
          <p:cNvPr id="2" name="Picture 2" descr="C:\Users\Luka\Desktop\Slike Anjaa\IMG_168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629" y="1484784"/>
            <a:ext cx="3624074" cy="521630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Users\Luka\Desktop\Slike Anjaa\IMG_168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0134" y="1484785"/>
            <a:ext cx="3490540" cy="52163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9144000" cy="707886"/>
          </a:xfrm>
          <a:prstGeom prst="rect">
            <a:avLst/>
          </a:prstGeom>
          <a:noFill/>
        </p:spPr>
        <p:txBody>
          <a:bodyPr wrap="square" rtlCol="0">
            <a:spAutoFit/>
          </a:bodyPr>
          <a:lstStyle/>
          <a:p>
            <a:pPr algn="ctr"/>
            <a:r>
              <a:rPr lang="en-US" sz="4000" b="1" smtClean="0">
                <a:effectLst>
                  <a:outerShdw blurRad="38100" dist="38100" dir="2700000" algn="tl">
                    <a:srgbClr val="000000">
                      <a:alpha val="43137"/>
                    </a:srgbClr>
                  </a:outerShdw>
                </a:effectLst>
                <a:latin typeface="Times New Roman" pitchFamily="18" charset="0"/>
                <a:cs typeface="Times New Roman" pitchFamily="18" charset="0"/>
              </a:rPr>
              <a:t>3. </a:t>
            </a:r>
            <a:r>
              <a:rPr lang="sr-Latn-RS" sz="4000" b="1" smtClean="0">
                <a:effectLst>
                  <a:outerShdw blurRad="38100" dist="38100" dir="2700000" algn="tl">
                    <a:srgbClr val="000000">
                      <a:alpha val="43137"/>
                    </a:srgbClr>
                  </a:outerShdw>
                </a:effectLst>
                <a:latin typeface="Times New Roman" pitchFamily="18" charset="0"/>
                <a:cs typeface="Times New Roman" pitchFamily="18" charset="0"/>
              </a:rPr>
              <a:t>The </a:t>
            </a:r>
            <a:r>
              <a:rPr lang="sr-Latn-RS" sz="4000" b="1" dirty="0" smtClean="0">
                <a:effectLst>
                  <a:outerShdw blurRad="38100" dist="38100" dir="2700000" algn="tl">
                    <a:srgbClr val="000000">
                      <a:alpha val="43137"/>
                    </a:srgbClr>
                  </a:outerShdw>
                </a:effectLst>
                <a:latin typeface="Times New Roman" pitchFamily="18" charset="0"/>
                <a:cs typeface="Times New Roman" pitchFamily="18" charset="0"/>
              </a:rPr>
              <a:t>results after 2 days</a:t>
            </a:r>
            <a:endParaRPr lang="en-US" sz="40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Picture 8" descr="Jigsaw piece"/>
          <p:cNvPicPr>
            <a:picLocks noChangeAspect="1" noChangeArrowheads="1"/>
          </p:cNvPicPr>
          <p:nvPr/>
        </p:nvPicPr>
        <p:blipFill>
          <a:blip r:embed="rId2" cstate="print"/>
          <a:srcRect/>
          <a:stretch>
            <a:fillRect/>
          </a:stretch>
        </p:blipFill>
        <p:spPr bwMode="auto">
          <a:xfrm>
            <a:off x="285720" y="214290"/>
            <a:ext cx="952500" cy="857251"/>
          </a:xfrm>
          <a:prstGeom prst="rect">
            <a:avLst/>
          </a:prstGeom>
          <a:noFill/>
        </p:spPr>
      </p:pic>
      <p:pic>
        <p:nvPicPr>
          <p:cNvPr id="7" name="Picture 6" descr="anja 1.jpg"/>
          <p:cNvPicPr>
            <a:picLocks noChangeAspect="1"/>
          </p:cNvPicPr>
          <p:nvPr/>
        </p:nvPicPr>
        <p:blipFill>
          <a:blip r:embed="rId3" cstate="print"/>
          <a:stretch>
            <a:fillRect/>
          </a:stretch>
        </p:blipFill>
        <p:spPr>
          <a:xfrm>
            <a:off x="1750199" y="1428736"/>
            <a:ext cx="5643602" cy="458163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nja 1.jpg"/>
          <p:cNvPicPr>
            <a:picLocks noChangeAspect="1"/>
          </p:cNvPicPr>
          <p:nvPr/>
        </p:nvPicPr>
        <p:blipFill>
          <a:blip r:embed="rId2" cstate="print"/>
          <a:stretch>
            <a:fillRect/>
          </a:stretch>
        </p:blipFill>
        <p:spPr>
          <a:xfrm>
            <a:off x="357158" y="1388408"/>
            <a:ext cx="4714908" cy="3827694"/>
          </a:xfrm>
          <a:prstGeom prst="rect">
            <a:avLst/>
          </a:prstGeom>
        </p:spPr>
      </p:pic>
      <p:sp>
        <p:nvSpPr>
          <p:cNvPr id="2" name="TextBox 1"/>
          <p:cNvSpPr txBox="1"/>
          <p:nvPr/>
        </p:nvSpPr>
        <p:spPr>
          <a:xfrm>
            <a:off x="0" y="476672"/>
            <a:ext cx="9144000" cy="769441"/>
          </a:xfrm>
          <a:prstGeom prst="rect">
            <a:avLst/>
          </a:prstGeom>
          <a:noFill/>
        </p:spPr>
        <p:txBody>
          <a:bodyPr wrap="square" rtlCol="0">
            <a:spAutoFit/>
          </a:bodyPr>
          <a:lstStyle/>
          <a:p>
            <a:pPr algn="ctr"/>
            <a:r>
              <a:rPr lang="en-US" sz="4400" b="1" smtClean="0">
                <a:effectLst>
                  <a:outerShdw blurRad="38100" dist="38100" dir="2700000" algn="tl">
                    <a:srgbClr val="000000">
                      <a:alpha val="43137"/>
                    </a:srgbClr>
                  </a:outerShdw>
                </a:effectLst>
                <a:latin typeface="Times New Roman" pitchFamily="18" charset="0"/>
                <a:cs typeface="Times New Roman" pitchFamily="18" charset="0"/>
              </a:rPr>
              <a:t>4. </a:t>
            </a:r>
            <a:r>
              <a:rPr lang="sr-Latn-RS" sz="4400" b="1" smtClean="0">
                <a:effectLst>
                  <a:outerShdw blurRad="38100" dist="38100" dir="2700000" algn="tl">
                    <a:srgbClr val="000000">
                      <a:alpha val="43137"/>
                    </a:srgbClr>
                  </a:outerShdw>
                </a:effectLst>
                <a:latin typeface="Times New Roman" pitchFamily="18" charset="0"/>
                <a:cs typeface="Times New Roman" pitchFamily="18" charset="0"/>
              </a:rPr>
              <a:t>Explanation</a:t>
            </a:r>
            <a:endParaRPr lang="en-US" sz="4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1000100" y="5357826"/>
            <a:ext cx="7072362" cy="461665"/>
          </a:xfrm>
          <a:prstGeom prst="rect">
            <a:avLst/>
          </a:prstGeom>
        </p:spPr>
        <p:txBody>
          <a:bodyPr wrap="square">
            <a:spAutoFit/>
          </a:bodyPr>
          <a:lstStyle/>
          <a:p>
            <a:r>
              <a:rPr lang="sr-Latn-CS" sz="2400" b="1" dirty="0" smtClean="0">
                <a:latin typeface="Times New Roman" pitchFamily="18" charset="0"/>
                <a:cs typeface="Times New Roman" pitchFamily="18" charset="0"/>
              </a:rPr>
              <a:t>MgSO</a:t>
            </a:r>
            <a:r>
              <a:rPr lang="sr-Latn-CS" sz="2400" b="1" baseline="-25000" dirty="0" smtClean="0">
                <a:latin typeface="Times New Roman" pitchFamily="18" charset="0"/>
                <a:cs typeface="Times New Roman" pitchFamily="18" charset="0"/>
              </a:rPr>
              <a:t>4</a:t>
            </a:r>
            <a:r>
              <a:rPr lang="sr-Latn-CS" sz="2400" b="1" dirty="0" smtClean="0">
                <a:latin typeface="Times New Roman" pitchFamily="18" charset="0"/>
                <a:cs typeface="Times New Roman" pitchFamily="18" charset="0"/>
              </a:rPr>
              <a:t> + 2NH</a:t>
            </a:r>
            <a:r>
              <a:rPr lang="sr-Latn-CS" sz="2400" b="1" baseline="-25000" dirty="0" smtClean="0">
                <a:latin typeface="Times New Roman" pitchFamily="18" charset="0"/>
                <a:cs typeface="Times New Roman" pitchFamily="18" charset="0"/>
              </a:rPr>
              <a:t>3</a:t>
            </a:r>
            <a:r>
              <a:rPr lang="sr-Latn-CS" sz="2400" b="1" dirty="0" smtClean="0">
                <a:latin typeface="Times New Roman" pitchFamily="18" charset="0"/>
                <a:cs typeface="Times New Roman" pitchFamily="18" charset="0"/>
              </a:rPr>
              <a:t> + 2H</a:t>
            </a:r>
            <a:r>
              <a:rPr lang="sr-Latn-CS" sz="2400" b="1" baseline="-25000" dirty="0" smtClean="0">
                <a:latin typeface="Times New Roman" pitchFamily="18" charset="0"/>
                <a:cs typeface="Times New Roman" pitchFamily="18" charset="0"/>
              </a:rPr>
              <a:t>2</a:t>
            </a:r>
            <a:r>
              <a:rPr lang="sr-Latn-CS" sz="2400" b="1" dirty="0" smtClean="0">
                <a:latin typeface="Times New Roman" pitchFamily="18" charset="0"/>
                <a:cs typeface="Times New Roman" pitchFamily="18" charset="0"/>
              </a:rPr>
              <a:t>O → Mg(OH)</a:t>
            </a:r>
            <a:r>
              <a:rPr lang="sr-Latn-CS" sz="2400" b="1" baseline="-25000" dirty="0" smtClean="0">
                <a:latin typeface="Times New Roman" pitchFamily="18" charset="0"/>
                <a:cs typeface="Times New Roman" pitchFamily="18" charset="0"/>
              </a:rPr>
              <a:t>2</a:t>
            </a:r>
            <a:r>
              <a:rPr lang="sr-Latn-CS" sz="2400" b="1" dirty="0" smtClean="0">
                <a:latin typeface="Times New Roman" pitchFamily="18" charset="0"/>
                <a:cs typeface="Times New Roman" pitchFamily="18" charset="0"/>
              </a:rPr>
              <a:t> </a:t>
            </a:r>
            <a:r>
              <a:rPr lang="sr-Latn-CS" sz="2400" b="1" baseline="-25000" dirty="0" smtClean="0">
                <a:latin typeface="Times New Roman" pitchFamily="18" charset="0"/>
                <a:cs typeface="Times New Roman" pitchFamily="18" charset="0"/>
              </a:rPr>
              <a:t>↓</a:t>
            </a:r>
            <a:r>
              <a:rPr lang="sr-Latn-CS" sz="2400" b="1" dirty="0" smtClean="0">
                <a:latin typeface="Times New Roman" pitchFamily="18" charset="0"/>
                <a:cs typeface="Times New Roman" pitchFamily="18" charset="0"/>
              </a:rPr>
              <a:t>+ (NH</a:t>
            </a:r>
            <a:r>
              <a:rPr lang="sr-Latn-CS" sz="2400" b="1" baseline="-25000" dirty="0" smtClean="0">
                <a:latin typeface="Times New Roman" pitchFamily="18" charset="0"/>
                <a:cs typeface="Times New Roman" pitchFamily="18" charset="0"/>
              </a:rPr>
              <a:t>4</a:t>
            </a:r>
            <a:r>
              <a:rPr lang="sr-Latn-CS" sz="2400" b="1" dirty="0" smtClean="0">
                <a:latin typeface="Times New Roman" pitchFamily="18" charset="0"/>
                <a:cs typeface="Times New Roman" pitchFamily="18" charset="0"/>
              </a:rPr>
              <a:t>)</a:t>
            </a:r>
            <a:r>
              <a:rPr lang="sr-Latn-CS" sz="2400" b="1" baseline="-25000" dirty="0" smtClean="0">
                <a:latin typeface="Times New Roman" pitchFamily="18" charset="0"/>
                <a:cs typeface="Times New Roman" pitchFamily="18" charset="0"/>
              </a:rPr>
              <a:t>2</a:t>
            </a:r>
            <a:r>
              <a:rPr lang="sr-Latn-CS" sz="2400" b="1" dirty="0" smtClean="0">
                <a:latin typeface="Times New Roman" pitchFamily="18" charset="0"/>
                <a:cs typeface="Times New Roman" pitchFamily="18" charset="0"/>
              </a:rPr>
              <a:t>SO</a:t>
            </a:r>
            <a:r>
              <a:rPr lang="sr-Latn-CS" sz="2400" b="1" baseline="-25000" dirty="0" smtClean="0">
                <a:latin typeface="Times New Roman" pitchFamily="18" charset="0"/>
                <a:cs typeface="Times New Roman" pitchFamily="18" charset="0"/>
              </a:rPr>
              <a:t>4</a:t>
            </a:r>
            <a:r>
              <a:rPr lang="sr-Latn-CS" sz="2400" b="1" baseline="-25000" dirty="0" smtClean="0"/>
              <a:t> </a:t>
            </a:r>
            <a:endParaRPr lang="en-US" sz="2400" dirty="0"/>
          </a:p>
        </p:txBody>
      </p:sp>
      <p:cxnSp>
        <p:nvCxnSpPr>
          <p:cNvPr id="6" name="Straight Arrow Connector 5"/>
          <p:cNvCxnSpPr/>
          <p:nvPr/>
        </p:nvCxnSpPr>
        <p:spPr>
          <a:xfrm>
            <a:off x="3000364" y="4500570"/>
            <a:ext cx="1857388" cy="785818"/>
          </a:xfrm>
          <a:prstGeom prst="straightConnector1">
            <a:avLst/>
          </a:prstGeom>
          <a:ln w="38100">
            <a:solidFill>
              <a:schemeClr val="tx1"/>
            </a:solidFill>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357422" y="2928934"/>
            <a:ext cx="1214446" cy="1143008"/>
          </a:xfrm>
          <a:prstGeom prst="ellipse">
            <a:avLst/>
          </a:prstGeom>
          <a:noFill/>
          <a:ln w="3810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8" idx="6"/>
          </p:cNvCxnSpPr>
          <p:nvPr/>
        </p:nvCxnSpPr>
        <p:spPr>
          <a:xfrm>
            <a:off x="3571868" y="3500438"/>
            <a:ext cx="2286016" cy="428628"/>
          </a:xfrm>
          <a:prstGeom prst="straightConnector1">
            <a:avLst/>
          </a:prstGeom>
          <a:ln w="38100">
            <a:solidFill>
              <a:schemeClr val="tx1"/>
            </a:solidFill>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857884" y="3857628"/>
            <a:ext cx="3000396" cy="461665"/>
          </a:xfrm>
          <a:prstGeom prst="rect">
            <a:avLst/>
          </a:prstGeom>
          <a:noFill/>
        </p:spPr>
        <p:txBody>
          <a:bodyPr wrap="square" rtlCol="0">
            <a:spAutoFit/>
          </a:bodyPr>
          <a:lstStyle/>
          <a:p>
            <a:r>
              <a:rPr lang="en-US" sz="2400" b="1" smtClean="0">
                <a:effectLst>
                  <a:outerShdw blurRad="38100" dist="38100" dir="2700000" algn="tl">
                    <a:srgbClr val="000000">
                      <a:alpha val="43137"/>
                    </a:srgbClr>
                  </a:outerShdw>
                </a:effectLst>
                <a:latin typeface="Times New Roman" pitchFamily="18" charset="0"/>
                <a:cs typeface="Times New Roman" pitchFamily="18" charset="0"/>
              </a:rPr>
              <a:t>Liesegang rings</a:t>
            </a:r>
            <a:endParaRPr lang="en-US" sz="2400" b="1">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4" name="Picture 8" descr="Jigsaw piece"/>
          <p:cNvPicPr>
            <a:picLocks noChangeAspect="1" noChangeArrowheads="1"/>
          </p:cNvPicPr>
          <p:nvPr/>
        </p:nvPicPr>
        <p:blipFill>
          <a:blip r:embed="rId3" cstate="print"/>
          <a:srcRect/>
          <a:stretch>
            <a:fillRect/>
          </a:stretch>
        </p:blipFill>
        <p:spPr bwMode="auto">
          <a:xfrm>
            <a:off x="642910" y="285728"/>
            <a:ext cx="952500" cy="8572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548680"/>
            <a:ext cx="5400600" cy="369332"/>
          </a:xfrm>
          <a:prstGeom prst="rect">
            <a:avLst/>
          </a:prstGeom>
          <a:noFill/>
        </p:spPr>
        <p:txBody>
          <a:bodyPr wrap="square" rtlCol="0">
            <a:spAutoFit/>
          </a:bodyPr>
          <a:lstStyle/>
          <a:p>
            <a:endParaRPr lang="en-US" dirty="0"/>
          </a:p>
        </p:txBody>
      </p:sp>
      <p:pic>
        <p:nvPicPr>
          <p:cNvPr id="3" name="Picture 2" descr="C:\Documents and Settings\KORISNIK\My Documents\My Pictures\Clip_11.jpg"/>
          <p:cNvPicPr/>
          <p:nvPr/>
        </p:nvPicPr>
        <p:blipFill>
          <a:blip r:embed="rId2" cstate="print"/>
          <a:srcRect/>
          <a:stretch>
            <a:fillRect/>
          </a:stretch>
        </p:blipFill>
        <p:spPr bwMode="auto">
          <a:xfrm>
            <a:off x="4214810" y="2214554"/>
            <a:ext cx="3643338" cy="3573610"/>
          </a:xfrm>
          <a:prstGeom prst="rect">
            <a:avLst/>
          </a:prstGeom>
          <a:noFill/>
          <a:ln w="9525">
            <a:noFill/>
            <a:miter lim="800000"/>
            <a:headEnd/>
            <a:tailEnd/>
          </a:ln>
        </p:spPr>
      </p:pic>
      <p:sp>
        <p:nvSpPr>
          <p:cNvPr id="4" name="TextBox 3"/>
          <p:cNvSpPr txBox="1"/>
          <p:nvPr/>
        </p:nvSpPr>
        <p:spPr>
          <a:xfrm>
            <a:off x="0" y="500042"/>
            <a:ext cx="9144000" cy="584775"/>
          </a:xfrm>
          <a:prstGeom prst="rect">
            <a:avLst/>
          </a:prstGeom>
          <a:noFill/>
        </p:spPr>
        <p:txBody>
          <a:bodyPr wrap="square" rtlCol="0">
            <a:spAutoFit/>
          </a:bodyPr>
          <a:lstStyle/>
          <a:p>
            <a:pPr algn="ctr"/>
            <a:r>
              <a:rPr lang="sr-Latn-CS" sz="3200" b="1" dirty="0" smtClean="0">
                <a:effectLst>
                  <a:outerShdw blurRad="38100" dist="38100" dir="2700000" algn="tl">
                    <a:srgbClr val="000000">
                      <a:alpha val="43137"/>
                    </a:srgbClr>
                  </a:outerShdw>
                </a:effectLst>
                <a:latin typeface="Times New Roman" pitchFamily="18" charset="0"/>
                <a:cs typeface="Times New Roman" pitchFamily="18" charset="0"/>
              </a:rPr>
              <a:t>What does the number of bands depends upon</a:t>
            </a:r>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sz="32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p:cNvSpPr txBox="1"/>
          <p:nvPr/>
        </p:nvSpPr>
        <p:spPr>
          <a:xfrm>
            <a:off x="428596" y="1714488"/>
            <a:ext cx="8280920" cy="2831544"/>
          </a:xfrm>
          <a:prstGeom prst="rect">
            <a:avLst/>
          </a:prstGeom>
          <a:noFill/>
        </p:spPr>
        <p:txBody>
          <a:bodyPr wrap="square" rtlCol="0">
            <a:spAutoFit/>
          </a:bodyPr>
          <a:lstStyle/>
          <a:p>
            <a:pPr>
              <a:buFont typeface="Wingdings" pitchFamily="2" charset="2"/>
              <a:buChar char="Ø"/>
            </a:pPr>
            <a:r>
              <a:rPr lang="en-US" sz="3200" dirty="0" smtClean="0">
                <a:latin typeface="Times New Roman" pitchFamily="18" charset="0"/>
                <a:cs typeface="Times New Roman" pitchFamily="18" charset="0"/>
              </a:rPr>
              <a:t>Concentration </a:t>
            </a:r>
            <a:r>
              <a:rPr lang="en-US" sz="3200" smtClean="0">
                <a:latin typeface="Times New Roman" pitchFamily="18" charset="0"/>
                <a:cs typeface="Times New Roman" pitchFamily="18" charset="0"/>
              </a:rPr>
              <a:t>of:</a:t>
            </a:r>
          </a:p>
          <a:p>
            <a:pPr>
              <a:buFont typeface="Wingdings" pitchFamily="2" charset="2"/>
              <a:buChar char="Ø"/>
            </a:pPr>
            <a:endParaRPr lang="en-US" sz="2000" dirty="0" smtClean="0">
              <a:latin typeface="Times New Roman" pitchFamily="18" charset="0"/>
              <a:cs typeface="Times New Roman" pitchFamily="18" charset="0"/>
            </a:endParaRPr>
          </a:p>
          <a:p>
            <a:pPr lvl="1">
              <a:buFont typeface="Wingdings" pitchFamily="2" charset="2"/>
              <a:buChar char="Ø"/>
            </a:pPr>
            <a:endParaRPr lang="en-US" sz="1000" dirty="0" smtClean="0">
              <a:latin typeface="Times New Roman" pitchFamily="18" charset="0"/>
              <a:cs typeface="Times New Roman" pitchFamily="18" charset="0"/>
            </a:endParaRPr>
          </a:p>
          <a:p>
            <a:pPr lvl="1">
              <a:buFont typeface="Wingdings" pitchFamily="2" charset="2"/>
              <a:buChar char="Ø"/>
            </a:pPr>
            <a:r>
              <a:rPr lang="en-US" sz="3200" smtClean="0">
                <a:latin typeface="Times New Roman" pitchFamily="18" charset="0"/>
                <a:cs typeface="Times New Roman" pitchFamily="18" charset="0"/>
              </a:rPr>
              <a:t> NH</a:t>
            </a:r>
            <a:r>
              <a:rPr lang="en-US" sz="2000" smtClean="0">
                <a:latin typeface="Times New Roman" pitchFamily="18" charset="0"/>
                <a:cs typeface="Times New Roman" pitchFamily="18" charset="0"/>
              </a:rPr>
              <a:t>3</a:t>
            </a:r>
          </a:p>
          <a:p>
            <a:pPr lvl="1">
              <a:buFont typeface="Wingdings" pitchFamily="2" charset="2"/>
              <a:buChar char="Ø"/>
            </a:pPr>
            <a:endParaRPr lang="en-US" sz="1000" smtClean="0">
              <a:latin typeface="Times New Roman" pitchFamily="18" charset="0"/>
              <a:cs typeface="Times New Roman" pitchFamily="18" charset="0"/>
            </a:endParaRPr>
          </a:p>
          <a:p>
            <a:pPr lvl="1">
              <a:buFont typeface="Wingdings" pitchFamily="2" charset="2"/>
              <a:buChar char="Ø"/>
            </a:pPr>
            <a:r>
              <a:rPr lang="en-US" sz="3200" smtClean="0">
                <a:latin typeface="Times New Roman" pitchFamily="18" charset="0"/>
                <a:cs typeface="Times New Roman" pitchFamily="18" charset="0"/>
              </a:rPr>
              <a:t> Gelatin</a:t>
            </a:r>
          </a:p>
          <a:p>
            <a:pPr lvl="1"/>
            <a:endParaRPr lang="en-US" sz="1000" dirty="0" smtClean="0">
              <a:latin typeface="Times New Roman" pitchFamily="18" charset="0"/>
              <a:cs typeface="Times New Roman" pitchFamily="18" charset="0"/>
            </a:endParaRPr>
          </a:p>
          <a:p>
            <a:pPr lvl="1">
              <a:buFont typeface="Wingdings" pitchFamily="2" charset="2"/>
              <a:buChar char="Ø"/>
            </a:pPr>
            <a:r>
              <a:rPr lang="en-US" sz="3200" smtClean="0">
                <a:latin typeface="Times New Roman" pitchFamily="18" charset="0"/>
                <a:cs typeface="Times New Roman" pitchFamily="18" charset="0"/>
              </a:rPr>
              <a:t> M</a:t>
            </a:r>
            <a:r>
              <a:rPr lang="en-US" sz="2800" smtClean="0">
                <a:latin typeface="Times New Roman" pitchFamily="18" charset="0"/>
                <a:cs typeface="Times New Roman" pitchFamily="18" charset="0"/>
              </a:rPr>
              <a:t>g</a:t>
            </a:r>
            <a:r>
              <a:rPr lang="en-US" sz="3200" smtClean="0">
                <a:latin typeface="Times New Roman" pitchFamily="18" charset="0"/>
                <a:cs typeface="Times New Roman" pitchFamily="18" charset="0"/>
              </a:rPr>
              <a:t>SO</a:t>
            </a:r>
            <a:r>
              <a:rPr lang="en-US" sz="2000" smtClean="0">
                <a:latin typeface="Times New Roman" pitchFamily="18" charset="0"/>
                <a:cs typeface="Times New Roman" pitchFamily="18" charset="0"/>
              </a:rPr>
              <a:t>4</a:t>
            </a:r>
            <a:endParaRPr lang="en-US" sz="3200" dirty="0" smtClean="0">
              <a:latin typeface="Times New Roman" pitchFamily="18" charset="0"/>
              <a:cs typeface="Times New Roman" pitchFamily="18" charset="0"/>
            </a:endParaRPr>
          </a:p>
        </p:txBody>
      </p:sp>
      <p:sp>
        <p:nvSpPr>
          <p:cNvPr id="6" name="TextBox 5"/>
          <p:cNvSpPr txBox="1"/>
          <p:nvPr/>
        </p:nvSpPr>
        <p:spPr>
          <a:xfrm>
            <a:off x="6786578" y="4143380"/>
            <a:ext cx="770877" cy="338554"/>
          </a:xfrm>
          <a:prstGeom prst="rect">
            <a:avLst/>
          </a:prstGeom>
          <a:noFill/>
        </p:spPr>
        <p:txBody>
          <a:bodyPr wrap="square" rtlCol="0">
            <a:spAutoFit/>
          </a:bodyPr>
          <a:lstStyle/>
          <a:p>
            <a:r>
              <a:rPr lang="sr-Latn-CS" sz="1600" b="1" dirty="0" smtClean="0"/>
              <a:t>NH</a:t>
            </a:r>
            <a:r>
              <a:rPr lang="sr-Latn-CS" sz="1600" b="1" baseline="-25000" dirty="0" smtClean="0"/>
              <a:t>3</a:t>
            </a:r>
            <a:endParaRPr lang="en-US" sz="1600" b="1" baseline="-25000" dirty="0"/>
          </a:p>
        </p:txBody>
      </p:sp>
      <p:sp>
        <p:nvSpPr>
          <p:cNvPr id="7" name="TextBox 6"/>
          <p:cNvSpPr txBox="1"/>
          <p:nvPr/>
        </p:nvSpPr>
        <p:spPr>
          <a:xfrm>
            <a:off x="5572132" y="2714620"/>
            <a:ext cx="1000132" cy="338554"/>
          </a:xfrm>
          <a:prstGeom prst="rect">
            <a:avLst/>
          </a:prstGeom>
          <a:noFill/>
        </p:spPr>
        <p:txBody>
          <a:bodyPr wrap="square" rtlCol="0">
            <a:spAutoFit/>
          </a:bodyPr>
          <a:lstStyle/>
          <a:p>
            <a:r>
              <a:rPr lang="sr-Latn-CS" sz="1600" b="1" dirty="0" smtClean="0"/>
              <a:t>MgSO</a:t>
            </a:r>
            <a:r>
              <a:rPr lang="sr-Latn-CS" sz="1600" b="1" baseline="-25000" dirty="0" smtClean="0"/>
              <a:t>4</a:t>
            </a:r>
            <a:endParaRPr lang="en-US" sz="1600" b="1" baseline="-25000" dirty="0"/>
          </a:p>
        </p:txBody>
      </p:sp>
      <p:pic>
        <p:nvPicPr>
          <p:cNvPr id="8" name="Picture 6" descr="C:\Users\Gospodar\AppData\Local\Microsoft\Windows\Temporary Internet Files\Content.IE5\9W6GTD9H\MC900078711[1].wmf"/>
          <p:cNvPicPr>
            <a:picLocks noChangeAspect="1" noChangeArrowheads="1"/>
          </p:cNvPicPr>
          <p:nvPr/>
        </p:nvPicPr>
        <p:blipFill>
          <a:blip r:embed="rId3" cstate="print"/>
          <a:srcRect/>
          <a:stretch>
            <a:fillRect/>
          </a:stretch>
        </p:blipFill>
        <p:spPr bwMode="auto">
          <a:xfrm>
            <a:off x="7858148" y="1071546"/>
            <a:ext cx="707114" cy="171451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778</TotalTime>
  <Words>472</Words>
  <Application>Microsoft Office PowerPoint</Application>
  <PresentationFormat>On-screen Show (4:3)</PresentationFormat>
  <Paragraphs>74</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International Young Naturalists’  Tournament </vt:lpstr>
      <vt:lpstr>11. Puzzle in a beaker </vt:lpstr>
      <vt:lpstr>PowerPoint Presentation</vt:lpstr>
      <vt:lpstr>1. Diffusion </vt:lpstr>
      <vt:lpstr>2. Experimental part  </vt:lpstr>
      <vt:lpstr>Experimental part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Young Naturalists’  Tournament</dc:title>
  <dc:creator>Korisnik</dc:creator>
  <cp:lastModifiedBy>Luka</cp:lastModifiedBy>
  <cp:revision>88</cp:revision>
  <dcterms:created xsi:type="dcterms:W3CDTF">2015-06-12T14:47:49Z</dcterms:created>
  <dcterms:modified xsi:type="dcterms:W3CDTF">2015-06-19T23:46:56Z</dcterms:modified>
</cp:coreProperties>
</file>