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8"/>
  </p:notesMasterIdLst>
  <p:sldIdLst>
    <p:sldId id="269" r:id="rId2"/>
    <p:sldId id="257" r:id="rId3"/>
    <p:sldId id="258" r:id="rId4"/>
    <p:sldId id="271" r:id="rId5"/>
    <p:sldId id="272" r:id="rId6"/>
    <p:sldId id="263" r:id="rId7"/>
    <p:sldId id="268" r:id="rId8"/>
    <p:sldId id="264" r:id="rId9"/>
    <p:sldId id="265" r:id="rId10"/>
    <p:sldId id="267" r:id="rId11"/>
    <p:sldId id="273" r:id="rId12"/>
    <p:sldId id="266" r:id="rId13"/>
    <p:sldId id="275" r:id="rId14"/>
    <p:sldId id="274" r:id="rId15"/>
    <p:sldId id="276" r:id="rId16"/>
    <p:sldId id="26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29" autoAdjust="0"/>
  </p:normalViewPr>
  <p:slideViewPr>
    <p:cSldViewPr>
      <p:cViewPr varScale="1">
        <p:scale>
          <a:sx n="62" d="100"/>
          <a:sy n="62" d="100"/>
        </p:scale>
        <p:origin x="-135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BFF683-EE42-4DCE-95C9-BA2BA927E068}" type="datetimeFigureOut">
              <a:rPr lang="en-US" smtClean="0"/>
              <a:pPr/>
              <a:t>6/24/2015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1D7F33-E3DD-4312-8B11-6271AC560DD7}" type="slidenum">
              <a:rPr lang="en-US" smtClean="0"/>
              <a:pPr/>
              <a:t>‹#›</a:t>
            </a:fld>
            <a:endParaRPr lang="en-US"/>
          </a:p>
        </p:txBody>
      </p:sp>
    </p:spTree>
    <p:extLst>
      <p:ext uri="{BB962C8B-B14F-4D97-AF65-F5344CB8AC3E}">
        <p14:creationId xmlns:p14="http://schemas.microsoft.com/office/powerpoint/2010/main" val="222003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of all, it is important to explain how does a camera work. Camera is a device that captures</a:t>
            </a:r>
            <a:r>
              <a:rPr lang="en-US" baseline="0" dirty="0" smtClean="0"/>
              <a:t> the image of an object. But before capturing, it needs to form an image by using lenses. So when we have an object the image is formed on the film by going trough lenses which goal is to focus the object. And it is done using basic optical physics as you can see on the image.</a:t>
            </a:r>
            <a:endParaRPr lang="en-US" dirty="0"/>
          </a:p>
        </p:txBody>
      </p:sp>
      <p:sp>
        <p:nvSpPr>
          <p:cNvPr id="4" name="Slide Number Placeholder 3"/>
          <p:cNvSpPr>
            <a:spLocks noGrp="1"/>
          </p:cNvSpPr>
          <p:nvPr>
            <p:ph type="sldNum" sz="quarter" idx="10"/>
          </p:nvPr>
        </p:nvSpPr>
        <p:spPr/>
        <p:txBody>
          <a:bodyPr/>
          <a:lstStyle/>
          <a:p>
            <a:fld id="{E71D7F33-E3DD-4312-8B11-6271AC560DD7}"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D7F33-E3DD-4312-8B11-6271AC560DD7}" type="slidenum">
              <a:rPr lang="en-US" smtClean="0"/>
              <a:pPr/>
              <a:t>4</a:t>
            </a:fld>
            <a:endParaRPr lang="en-US"/>
          </a:p>
        </p:txBody>
      </p:sp>
    </p:spTree>
    <p:extLst>
      <p:ext uri="{BB962C8B-B14F-4D97-AF65-F5344CB8AC3E}">
        <p14:creationId xmlns:p14="http://schemas.microsoft.com/office/powerpoint/2010/main" val="3979993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D7F33-E3DD-4312-8B11-6271AC560DD7}" type="slidenum">
              <a:rPr lang="en-US" smtClean="0"/>
              <a:pPr/>
              <a:t>5</a:t>
            </a:fld>
            <a:endParaRPr lang="en-US"/>
          </a:p>
        </p:txBody>
      </p:sp>
    </p:spTree>
    <p:extLst>
      <p:ext uri="{BB962C8B-B14F-4D97-AF65-F5344CB8AC3E}">
        <p14:creationId xmlns:p14="http://schemas.microsoft.com/office/powerpoint/2010/main" val="3979993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err="1" smtClean="0">
                <a:solidFill>
                  <a:schemeClr val="tx1"/>
                </a:solidFill>
                <a:latin typeface="+mn-lt"/>
                <a:ea typeface="+mn-ea"/>
                <a:cs typeface="+mn-cs"/>
              </a:rPr>
              <a:t>Retroreflection</a:t>
            </a:r>
            <a:r>
              <a:rPr lang="en-US" sz="1200" b="0" i="0" kern="1200" dirty="0" smtClean="0">
                <a:solidFill>
                  <a:schemeClr val="tx1"/>
                </a:solidFill>
                <a:latin typeface="+mn-lt"/>
                <a:ea typeface="+mn-ea"/>
                <a:cs typeface="+mn-cs"/>
              </a:rPr>
              <a:t> is the phenomenon where</a:t>
            </a:r>
            <a:r>
              <a:rPr lang="en-US" sz="1200" b="0" i="0" kern="1200" baseline="0" dirty="0" smtClean="0">
                <a:solidFill>
                  <a:schemeClr val="tx1"/>
                </a:solidFill>
                <a:latin typeface="+mn-lt"/>
                <a:ea typeface="+mn-ea"/>
                <a:cs typeface="+mn-cs"/>
              </a:rPr>
              <a:t> light is reflected directly back to the source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latin typeface="+mn-lt"/>
                <a:ea typeface="+mn-ea"/>
                <a:cs typeface="+mn-cs"/>
              </a:rPr>
              <a:t>Also, particle can be projected behind the focused object which makes the effect called The circle of confusion or </a:t>
            </a:r>
            <a:r>
              <a:rPr lang="en-US" sz="1200" b="0" i="0" kern="1200" baseline="0" dirty="0" err="1" smtClean="0">
                <a:solidFill>
                  <a:schemeClr val="tx1"/>
                </a:solidFill>
                <a:latin typeface="+mn-lt"/>
                <a:ea typeface="+mn-ea"/>
                <a:cs typeface="+mn-cs"/>
              </a:rPr>
              <a:t>CoC</a:t>
            </a:r>
            <a:r>
              <a:rPr lang="en-US" sz="1200" b="0" i="0" kern="1200" baseline="0" dirty="0" smtClean="0">
                <a:solidFill>
                  <a:schemeClr val="tx1"/>
                </a:solidFill>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E71D7F33-E3DD-4312-8B11-6271AC560DD7}" type="slidenum">
              <a:rPr lang="en-US" smtClean="0"/>
              <a:pPr/>
              <a:t>9</a:t>
            </a:fld>
            <a:endParaRPr lang="en-US"/>
          </a:p>
        </p:txBody>
      </p:sp>
    </p:spTree>
    <p:extLst>
      <p:ext uri="{BB962C8B-B14F-4D97-AF65-F5344CB8AC3E}">
        <p14:creationId xmlns:p14="http://schemas.microsoft.com/office/powerpoint/2010/main" val="2129689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0AB1DF-25AD-4E05-8F39-84F0B55320A5}"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908C9-E176-46F4-9AC3-712AC9CB22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0AB1DF-25AD-4E05-8F39-84F0B55320A5}"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908C9-E176-46F4-9AC3-712AC9CB22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0AB1DF-25AD-4E05-8F39-84F0B55320A5}"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908C9-E176-46F4-9AC3-712AC9CB22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0AB1DF-25AD-4E05-8F39-84F0B55320A5}"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908C9-E176-46F4-9AC3-712AC9CB22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0AB1DF-25AD-4E05-8F39-84F0B55320A5}"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908C9-E176-46F4-9AC3-712AC9CB22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0AB1DF-25AD-4E05-8F39-84F0B55320A5}"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908C9-E176-46F4-9AC3-712AC9CB22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0AB1DF-25AD-4E05-8F39-84F0B55320A5}" type="datetimeFigureOut">
              <a:rPr lang="en-US" smtClean="0"/>
              <a:pPr/>
              <a:t>6/24/2015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B908C9-E176-46F4-9AC3-712AC9CB22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0AB1DF-25AD-4E05-8F39-84F0B55320A5}" type="datetimeFigureOut">
              <a:rPr lang="en-US" smtClean="0"/>
              <a:pPr/>
              <a:t>6/24/2015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B908C9-E176-46F4-9AC3-712AC9CB22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0AB1DF-25AD-4E05-8F39-84F0B55320A5}" type="datetimeFigureOut">
              <a:rPr lang="en-US" smtClean="0"/>
              <a:pPr/>
              <a:t>6/24/2015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B908C9-E176-46F4-9AC3-712AC9CB22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0AB1DF-25AD-4E05-8F39-84F0B55320A5}"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908C9-E176-46F4-9AC3-712AC9CB22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0AB1DF-25AD-4E05-8F39-84F0B55320A5}"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908C9-E176-46F4-9AC3-712AC9CB22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AB1DF-25AD-4E05-8F39-84F0B55320A5}" type="datetimeFigureOut">
              <a:rPr lang="en-US" smtClean="0"/>
              <a:pPr/>
              <a:t>6/24/2015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908C9-E176-46F4-9AC3-712AC9CB22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47800" y="2514600"/>
            <a:ext cx="6608763" cy="1631950"/>
          </a:xfrm>
          <a:prstGeom prst="rect">
            <a:avLst/>
          </a:prstGeom>
        </p:spPr>
        <p:txBody>
          <a:bodyPr wrap="none">
            <a:spAutoFit/>
          </a:bodyPr>
          <a:lstStyle/>
          <a:p>
            <a:pPr algn="ctr">
              <a:defRPr/>
            </a:pPr>
            <a:r>
              <a:rPr lang="en-US" sz="5000" b="1" dirty="0">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International Young  </a:t>
            </a:r>
          </a:p>
          <a:p>
            <a:pPr algn="ctr">
              <a:defRPr/>
            </a:pPr>
            <a:r>
              <a:rPr lang="en-US" sz="5000" b="1" dirty="0">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Naturalists’ Tournament</a:t>
            </a:r>
            <a:endParaRPr lang="en-US" sz="5000" dirty="0">
              <a:effectLst>
                <a:outerShdw blurRad="38100" dist="38100" dir="2700000" algn="tl">
                  <a:srgbClr val="000000">
                    <a:alpha val="43137"/>
                  </a:srgbClr>
                </a:outerShdw>
              </a:effectLst>
              <a:latin typeface="Arial" charset="0"/>
              <a:ea typeface="ＭＳ Ｐゴシック" pitchFamily="34" charset="-128"/>
            </a:endParaRPr>
          </a:p>
        </p:txBody>
      </p:sp>
      <p:sp>
        <p:nvSpPr>
          <p:cNvPr id="9" name="Rectangle 8"/>
          <p:cNvSpPr/>
          <p:nvPr/>
        </p:nvSpPr>
        <p:spPr>
          <a:xfrm>
            <a:off x="228600" y="4267200"/>
            <a:ext cx="8915400" cy="2092881"/>
          </a:xfrm>
          <a:prstGeom prst="rect">
            <a:avLst/>
          </a:prstGeom>
        </p:spPr>
        <p:txBody>
          <a:bodyPr>
            <a:spAutoFit/>
          </a:bodyPr>
          <a:lstStyle/>
          <a:p>
            <a:pPr algn="ctr">
              <a:defRPr/>
            </a:pPr>
            <a:r>
              <a:rPr lang="en-US" sz="4400" b="1" dirty="0" smtClean="0">
                <a:solidFill>
                  <a:schemeClr val="tx2">
                    <a:lumMod val="75000"/>
                  </a:schemeClr>
                </a:solidFill>
              </a:rPr>
              <a:t>13. Shining orbs</a:t>
            </a:r>
            <a:endParaRPr lang="en-US" sz="4400" b="1" dirty="0" smtClean="0">
              <a:solidFill>
                <a:schemeClr val="tx2">
                  <a:lumMod val="75000"/>
                </a:schemeClr>
              </a:solidFill>
              <a:latin typeface="Calibri" pitchFamily="34" charset="0"/>
              <a:ea typeface="ＭＳ Ｐゴシック" pitchFamily="34" charset="-128"/>
              <a:cs typeface="Calibri" pitchFamily="34" charset="0"/>
            </a:endParaRPr>
          </a:p>
          <a:p>
            <a:pPr>
              <a:defRPr/>
            </a:pPr>
            <a:endParaRPr lang="en-US" sz="1400" b="1" dirty="0">
              <a:latin typeface="Calibri" pitchFamily="34" charset="0"/>
              <a:ea typeface="ＭＳ Ｐゴシック" pitchFamily="34" charset="-128"/>
              <a:cs typeface="Calibri" pitchFamily="34" charset="0"/>
            </a:endParaRPr>
          </a:p>
          <a:p>
            <a:pPr>
              <a:defRPr/>
            </a:pPr>
            <a:r>
              <a:rPr lang="en-US" sz="3600" b="1" dirty="0">
                <a:latin typeface="Calibri" pitchFamily="34" charset="0"/>
                <a:ea typeface="ＭＳ Ｐゴシック" pitchFamily="34" charset="-128"/>
                <a:cs typeface="Calibri" pitchFamily="34" charset="0"/>
              </a:rPr>
              <a:t>                            </a:t>
            </a:r>
            <a:r>
              <a:rPr lang="en-US" sz="3600" b="1" dirty="0" smtClean="0">
                <a:latin typeface="Calibri" pitchFamily="34" charset="0"/>
                <a:ea typeface="ＭＳ Ｐゴシック" pitchFamily="34" charset="-128"/>
                <a:cs typeface="Calibri" pitchFamily="34" charset="0"/>
              </a:rPr>
              <a:t> Serbian </a:t>
            </a:r>
            <a:r>
              <a:rPr lang="en-US" sz="3600" b="1" dirty="0">
                <a:latin typeface="Calibri" pitchFamily="34" charset="0"/>
                <a:ea typeface="ＭＳ Ｐゴシック" pitchFamily="34" charset="-128"/>
                <a:cs typeface="Calibri" pitchFamily="34" charset="0"/>
              </a:rPr>
              <a:t>team </a:t>
            </a:r>
            <a:r>
              <a:rPr lang="en-US" sz="3600" b="1" dirty="0" smtClean="0">
                <a:latin typeface="Calibri" pitchFamily="34" charset="0"/>
                <a:ea typeface="ＭＳ Ｐゴシック" pitchFamily="34" charset="-128"/>
                <a:cs typeface="Calibri" pitchFamily="34" charset="0"/>
              </a:rPr>
              <a:t>1         </a:t>
            </a:r>
            <a:endParaRPr lang="en-US" sz="3600" b="1" dirty="0">
              <a:latin typeface="Calibri" pitchFamily="34" charset="0"/>
              <a:ea typeface="ＭＳ Ｐゴシック" pitchFamily="34" charset="-128"/>
              <a:cs typeface="Calibri" pitchFamily="34" charset="0"/>
            </a:endParaRPr>
          </a:p>
          <a:p>
            <a:pPr>
              <a:defRPr/>
            </a:pPr>
            <a:r>
              <a:rPr lang="en-US" sz="3600" b="1" dirty="0">
                <a:latin typeface="Calibri" pitchFamily="34" charset="0"/>
                <a:ea typeface="ＭＳ Ｐゴシック" pitchFamily="34" charset="-128"/>
                <a:cs typeface="Calibri" pitchFamily="34" charset="0"/>
              </a:rPr>
              <a:t>           </a:t>
            </a:r>
            <a:r>
              <a:rPr lang="en-US" sz="3600" b="1" dirty="0" smtClean="0">
                <a:latin typeface="Calibri" pitchFamily="34" charset="0"/>
                <a:ea typeface="ＭＳ Ｐゴシック" pitchFamily="34" charset="-128"/>
                <a:cs typeface="Calibri" pitchFamily="34" charset="0"/>
              </a:rPr>
              <a:t>Regional </a:t>
            </a:r>
            <a:r>
              <a:rPr lang="en-US" sz="3600" b="1" dirty="0">
                <a:latin typeface="Calibri" pitchFamily="34" charset="0"/>
                <a:ea typeface="ＭＳ Ｐゴシック" pitchFamily="34" charset="-128"/>
                <a:cs typeface="Calibri" pitchFamily="34" charset="0"/>
              </a:rPr>
              <a:t>Center For Talented Youth</a:t>
            </a:r>
          </a:p>
        </p:txBody>
      </p:sp>
      <p:grpSp>
        <p:nvGrpSpPr>
          <p:cNvPr id="2" name="Group 9"/>
          <p:cNvGrpSpPr>
            <a:grpSpLocks/>
          </p:cNvGrpSpPr>
          <p:nvPr/>
        </p:nvGrpSpPr>
        <p:grpSpPr bwMode="auto">
          <a:xfrm>
            <a:off x="685800" y="457200"/>
            <a:ext cx="7696200" cy="1266825"/>
            <a:chOff x="830801" y="546569"/>
            <a:chExt cx="7456567" cy="1045351"/>
          </a:xfrm>
        </p:grpSpPr>
        <p:pic>
          <p:nvPicPr>
            <p:cNvPr id="3078" name="Picture 3"/>
            <p:cNvPicPr>
              <a:picLocks noChangeAspect="1" noChangeArrowheads="1"/>
            </p:cNvPicPr>
            <p:nvPr/>
          </p:nvPicPr>
          <p:blipFill>
            <a:blip r:embed="rId2" cstate="print"/>
            <a:srcRect/>
            <a:stretch>
              <a:fillRect/>
            </a:stretch>
          </p:blipFill>
          <p:spPr bwMode="auto">
            <a:xfrm>
              <a:off x="6716486" y="546570"/>
              <a:ext cx="1570882" cy="1045350"/>
            </a:xfrm>
            <a:prstGeom prst="rect">
              <a:avLst/>
            </a:prstGeom>
            <a:noFill/>
            <a:ln w="9525">
              <a:noFill/>
              <a:miter lim="800000"/>
              <a:headEnd/>
              <a:tailEnd/>
            </a:ln>
          </p:spPr>
        </p:pic>
        <p:pic>
          <p:nvPicPr>
            <p:cNvPr id="3079" name="Picture 11" descr="Logo Institucije.png"/>
            <p:cNvPicPr>
              <a:picLocks noChangeAspect="1"/>
            </p:cNvPicPr>
            <p:nvPr/>
          </p:nvPicPr>
          <p:blipFill>
            <a:blip r:embed="rId3" cstate="print"/>
            <a:srcRect l="6557"/>
            <a:stretch>
              <a:fillRect/>
            </a:stretch>
          </p:blipFill>
          <p:spPr bwMode="auto">
            <a:xfrm>
              <a:off x="830801" y="546569"/>
              <a:ext cx="1155162" cy="1042417"/>
            </a:xfrm>
            <a:prstGeom prst="rect">
              <a:avLst/>
            </a:prstGeom>
            <a:noFill/>
            <a:ln w="9525">
              <a:noFill/>
              <a:miter lim="800000"/>
              <a:headEnd/>
              <a:tailEnd/>
            </a:ln>
          </p:spPr>
        </p:pic>
        <p:pic>
          <p:nvPicPr>
            <p:cNvPr id="3080" name="Picture 2"/>
            <p:cNvPicPr>
              <a:picLocks noChangeAspect="1" noChangeArrowheads="1"/>
            </p:cNvPicPr>
            <p:nvPr/>
          </p:nvPicPr>
          <p:blipFill>
            <a:blip r:embed="rId4" cstate="print">
              <a:grayscl/>
              <a:biLevel thresh="50000"/>
            </a:blip>
            <a:srcRect l="7339"/>
            <a:stretch>
              <a:fillRect/>
            </a:stretch>
          </p:blipFill>
          <p:spPr bwMode="auto">
            <a:xfrm>
              <a:off x="830801" y="1314155"/>
              <a:ext cx="1155161" cy="277764"/>
            </a:xfrm>
            <a:prstGeom prst="rect">
              <a:avLst/>
            </a:prstGeom>
            <a:noFill/>
            <a:ln w="9525">
              <a:noFill/>
              <a:miter lim="800000"/>
              <a:headEnd/>
              <a:tailEnd/>
            </a:ln>
          </p:spPr>
        </p:pic>
      </p:grpSp>
      <p:pic>
        <p:nvPicPr>
          <p:cNvPr id="3077" name="Picture 2" descr="http://www.iynt.org/belgrade/logo_2015_draft_small.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087562" y="533400"/>
            <a:ext cx="4389438" cy="1219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
            <a:ext cx="5562600" cy="830997"/>
          </a:xfrm>
          <a:prstGeom prst="rect">
            <a:avLst/>
          </a:prstGeom>
          <a:noFill/>
        </p:spPr>
        <p:txBody>
          <a:bodyPr wrap="square" rtlCol="0">
            <a:spAutoFit/>
          </a:bodyPr>
          <a:lstStyle/>
          <a:p>
            <a:pPr algn="ctr"/>
            <a:r>
              <a:rPr lang="en-US" sz="4800" b="1" dirty="0" smtClean="0"/>
              <a:t>Examples</a:t>
            </a:r>
            <a:endParaRPr lang="en-US" sz="4800" b="1" dirty="0"/>
          </a:p>
        </p:txBody>
      </p:sp>
      <p:sp>
        <p:nvSpPr>
          <p:cNvPr id="9" name="TextBox 8"/>
          <p:cNvSpPr txBox="1"/>
          <p:nvPr/>
        </p:nvSpPr>
        <p:spPr>
          <a:xfrm>
            <a:off x="0" y="1156007"/>
            <a:ext cx="8153400" cy="2308324"/>
          </a:xfrm>
          <a:prstGeom prst="rect">
            <a:avLst/>
          </a:prstGeom>
          <a:noFill/>
        </p:spPr>
        <p:txBody>
          <a:bodyPr wrap="square" rtlCol="0">
            <a:spAutoFit/>
          </a:bodyPr>
          <a:lstStyle/>
          <a:p>
            <a:r>
              <a:rPr lang="en-US" sz="2400" dirty="0" smtClean="0"/>
              <a:t>Experiment 1:</a:t>
            </a:r>
          </a:p>
          <a:p>
            <a:pPr>
              <a:buFont typeface="Wingdings" pitchFamily="2" charset="2"/>
              <a:buChar char="Ø"/>
            </a:pPr>
            <a:endParaRPr lang="en-US" sz="2400" dirty="0"/>
          </a:p>
          <a:p>
            <a:pPr>
              <a:buFont typeface="Wingdings" pitchFamily="2" charset="2"/>
              <a:buChar char="Ø"/>
            </a:pPr>
            <a:r>
              <a:rPr lang="en-US" sz="2400" dirty="0" smtClean="0"/>
              <a:t> Dirt particles in focus</a:t>
            </a:r>
          </a:p>
          <a:p>
            <a:pPr>
              <a:buFont typeface="Wingdings" pitchFamily="2" charset="2"/>
              <a:buChar char="Ø"/>
            </a:pPr>
            <a:r>
              <a:rPr lang="en-US" sz="2400" dirty="0"/>
              <a:t> </a:t>
            </a:r>
            <a:r>
              <a:rPr lang="en-US" sz="2400" dirty="0" smtClean="0"/>
              <a:t>3 inches</a:t>
            </a:r>
          </a:p>
          <a:p>
            <a:pPr>
              <a:buFont typeface="Wingdings" pitchFamily="2" charset="2"/>
              <a:buChar char="Ø"/>
            </a:pPr>
            <a:endParaRPr lang="en-US" sz="2400" dirty="0"/>
          </a:p>
          <a:p>
            <a:pPr>
              <a:buFont typeface="Wingdings" pitchFamily="2" charset="2"/>
              <a:buChar char="Ø"/>
            </a:pPr>
            <a:r>
              <a:rPr lang="en-US" sz="2400" dirty="0" smtClean="0"/>
              <a:t>No shining orbs</a:t>
            </a:r>
          </a:p>
        </p:txBody>
      </p:sp>
      <p:pic>
        <p:nvPicPr>
          <p:cNvPr id="10" name="Picture 2" descr="C:\Users\Luka\Desktop\Shining orbs\20150624_0231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117453" y="831453"/>
            <a:ext cx="6858000" cy="51950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uka\Desktop\Shining orbs\20150624_0242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110732" y="838174"/>
            <a:ext cx="6871442" cy="51950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5800" y="76200"/>
            <a:ext cx="5562600" cy="830997"/>
          </a:xfrm>
          <a:prstGeom prst="rect">
            <a:avLst/>
          </a:prstGeom>
          <a:noFill/>
        </p:spPr>
        <p:txBody>
          <a:bodyPr wrap="square" rtlCol="0">
            <a:spAutoFit/>
          </a:bodyPr>
          <a:lstStyle/>
          <a:p>
            <a:pPr algn="ctr"/>
            <a:r>
              <a:rPr lang="en-US" sz="4800" b="1" dirty="0" smtClean="0"/>
              <a:t>Examples</a:t>
            </a:r>
            <a:endParaRPr lang="en-US" sz="4800" b="1" dirty="0"/>
          </a:p>
        </p:txBody>
      </p:sp>
      <p:sp>
        <p:nvSpPr>
          <p:cNvPr id="6" name="TextBox 5"/>
          <p:cNvSpPr txBox="1"/>
          <p:nvPr/>
        </p:nvSpPr>
        <p:spPr>
          <a:xfrm>
            <a:off x="0" y="1156007"/>
            <a:ext cx="8153400" cy="2308324"/>
          </a:xfrm>
          <a:prstGeom prst="rect">
            <a:avLst/>
          </a:prstGeom>
          <a:noFill/>
        </p:spPr>
        <p:txBody>
          <a:bodyPr wrap="square" rtlCol="0">
            <a:spAutoFit/>
          </a:bodyPr>
          <a:lstStyle/>
          <a:p>
            <a:r>
              <a:rPr lang="en-US" sz="2400" dirty="0" smtClean="0"/>
              <a:t>Experiment 2:</a:t>
            </a:r>
          </a:p>
          <a:p>
            <a:pPr>
              <a:buFont typeface="Wingdings" pitchFamily="2" charset="2"/>
              <a:buChar char="Ø"/>
            </a:pPr>
            <a:endParaRPr lang="en-US" sz="2400" dirty="0"/>
          </a:p>
          <a:p>
            <a:pPr>
              <a:buFont typeface="Wingdings" pitchFamily="2" charset="2"/>
              <a:buChar char="Ø"/>
            </a:pPr>
            <a:r>
              <a:rPr lang="en-US" sz="2400" dirty="0" smtClean="0"/>
              <a:t> Dirt particles off focus</a:t>
            </a:r>
          </a:p>
          <a:p>
            <a:pPr>
              <a:buFont typeface="Wingdings" pitchFamily="2" charset="2"/>
              <a:buChar char="Ø"/>
            </a:pPr>
            <a:r>
              <a:rPr lang="en-US" sz="2400" dirty="0" smtClean="0"/>
              <a:t> 3 inches</a:t>
            </a:r>
          </a:p>
          <a:p>
            <a:pPr>
              <a:buFont typeface="Wingdings" pitchFamily="2" charset="2"/>
              <a:buChar char="Ø"/>
            </a:pPr>
            <a:endParaRPr lang="en-US" sz="2400" dirty="0"/>
          </a:p>
          <a:p>
            <a:pPr>
              <a:buFont typeface="Wingdings" pitchFamily="2" charset="2"/>
              <a:buChar char="Ø"/>
            </a:pPr>
            <a:r>
              <a:rPr lang="en-US" sz="2400" dirty="0" smtClean="0"/>
              <a:t>Shining orbs</a:t>
            </a:r>
          </a:p>
        </p:txBody>
      </p:sp>
    </p:spTree>
    <p:extLst>
      <p:ext uri="{BB962C8B-B14F-4D97-AF65-F5344CB8AC3E}">
        <p14:creationId xmlns:p14="http://schemas.microsoft.com/office/powerpoint/2010/main" val="7390544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830997"/>
          </a:xfrm>
          <a:prstGeom prst="rect">
            <a:avLst/>
          </a:prstGeom>
          <a:noFill/>
        </p:spPr>
        <p:txBody>
          <a:bodyPr wrap="square" rtlCol="0">
            <a:spAutoFit/>
          </a:bodyPr>
          <a:lstStyle/>
          <a:p>
            <a:pPr algn="ctr"/>
            <a:r>
              <a:rPr lang="en-US" sz="4800" b="1" dirty="0" smtClean="0"/>
              <a:t>Remark</a:t>
            </a:r>
            <a:endParaRPr lang="en-US" sz="4800" b="1" dirty="0"/>
          </a:p>
        </p:txBody>
      </p:sp>
      <p:pic>
        <p:nvPicPr>
          <p:cNvPr id="3" name="Picture 2" descr="2901335.gif"/>
          <p:cNvPicPr>
            <a:picLocks noChangeAspect="1"/>
          </p:cNvPicPr>
          <p:nvPr/>
        </p:nvPicPr>
        <p:blipFill>
          <a:blip r:embed="rId2" cstate="print">
            <a:clrChange>
              <a:clrFrom>
                <a:srgbClr val="FFFFFF"/>
              </a:clrFrom>
              <a:clrTo>
                <a:srgbClr val="FFFFFF">
                  <a:alpha val="0"/>
                </a:srgbClr>
              </a:clrTo>
            </a:clrChange>
          </a:blip>
          <a:stretch>
            <a:fillRect/>
          </a:stretch>
        </p:blipFill>
        <p:spPr>
          <a:xfrm>
            <a:off x="457200" y="1219199"/>
            <a:ext cx="3657600" cy="4784785"/>
          </a:xfrm>
          <a:prstGeom prst="rect">
            <a:avLst/>
          </a:prstGeom>
        </p:spPr>
      </p:pic>
      <p:pic>
        <p:nvPicPr>
          <p:cNvPr id="4" name="Picture 3" descr="55186.gif"/>
          <p:cNvPicPr>
            <a:picLocks noChangeAspect="1"/>
          </p:cNvPicPr>
          <p:nvPr/>
        </p:nvPicPr>
        <p:blipFill>
          <a:blip r:embed="rId3" cstate="print">
            <a:clrChange>
              <a:clrFrom>
                <a:srgbClr val="FFFFFF"/>
              </a:clrFrom>
              <a:clrTo>
                <a:srgbClr val="FFFFFF">
                  <a:alpha val="0"/>
                </a:srgbClr>
              </a:clrTo>
            </a:clrChange>
          </a:blip>
          <a:stretch>
            <a:fillRect/>
          </a:stretch>
        </p:blipFill>
        <p:spPr>
          <a:xfrm>
            <a:off x="4800600" y="2438400"/>
            <a:ext cx="3962400" cy="3124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Luka\Desktop\Shining orbs\20150624_0238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657600" y="1295402"/>
            <a:ext cx="6705599"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1" name="Picture 3" descr="C:\Users\Luka\Desktop\Shining orbs\20150624_0239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228726" y="1304927"/>
            <a:ext cx="6724652" cy="4267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8795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uka\Desktop\Shining orbs\20150624_0236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0" y="0"/>
            <a:ext cx="94297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6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Luka\Desktop\Shining orbs\20150624_0236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215" y="1"/>
            <a:ext cx="93402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1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Luka\Desktop\Shining orbs\20150624_0237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304800"/>
            <a:ext cx="9144000"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rPr>
              <a:t>Thank you for your attention!!!</a:t>
            </a:r>
            <a:endParaRPr lang="en-US" sz="5400" b="1" dirty="0">
              <a:solidFill>
                <a:schemeClr val="bg1"/>
              </a:solidFill>
              <a:effectLst>
                <a:outerShdw blurRad="38100" dist="38100" dir="2700000" algn="tl">
                  <a:srgbClr val="000000">
                    <a:alpha val="43137"/>
                  </a:srgbClr>
                </a:outerShdw>
              </a:effectLst>
            </a:endParaRPr>
          </a:p>
        </p:txBody>
      </p:sp>
      <p:sp>
        <p:nvSpPr>
          <p:cNvPr id="4" name="Oval 3"/>
          <p:cNvSpPr/>
          <p:nvPr/>
        </p:nvSpPr>
        <p:spPr>
          <a:xfrm>
            <a:off x="685800" y="4495800"/>
            <a:ext cx="2286000" cy="19812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81399" y="6378862"/>
            <a:ext cx="5562601" cy="461665"/>
          </a:xfrm>
          <a:prstGeom prst="rect">
            <a:avLst/>
          </a:prstGeom>
          <a:noFill/>
        </p:spPr>
        <p:txBody>
          <a:bodyPr wrap="square" rtlCol="0">
            <a:spAutoFit/>
          </a:bodyPr>
          <a:lstStyle/>
          <a:p>
            <a:pPr algn="ctr"/>
            <a:r>
              <a:rPr lang="en-US" sz="2400" b="1" dirty="0" smtClean="0">
                <a:solidFill>
                  <a:schemeClr val="bg1"/>
                </a:solidFill>
                <a:effectLst>
                  <a:outerShdw blurRad="38100" dist="38100" dir="2700000" algn="tl">
                    <a:srgbClr val="000000">
                      <a:alpha val="43137"/>
                    </a:srgbClr>
                  </a:outerShdw>
                </a:effectLst>
              </a:rPr>
              <a:t>Shining orbs = Ghosts??? :D</a:t>
            </a:r>
            <a:endParaRPr lang="en-US" sz="2400" b="1"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24000"/>
            <a:ext cx="8077200" cy="1384995"/>
          </a:xfrm>
          <a:prstGeom prst="rect">
            <a:avLst/>
          </a:prstGeom>
          <a:noFill/>
        </p:spPr>
        <p:txBody>
          <a:bodyPr wrap="square" rtlCol="0">
            <a:spAutoFit/>
          </a:bodyPr>
          <a:lstStyle/>
          <a:p>
            <a:pPr algn="just">
              <a:buFont typeface="Wingdings" pitchFamily="2" charset="2"/>
              <a:buChar char="Ø"/>
            </a:pPr>
            <a:r>
              <a:rPr lang="en-US" sz="2800" dirty="0" smtClean="0"/>
              <a:t>Bright and rather unexpected white disks may appear in a photo taken with a flash in a dark room. Explain why such shining orbs appear in the photos. </a:t>
            </a:r>
            <a:endParaRPr lang="en-US" sz="2800" dirty="0"/>
          </a:p>
        </p:txBody>
      </p:sp>
      <p:sp>
        <p:nvSpPr>
          <p:cNvPr id="5" name="TextBox 4"/>
          <p:cNvSpPr txBox="1"/>
          <p:nvPr/>
        </p:nvSpPr>
        <p:spPr>
          <a:xfrm>
            <a:off x="0" y="228600"/>
            <a:ext cx="9144000" cy="830997"/>
          </a:xfrm>
          <a:prstGeom prst="rect">
            <a:avLst/>
          </a:prstGeom>
          <a:noFill/>
        </p:spPr>
        <p:txBody>
          <a:bodyPr wrap="square" rtlCol="0">
            <a:spAutoFit/>
          </a:bodyPr>
          <a:lstStyle/>
          <a:p>
            <a:pPr algn="ctr"/>
            <a:r>
              <a:rPr lang="en-US" sz="4800" b="1" dirty="0" smtClean="0"/>
              <a:t>13. Shining orbs</a:t>
            </a:r>
            <a:endParaRPr lang="en-US" sz="4800" b="1" dirty="0"/>
          </a:p>
        </p:txBody>
      </p:sp>
      <p:pic>
        <p:nvPicPr>
          <p:cNvPr id="13314" name="Picture 2" descr="http://www.geneang.com/www.geneang.com/Orb_Conference_files/Many_orbs.jpg"/>
          <p:cNvPicPr>
            <a:picLocks noChangeAspect="1" noChangeArrowheads="1"/>
          </p:cNvPicPr>
          <p:nvPr/>
        </p:nvPicPr>
        <p:blipFill>
          <a:blip r:embed="rId2" cstate="print"/>
          <a:srcRect/>
          <a:stretch>
            <a:fillRect/>
          </a:stretch>
        </p:blipFill>
        <p:spPr bwMode="auto">
          <a:xfrm>
            <a:off x="2133600" y="3352800"/>
            <a:ext cx="4953000"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9144000" cy="830997"/>
          </a:xfrm>
          <a:prstGeom prst="rect">
            <a:avLst/>
          </a:prstGeom>
          <a:noFill/>
        </p:spPr>
        <p:txBody>
          <a:bodyPr wrap="square" rtlCol="0">
            <a:spAutoFit/>
          </a:bodyPr>
          <a:lstStyle/>
          <a:p>
            <a:pPr algn="ctr"/>
            <a:r>
              <a:rPr lang="en-US" sz="4800" b="1" dirty="0" smtClean="0"/>
              <a:t>How does a camera work?</a:t>
            </a:r>
            <a:endParaRPr lang="en-US" sz="4800" b="1" dirty="0"/>
          </a:p>
        </p:txBody>
      </p:sp>
      <p:sp>
        <p:nvSpPr>
          <p:cNvPr id="6" name="TextBox 5"/>
          <p:cNvSpPr txBox="1"/>
          <p:nvPr/>
        </p:nvSpPr>
        <p:spPr>
          <a:xfrm>
            <a:off x="304800" y="1981200"/>
            <a:ext cx="5727209" cy="1477328"/>
          </a:xfrm>
          <a:prstGeom prst="rect">
            <a:avLst/>
          </a:prstGeom>
          <a:noFill/>
        </p:spPr>
        <p:txBody>
          <a:bodyPr wrap="none" rtlCol="0">
            <a:spAutoFit/>
          </a:bodyPr>
          <a:lstStyle/>
          <a:p>
            <a:pPr>
              <a:buFontTx/>
              <a:buChar char="-"/>
            </a:pPr>
            <a:r>
              <a:rPr lang="en-US" dirty="0" smtClean="0"/>
              <a:t>Device that captures the image of an object</a:t>
            </a:r>
          </a:p>
          <a:p>
            <a:pPr>
              <a:buFontTx/>
              <a:buChar char="-"/>
            </a:pPr>
            <a:endParaRPr lang="en-US" dirty="0" smtClean="0"/>
          </a:p>
          <a:p>
            <a:pPr>
              <a:buFontTx/>
              <a:buChar char="-"/>
            </a:pPr>
            <a:r>
              <a:rPr lang="en-US" dirty="0" smtClean="0"/>
              <a:t>Image is formed by using lenses</a:t>
            </a:r>
          </a:p>
          <a:p>
            <a:pPr>
              <a:buFontTx/>
              <a:buChar char="-"/>
            </a:pPr>
            <a:endParaRPr lang="en-US" dirty="0" smtClean="0"/>
          </a:p>
          <a:p>
            <a:pPr>
              <a:buFontTx/>
              <a:buChar char="-"/>
            </a:pPr>
            <a:r>
              <a:rPr lang="en-US" dirty="0" smtClean="0"/>
              <a:t>Lenses focus the object creating sharp and defined picture</a:t>
            </a:r>
            <a:endParaRPr lang="en-US" dirty="0"/>
          </a:p>
        </p:txBody>
      </p:sp>
      <p:pic>
        <p:nvPicPr>
          <p:cNvPr id="7" name="Picture 6" descr="camera 101.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438400" y="3581400"/>
            <a:ext cx="5410200" cy="30080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9144000" cy="830997"/>
          </a:xfrm>
          <a:prstGeom prst="rect">
            <a:avLst/>
          </a:prstGeom>
          <a:noFill/>
        </p:spPr>
        <p:txBody>
          <a:bodyPr wrap="square" rtlCol="0">
            <a:spAutoFit/>
          </a:bodyPr>
          <a:lstStyle/>
          <a:p>
            <a:pPr algn="ctr"/>
            <a:r>
              <a:rPr lang="en-US" sz="4800" b="1" dirty="0" smtClean="0"/>
              <a:t>How does a camera work?</a:t>
            </a:r>
            <a:endParaRPr lang="en-US" sz="4800" b="1" dirty="0"/>
          </a:p>
        </p:txBody>
      </p:sp>
      <p:sp>
        <p:nvSpPr>
          <p:cNvPr id="3" name="Oval 2"/>
          <p:cNvSpPr/>
          <p:nvPr/>
        </p:nvSpPr>
        <p:spPr>
          <a:xfrm>
            <a:off x="4838700" y="1516797"/>
            <a:ext cx="304800" cy="3741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990600" y="3352800"/>
            <a:ext cx="76962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772400" y="1447800"/>
            <a:ext cx="114300" cy="373380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1032" idx="0"/>
          </p:cNvCxnSpPr>
          <p:nvPr/>
        </p:nvCxnSpPr>
        <p:spPr>
          <a:xfrm>
            <a:off x="1981522" y="2097882"/>
            <a:ext cx="3009578" cy="35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981521" y="2133600"/>
            <a:ext cx="6781479" cy="2743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991100" y="2133600"/>
            <a:ext cx="3771900" cy="3124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991100" y="5334000"/>
            <a:ext cx="4070153" cy="1569660"/>
          </a:xfrm>
          <a:prstGeom prst="rect">
            <a:avLst/>
          </a:prstGeom>
          <a:noFill/>
        </p:spPr>
        <p:txBody>
          <a:bodyPr wrap="none" rtlCol="0">
            <a:spAutoFit/>
          </a:bodyPr>
          <a:lstStyle/>
          <a:p>
            <a:r>
              <a:rPr lang="en-US" sz="9600" dirty="0" smtClean="0"/>
              <a:t>In focus</a:t>
            </a:r>
            <a:endParaRPr lang="en-US" sz="9600" dirty="0"/>
          </a:p>
        </p:txBody>
      </p:sp>
      <p:pic>
        <p:nvPicPr>
          <p:cNvPr id="1032" name="Picture 8" descr="http://images.clipartpanda.com/clipart-tree-tree_pi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7116" y="2097882"/>
            <a:ext cx="628811" cy="12549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http://images.clipartpanda.com/clipart-tree-tree_pin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7572294" y="3352800"/>
            <a:ext cx="628811" cy="11430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http://images.clipartpanda.com/clipart-tree-tree_pin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2379" y="3775317"/>
            <a:ext cx="1423547" cy="28409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2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par>
                                <p:cTn id="31" presetID="10"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9144000" cy="830997"/>
          </a:xfrm>
          <a:prstGeom prst="rect">
            <a:avLst/>
          </a:prstGeom>
          <a:noFill/>
        </p:spPr>
        <p:txBody>
          <a:bodyPr wrap="square" rtlCol="0">
            <a:spAutoFit/>
          </a:bodyPr>
          <a:lstStyle/>
          <a:p>
            <a:pPr algn="ctr"/>
            <a:r>
              <a:rPr lang="en-US" sz="4800" b="1" dirty="0" smtClean="0"/>
              <a:t>How does a camera work?</a:t>
            </a:r>
            <a:endParaRPr lang="en-US" sz="4800" b="1" dirty="0"/>
          </a:p>
        </p:txBody>
      </p:sp>
      <p:sp>
        <p:nvSpPr>
          <p:cNvPr id="3" name="Oval 2"/>
          <p:cNvSpPr/>
          <p:nvPr/>
        </p:nvSpPr>
        <p:spPr>
          <a:xfrm>
            <a:off x="4838700" y="1516797"/>
            <a:ext cx="304800" cy="3741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990600" y="3352800"/>
            <a:ext cx="76962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772400" y="1447800"/>
            <a:ext cx="114300" cy="373380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1032" idx="0"/>
          </p:cNvCxnSpPr>
          <p:nvPr/>
        </p:nvCxnSpPr>
        <p:spPr>
          <a:xfrm>
            <a:off x="2981406" y="2115741"/>
            <a:ext cx="2009694" cy="17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32" idx="0"/>
          </p:cNvCxnSpPr>
          <p:nvPr/>
        </p:nvCxnSpPr>
        <p:spPr>
          <a:xfrm>
            <a:off x="2981406" y="2115741"/>
            <a:ext cx="7305594" cy="45005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991100" y="2133600"/>
            <a:ext cx="4533900" cy="3733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54564" y="5334000"/>
            <a:ext cx="4665636" cy="1569660"/>
          </a:xfrm>
          <a:prstGeom prst="rect">
            <a:avLst/>
          </a:prstGeom>
          <a:noFill/>
        </p:spPr>
        <p:txBody>
          <a:bodyPr wrap="none" rtlCol="0">
            <a:spAutoFit/>
          </a:bodyPr>
          <a:lstStyle/>
          <a:p>
            <a:r>
              <a:rPr lang="en-US" sz="9600" dirty="0" smtClean="0"/>
              <a:t>Off focus</a:t>
            </a:r>
            <a:endParaRPr lang="en-US" sz="9600" dirty="0"/>
          </a:p>
        </p:txBody>
      </p:sp>
      <p:pic>
        <p:nvPicPr>
          <p:cNvPr id="1032" name="Picture 8" descr="http://images.clipartpanda.com/clipart-tree-tree_pi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115741"/>
            <a:ext cx="628811" cy="125491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http://images.clipartpanda.com/clipart-tree-tree_pine.png"/>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Blur radius="35"/>
                    </a14:imgEffect>
                  </a14:imgLayer>
                </a14:imgProps>
              </a:ext>
              <a:ext uri="{28A0092B-C50C-407E-A947-70E740481C1C}">
                <a14:useLocalDpi xmlns:a14="http://schemas.microsoft.com/office/drawing/2010/main" val="0"/>
              </a:ext>
            </a:extLst>
          </a:blip>
          <a:srcRect/>
          <a:stretch>
            <a:fillRect/>
          </a:stretch>
        </p:blipFill>
        <p:spPr bwMode="auto">
          <a:xfrm>
            <a:off x="990600" y="3761113"/>
            <a:ext cx="1423547" cy="284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479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2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par>
                                <p:cTn id="27" presetID="10"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9144000" cy="830997"/>
          </a:xfrm>
          <a:prstGeom prst="rect">
            <a:avLst/>
          </a:prstGeom>
          <a:noFill/>
        </p:spPr>
        <p:txBody>
          <a:bodyPr wrap="square" rtlCol="0">
            <a:spAutoFit/>
          </a:bodyPr>
          <a:lstStyle/>
          <a:p>
            <a:pPr algn="ctr"/>
            <a:r>
              <a:rPr lang="en-US" sz="4800" b="1" dirty="0" smtClean="0"/>
              <a:t>What are shining orbs?</a:t>
            </a:r>
            <a:endParaRPr lang="en-US" sz="4800" b="1" dirty="0"/>
          </a:p>
        </p:txBody>
      </p:sp>
      <p:sp>
        <p:nvSpPr>
          <p:cNvPr id="3" name="TextBox 2"/>
          <p:cNvSpPr txBox="1"/>
          <p:nvPr/>
        </p:nvSpPr>
        <p:spPr>
          <a:xfrm>
            <a:off x="533400" y="1371600"/>
            <a:ext cx="8077200" cy="1200329"/>
          </a:xfrm>
          <a:prstGeom prst="rect">
            <a:avLst/>
          </a:prstGeom>
          <a:noFill/>
        </p:spPr>
        <p:txBody>
          <a:bodyPr wrap="square" rtlCol="0">
            <a:spAutoFit/>
          </a:bodyPr>
          <a:lstStyle/>
          <a:p>
            <a:pPr algn="just">
              <a:buFont typeface="Wingdings" pitchFamily="2" charset="2"/>
              <a:buChar char="Ø"/>
            </a:pPr>
            <a:r>
              <a:rPr lang="en-US" sz="2400" dirty="0" smtClean="0"/>
              <a:t>Unexpected, usually circular artifacts that occur in the photos</a:t>
            </a:r>
          </a:p>
          <a:p>
            <a:pPr algn="just"/>
            <a:r>
              <a:rPr lang="en-US" sz="2400" dirty="0"/>
              <a:t>w</a:t>
            </a:r>
            <a:r>
              <a:rPr lang="en-US" sz="2400" dirty="0" smtClean="0"/>
              <a:t>hen small </a:t>
            </a:r>
            <a:r>
              <a:rPr lang="en-US" sz="2400" dirty="0" smtClean="0"/>
              <a:t>particle </a:t>
            </a:r>
            <a:r>
              <a:rPr lang="en-US" sz="2400" dirty="0" smtClean="0"/>
              <a:t>is close to the </a:t>
            </a:r>
            <a:r>
              <a:rPr lang="en-US" sz="2400" dirty="0" smtClean="0"/>
              <a:t>lens, </a:t>
            </a:r>
            <a:r>
              <a:rPr lang="en-US" sz="2400" dirty="0" smtClean="0"/>
              <a:t>and strongly shined by light</a:t>
            </a:r>
            <a:endParaRPr lang="en-US" sz="2400" dirty="0"/>
          </a:p>
        </p:txBody>
      </p:sp>
      <p:pic>
        <p:nvPicPr>
          <p:cNvPr id="5" name="Picture 4" descr="orb-4.jpg"/>
          <p:cNvPicPr>
            <a:picLocks noChangeAspect="1"/>
          </p:cNvPicPr>
          <p:nvPr/>
        </p:nvPicPr>
        <p:blipFill>
          <a:blip r:embed="rId2" cstate="print"/>
          <a:stretch>
            <a:fillRect/>
          </a:stretch>
        </p:blipFill>
        <p:spPr>
          <a:xfrm>
            <a:off x="4572000" y="4188766"/>
            <a:ext cx="3722006" cy="22904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533400" y="2667000"/>
            <a:ext cx="8077200" cy="461665"/>
          </a:xfrm>
          <a:prstGeom prst="rect">
            <a:avLst/>
          </a:prstGeom>
          <a:noFill/>
        </p:spPr>
        <p:txBody>
          <a:bodyPr wrap="square" rtlCol="0">
            <a:spAutoFit/>
          </a:bodyPr>
          <a:lstStyle/>
          <a:p>
            <a:pPr algn="just">
              <a:buFont typeface="Wingdings" pitchFamily="2" charset="2"/>
              <a:buChar char="Ø"/>
            </a:pPr>
            <a:r>
              <a:rPr lang="en-US" sz="2400" dirty="0" smtClean="0"/>
              <a:t>Off focus = Blurred</a:t>
            </a:r>
            <a:endParaRPr lang="en-US" sz="2400" dirty="0"/>
          </a:p>
        </p:txBody>
      </p:sp>
      <p:sp>
        <p:nvSpPr>
          <p:cNvPr id="7" name="TextBox 6"/>
          <p:cNvSpPr txBox="1"/>
          <p:nvPr/>
        </p:nvSpPr>
        <p:spPr>
          <a:xfrm>
            <a:off x="533400" y="3124200"/>
            <a:ext cx="8077200" cy="461665"/>
          </a:xfrm>
          <a:prstGeom prst="rect">
            <a:avLst/>
          </a:prstGeom>
          <a:noFill/>
        </p:spPr>
        <p:txBody>
          <a:bodyPr wrap="square" rtlCol="0">
            <a:spAutoFit/>
          </a:bodyPr>
          <a:lstStyle/>
          <a:p>
            <a:pPr algn="just">
              <a:buFont typeface="Wingdings" pitchFamily="2" charset="2"/>
              <a:buChar char="Ø"/>
            </a:pPr>
            <a:r>
              <a:rPr lang="en-US" sz="2400" dirty="0" smtClean="0"/>
              <a:t>Close = Larger</a:t>
            </a:r>
            <a:endParaRPr lang="en-US" sz="2400" dirty="0"/>
          </a:p>
        </p:txBody>
      </p:sp>
      <p:sp>
        <p:nvSpPr>
          <p:cNvPr id="8" name="TextBox 7"/>
          <p:cNvSpPr txBox="1"/>
          <p:nvPr/>
        </p:nvSpPr>
        <p:spPr>
          <a:xfrm>
            <a:off x="533400" y="3581400"/>
            <a:ext cx="8077200" cy="461665"/>
          </a:xfrm>
          <a:prstGeom prst="rect">
            <a:avLst/>
          </a:prstGeom>
          <a:noFill/>
        </p:spPr>
        <p:txBody>
          <a:bodyPr wrap="square" rtlCol="0">
            <a:spAutoFit/>
          </a:bodyPr>
          <a:lstStyle/>
          <a:p>
            <a:pPr algn="just">
              <a:buFont typeface="Wingdings" pitchFamily="2" charset="2"/>
              <a:buChar char="Ø"/>
            </a:pPr>
            <a:r>
              <a:rPr lang="en-US" sz="2400" dirty="0" smtClean="0"/>
              <a:t>Shined by light = Very bright</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0471"/>
            <a:ext cx="9143999" cy="830997"/>
          </a:xfrm>
          <a:prstGeom prst="rect">
            <a:avLst/>
          </a:prstGeom>
          <a:noFill/>
        </p:spPr>
        <p:txBody>
          <a:bodyPr wrap="square" rtlCol="0">
            <a:spAutoFit/>
          </a:bodyPr>
          <a:lstStyle/>
          <a:p>
            <a:pPr algn="ctr"/>
            <a:r>
              <a:rPr lang="en-US" sz="4800" b="1" dirty="0" smtClean="0"/>
              <a:t>Particles</a:t>
            </a:r>
            <a:endParaRPr lang="en-US" sz="4800" b="1" dirty="0"/>
          </a:p>
        </p:txBody>
      </p:sp>
      <p:cxnSp>
        <p:nvCxnSpPr>
          <p:cNvPr id="5" name="Straight Arrow Connector 4"/>
          <p:cNvCxnSpPr>
            <a:stCxn id="3" idx="2"/>
          </p:cNvCxnSpPr>
          <p:nvPr/>
        </p:nvCxnSpPr>
        <p:spPr>
          <a:xfrm flipH="1">
            <a:off x="2362204" y="1251468"/>
            <a:ext cx="2209796" cy="9216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3" idx="2"/>
          </p:cNvCxnSpPr>
          <p:nvPr/>
        </p:nvCxnSpPr>
        <p:spPr>
          <a:xfrm>
            <a:off x="4572000" y="1251468"/>
            <a:ext cx="2057402" cy="9583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38200" y="2209800"/>
            <a:ext cx="2286000" cy="523220"/>
          </a:xfrm>
          <a:prstGeom prst="rect">
            <a:avLst/>
          </a:prstGeom>
          <a:noFill/>
        </p:spPr>
        <p:txBody>
          <a:bodyPr wrap="square" rtlCol="0">
            <a:spAutoFit/>
          </a:bodyPr>
          <a:lstStyle/>
          <a:p>
            <a:pPr algn="ctr"/>
            <a:r>
              <a:rPr lang="en-US" sz="2800" b="1" dirty="0" smtClean="0"/>
              <a:t>Liquid</a:t>
            </a:r>
            <a:endParaRPr lang="en-US" sz="2800" b="1" dirty="0"/>
          </a:p>
        </p:txBody>
      </p:sp>
      <p:sp>
        <p:nvSpPr>
          <p:cNvPr id="14" name="TextBox 13"/>
          <p:cNvSpPr txBox="1"/>
          <p:nvPr/>
        </p:nvSpPr>
        <p:spPr>
          <a:xfrm>
            <a:off x="5334000" y="2209800"/>
            <a:ext cx="3581400" cy="523220"/>
          </a:xfrm>
          <a:prstGeom prst="rect">
            <a:avLst/>
          </a:prstGeom>
          <a:noFill/>
        </p:spPr>
        <p:txBody>
          <a:bodyPr wrap="square" rtlCol="0">
            <a:spAutoFit/>
          </a:bodyPr>
          <a:lstStyle/>
          <a:p>
            <a:pPr algn="ctr"/>
            <a:r>
              <a:rPr lang="en-US" sz="2800" b="1" dirty="0" smtClean="0"/>
              <a:t>Solid</a:t>
            </a:r>
            <a:endParaRPr lang="en-US" sz="2800" b="1" dirty="0"/>
          </a:p>
        </p:txBody>
      </p:sp>
      <p:sp>
        <p:nvSpPr>
          <p:cNvPr id="15" name="TextBox 14"/>
          <p:cNvSpPr txBox="1"/>
          <p:nvPr/>
        </p:nvSpPr>
        <p:spPr>
          <a:xfrm>
            <a:off x="6553200" y="2667000"/>
            <a:ext cx="1676400" cy="1631216"/>
          </a:xfrm>
          <a:prstGeom prst="rect">
            <a:avLst/>
          </a:prstGeom>
          <a:noFill/>
        </p:spPr>
        <p:txBody>
          <a:bodyPr wrap="square" rtlCol="0">
            <a:spAutoFit/>
          </a:bodyPr>
          <a:lstStyle/>
          <a:p>
            <a:pPr>
              <a:buFont typeface="Wingdings" pitchFamily="2" charset="2"/>
              <a:buChar char="Ø"/>
            </a:pPr>
            <a:r>
              <a:rPr lang="en-US" sz="2000" dirty="0" smtClean="0"/>
              <a:t>Dust</a:t>
            </a:r>
          </a:p>
          <a:p>
            <a:pPr>
              <a:buFont typeface="Wingdings" pitchFamily="2" charset="2"/>
              <a:buChar char="Ø"/>
            </a:pPr>
            <a:r>
              <a:rPr lang="en-US" sz="2000" dirty="0" smtClean="0"/>
              <a:t>Pollen</a:t>
            </a:r>
          </a:p>
          <a:p>
            <a:pPr>
              <a:buFont typeface="Wingdings" pitchFamily="2" charset="2"/>
              <a:buChar char="Ø"/>
            </a:pPr>
            <a:r>
              <a:rPr lang="en-US" sz="2000" dirty="0" smtClean="0"/>
              <a:t>Insects</a:t>
            </a:r>
          </a:p>
          <a:p>
            <a:pPr>
              <a:buFont typeface="Wingdings" pitchFamily="2" charset="2"/>
              <a:buChar char="Ø"/>
            </a:pPr>
            <a:r>
              <a:rPr lang="en-US" sz="2000" dirty="0" smtClean="0"/>
              <a:t>Sand</a:t>
            </a:r>
          </a:p>
          <a:p>
            <a:pPr>
              <a:buFont typeface="Wingdings" pitchFamily="2" charset="2"/>
              <a:buChar char="Ø"/>
            </a:pPr>
            <a:r>
              <a:rPr lang="en-US" sz="2000" dirty="0" smtClean="0"/>
              <a:t>Snowflakes</a:t>
            </a:r>
            <a:endParaRPr lang="en-US" sz="2000" dirty="0"/>
          </a:p>
        </p:txBody>
      </p:sp>
      <p:sp>
        <p:nvSpPr>
          <p:cNvPr id="16" name="TextBox 15"/>
          <p:cNvSpPr txBox="1"/>
          <p:nvPr/>
        </p:nvSpPr>
        <p:spPr>
          <a:xfrm>
            <a:off x="1295401" y="2706471"/>
            <a:ext cx="2590800" cy="707886"/>
          </a:xfrm>
          <a:prstGeom prst="rect">
            <a:avLst/>
          </a:prstGeom>
          <a:noFill/>
        </p:spPr>
        <p:txBody>
          <a:bodyPr wrap="square" rtlCol="0">
            <a:spAutoFit/>
          </a:bodyPr>
          <a:lstStyle/>
          <a:p>
            <a:pPr>
              <a:buFont typeface="Wingdings" pitchFamily="2" charset="2"/>
              <a:buChar char="Ø"/>
            </a:pPr>
            <a:r>
              <a:rPr lang="en-US" sz="2000" dirty="0" smtClean="0"/>
              <a:t>Water droplets (rain)</a:t>
            </a:r>
          </a:p>
          <a:p>
            <a:pPr>
              <a:buFont typeface="Wingdings" pitchFamily="2" charset="2"/>
              <a:buChar char="Ø"/>
            </a:pPr>
            <a:r>
              <a:rPr lang="en-US" sz="2000" dirty="0" smtClean="0"/>
              <a:t>Mist</a:t>
            </a:r>
            <a:endParaRPr lang="en-US" sz="2000" dirty="0"/>
          </a:p>
        </p:txBody>
      </p:sp>
      <p:pic>
        <p:nvPicPr>
          <p:cNvPr id="1026" name="Picture 2" descr="http://globe-views.com/dcim/dreams/rain/rain-06.jpg"/>
          <p:cNvPicPr>
            <a:picLocks noChangeAspect="1" noChangeArrowheads="1"/>
          </p:cNvPicPr>
          <p:nvPr/>
        </p:nvPicPr>
        <p:blipFill>
          <a:blip r:embed="rId2" cstate="print"/>
          <a:srcRect/>
          <a:stretch>
            <a:fillRect/>
          </a:stretch>
        </p:blipFill>
        <p:spPr bwMode="auto">
          <a:xfrm>
            <a:off x="838200" y="4191000"/>
            <a:ext cx="3142397" cy="21705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ttp://www.pollentec.com/iaqblog/wp-content/uploads/2011/01/pollen.jpg"/>
          <p:cNvPicPr>
            <a:picLocks noChangeAspect="1" noChangeArrowheads="1"/>
          </p:cNvPicPr>
          <p:nvPr/>
        </p:nvPicPr>
        <p:blipFill>
          <a:blip r:embed="rId3" cstate="print"/>
          <a:srcRect/>
          <a:stretch>
            <a:fillRect/>
          </a:stretch>
        </p:blipFill>
        <p:spPr bwMode="auto">
          <a:xfrm>
            <a:off x="5638800" y="4318478"/>
            <a:ext cx="3048000" cy="20224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1569660"/>
          </a:xfrm>
          <a:prstGeom prst="rect">
            <a:avLst/>
          </a:prstGeom>
          <a:noFill/>
        </p:spPr>
        <p:txBody>
          <a:bodyPr wrap="square" rtlCol="0">
            <a:spAutoFit/>
          </a:bodyPr>
          <a:lstStyle/>
          <a:p>
            <a:pPr algn="ctr"/>
            <a:r>
              <a:rPr lang="en-US" sz="4800" b="1" dirty="0" smtClean="0"/>
              <a:t>In which conditions do they appear?</a:t>
            </a:r>
            <a:endParaRPr lang="en-US" sz="4800" b="1" dirty="0"/>
          </a:p>
        </p:txBody>
      </p:sp>
      <p:pic>
        <p:nvPicPr>
          <p:cNvPr id="4" name="Picture 3" descr="gh.jpg"/>
          <p:cNvPicPr>
            <a:picLocks noChangeAspect="1"/>
          </p:cNvPicPr>
          <p:nvPr/>
        </p:nvPicPr>
        <p:blipFill>
          <a:blip r:embed="rId2" cstate="print"/>
          <a:stretch>
            <a:fillRect/>
          </a:stretch>
        </p:blipFill>
        <p:spPr>
          <a:xfrm>
            <a:off x="259287" y="3581400"/>
            <a:ext cx="3855513"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download (1).jpg"/>
          <p:cNvPicPr>
            <a:picLocks noChangeAspect="1"/>
          </p:cNvPicPr>
          <p:nvPr/>
        </p:nvPicPr>
        <p:blipFill>
          <a:blip r:embed="rId3" cstate="print"/>
          <a:stretch>
            <a:fillRect/>
          </a:stretch>
        </p:blipFill>
        <p:spPr>
          <a:xfrm>
            <a:off x="4343400" y="3886200"/>
            <a:ext cx="4611006" cy="259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228600" y="1981200"/>
            <a:ext cx="8077200" cy="1200329"/>
          </a:xfrm>
          <a:prstGeom prst="rect">
            <a:avLst/>
          </a:prstGeom>
          <a:noFill/>
        </p:spPr>
        <p:txBody>
          <a:bodyPr wrap="square" rtlCol="0">
            <a:spAutoFit/>
          </a:bodyPr>
          <a:lstStyle/>
          <a:p>
            <a:pPr algn="just">
              <a:buFont typeface="Wingdings" pitchFamily="2" charset="2"/>
              <a:buChar char="Ø"/>
            </a:pPr>
            <a:r>
              <a:rPr lang="en-US" sz="2400" dirty="0" smtClean="0"/>
              <a:t>They appear in dark surrounding because of using flash</a:t>
            </a:r>
          </a:p>
          <a:p>
            <a:pPr algn="just">
              <a:buFont typeface="Wingdings" pitchFamily="2" charset="2"/>
              <a:buChar char="Ø"/>
            </a:pPr>
            <a:endParaRPr lang="en-US" sz="2400" dirty="0"/>
          </a:p>
          <a:p>
            <a:pPr algn="just">
              <a:buFont typeface="Wingdings" pitchFamily="2" charset="2"/>
              <a:buChar char="Ø"/>
            </a:pPr>
            <a:r>
              <a:rPr lang="en-US" sz="2400" dirty="0" smtClean="0"/>
              <a:t>Can appear anywhere only if flash is used</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par>
                                <p:cTn id="10" presetID="53"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fltVal val="0"/>
                                          </p:val>
                                        </p:tav>
                                        <p:tav tm="100000">
                                          <p:val>
                                            <p:strVal val="#ppt_w"/>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Effect transition="in" filter="fade">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71600"/>
            <a:ext cx="8153400" cy="1938992"/>
          </a:xfrm>
          <a:prstGeom prst="rect">
            <a:avLst/>
          </a:prstGeom>
          <a:noFill/>
        </p:spPr>
        <p:txBody>
          <a:bodyPr wrap="square" rtlCol="0">
            <a:spAutoFit/>
          </a:bodyPr>
          <a:lstStyle/>
          <a:p>
            <a:pPr>
              <a:buFont typeface="Wingdings" pitchFamily="2" charset="2"/>
              <a:buChar char="Ø"/>
            </a:pPr>
            <a:r>
              <a:rPr lang="en-US" sz="2400" dirty="0" smtClean="0"/>
              <a:t>The flash illuminates particles that are drifting very close to it</a:t>
            </a:r>
          </a:p>
          <a:p>
            <a:endParaRPr lang="en-US" sz="2400" dirty="0" smtClean="0"/>
          </a:p>
          <a:p>
            <a:pPr algn="just">
              <a:buFont typeface="Wingdings" pitchFamily="2" charset="2"/>
              <a:buChar char="Ø"/>
            </a:pPr>
            <a:r>
              <a:rPr lang="en-US" sz="2400" dirty="0" smtClean="0"/>
              <a:t>Retro reflection</a:t>
            </a:r>
          </a:p>
          <a:p>
            <a:pPr algn="just"/>
            <a:endParaRPr lang="en-US" sz="2400" dirty="0" smtClean="0"/>
          </a:p>
          <a:p>
            <a:pPr algn="just">
              <a:buFont typeface="Wingdings" pitchFamily="2" charset="2"/>
              <a:buChar char="Ø"/>
            </a:pPr>
            <a:r>
              <a:rPr lang="en-US" sz="2400" dirty="0" smtClean="0"/>
              <a:t>“The circle </a:t>
            </a:r>
            <a:r>
              <a:rPr lang="en-US" sz="2400" dirty="0"/>
              <a:t>of </a:t>
            </a:r>
            <a:r>
              <a:rPr lang="en-US" sz="2400" dirty="0" smtClean="0"/>
              <a:t>confusion”</a:t>
            </a:r>
          </a:p>
        </p:txBody>
      </p:sp>
      <p:sp>
        <p:nvSpPr>
          <p:cNvPr id="3" name="TextBox 2"/>
          <p:cNvSpPr txBox="1"/>
          <p:nvPr/>
        </p:nvSpPr>
        <p:spPr>
          <a:xfrm>
            <a:off x="0" y="304800"/>
            <a:ext cx="9144000" cy="830997"/>
          </a:xfrm>
          <a:prstGeom prst="rect">
            <a:avLst/>
          </a:prstGeom>
          <a:noFill/>
        </p:spPr>
        <p:txBody>
          <a:bodyPr wrap="square" rtlCol="0">
            <a:spAutoFit/>
          </a:bodyPr>
          <a:lstStyle/>
          <a:p>
            <a:r>
              <a:rPr lang="en-US" sz="4800" b="1" smtClean="0"/>
              <a:t>Why do they appear in the photos?</a:t>
            </a:r>
            <a:endParaRPr lang="en-US" sz="4800" b="1"/>
          </a:p>
        </p:txBody>
      </p:sp>
      <p:pic>
        <p:nvPicPr>
          <p:cNvPr id="5" name="Picture 4" descr="RetroFigure1.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67640" y="3587883"/>
            <a:ext cx="4724400" cy="2965315"/>
          </a:xfrm>
          <a:prstGeom prst="rect">
            <a:avLst/>
          </a:prstGeom>
          <a:noFill/>
          <a:ln>
            <a:noFill/>
          </a:ln>
        </p:spPr>
      </p:pic>
      <p:pic>
        <p:nvPicPr>
          <p:cNvPr id="6" name="Picture 5" descr="1722911.gif"/>
          <p:cNvPicPr>
            <a:picLocks noChangeAspect="1"/>
          </p:cNvPicPr>
          <p:nvPr/>
        </p:nvPicPr>
        <p:blipFill>
          <a:blip r:embed="rId4" cstate="print">
            <a:clrChange>
              <a:clrFrom>
                <a:srgbClr val="FFFFFF"/>
              </a:clrFrom>
              <a:clrTo>
                <a:srgbClr val="FFFFFF">
                  <a:alpha val="0"/>
                </a:srgbClr>
              </a:clrTo>
            </a:clrChange>
          </a:blip>
          <a:stretch>
            <a:fillRect/>
          </a:stretch>
        </p:blipFill>
        <p:spPr>
          <a:xfrm>
            <a:off x="4595152" y="3429000"/>
            <a:ext cx="4676360" cy="1763218"/>
          </a:xfrm>
          <a:prstGeom prst="rect">
            <a:avLst/>
          </a:prstGeom>
        </p:spPr>
      </p:pic>
      <p:pic>
        <p:nvPicPr>
          <p:cNvPr id="7" name="Picture 6" descr="6281248_orig.gif"/>
          <p:cNvPicPr>
            <a:picLocks noChangeAspect="1"/>
          </p:cNvPicPr>
          <p:nvPr/>
        </p:nvPicPr>
        <p:blipFill>
          <a:blip r:embed="rId5" cstate="print">
            <a:clrChange>
              <a:clrFrom>
                <a:srgbClr val="FFFFFF"/>
              </a:clrFrom>
              <a:clrTo>
                <a:srgbClr val="FFFFFF">
                  <a:alpha val="0"/>
                </a:srgbClr>
              </a:clrTo>
            </a:clrChange>
          </a:blip>
          <a:stretch>
            <a:fillRect/>
          </a:stretch>
        </p:blipFill>
        <p:spPr>
          <a:xfrm>
            <a:off x="5181600" y="4876800"/>
            <a:ext cx="1447800" cy="18002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427</TotalTime>
  <Words>335</Words>
  <Application>Microsoft Office PowerPoint</Application>
  <PresentationFormat>On-screen Show (4:3)</PresentationFormat>
  <Paragraphs>69</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 Shining orbs</dc:title>
  <dc:creator>Anja</dc:creator>
  <cp:lastModifiedBy>Luka</cp:lastModifiedBy>
  <cp:revision>49</cp:revision>
  <dcterms:created xsi:type="dcterms:W3CDTF">2015-03-27T14:19:24Z</dcterms:created>
  <dcterms:modified xsi:type="dcterms:W3CDTF">2015-06-24T07:16:08Z</dcterms:modified>
</cp:coreProperties>
</file>