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281" r:id="rId4"/>
    <p:sldId id="261" r:id="rId5"/>
    <p:sldId id="262" r:id="rId6"/>
    <p:sldId id="263" r:id="rId7"/>
    <p:sldId id="270" r:id="rId8"/>
    <p:sldId id="273" r:id="rId9"/>
    <p:sldId id="274" r:id="rId10"/>
    <p:sldId id="258" r:id="rId11"/>
    <p:sldId id="278" r:id="rId12"/>
    <p:sldId id="257" r:id="rId13"/>
    <p:sldId id="259" r:id="rId14"/>
    <p:sldId id="260" r:id="rId15"/>
    <p:sldId id="280" r:id="rId16"/>
    <p:sldId id="276" r:id="rId17"/>
    <p:sldId id="267" r:id="rId18"/>
    <p:sldId id="268" r:id="rId19"/>
    <p:sldId id="269" r:id="rId20"/>
    <p:sldId id="272" r:id="rId21"/>
    <p:sldId id="279" r:id="rId22"/>
    <p:sldId id="282" r:id="rId23"/>
    <p:sldId id="283" r:id="rId24"/>
    <p:sldId id="264" r:id="rId25"/>
    <p:sldId id="275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086" autoAdjust="0"/>
  </p:normalViewPr>
  <p:slideViewPr>
    <p:cSldViewPr>
      <p:cViewPr>
        <p:scale>
          <a:sx n="62" d="100"/>
          <a:sy n="62" d="100"/>
        </p:scale>
        <p:origin x="-150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129D1-CF10-4BD6-A612-363311D1F0D1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91712-DAF9-49C6-B6A3-BE2C9E3A0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1712-DAF9-49C6-B6A3-BE2C9E3A0B6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70997-A2A0-4356-95F9-287A45997C1F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8D6FA-8545-480D-8E54-879BD44938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orisnik\Desktop\super%20iynt\17_150Hz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orisnik\Desktop\super%20iynt\17_120Hz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orisnik\Desktop\super%20iynt\17_90Hz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orisnik\Desktop\super%20iynt\17_60Hz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orisnik\Desktop\super%20iynt\17_30Hz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65000"/>
                <a:lumOff val="3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8153400" cy="1219200"/>
          </a:xfrm>
        </p:spPr>
        <p:txBody>
          <a:bodyPr>
            <a:normAutofit/>
          </a:bodyPr>
          <a:lstStyle/>
          <a:p>
            <a:r>
              <a:rPr lang="en-US" sz="5400" b="1" smtClean="0"/>
              <a:t>17. Starch monsters</a:t>
            </a:r>
            <a:endParaRPr lang="en-US" sz="5400" b="1"/>
          </a:p>
        </p:txBody>
      </p:sp>
      <p:pic>
        <p:nvPicPr>
          <p:cNvPr id="4" name="Picture 3" descr="starch anim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8940" y="1219200"/>
            <a:ext cx="7186120" cy="4038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5561205"/>
            <a:ext cx="1066800" cy="10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5800" y="563880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III</a:t>
            </a:r>
            <a:endParaRPr lang="en-US" sz="5400"/>
          </a:p>
        </p:txBody>
      </p:sp>
      <p:sp>
        <p:nvSpPr>
          <p:cNvPr id="8" name="TextBox 7"/>
          <p:cNvSpPr txBox="1"/>
          <p:nvPr/>
        </p:nvSpPr>
        <p:spPr>
          <a:xfrm>
            <a:off x="2971800" y="56388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IYNT</a:t>
            </a:r>
            <a:endParaRPr lang="en-US" sz="5400"/>
          </a:p>
        </p:txBody>
      </p:sp>
      <p:sp>
        <p:nvSpPr>
          <p:cNvPr id="9" name="TextBox 8"/>
          <p:cNvSpPr txBox="1"/>
          <p:nvPr/>
        </p:nvSpPr>
        <p:spPr>
          <a:xfrm>
            <a:off x="5638800" y="57912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Team Serbia </a:t>
            </a:r>
            <a:endParaRPr lang="en-US" sz="3600" dirty="0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04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smtClean="0"/>
              <a:t>Expectation</a:t>
            </a:r>
            <a:endParaRPr lang="en-US" sz="2400" b="1" u="sng"/>
          </a:p>
        </p:txBody>
      </p:sp>
      <p:sp>
        <p:nvSpPr>
          <p:cNvPr id="9" name="TextBox 8"/>
          <p:cNvSpPr txBox="1"/>
          <p:nvPr/>
        </p:nvSpPr>
        <p:spPr>
          <a:xfrm>
            <a:off x="457200" y="914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b="1" smtClean="0"/>
              <a:t>Higher frequencies - more motion</a:t>
            </a:r>
            <a:endParaRPr lang="en-US" sz="2400"/>
          </a:p>
        </p:txBody>
      </p:sp>
      <p:pic>
        <p:nvPicPr>
          <p:cNvPr id="8" name="Picture 7" descr="ma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3962400"/>
            <a:ext cx="2057400" cy="1543050"/>
          </a:xfrm>
          <a:prstGeom prst="ellipse">
            <a:avLst/>
          </a:prstGeom>
        </p:spPr>
      </p:pic>
      <p:pic>
        <p:nvPicPr>
          <p:cNvPr id="14" name="Picture 13" descr="mali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600200"/>
            <a:ext cx="2057400" cy="1543050"/>
          </a:xfrm>
          <a:prstGeom prst="ellipse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743200"/>
            <a:ext cx="2209800" cy="154533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Arrow Connector 15"/>
          <p:cNvCxnSpPr/>
          <p:nvPr/>
        </p:nvCxnSpPr>
        <p:spPr>
          <a:xfrm>
            <a:off x="685800" y="6019800"/>
            <a:ext cx="784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334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20574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5052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8768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62484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05800" y="6096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ν</a:t>
            </a:r>
            <a:r>
              <a:rPr lang="en-US" b="1" dirty="0" smtClean="0"/>
              <a:t> [Hz]</a:t>
            </a:r>
            <a:endParaRPr lang="en-US" b="1" dirty="0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76200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" y="62484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0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812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30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290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60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006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90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72200" y="6248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120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543800" y="6248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3500" y="2875002"/>
            <a:ext cx="647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2. </a:t>
            </a:r>
            <a:r>
              <a:rPr lang="en-US" sz="6000" b="1" dirty="0" smtClean="0"/>
              <a:t>Experiment</a:t>
            </a: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w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8800"/>
            <a:ext cx="5304287" cy="3373526"/>
          </a:xfrm>
          <a:prstGeom prst="rect">
            <a:avLst/>
          </a:prstGeom>
        </p:spPr>
      </p:pic>
      <p:pic>
        <p:nvPicPr>
          <p:cNvPr id="5" name="Picture 4" descr="wat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0"/>
            <a:ext cx="2356090" cy="3505200"/>
          </a:xfrm>
          <a:prstGeom prst="rect">
            <a:avLst/>
          </a:prstGeom>
        </p:spPr>
      </p:pic>
      <p:pic>
        <p:nvPicPr>
          <p:cNvPr id="4" name="Picture 3" descr="corn star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532537">
            <a:off x="5002528" y="-119824"/>
            <a:ext cx="3053697" cy="354622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066800"/>
            <a:ext cx="8898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953000" y="39624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smtClean="0"/>
              <a:t>Ingredients:</a:t>
            </a:r>
          </a:p>
          <a:p>
            <a:endParaRPr lang="en-US" sz="1000"/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smtClean="0"/>
              <a:t>about 1/4 cup of dry cornstarch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smtClean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smtClean="0"/>
              <a:t>about 1/4 cup of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7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owl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4724400" cy="3004718"/>
          </a:xfrm>
          <a:prstGeom prst="rect">
            <a:avLst/>
          </a:prstGeom>
        </p:spPr>
      </p:pic>
      <p:pic>
        <p:nvPicPr>
          <p:cNvPr id="4" name="Picture 3" descr="ooble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124200"/>
            <a:ext cx="4141694" cy="313822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eakerc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90600"/>
            <a:ext cx="4572000" cy="30746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00400"/>
            <a:ext cx="4343400" cy="283817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459504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3. The results of the experiment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562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number 1 – </a:t>
            </a:r>
            <a:r>
              <a:rPr lang="en-US" sz="2400" b="1" dirty="0" smtClean="0"/>
              <a:t>150 Hz</a:t>
            </a:r>
            <a:endParaRPr lang="en-US" sz="2400" b="1" dirty="0"/>
          </a:p>
        </p:txBody>
      </p:sp>
      <p:pic>
        <p:nvPicPr>
          <p:cNvPr id="6" name="17_150Hz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336800" y="1752600"/>
            <a:ext cx="44704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410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number 2 – </a:t>
            </a:r>
            <a:r>
              <a:rPr lang="en-US" sz="2400" b="1" dirty="0" smtClean="0"/>
              <a:t>120 Hz</a:t>
            </a:r>
            <a:endParaRPr lang="en-US" sz="2400" b="1" dirty="0"/>
          </a:p>
        </p:txBody>
      </p:sp>
      <p:pic>
        <p:nvPicPr>
          <p:cNvPr id="6" name="17_120Hz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286000" y="1600200"/>
            <a:ext cx="4474464" cy="3355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253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number 3 – </a:t>
            </a:r>
            <a:r>
              <a:rPr lang="en-US" sz="2400" b="1" dirty="0" smtClean="0"/>
              <a:t>90 Hz</a:t>
            </a:r>
          </a:p>
        </p:txBody>
      </p:sp>
      <p:pic>
        <p:nvPicPr>
          <p:cNvPr id="7" name="17_90Hz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286000" y="1520952"/>
            <a:ext cx="4474464" cy="3355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334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number 4 – </a:t>
            </a:r>
            <a:r>
              <a:rPr lang="en-US" sz="2400" b="1" dirty="0" smtClean="0"/>
              <a:t>60 Hz</a:t>
            </a:r>
            <a:endParaRPr lang="en-US" sz="2400" b="1" dirty="0"/>
          </a:p>
        </p:txBody>
      </p:sp>
      <p:pic>
        <p:nvPicPr>
          <p:cNvPr id="7" name="17_60Hz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334768" y="1520952"/>
            <a:ext cx="4474464" cy="3355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762000"/>
            <a:ext cx="8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17. Starch </a:t>
            </a:r>
            <a:r>
              <a:rPr lang="en-US" sz="3200" b="1" dirty="0" smtClean="0"/>
              <a:t>monsters</a:t>
            </a:r>
          </a:p>
          <a:p>
            <a:endParaRPr lang="en-US" sz="3200" b="1" dirty="0" smtClean="0"/>
          </a:p>
          <a:p>
            <a:pPr algn="just"/>
            <a:r>
              <a:rPr lang="en-US" sz="3200" b="1" dirty="0" smtClean="0"/>
              <a:t>A water suspension of starch is placed on a loudspeaker. Investigate and describe the resulting </a:t>
            </a:r>
            <a:r>
              <a:rPr lang="en-US" sz="3200" b="1" dirty="0" smtClean="0"/>
              <a:t>starch </a:t>
            </a:r>
            <a:r>
              <a:rPr lang="en-US" sz="3200" b="1" dirty="0" smtClean="0"/>
              <a:t>monsters.</a:t>
            </a:r>
            <a:endParaRPr lang="en-US" sz="3200" b="1" dirty="0"/>
          </a:p>
        </p:txBody>
      </p:sp>
      <p:pic>
        <p:nvPicPr>
          <p:cNvPr id="3" name="Picture 2" descr="oobleck-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5348" y="3581400"/>
            <a:ext cx="4233305" cy="2812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295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number 5 – </a:t>
            </a:r>
            <a:r>
              <a:rPr lang="en-US" sz="2400" b="1" dirty="0" smtClean="0"/>
              <a:t>30 Hz</a:t>
            </a:r>
            <a:endParaRPr lang="en-US" sz="2400" b="1" dirty="0"/>
          </a:p>
        </p:txBody>
      </p:sp>
      <p:pic>
        <p:nvPicPr>
          <p:cNvPr id="5" name="17_30Hz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334768" y="1597152"/>
            <a:ext cx="4474464" cy="3355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2459504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4. Conclusion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3962400"/>
            <a:ext cx="2057400" cy="1543050"/>
          </a:xfrm>
          <a:prstGeom prst="ellipse">
            <a:avLst/>
          </a:prstGeom>
        </p:spPr>
      </p:pic>
      <p:pic>
        <p:nvPicPr>
          <p:cNvPr id="14" name="Picture 13" descr="mali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600200"/>
            <a:ext cx="2057400" cy="1543050"/>
          </a:xfrm>
          <a:prstGeom prst="ellipse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743200"/>
            <a:ext cx="2209800" cy="154533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Arrow Connector 15"/>
          <p:cNvCxnSpPr/>
          <p:nvPr/>
        </p:nvCxnSpPr>
        <p:spPr>
          <a:xfrm>
            <a:off x="685800" y="6019800"/>
            <a:ext cx="784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334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20574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5052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8768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62484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05800" y="6096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ν</a:t>
            </a:r>
            <a:r>
              <a:rPr lang="en-US" b="1" dirty="0" smtClean="0"/>
              <a:t>[Hz]</a:t>
            </a:r>
            <a:endParaRPr lang="en-US" b="1" dirty="0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76200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" y="62484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0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812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30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290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60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006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90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72200" y="6248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120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543800" y="6248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4038600"/>
            <a:ext cx="2057400" cy="1543050"/>
          </a:xfrm>
          <a:prstGeom prst="ellipse">
            <a:avLst/>
          </a:prstGeom>
        </p:spPr>
      </p:pic>
      <p:pic>
        <p:nvPicPr>
          <p:cNvPr id="14" name="Picture 13" descr="mali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1981200"/>
            <a:ext cx="2057400" cy="1543050"/>
          </a:xfrm>
          <a:prstGeom prst="ellipse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685800" y="6019800"/>
            <a:ext cx="784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334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20574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5052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8768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62484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05800" y="617220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ν</a:t>
            </a:r>
            <a:r>
              <a:rPr lang="en-US" b="1" dirty="0" smtClean="0"/>
              <a:t>[Hz]</a:t>
            </a:r>
            <a:endParaRPr lang="en-US" b="1" dirty="0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7620000" y="6019800"/>
            <a:ext cx="304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" y="62484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0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812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30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290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60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006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90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72200" y="6248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120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543800" y="6248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150</a:t>
            </a:r>
          </a:p>
        </p:txBody>
      </p:sp>
      <p:pic>
        <p:nvPicPr>
          <p:cNvPr id="32" name="Picture 31" descr="ma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4038600"/>
            <a:ext cx="2057400" cy="154305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304800"/>
            <a:ext cx="82296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But what about our unexpected results</a:t>
            </a:r>
            <a:r>
              <a:rPr lang="en-US" sz="2400" b="1" dirty="0" smtClean="0"/>
              <a:t>?</a:t>
            </a:r>
            <a:endParaRPr lang="en-US" sz="2400" b="1" dirty="0" smtClean="0"/>
          </a:p>
          <a:p>
            <a:pPr algn="just"/>
            <a:endParaRPr lang="en-US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500" dirty="0" smtClean="0"/>
          </a:p>
          <a:p>
            <a:pPr algn="just">
              <a:buFont typeface="Wingdings" pitchFamily="2" charset="2"/>
              <a:buChar char="Ø"/>
            </a:pPr>
            <a:endParaRPr lang="en-US" sz="2400" b="1" dirty="0" smtClean="0"/>
          </a:p>
          <a:p>
            <a:pPr algn="just"/>
            <a:endParaRPr lang="en-US" sz="2400" b="1" dirty="0" smtClean="0"/>
          </a:p>
          <a:p>
            <a:pPr algn="just"/>
            <a:endParaRPr lang="en-US" sz="2400" b="1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400" b="1" dirty="0" smtClean="0"/>
              <a:t>Motion </a:t>
            </a:r>
            <a:r>
              <a:rPr lang="en-US" sz="2400" dirty="0" smtClean="0"/>
              <a:t>of the mixture </a:t>
            </a:r>
            <a:r>
              <a:rPr lang="en-US" sz="2400" b="1" dirty="0" smtClean="0"/>
              <a:t>is wavelength-dependent </a:t>
            </a:r>
            <a:endParaRPr lang="en-US" sz="2400" dirty="0" smtClean="0"/>
          </a:p>
          <a:p>
            <a:pPr algn="just"/>
            <a:r>
              <a:rPr lang="en-US" sz="2400" b="1" dirty="0" smtClean="0">
                <a:latin typeface="NSimSun"/>
                <a:ea typeface="NSimSun"/>
              </a:rPr>
              <a:t>→</a:t>
            </a:r>
            <a:r>
              <a:rPr lang="en-US" sz="2400" b="1" dirty="0" smtClean="0"/>
              <a:t>higher frequency equals less movement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r>
              <a:rPr lang="en-US" sz="2400" b="1" u="sng" dirty="0" smtClean="0"/>
              <a:t>Conclusion:</a:t>
            </a:r>
            <a:r>
              <a:rPr lang="en-US" sz="2400" dirty="0" smtClean="0"/>
              <a:t> The frequency shouldn’t be too high.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7620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8382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 </a:t>
            </a:r>
            <a:endParaRPr lang="en-US" sz="240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5105400" y="1524000"/>
            <a:ext cx="838200" cy="53340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124200" y="1447800"/>
            <a:ext cx="838200" cy="53340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3400" y="1676400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43400" y="1905000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267200" y="1676400"/>
            <a:ext cx="6096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43200" y="2286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Frequency</a:t>
            </a:r>
            <a:endParaRPr lang="en-US" b="1"/>
          </a:p>
        </p:txBody>
      </p:sp>
      <p:sp>
        <p:nvSpPr>
          <p:cNvPr id="21" name="TextBox 20"/>
          <p:cNvSpPr txBox="1"/>
          <p:nvPr/>
        </p:nvSpPr>
        <p:spPr>
          <a:xfrm>
            <a:off x="4724400" y="2286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Movement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smtClean="0"/>
              <a:t>Conclusion:</a:t>
            </a:r>
            <a:r>
              <a:rPr lang="en-US" sz="2400" smtClean="0"/>
              <a:t> The frequency shouldn’t be too low.</a:t>
            </a:r>
          </a:p>
          <a:p>
            <a:pPr algn="just"/>
            <a:endParaRPr lang="en-US" sz="2400" smtClean="0"/>
          </a:p>
          <a:p>
            <a:pPr algn="just"/>
            <a:endParaRPr lang="en-US" smtClean="0"/>
          </a:p>
          <a:p>
            <a:pPr algn="just">
              <a:buFont typeface="Wingdings" pitchFamily="2" charset="2"/>
              <a:buChar char="Ø"/>
            </a:pPr>
            <a:r>
              <a:rPr lang="en-US" sz="2400" smtClean="0"/>
              <a:t>The best option for this particular experiment - frequency number 4 – </a:t>
            </a:r>
            <a:r>
              <a:rPr lang="en-US" sz="2400" b="1" smtClean="0"/>
              <a:t>60 Hz</a:t>
            </a:r>
          </a:p>
          <a:p>
            <a:pPr algn="just"/>
            <a:endParaRPr lang="en-US" smtClean="0"/>
          </a:p>
          <a:p>
            <a:pPr algn="just"/>
            <a:endParaRPr lang="en-US" smtClean="0"/>
          </a:p>
          <a:p>
            <a:pPr algn="just">
              <a:buFont typeface="Wingdings" pitchFamily="2" charset="2"/>
              <a:buChar char="Ø"/>
            </a:pPr>
            <a:r>
              <a:rPr lang="en-US" sz="2400" b="1" smtClean="0"/>
              <a:t>The value of the perfect frequency depends on the amount of the mixture and its density.</a:t>
            </a:r>
          </a:p>
        </p:txBody>
      </p:sp>
      <p:pic>
        <p:nvPicPr>
          <p:cNvPr id="3" name="Picture 2" descr="oobleck-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4495800"/>
            <a:ext cx="2971800" cy="1974596"/>
          </a:xfrm>
          <a:prstGeom prst="rect">
            <a:avLst/>
          </a:prstGeom>
        </p:spPr>
      </p:pic>
      <p:pic>
        <p:nvPicPr>
          <p:cNvPr id="4" name="Picture 3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584" y="4495800"/>
            <a:ext cx="2962899" cy="197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Thank you for your attention!</a:t>
            </a:r>
            <a:endParaRPr lang="en-US" sz="5400"/>
          </a:p>
        </p:txBody>
      </p:sp>
      <p:pic>
        <p:nvPicPr>
          <p:cNvPr id="14" name="Picture 13" descr="s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1371600" cy="1828800"/>
          </a:xfrm>
          <a:prstGeom prst="rect">
            <a:avLst/>
          </a:prstGeom>
        </p:spPr>
      </p:pic>
      <p:pic>
        <p:nvPicPr>
          <p:cNvPr id="15" name="Picture 14" descr="sl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371600"/>
            <a:ext cx="1371600" cy="1828800"/>
          </a:xfrm>
          <a:prstGeom prst="rect">
            <a:avLst/>
          </a:prstGeom>
        </p:spPr>
      </p:pic>
      <p:pic>
        <p:nvPicPr>
          <p:cNvPr id="16" name="Picture 15" descr="sl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1371600"/>
            <a:ext cx="2438400" cy="1828800"/>
          </a:xfrm>
          <a:prstGeom prst="rect">
            <a:avLst/>
          </a:prstGeom>
        </p:spPr>
      </p:pic>
      <p:pic>
        <p:nvPicPr>
          <p:cNvPr id="17" name="Picture 16" descr="sl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00400"/>
            <a:ext cx="2438400" cy="1828800"/>
          </a:xfrm>
          <a:prstGeom prst="rect">
            <a:avLst/>
          </a:prstGeom>
        </p:spPr>
      </p:pic>
      <p:pic>
        <p:nvPicPr>
          <p:cNvPr id="18" name="Picture 17" descr="sl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3200400"/>
            <a:ext cx="2438400" cy="1828800"/>
          </a:xfrm>
          <a:prstGeom prst="rect">
            <a:avLst/>
          </a:prstGeom>
        </p:spPr>
      </p:pic>
      <p:pic>
        <p:nvPicPr>
          <p:cNvPr id="19" name="Picture 18" descr="sl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029200"/>
            <a:ext cx="2438400" cy="1828800"/>
          </a:xfrm>
          <a:prstGeom prst="rect">
            <a:avLst/>
          </a:prstGeom>
        </p:spPr>
      </p:pic>
      <p:pic>
        <p:nvPicPr>
          <p:cNvPr id="20" name="Picture 19" descr="sl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2800" y="3200400"/>
            <a:ext cx="2438400" cy="1828800"/>
          </a:xfrm>
          <a:prstGeom prst="rect">
            <a:avLst/>
          </a:prstGeom>
        </p:spPr>
      </p:pic>
      <p:pic>
        <p:nvPicPr>
          <p:cNvPr id="21" name="Picture 20" descr="sl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2800" y="5029200"/>
            <a:ext cx="2438400" cy="1828800"/>
          </a:xfrm>
          <a:prstGeom prst="rect">
            <a:avLst/>
          </a:prstGeom>
        </p:spPr>
      </p:pic>
      <p:pic>
        <p:nvPicPr>
          <p:cNvPr id="22" name="Picture 21" descr="sl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05600" y="5029200"/>
            <a:ext cx="2438400" cy="1828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24000" y="28194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1.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876800" y="28194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2.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763000" y="28194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3.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57400" y="46482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4.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10200" y="46482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5.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763000" y="46482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6.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057400" y="6477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7.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410200" y="6477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8.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763000" y="6477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9.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921169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1. Introduction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620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b="1" dirty="0" smtClean="0"/>
              <a:t>Suspension</a:t>
            </a:r>
          </a:p>
          <a:p>
            <a:pPr algn="just">
              <a:buFont typeface="Wingdings" pitchFamily="2" charset="2"/>
              <a:buChar char="Ø"/>
            </a:pPr>
            <a:endParaRPr lang="en-US" sz="800" b="1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/>
              <a:t>Relatively even spacing between the particles of cornstarch</a:t>
            </a:r>
          </a:p>
          <a:p>
            <a:pPr algn="just">
              <a:buFont typeface="Wingdings" pitchFamily="2" charset="2"/>
              <a:buChar char="Ø"/>
            </a:pPr>
            <a:endParaRPr lang="en-US" sz="800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400" b="1" dirty="0" smtClean="0"/>
              <a:t>Viscosity</a:t>
            </a:r>
            <a:r>
              <a:rPr lang="en-US" sz="2400" dirty="0" smtClean="0"/>
              <a:t> – a quantity that describes how resistant a fluid is to flow</a:t>
            </a:r>
            <a:endParaRPr lang="en-US" sz="2400" dirty="0"/>
          </a:p>
        </p:txBody>
      </p:sp>
      <p:pic>
        <p:nvPicPr>
          <p:cNvPr id="3" name="Picture 2" descr="cornstarch zoo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3488181"/>
            <a:ext cx="2514600" cy="2233803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5791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smtClean="0"/>
              <a:t>Cornstarch magnified  by 800X</a:t>
            </a:r>
            <a:endParaRPr lang="en-US" b="1" i="1"/>
          </a:p>
        </p:txBody>
      </p:sp>
      <p:sp>
        <p:nvSpPr>
          <p:cNvPr id="7" name="Oval 6"/>
          <p:cNvSpPr/>
          <p:nvPr/>
        </p:nvSpPr>
        <p:spPr>
          <a:xfrm>
            <a:off x="5029200" y="3505200"/>
            <a:ext cx="2438400" cy="2286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4000" y="3886200"/>
            <a:ext cx="304800" cy="3048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72200" y="3886200"/>
            <a:ext cx="304800" cy="3048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53200" y="4419600"/>
            <a:ext cx="304800" cy="3048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486400" y="5181600"/>
            <a:ext cx="304800" cy="3048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15000" y="4495800"/>
            <a:ext cx="304800" cy="3048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48400" y="5105400"/>
            <a:ext cx="304800" cy="3048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10400" y="5029200"/>
            <a:ext cx="304800" cy="3048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029200" y="4343400"/>
            <a:ext cx="2286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029200" y="4495800"/>
            <a:ext cx="304800" cy="3048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858000" y="3962400"/>
            <a:ext cx="304800" cy="3048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791200" y="2286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/>
              <a:t>Force</a:t>
            </a:r>
          </a:p>
        </p:txBody>
      </p:sp>
      <p:sp>
        <p:nvSpPr>
          <p:cNvPr id="27" name="Oval 26"/>
          <p:cNvSpPr/>
          <p:nvPr/>
        </p:nvSpPr>
        <p:spPr>
          <a:xfrm>
            <a:off x="5029200" y="3505200"/>
            <a:ext cx="2438400" cy="2286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5943600" y="2667000"/>
            <a:ext cx="457200" cy="68580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00" y="9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0.0444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1.11022E-16 0.0398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1667 0.04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25 0.05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3333 0.055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00833 -4.44444E-6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3334 0.022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0834 0.044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25 -0.04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25 -0.055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25 -0.0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9" grpId="0" animBg="1"/>
      <p:bldP spid="36" grpId="0" animBg="1"/>
      <p:bldP spid="25" grpId="0" animBg="1"/>
      <p:bldP spid="40" grpId="0" animBg="1"/>
      <p:bldP spid="64" grpId="0"/>
      <p:bldP spid="27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38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b="1" dirty="0" smtClean="0"/>
              <a:t>Sir Isaac Newton </a:t>
            </a:r>
            <a:r>
              <a:rPr lang="en-US" sz="2400" dirty="0" smtClean="0"/>
              <a:t>stated that </a:t>
            </a:r>
            <a:r>
              <a:rPr lang="en-US" sz="2400" b="1" dirty="0" smtClean="0"/>
              <a:t>viscosity depends on the amount of heat </a:t>
            </a:r>
            <a:r>
              <a:rPr lang="en-US" sz="2400" b="1" dirty="0" smtClean="0"/>
              <a:t>applied</a:t>
            </a:r>
            <a:endParaRPr lang="en-US" sz="2400" dirty="0" smtClean="0"/>
          </a:p>
          <a:p>
            <a:pPr algn="just">
              <a:buFont typeface="Wingdings" pitchFamily="2" charset="2"/>
              <a:buChar char="Ø"/>
            </a:pPr>
            <a:endParaRPr lang="en-US" sz="2400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400" b="1" dirty="0" smtClean="0"/>
              <a:t>Newtonian fluids - viscosity depends only on temperature</a:t>
            </a:r>
            <a:endParaRPr lang="en-US" sz="2400" dirty="0"/>
          </a:p>
        </p:txBody>
      </p:sp>
      <p:pic>
        <p:nvPicPr>
          <p:cNvPr id="3" name="Picture 2" descr="honeydro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3124200"/>
            <a:ext cx="2372647" cy="2971800"/>
          </a:xfrm>
          <a:prstGeom prst="ellipse">
            <a:avLst/>
          </a:prstGeom>
        </p:spPr>
      </p:pic>
      <p:pic>
        <p:nvPicPr>
          <p:cNvPr id="4" name="Picture 3" descr="water-drop-anim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400" y="3200400"/>
            <a:ext cx="3637833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3962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smtClean="0"/>
              <a:t>Newtonian fluids</a:t>
            </a:r>
            <a:endParaRPr lang="en-US" b="1" i="1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 flipV="1">
            <a:off x="2438400" y="4147066"/>
            <a:ext cx="685800" cy="3487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5486400" y="4147066"/>
            <a:ext cx="685800" cy="4249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09600"/>
            <a:ext cx="8229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b="1" dirty="0" smtClean="0"/>
              <a:t>Non-Newtonian fluids</a:t>
            </a:r>
            <a:r>
              <a:rPr lang="en-US" sz="2400" dirty="0" smtClean="0"/>
              <a:t> - properties of </a:t>
            </a:r>
            <a:r>
              <a:rPr lang="en-US" sz="2400" b="1" dirty="0" smtClean="0"/>
              <a:t>liquids and solids</a:t>
            </a:r>
          </a:p>
          <a:p>
            <a:pPr algn="just">
              <a:buFont typeface="Wingdings" pitchFamily="2" charset="2"/>
              <a:buChar char="Ø"/>
            </a:pPr>
            <a:endParaRPr lang="en-US" sz="1000" b="1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n-US" sz="2400" b="1" dirty="0" smtClean="0"/>
              <a:t>Viscosity depends on the force applied to the liquid or how fast an object is moving through the </a:t>
            </a:r>
            <a:r>
              <a:rPr lang="en-US" sz="2400" b="1" dirty="0" smtClean="0"/>
              <a:t>liquid</a:t>
            </a:r>
          </a:p>
          <a:p>
            <a:pPr algn="just">
              <a:buFont typeface="Wingdings" pitchFamily="2" charset="2"/>
              <a:buChar char="Ø"/>
            </a:pPr>
            <a:endParaRPr lang="en-US" sz="1000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400" b="1" dirty="0" smtClean="0"/>
              <a:t>Shear thickening fluid </a:t>
            </a:r>
          </a:p>
        </p:txBody>
      </p:sp>
      <p:pic>
        <p:nvPicPr>
          <p:cNvPr id="3" name="Picture 2" descr="nonnewtoni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3048000"/>
            <a:ext cx="5317067" cy="299085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um-lar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533400"/>
            <a:ext cx="54864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60960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Faraday </a:t>
            </a:r>
            <a:r>
              <a:rPr lang="en-US" sz="2400" b="1" i="1" dirty="0" smtClean="0"/>
              <a:t>waves - </a:t>
            </a:r>
            <a:r>
              <a:rPr lang="en-US" sz="2400" dirty="0" smtClean="0"/>
              <a:t>nonlinear standing waves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rad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85800"/>
            <a:ext cx="4351866" cy="2362200"/>
          </a:xfrm>
          <a:prstGeom prst="rect">
            <a:avLst/>
          </a:prstGeom>
        </p:spPr>
      </p:pic>
      <p:pic>
        <p:nvPicPr>
          <p:cNvPr id="4" name="Picture 3" descr="horn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886200"/>
            <a:ext cx="3581400" cy="2686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3276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Faraday waves - water</a:t>
            </a:r>
            <a:endParaRPr lang="en-US" b="1" i="1" dirty="0"/>
          </a:p>
        </p:txBody>
      </p:sp>
      <p:pic>
        <p:nvPicPr>
          <p:cNvPr id="6" name="Picture 5" descr="CornstarchAni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1981200"/>
            <a:ext cx="3429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5562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/>
              <a:t>Faraday waves – cornstarch mixture</a:t>
            </a:r>
            <a:endParaRPr lang="en-US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dirty="0" smtClean="0"/>
          </a:p>
          <a:p>
            <a:pPr lvl="1" indent="-457200" algn="just">
              <a:buFont typeface="Wingdings" pitchFamily="2" charset="2"/>
              <a:buChar char="Ø"/>
            </a:pPr>
            <a:r>
              <a:rPr lang="en-US" sz="2400" b="1" dirty="0" smtClean="0"/>
              <a:t>Water</a:t>
            </a:r>
            <a:r>
              <a:rPr lang="en-US" sz="2400" dirty="0" smtClean="0"/>
              <a:t> - symmetrical geometric patterns of standing waves ; repeating predictably</a:t>
            </a:r>
          </a:p>
          <a:p>
            <a:pPr algn="just"/>
            <a:endParaRPr lang="en-US" sz="2400" dirty="0" smtClean="0"/>
          </a:p>
          <a:p>
            <a:pPr lvl="1" indent="-457200" algn="just">
              <a:buFont typeface="Wingdings" pitchFamily="2" charset="2"/>
              <a:buChar char="Ø"/>
            </a:pPr>
            <a:r>
              <a:rPr lang="en-US" sz="2400" b="1" dirty="0" smtClean="0"/>
              <a:t>Our mixture </a:t>
            </a:r>
            <a:r>
              <a:rPr lang="en-US" sz="2400" dirty="0" smtClean="0"/>
              <a:t>- no specific patterns of Faraday waves; behaves </a:t>
            </a:r>
            <a:r>
              <a:rPr lang="en-US" sz="2400" dirty="0" smtClean="0"/>
              <a:t>chaotic</a:t>
            </a:r>
            <a:r>
              <a:rPr lang="en-US" sz="2400" dirty="0" smtClean="0"/>
              <a:t>	</a:t>
            </a:r>
            <a:endParaRPr lang="en-US" sz="2400" i="1" dirty="0"/>
          </a:p>
        </p:txBody>
      </p:sp>
      <p:pic>
        <p:nvPicPr>
          <p:cNvPr id="3" name="Picture 2" descr="corn-flour-60hz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3505200"/>
            <a:ext cx="3505200" cy="2628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62484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Faraday waves – our mixture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345</Words>
  <Application>Microsoft Office PowerPoint</Application>
  <PresentationFormat>On-screen Show (4:3)</PresentationFormat>
  <Paragraphs>105</Paragraphs>
  <Slides>26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17. Starch monsters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Anja</dc:creator>
  <cp:lastModifiedBy>Korisnik</cp:lastModifiedBy>
  <cp:revision>208</cp:revision>
  <dcterms:created xsi:type="dcterms:W3CDTF">2015-01-05T11:39:50Z</dcterms:created>
  <dcterms:modified xsi:type="dcterms:W3CDTF">2015-04-12T18:18:51Z</dcterms:modified>
</cp:coreProperties>
</file>