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257" r:id="rId3"/>
    <p:sldId id="262" r:id="rId4"/>
    <p:sldId id="259" r:id="rId5"/>
    <p:sldId id="260" r:id="rId6"/>
    <p:sldId id="261" r:id="rId7"/>
    <p:sldId id="263" r:id="rId8"/>
    <p:sldId id="264" r:id="rId9"/>
    <p:sldId id="273" r:id="rId10"/>
    <p:sldId id="267" r:id="rId11"/>
    <p:sldId id="271" r:id="rId12"/>
    <p:sldId id="275" r:id="rId13"/>
    <p:sldId id="269" r:id="rId14"/>
    <p:sldId id="274"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772" autoAdjust="0"/>
    <p:restoredTop sz="80220" autoAdjust="0"/>
  </p:normalViewPr>
  <p:slideViewPr>
    <p:cSldViewPr>
      <p:cViewPr varScale="1">
        <p:scale>
          <a:sx n="58" d="100"/>
          <a:sy n="58" d="100"/>
        </p:scale>
        <p:origin x="-15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25C98-72EC-45EB-8849-4460807A7C11}" type="datetimeFigureOut">
              <a:rPr lang="en-US" smtClean="0"/>
              <a:pPr/>
              <a:t>6/21/2015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21041-EDED-4A92-959A-9B3B8B54425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z="1400" b="1" dirty="0" smtClean="0">
                <a:solidFill>
                  <a:srgbClr val="FF0000"/>
                </a:solidFill>
              </a:rPr>
              <a:t>SAMO</a:t>
            </a:r>
            <a:r>
              <a:rPr lang="sr-Latn-RS" sz="1400" b="1" baseline="0" dirty="0" smtClean="0">
                <a:solidFill>
                  <a:srgbClr val="FF0000"/>
                </a:solidFill>
              </a:rPr>
              <a:t> SAM TI DAO PRIMER ISPOD IMAŠ TEKST SA ONOG SAJTA ali ovde treba da se obavezno kaže ko ima dlaku, uloge i da je neki nemaju ili je redukovana</a:t>
            </a:r>
            <a:endParaRPr lang="sr-Latn-RS" sz="1400" b="1" dirty="0" smtClean="0">
              <a:solidFill>
                <a:srgbClr val="FF0000"/>
              </a:solidFill>
            </a:endParaRPr>
          </a:p>
          <a:p>
            <a:r>
              <a:rPr lang="en-US" dirty="0" smtClean="0"/>
              <a:t>All mammals have hair. Its main purpose is to regulate body temperature— to keep the body warm by insulating it. It is also used to decrease friction, to protect against sunlight, and to act as a sense organ. In many mammals, hair can be very dense, and it is then referred to as fur. Hair works as a temperature regulator in association with muscles in the skin. If the outside temperature is cold, these muscles pull the hair strands upright, creating pockets that trap air. This trapped air provides a warm, insulating layer next to the skin. If the temperature outside is warm, the muscles relax and the hair becomes flattened against the body, releasing the trapped air. In humans, body hair is mostly reduced; it does not play as large a role in temperature regulation as it does in other animals. When humans are born, they have about 5 million hair follicles, only 2 percent of which are on the head. This is the largest number of hair follicles a human will ever have. As a human ages, the density of hair decreases. </a:t>
            </a:r>
            <a:endParaRPr lang="en-US" dirty="0"/>
          </a:p>
        </p:txBody>
      </p:sp>
      <p:sp>
        <p:nvSpPr>
          <p:cNvPr id="4" name="Slide Number Placeholder 3"/>
          <p:cNvSpPr>
            <a:spLocks noGrp="1"/>
          </p:cNvSpPr>
          <p:nvPr>
            <p:ph type="sldNum" sz="quarter" idx="10"/>
          </p:nvPr>
        </p:nvSpPr>
        <p:spPr/>
        <p:txBody>
          <a:bodyPr/>
          <a:lstStyle/>
          <a:p>
            <a:fld id="{21921041-EDED-4A92-959A-9B3B8B54425E}"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Šta je a </a:t>
            </a:r>
            <a:r>
              <a:rPr lang="sr-Latn-RS" smtClean="0"/>
              <a:t>folicle?  </a:t>
            </a:r>
            <a:r>
              <a:rPr lang="en-US" dirty="0" smtClean="0"/>
              <a:t>M</a:t>
            </a:r>
            <a:r>
              <a:rPr lang="sr-Latn-RS" dirty="0" smtClean="0"/>
              <a:t>ora da bude obeleženo, tj. </a:t>
            </a:r>
            <a:r>
              <a:rPr lang="en-US" dirty="0" smtClean="0"/>
              <a:t>O</a:t>
            </a:r>
            <a:r>
              <a:rPr lang="sr-Latn-RS" dirty="0" smtClean="0"/>
              <a:t>beleži to</a:t>
            </a:r>
            <a:endParaRPr lang="en-US" dirty="0"/>
          </a:p>
        </p:txBody>
      </p:sp>
      <p:sp>
        <p:nvSpPr>
          <p:cNvPr id="4" name="Slide Number Placeholder 3"/>
          <p:cNvSpPr>
            <a:spLocks noGrp="1"/>
          </p:cNvSpPr>
          <p:nvPr>
            <p:ph type="sldNum" sz="quarter" idx="10"/>
          </p:nvPr>
        </p:nvSpPr>
        <p:spPr/>
        <p:txBody>
          <a:bodyPr/>
          <a:lstStyle/>
          <a:p>
            <a:fld id="{21921041-EDED-4A92-959A-9B3B8B54425E}"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sr-Latn-RS" baseline="0" dirty="0" smtClean="0"/>
              <a:t> da kažes kada budes pricala kao što i olovka ima tri dela tako moze napraviti analogiju sa strukturnim delovima dlake</a:t>
            </a:r>
            <a:endParaRPr lang="en-US" dirty="0"/>
          </a:p>
        </p:txBody>
      </p:sp>
      <p:sp>
        <p:nvSpPr>
          <p:cNvPr id="4" name="Slide Number Placeholder 3"/>
          <p:cNvSpPr>
            <a:spLocks noGrp="1"/>
          </p:cNvSpPr>
          <p:nvPr>
            <p:ph type="sldNum" sz="quarter" idx="10"/>
          </p:nvPr>
        </p:nvSpPr>
        <p:spPr/>
        <p:txBody>
          <a:bodyPr/>
          <a:lstStyle/>
          <a:p>
            <a:fld id="{21921041-EDED-4A92-959A-9B3B8B54425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1.Sliku kutikule korteksa i medule uvek stavljas ISTU samo kad</a:t>
            </a:r>
            <a:r>
              <a:rPr lang="sr-Latn-RS" baseline="0" dirty="0" smtClean="0"/>
              <a:t> objasnjavas npr. </a:t>
            </a:r>
            <a:r>
              <a:rPr lang="en-US" baseline="0" dirty="0" smtClean="0"/>
              <a:t>K</a:t>
            </a:r>
            <a:r>
              <a:rPr lang="sr-Latn-RS" baseline="0" dirty="0" smtClean="0"/>
              <a:t>orteks na slici je obelezen samo korteks</a:t>
            </a:r>
          </a:p>
          <a:p>
            <a:r>
              <a:rPr lang="sr-Latn-RS" baseline="0" dirty="0" smtClean="0"/>
              <a:t>2. </a:t>
            </a:r>
            <a:r>
              <a:rPr lang="en-US" baseline="0" dirty="0" smtClean="0"/>
              <a:t>I</a:t>
            </a:r>
            <a:r>
              <a:rPr lang="sr-Latn-RS" baseline="0" dirty="0" smtClean="0"/>
              <a:t>li pak prvo krenes od kutikule pa je na slici obelezena samo kutikula, sledeci slajd ista slika ali su obelezeni i kutikula i korteks i slajd za medulu obelezeni su i korteks i kutikula i medula </a:t>
            </a:r>
          </a:p>
          <a:p>
            <a:r>
              <a:rPr lang="sr-Latn-RS" baseline="0" dirty="0" smtClean="0"/>
              <a:t>JEDNO OD OVA DVA NE OBA</a:t>
            </a:r>
            <a:endParaRPr lang="en-US" dirty="0"/>
          </a:p>
        </p:txBody>
      </p:sp>
      <p:sp>
        <p:nvSpPr>
          <p:cNvPr id="4" name="Slide Number Placeholder 3"/>
          <p:cNvSpPr>
            <a:spLocks noGrp="1"/>
          </p:cNvSpPr>
          <p:nvPr>
            <p:ph type="sldNum" sz="quarter" idx="10"/>
          </p:nvPr>
        </p:nvSpPr>
        <p:spPr/>
        <p:txBody>
          <a:bodyPr/>
          <a:lstStyle/>
          <a:p>
            <a:fld id="{21921041-EDED-4A92-959A-9B3B8B54425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Od</a:t>
            </a:r>
            <a:r>
              <a:rPr lang="sr-Latn-RS" baseline="0" dirty="0" smtClean="0"/>
              <a:t> cega potice BOJA MEDULE to sam poslao Olji pa ce ti ona reci</a:t>
            </a:r>
            <a:endParaRPr lang="en-US" dirty="0"/>
          </a:p>
        </p:txBody>
      </p:sp>
      <p:sp>
        <p:nvSpPr>
          <p:cNvPr id="4" name="Slide Number Placeholder 3"/>
          <p:cNvSpPr>
            <a:spLocks noGrp="1"/>
          </p:cNvSpPr>
          <p:nvPr>
            <p:ph type="sldNum" sz="quarter" idx="10"/>
          </p:nvPr>
        </p:nvSpPr>
        <p:spPr/>
        <p:txBody>
          <a:bodyPr/>
          <a:lstStyle/>
          <a:p>
            <a:fld id="{21921041-EDED-4A92-959A-9B3B8B54425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ideja</a:t>
            </a:r>
            <a:r>
              <a:rPr lang="en-US" dirty="0" smtClean="0"/>
              <a:t> </a:t>
            </a:r>
            <a:r>
              <a:rPr lang="en-US" dirty="0" err="1" smtClean="0"/>
              <a:t>ovog</a:t>
            </a:r>
            <a:r>
              <a:rPr lang="en-US" dirty="0" smtClean="0"/>
              <a:t> </a:t>
            </a:r>
            <a:r>
              <a:rPr lang="en-US" dirty="0" err="1" smtClean="0"/>
              <a:t>slajda</a:t>
            </a:r>
            <a:r>
              <a:rPr lang="en-US" dirty="0" smtClean="0"/>
              <a:t> je </a:t>
            </a:r>
            <a:r>
              <a:rPr lang="en-US" dirty="0" err="1" smtClean="0"/>
              <a:t>da</a:t>
            </a:r>
            <a:r>
              <a:rPr lang="en-US" dirty="0" smtClean="0"/>
              <a:t> </a:t>
            </a:r>
            <a:r>
              <a:rPr lang="en-US" dirty="0" err="1" smtClean="0"/>
              <a:t>predstavi</a:t>
            </a:r>
            <a:r>
              <a:rPr lang="en-US" dirty="0" smtClean="0"/>
              <a:t> </a:t>
            </a:r>
            <a:r>
              <a:rPr lang="en-US" dirty="0" err="1" smtClean="0"/>
              <a:t>sve</a:t>
            </a:r>
            <a:r>
              <a:rPr lang="en-US" dirty="0" smtClean="0"/>
              <a:t> </a:t>
            </a:r>
            <a:r>
              <a:rPr lang="en-US" dirty="0" err="1" smtClean="0"/>
              <a:t>ove</a:t>
            </a:r>
            <a:r>
              <a:rPr lang="en-US" dirty="0" smtClean="0"/>
              <a:t> </a:t>
            </a:r>
            <a:r>
              <a:rPr lang="en-US" dirty="0" err="1" smtClean="0"/>
              <a:t>razlike</a:t>
            </a:r>
            <a:r>
              <a:rPr lang="en-US" baseline="0" dirty="0" smtClean="0"/>
              <a:t> </a:t>
            </a:r>
            <a:r>
              <a:rPr lang="en-US" baseline="0" dirty="0" err="1" smtClean="0"/>
              <a:t>izmedju</a:t>
            </a:r>
            <a:r>
              <a:rPr lang="en-US" baseline="0" dirty="0" smtClean="0"/>
              <a:t> </a:t>
            </a:r>
            <a:r>
              <a:rPr lang="en-US" baseline="0" dirty="0" err="1" smtClean="0"/>
              <a:t>ovih</a:t>
            </a:r>
            <a:r>
              <a:rPr lang="en-US" baseline="0" dirty="0" smtClean="0"/>
              <a:t> </a:t>
            </a:r>
            <a:r>
              <a:rPr lang="en-US" baseline="0" dirty="0" err="1" smtClean="0"/>
              <a:t>dlaka</a:t>
            </a:r>
            <a:r>
              <a:rPr lang="en-US" baseline="0" dirty="0" smtClean="0"/>
              <a:t>, </a:t>
            </a:r>
            <a:r>
              <a:rPr lang="en-US" baseline="0" dirty="0" err="1" smtClean="0"/>
              <a:t>prvo</a:t>
            </a:r>
            <a:r>
              <a:rPr lang="en-US" baseline="0" dirty="0" smtClean="0"/>
              <a:t> ova </a:t>
            </a:r>
            <a:r>
              <a:rPr lang="en-US" baseline="0" dirty="0" err="1" smtClean="0"/>
              <a:t>tabela</a:t>
            </a:r>
            <a:r>
              <a:rPr lang="en-US" baseline="0" dirty="0" smtClean="0"/>
              <a:t> </a:t>
            </a:r>
            <a:r>
              <a:rPr lang="en-US" baseline="0" dirty="0" err="1" smtClean="0"/>
              <a:t>prati</a:t>
            </a:r>
            <a:r>
              <a:rPr lang="en-US" baseline="0" dirty="0" smtClean="0"/>
              <a:t> </a:t>
            </a:r>
            <a:r>
              <a:rPr lang="en-US" baseline="0" dirty="0" err="1" smtClean="0"/>
              <a:t>pricu</a:t>
            </a:r>
            <a:r>
              <a:rPr lang="en-US" baseline="0" dirty="0" smtClean="0"/>
              <a:t> </a:t>
            </a:r>
            <a:r>
              <a:rPr lang="en-US" baseline="0" dirty="0" err="1" smtClean="0"/>
              <a:t>mislim</a:t>
            </a:r>
            <a:r>
              <a:rPr lang="en-US" baseline="0" dirty="0" smtClean="0"/>
              <a:t>, </a:t>
            </a:r>
            <a:r>
              <a:rPr lang="en-US" baseline="0" dirty="0" err="1" smtClean="0"/>
              <a:t>za</a:t>
            </a:r>
            <a:r>
              <a:rPr lang="en-US" baseline="0" dirty="0" smtClean="0"/>
              <a:t> </a:t>
            </a:r>
            <a:r>
              <a:rPr lang="en-US" baseline="0" dirty="0" err="1" smtClean="0"/>
              <a:t>ovo</a:t>
            </a:r>
            <a:r>
              <a:rPr lang="en-US" baseline="0" dirty="0" smtClean="0"/>
              <a:t> pattern, </a:t>
            </a:r>
            <a:r>
              <a:rPr lang="en-US" baseline="0" dirty="0" err="1" smtClean="0"/>
              <a:t>onda</a:t>
            </a:r>
            <a:r>
              <a:rPr lang="en-US" baseline="0" dirty="0" smtClean="0"/>
              <a:t> imam </a:t>
            </a:r>
            <a:r>
              <a:rPr lang="en-US" baseline="0" dirty="0" err="1" smtClean="0"/>
              <a:t>medula</a:t>
            </a:r>
            <a:r>
              <a:rPr lang="en-US" baseline="0" dirty="0" smtClean="0"/>
              <a:t> index </a:t>
            </a:r>
            <a:r>
              <a:rPr lang="en-US" baseline="0" dirty="0" err="1" smtClean="0"/>
              <a:t>i</a:t>
            </a:r>
            <a:r>
              <a:rPr lang="en-US" baseline="0" dirty="0" smtClean="0"/>
              <a:t> u </a:t>
            </a:r>
            <a:r>
              <a:rPr lang="en-US" baseline="0" dirty="0" err="1" smtClean="0"/>
              <a:t>radu</a:t>
            </a:r>
            <a:r>
              <a:rPr lang="en-US" baseline="0" dirty="0" smtClean="0"/>
              <a:t> </a:t>
            </a:r>
            <a:r>
              <a:rPr lang="en-US" baseline="0" dirty="0" err="1" smtClean="0"/>
              <a:t>ima</a:t>
            </a:r>
            <a:r>
              <a:rPr lang="en-US" baseline="0" dirty="0" smtClean="0"/>
              <a:t> </a:t>
            </a:r>
            <a:r>
              <a:rPr lang="en-US" baseline="0" dirty="0" err="1" smtClean="0"/>
              <a:t>nesto</a:t>
            </a:r>
            <a:r>
              <a:rPr lang="en-US" baseline="0" dirty="0" smtClean="0"/>
              <a:t> </a:t>
            </a:r>
            <a:r>
              <a:rPr lang="en-US" baseline="0" dirty="0" err="1" smtClean="0"/>
              <a:t>za</a:t>
            </a:r>
            <a:r>
              <a:rPr lang="en-US" baseline="0" dirty="0" smtClean="0"/>
              <a:t> </a:t>
            </a:r>
            <a:r>
              <a:rPr lang="en-US" baseline="0" dirty="0" err="1" smtClean="0"/>
              <a:t>kutikulu</a:t>
            </a:r>
            <a:r>
              <a:rPr lang="en-US" baseline="0" dirty="0" smtClean="0"/>
              <a:t> I </a:t>
            </a:r>
            <a:r>
              <a:rPr lang="en-US" baseline="0" dirty="0" err="1" smtClean="0"/>
              <a:t>tu</a:t>
            </a:r>
            <a:r>
              <a:rPr lang="en-US" baseline="0" dirty="0" smtClean="0"/>
              <a:t> </a:t>
            </a:r>
            <a:r>
              <a:rPr lang="en-US" baseline="0" dirty="0" err="1" smtClean="0"/>
              <a:t>ide</a:t>
            </a:r>
            <a:r>
              <a:rPr lang="en-US" baseline="0" dirty="0" smtClean="0"/>
              <a:t> </a:t>
            </a:r>
            <a:r>
              <a:rPr lang="en-US" baseline="0" dirty="0" err="1" smtClean="0"/>
              <a:t>prica</a:t>
            </a:r>
            <a:r>
              <a:rPr lang="en-US" baseline="0" dirty="0" smtClean="0"/>
              <a:t> toga, </a:t>
            </a:r>
            <a:r>
              <a:rPr lang="en-US" baseline="0" dirty="0" err="1" smtClean="0"/>
              <a:t>ali</a:t>
            </a:r>
            <a:r>
              <a:rPr lang="en-US" baseline="0" dirty="0" smtClean="0"/>
              <a:t> ne </a:t>
            </a:r>
            <a:r>
              <a:rPr lang="en-US" baseline="0" dirty="0" err="1" smtClean="0"/>
              <a:t>znam</a:t>
            </a:r>
            <a:r>
              <a:rPr lang="en-US" baseline="0" dirty="0" smtClean="0"/>
              <a:t> </a:t>
            </a:r>
            <a:r>
              <a:rPr lang="en-US" baseline="0" dirty="0" err="1" smtClean="0"/>
              <a:t>da</a:t>
            </a:r>
            <a:r>
              <a:rPr lang="en-US" baseline="0" dirty="0" smtClean="0"/>
              <a:t> </a:t>
            </a:r>
            <a:r>
              <a:rPr lang="en-US" baseline="0" dirty="0" err="1" smtClean="0"/>
              <a:t>li</a:t>
            </a:r>
            <a:r>
              <a:rPr lang="en-US" baseline="0" dirty="0" smtClean="0"/>
              <a:t> </a:t>
            </a:r>
            <a:r>
              <a:rPr lang="en-US" baseline="0" dirty="0" err="1" smtClean="0"/>
              <a:t>da</a:t>
            </a:r>
            <a:r>
              <a:rPr lang="en-US" baseline="0" dirty="0" smtClean="0"/>
              <a:t> </a:t>
            </a:r>
            <a:r>
              <a:rPr lang="en-US" baseline="0" dirty="0" err="1" smtClean="0"/>
              <a:t>ubacim</a:t>
            </a:r>
            <a:r>
              <a:rPr lang="en-US" baseline="0" dirty="0" smtClean="0"/>
              <a:t> </a:t>
            </a:r>
            <a:r>
              <a:rPr lang="en-US" baseline="0" dirty="0" err="1" smtClean="0"/>
              <a:t>nesto</a:t>
            </a:r>
            <a:r>
              <a:rPr lang="en-US" baseline="0" dirty="0" smtClean="0"/>
              <a:t> </a:t>
            </a:r>
            <a:r>
              <a:rPr lang="en-US" baseline="0" dirty="0" err="1" smtClean="0"/>
              <a:t>na</a:t>
            </a:r>
            <a:r>
              <a:rPr lang="en-US" baseline="0" dirty="0" smtClean="0"/>
              <a:t> </a:t>
            </a:r>
            <a:r>
              <a:rPr lang="en-US" baseline="0" dirty="0" err="1" smtClean="0"/>
              <a:t>slajd</a:t>
            </a:r>
            <a:r>
              <a:rPr lang="en-US" baseline="0" dirty="0" smtClean="0"/>
              <a:t> o tome </a:t>
            </a:r>
            <a:endParaRPr lang="sr-Latn-RS" baseline="0" dirty="0" smtClean="0"/>
          </a:p>
          <a:p>
            <a:endParaRPr lang="sr-Latn-RS" baseline="0" dirty="0" smtClean="0"/>
          </a:p>
          <a:p>
            <a:r>
              <a:rPr lang="sr-Latn-RS" baseline="0" dirty="0" smtClean="0"/>
              <a:t>SLIKE SAMO UBACI ZA RAZLIKE PORED</a:t>
            </a:r>
          </a:p>
          <a:p>
            <a:r>
              <a:rPr lang="sr-Latn-RS" baseline="0" dirty="0" smtClean="0"/>
              <a:t>Da li su ovo razlike izmedju ljudi ili zivotinja? :D posto pise European, Asiana tj. </a:t>
            </a:r>
            <a:r>
              <a:rPr lang="en-US" baseline="0" dirty="0" smtClean="0"/>
              <a:t>R</a:t>
            </a:r>
            <a:r>
              <a:rPr lang="sr-Latn-RS" baseline="0" dirty="0" smtClean="0"/>
              <a:t>azlike u rasama PIŠE TI IME TABELE</a:t>
            </a:r>
          </a:p>
          <a:p>
            <a:r>
              <a:rPr lang="sr-Latn-RS" baseline="0" dirty="0" smtClean="0"/>
              <a:t>Onaj medularnih indeks je ok ;) to je razlika izmedju</a:t>
            </a:r>
            <a:endParaRPr lang="en-US" dirty="0"/>
          </a:p>
        </p:txBody>
      </p:sp>
      <p:sp>
        <p:nvSpPr>
          <p:cNvPr id="4" name="Slide Number Placeholder 3"/>
          <p:cNvSpPr>
            <a:spLocks noGrp="1"/>
          </p:cNvSpPr>
          <p:nvPr>
            <p:ph type="sldNum" sz="quarter" idx="10"/>
          </p:nvPr>
        </p:nvSpPr>
        <p:spPr/>
        <p:txBody>
          <a:bodyPr/>
          <a:lstStyle/>
          <a:p>
            <a:fld id="{21921041-EDED-4A92-959A-9B3B8B54425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z="1200" kern="1200" baseline="0" smtClean="0">
                <a:solidFill>
                  <a:schemeClr val="tx1"/>
                </a:solidFill>
                <a:latin typeface="+mn-lt"/>
                <a:ea typeface="+mn-ea"/>
                <a:cs typeface="+mn-cs"/>
              </a:rPr>
              <a:t>ČITAJ ISPOD OVOG OGROMNOG TEKSTA </a:t>
            </a:r>
          </a:p>
          <a:p>
            <a:r>
              <a:rPr lang="en-US" sz="1200" kern="1200" baseline="0" smtClean="0">
                <a:solidFill>
                  <a:schemeClr val="tx1"/>
                </a:solidFill>
                <a:latin typeface="+mn-lt"/>
                <a:ea typeface="+mn-ea"/>
                <a:cs typeface="+mn-cs"/>
              </a:rPr>
              <a:t>Animal hair and human hair have several differences, including the pattern</a:t>
            </a:r>
          </a:p>
          <a:p>
            <a:r>
              <a:rPr lang="en-US" sz="1200" kern="1200" baseline="0" smtClean="0">
                <a:solidFill>
                  <a:schemeClr val="tx1"/>
                </a:solidFill>
                <a:latin typeface="+mn-lt"/>
                <a:ea typeface="+mn-ea"/>
                <a:cs typeface="+mn-cs"/>
              </a:rPr>
              <a:t>of pigmentation, the medullary index, and the cuticle type. The pattern of</a:t>
            </a:r>
          </a:p>
          <a:p>
            <a:r>
              <a:rPr lang="en-US" sz="1200" kern="1200" baseline="0" smtClean="0">
                <a:solidFill>
                  <a:schemeClr val="tx1"/>
                </a:solidFill>
                <a:latin typeface="+mn-lt"/>
                <a:ea typeface="+mn-ea"/>
                <a:cs typeface="+mn-cs"/>
              </a:rPr>
              <a:t>the pigmentation can vary widely in different animals. While the pigmentation</a:t>
            </a:r>
          </a:p>
          <a:p>
            <a:r>
              <a:rPr lang="en-US" sz="1200" kern="1200" baseline="0" smtClean="0">
                <a:solidFill>
                  <a:schemeClr val="tx1"/>
                </a:solidFill>
                <a:latin typeface="+mn-lt"/>
                <a:ea typeface="+mn-ea"/>
                <a:cs typeface="+mn-cs"/>
              </a:rPr>
              <a:t>in human hair tends to be denser toward the cuticle, in animals it</a:t>
            </a:r>
          </a:p>
          <a:p>
            <a:r>
              <a:rPr lang="en-US" sz="1200" kern="1200" baseline="0" smtClean="0">
                <a:solidFill>
                  <a:schemeClr val="tx1"/>
                </a:solidFill>
                <a:latin typeface="+mn-lt"/>
                <a:ea typeface="+mn-ea"/>
                <a:cs typeface="+mn-cs"/>
              </a:rPr>
              <a:t>is denser toward the medulla. Animal pigments are often found in solid</a:t>
            </a:r>
          </a:p>
          <a:p>
            <a:r>
              <a:rPr lang="en-US" sz="1200" kern="1200" baseline="0" smtClean="0">
                <a:solidFill>
                  <a:schemeClr val="tx1"/>
                </a:solidFill>
                <a:latin typeface="+mn-lt"/>
                <a:ea typeface="+mn-ea"/>
                <a:cs typeface="+mn-cs"/>
              </a:rPr>
              <a:t>masses called </a:t>
            </a:r>
            <a:r>
              <a:rPr lang="en-US" sz="1200" i="1" kern="1200" baseline="0" smtClean="0">
                <a:solidFill>
                  <a:schemeClr val="tx1"/>
                </a:solidFill>
                <a:latin typeface="+mn-lt"/>
                <a:ea typeface="+mn-ea"/>
                <a:cs typeface="+mn-cs"/>
              </a:rPr>
              <a:t>ovoid bodies, especially in dogs and cattle. Human hairs are</a:t>
            </a:r>
            <a:endParaRPr lang="sr-Latn-RS" sz="1200" i="1" kern="1200" baseline="0" smtClean="0">
              <a:solidFill>
                <a:schemeClr val="tx1"/>
              </a:solidFill>
              <a:latin typeface="+mn-lt"/>
              <a:ea typeface="+mn-ea"/>
              <a:cs typeface="+mn-cs"/>
            </a:endParaRPr>
          </a:p>
          <a:p>
            <a:r>
              <a:rPr lang="en-US" sz="1200" kern="1200" baseline="0" smtClean="0">
                <a:solidFill>
                  <a:schemeClr val="tx1"/>
                </a:solidFill>
                <a:latin typeface="+mn-lt"/>
                <a:ea typeface="+mn-ea"/>
                <a:cs typeface="+mn-cs"/>
              </a:rPr>
              <a:t>usually one color along the length. Animal hairs can change color abruptly</a:t>
            </a:r>
          </a:p>
          <a:p>
            <a:r>
              <a:rPr lang="en-US" sz="1200" kern="1200" baseline="0" smtClean="0">
                <a:solidFill>
                  <a:schemeClr val="tx1"/>
                </a:solidFill>
                <a:latin typeface="+mn-lt"/>
                <a:ea typeface="+mn-ea"/>
                <a:cs typeface="+mn-cs"/>
              </a:rPr>
              <a:t>in a banded pattern.</a:t>
            </a:r>
          </a:p>
          <a:p>
            <a:r>
              <a:rPr lang="en-US" sz="1200" kern="1200" baseline="0" smtClean="0">
                <a:solidFill>
                  <a:schemeClr val="tx1"/>
                </a:solidFill>
                <a:latin typeface="+mn-lt"/>
                <a:ea typeface="+mn-ea"/>
                <a:cs typeface="+mn-cs"/>
              </a:rPr>
              <a:t>In animals, the medulla is much larger than it is in humans (Figure</a:t>
            </a:r>
          </a:p>
          <a:p>
            <a:r>
              <a:rPr lang="en-US" sz="1200" kern="1200" baseline="0" smtClean="0">
                <a:solidFill>
                  <a:schemeClr val="tx1"/>
                </a:solidFill>
                <a:latin typeface="+mn-lt"/>
                <a:ea typeface="+mn-ea"/>
                <a:cs typeface="+mn-cs"/>
              </a:rPr>
              <a:t>3-11). The ratio of the diameter of the medulla to the diameter of the entire</a:t>
            </a:r>
          </a:p>
          <a:p>
            <a:r>
              <a:rPr lang="en-US" sz="1200" kern="1200" baseline="0" smtClean="0">
                <a:solidFill>
                  <a:schemeClr val="tx1"/>
                </a:solidFill>
                <a:latin typeface="+mn-lt"/>
                <a:ea typeface="+mn-ea"/>
                <a:cs typeface="+mn-cs"/>
              </a:rPr>
              <a:t>hair is known as the </a:t>
            </a:r>
            <a:r>
              <a:rPr lang="en-US" sz="1200" i="1" kern="1200" baseline="0" smtClean="0">
                <a:solidFill>
                  <a:schemeClr val="tx1"/>
                </a:solidFill>
                <a:latin typeface="+mn-lt"/>
                <a:ea typeface="+mn-ea"/>
                <a:cs typeface="+mn-cs"/>
              </a:rPr>
              <a:t>medullary index. If the medullary index is 0.5 or greater,</a:t>
            </a:r>
          </a:p>
          <a:p>
            <a:r>
              <a:rPr lang="en-US" sz="1200" kern="1200" baseline="0" smtClean="0">
                <a:solidFill>
                  <a:schemeClr val="tx1"/>
                </a:solidFill>
                <a:latin typeface="+mn-lt"/>
                <a:ea typeface="+mn-ea"/>
                <a:cs typeface="+mn-cs"/>
              </a:rPr>
              <a:t>the hair came from an animal. If the medullary index is 0.33 or less, the hair</a:t>
            </a:r>
          </a:p>
          <a:p>
            <a:r>
              <a:rPr lang="en-US" sz="1200" kern="1200" baseline="0" smtClean="0">
                <a:solidFill>
                  <a:schemeClr val="tx1"/>
                </a:solidFill>
                <a:latin typeface="+mn-lt"/>
                <a:ea typeface="+mn-ea"/>
                <a:cs typeface="+mn-cs"/>
              </a:rPr>
              <a:t>is from a human.</a:t>
            </a:r>
            <a:endParaRPr lang="sr-Latn-RS" sz="1200" kern="1200" baseline="0" smtClean="0">
              <a:solidFill>
                <a:schemeClr val="tx1"/>
              </a:solidFill>
              <a:latin typeface="+mn-lt"/>
              <a:ea typeface="+mn-ea"/>
              <a:cs typeface="+mn-cs"/>
            </a:endParaRPr>
          </a:p>
          <a:p>
            <a:r>
              <a:rPr lang="en-US" sz="1200" kern="1200" baseline="0" smtClean="0">
                <a:solidFill>
                  <a:schemeClr val="tx1"/>
                </a:solidFill>
                <a:latin typeface="+mn-lt"/>
                <a:ea typeface="+mn-ea"/>
                <a:cs typeface="+mn-cs"/>
              </a:rPr>
              <a:t>The cuticle of the hair shaft can also help distinguish human hair from</a:t>
            </a:r>
          </a:p>
          <a:p>
            <a:r>
              <a:rPr lang="en-US" sz="1200" kern="1200" baseline="0" smtClean="0">
                <a:solidFill>
                  <a:schemeClr val="tx1"/>
                </a:solidFill>
                <a:latin typeface="+mn-lt"/>
                <a:ea typeface="+mn-ea"/>
                <a:cs typeface="+mn-cs"/>
              </a:rPr>
              <a:t>animal hair. There are different types cuticles in different mammal hair</a:t>
            </a:r>
          </a:p>
          <a:p>
            <a:r>
              <a:rPr lang="en-US" sz="1200" kern="1200" baseline="0" smtClean="0">
                <a:solidFill>
                  <a:schemeClr val="tx1"/>
                </a:solidFill>
                <a:latin typeface="+mn-lt"/>
                <a:ea typeface="+mn-ea"/>
                <a:cs typeface="+mn-cs"/>
              </a:rPr>
              <a:t>cuticles. Rodents and bats have a </a:t>
            </a:r>
            <a:r>
              <a:rPr lang="en-US" sz="1200" i="1" kern="1200" baseline="0" smtClean="0">
                <a:solidFill>
                  <a:schemeClr val="tx1"/>
                </a:solidFill>
                <a:latin typeface="+mn-lt"/>
                <a:ea typeface="+mn-ea"/>
                <a:cs typeface="+mn-cs"/>
              </a:rPr>
              <a:t>coronal cuticle with scales that give the</a:t>
            </a:r>
          </a:p>
          <a:p>
            <a:r>
              <a:rPr lang="en-US" sz="1200" kern="1200" baseline="0" smtClean="0">
                <a:solidFill>
                  <a:schemeClr val="tx1"/>
                </a:solidFill>
                <a:latin typeface="+mn-lt"/>
                <a:ea typeface="+mn-ea"/>
                <a:cs typeface="+mn-cs"/>
              </a:rPr>
              <a:t>appearance of a stack of crowns. Cats, seals, and mink have scales that are</a:t>
            </a:r>
          </a:p>
          <a:p>
            <a:r>
              <a:rPr lang="en-US" sz="1200" kern="1200" baseline="0" smtClean="0">
                <a:solidFill>
                  <a:schemeClr val="tx1"/>
                </a:solidFill>
                <a:latin typeface="+mn-lt"/>
                <a:ea typeface="+mn-ea"/>
                <a:cs typeface="+mn-cs"/>
              </a:rPr>
              <a:t>called </a:t>
            </a:r>
            <a:r>
              <a:rPr lang="en-US" sz="1200" i="1" kern="1200" baseline="0" smtClean="0">
                <a:solidFill>
                  <a:schemeClr val="tx1"/>
                </a:solidFill>
                <a:latin typeface="+mn-lt"/>
                <a:ea typeface="+mn-ea"/>
                <a:cs typeface="+mn-cs"/>
              </a:rPr>
              <a:t>spinous and resemble petals. Human hair has cuticle scales that are</a:t>
            </a:r>
          </a:p>
          <a:p>
            <a:r>
              <a:rPr lang="en-US" sz="1200" kern="1200" baseline="0" smtClean="0">
                <a:solidFill>
                  <a:schemeClr val="tx1"/>
                </a:solidFill>
                <a:latin typeface="+mn-lt"/>
                <a:ea typeface="+mn-ea"/>
                <a:cs typeface="+mn-cs"/>
              </a:rPr>
              <a:t>flattened and narrow, also called </a:t>
            </a:r>
            <a:r>
              <a:rPr lang="en-US" sz="1200" i="1" kern="1200" baseline="0" smtClean="0">
                <a:solidFill>
                  <a:schemeClr val="tx1"/>
                </a:solidFill>
                <a:latin typeface="+mn-lt"/>
                <a:ea typeface="+mn-ea"/>
                <a:cs typeface="+mn-cs"/>
              </a:rPr>
              <a:t>imbricate.</a:t>
            </a:r>
            <a:r>
              <a:rPr lang="sr-Latn-RS" sz="1200" i="1" kern="1200" baseline="0" smtClean="0">
                <a:solidFill>
                  <a:schemeClr val="tx1"/>
                </a:solidFill>
                <a:latin typeface="+mn-lt"/>
                <a:ea typeface="+mn-ea"/>
                <a:cs typeface="+mn-cs"/>
              </a:rPr>
              <a:t> </a:t>
            </a:r>
          </a:p>
          <a:p>
            <a:endParaRPr lang="sr-Latn-RS" sz="1200" i="1" kern="1200" baseline="0" smtClean="0">
              <a:solidFill>
                <a:schemeClr val="tx1"/>
              </a:solidFill>
              <a:latin typeface="+mn-lt"/>
              <a:ea typeface="+mn-ea"/>
              <a:cs typeface="+mn-cs"/>
            </a:endParaRPr>
          </a:p>
          <a:p>
            <a:r>
              <a:rPr lang="sr-Latn-RS" sz="1200" i="0" kern="1200" baseline="0" smtClean="0">
                <a:solidFill>
                  <a:schemeClr val="tx1"/>
                </a:solidFill>
                <a:latin typeface="+mn-lt"/>
                <a:ea typeface="+mn-ea"/>
                <a:cs typeface="+mn-cs"/>
              </a:rPr>
              <a:t>Ovo mi je tekst za ovo, ali nisam znala kakve slike da dodam, AKO IMAŠ IDEJU MOLIĆU LEPO BUDI KAO I UVEK LJUBAZAN I POMOZI</a:t>
            </a:r>
            <a:endParaRPr lang="sr-Latn-RS" i="0" smtClean="0"/>
          </a:p>
          <a:p>
            <a:endParaRPr lang="sr-Latn-RS" smtClean="0"/>
          </a:p>
          <a:p>
            <a:r>
              <a:rPr lang="sr-Latn-RS" smtClean="0"/>
              <a:t>SLIKE </a:t>
            </a:r>
            <a:r>
              <a:rPr lang="sr-Latn-RS" dirty="0" smtClean="0"/>
              <a:t>ZAŠTO</a:t>
            </a:r>
            <a:r>
              <a:rPr lang="sr-Latn-RS" baseline="0" dirty="0" smtClean="0"/>
              <a:t> JE TO TAKO BOJA, DUŽINA, ADAPTACIAJ NA STANIŠTA ITD. ITD.</a:t>
            </a:r>
            <a:endParaRPr lang="en-US" dirty="0"/>
          </a:p>
        </p:txBody>
      </p:sp>
      <p:sp>
        <p:nvSpPr>
          <p:cNvPr id="4" name="Slide Number Placeholder 3"/>
          <p:cNvSpPr>
            <a:spLocks noGrp="1"/>
          </p:cNvSpPr>
          <p:nvPr>
            <p:ph type="sldNum" sz="quarter" idx="10"/>
          </p:nvPr>
        </p:nvSpPr>
        <p:spPr/>
        <p:txBody>
          <a:bodyPr/>
          <a:lstStyle/>
          <a:p>
            <a:fld id="{21921041-EDED-4A92-959A-9B3B8B54425E}"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OVDE NE ZNAM DA LI</a:t>
            </a:r>
            <a:r>
              <a:rPr lang="sr-Latn-RS" baseline="0" smtClean="0"/>
              <a:t> DA UBACUJEM DA ONI KOJI ŽIVE NA HLADNOM MESTU IMAJU DEBELU DLAKU, A ONI KOJI NA TOPLIJIM TANKU I TO SVE, NE ZNAM KAKO, ZAPRAVO NE ZNAM PRIMERE ŽIVOTINJA </a:t>
            </a:r>
          </a:p>
          <a:p>
            <a:r>
              <a:rPr lang="sr-Latn-RS" baseline="0" smtClean="0"/>
              <a:t>A OVO SU KAO ONI ŠTO SE UKLAPAJU U SREDINU, SAMO NE ZNAM KAKO DA MI BUDE NASLOV OVOG SLAJDA </a:t>
            </a:r>
          </a:p>
          <a:p>
            <a:endParaRPr lang="sr-Latn-RS" baseline="0" smtClean="0"/>
          </a:p>
          <a:p>
            <a:endParaRPr lang="sr-Latn-RS" baseline="0" smtClean="0"/>
          </a:p>
          <a:p>
            <a:endParaRPr lang="sr-Latn-RS" baseline="0" smtClean="0"/>
          </a:p>
          <a:p>
            <a:r>
              <a:rPr lang="sr-Latn-RS" baseline="0" smtClean="0"/>
              <a:t>Darvinova selekcija-prirodna selekcija </a:t>
            </a:r>
          </a:p>
          <a:p>
            <a:r>
              <a:rPr lang="sr-Latn-RS" baseline="0" smtClean="0"/>
              <a:t>Glogerovo pravilo-</a:t>
            </a:r>
            <a:endParaRPr lang="en-US"/>
          </a:p>
        </p:txBody>
      </p:sp>
      <p:sp>
        <p:nvSpPr>
          <p:cNvPr id="4" name="Slide Number Placeholder 3"/>
          <p:cNvSpPr>
            <a:spLocks noGrp="1"/>
          </p:cNvSpPr>
          <p:nvPr>
            <p:ph type="sldNum" sz="quarter" idx="10"/>
          </p:nvPr>
        </p:nvSpPr>
        <p:spPr/>
        <p:txBody>
          <a:bodyPr/>
          <a:lstStyle/>
          <a:p>
            <a:fld id="{21921041-EDED-4A92-959A-9B3B8B54425E}"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OVA</a:t>
            </a:r>
            <a:r>
              <a:rPr lang="sr-Latn-RS" baseline="0" smtClean="0"/>
              <a:t> TABELA JE IPAK ZA RAZLIKE IZMEĐU RAZLIČITIH LJUDI, DA LI OVO DA UBACUJEM? </a:t>
            </a:r>
            <a:endParaRPr lang="en-US"/>
          </a:p>
        </p:txBody>
      </p:sp>
      <p:sp>
        <p:nvSpPr>
          <p:cNvPr id="4" name="Slide Number Placeholder 3"/>
          <p:cNvSpPr>
            <a:spLocks noGrp="1"/>
          </p:cNvSpPr>
          <p:nvPr>
            <p:ph type="sldNum" sz="quarter" idx="10"/>
          </p:nvPr>
        </p:nvSpPr>
        <p:spPr/>
        <p:txBody>
          <a:bodyPr/>
          <a:lstStyle/>
          <a:p>
            <a:fld id="{21921041-EDED-4A92-959A-9B3B8B54425E}"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C44802-CF03-41C5-9CFE-A12B4BC7258F}" type="datetimeFigureOut">
              <a:rPr lang="en-US" smtClean="0"/>
              <a:pPr/>
              <a:t>6/21/2015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1DDA5-C49D-4C66-A035-7140E98BDE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44802-CF03-41C5-9CFE-A12B4BC7258F}" type="datetimeFigureOut">
              <a:rPr lang="en-US" smtClean="0"/>
              <a:pPr/>
              <a:t>6/21/2015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1DDA5-C49D-4C66-A035-7140E98BDE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44802-CF03-41C5-9CFE-A12B4BC7258F}" type="datetimeFigureOut">
              <a:rPr lang="en-US" smtClean="0"/>
              <a:pPr/>
              <a:t>6/21/2015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1DDA5-C49D-4C66-A035-7140E98BDE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44802-CF03-41C5-9CFE-A12B4BC7258F}" type="datetimeFigureOut">
              <a:rPr lang="en-US" smtClean="0"/>
              <a:pPr/>
              <a:t>6/21/2015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1DDA5-C49D-4C66-A035-7140E98BDE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44802-CF03-41C5-9CFE-A12B4BC7258F}" type="datetimeFigureOut">
              <a:rPr lang="en-US" smtClean="0"/>
              <a:pPr/>
              <a:t>6/21/2015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1DDA5-C49D-4C66-A035-7140E98BDE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C44802-CF03-41C5-9CFE-A12B4BC7258F}" type="datetimeFigureOut">
              <a:rPr lang="en-US" smtClean="0"/>
              <a:pPr/>
              <a:t>6/21/2015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1DDA5-C49D-4C66-A035-7140E98BDE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C44802-CF03-41C5-9CFE-A12B4BC7258F}" type="datetimeFigureOut">
              <a:rPr lang="en-US" smtClean="0"/>
              <a:pPr/>
              <a:t>6/21/2015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1DDA5-C49D-4C66-A035-7140E98BDE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C44802-CF03-41C5-9CFE-A12B4BC7258F}" type="datetimeFigureOut">
              <a:rPr lang="en-US" smtClean="0"/>
              <a:pPr/>
              <a:t>6/21/2015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1DDA5-C49D-4C66-A035-7140E98BDE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44802-CF03-41C5-9CFE-A12B4BC7258F}" type="datetimeFigureOut">
              <a:rPr lang="en-US" smtClean="0"/>
              <a:pPr/>
              <a:t>6/21/2015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1DDA5-C49D-4C66-A035-7140E98BDE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44802-CF03-41C5-9CFE-A12B4BC7258F}" type="datetimeFigureOut">
              <a:rPr lang="en-US" smtClean="0"/>
              <a:pPr/>
              <a:t>6/21/2015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1DDA5-C49D-4C66-A035-7140E98BDE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44802-CF03-41C5-9CFE-A12B4BC7258F}" type="datetimeFigureOut">
              <a:rPr lang="en-US" smtClean="0"/>
              <a:pPr/>
              <a:t>6/21/2015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1DDA5-C49D-4C66-A035-7140E98BDE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44802-CF03-41C5-9CFE-A12B4BC7258F}" type="datetimeFigureOut">
              <a:rPr lang="en-US" smtClean="0"/>
              <a:pPr/>
              <a:t>6/21/2015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1DDA5-C49D-4C66-A035-7140E98BDE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entar za Talente\IYNT 2015\IYNT 2015.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7483" y="762000"/>
            <a:ext cx="7926917" cy="1600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059" y="2590800"/>
            <a:ext cx="9144000" cy="769441"/>
          </a:xfrm>
          <a:prstGeom prst="rect">
            <a:avLst/>
          </a:prstGeom>
          <a:noFill/>
        </p:spPr>
        <p:txBody>
          <a:bodyPr wrap="square" rtlCol="0">
            <a:spAutoFit/>
          </a:bodyPr>
          <a:lstStyle/>
          <a:p>
            <a:pPr algn="ctr"/>
            <a:r>
              <a:rPr lang="en-US" sz="4400" dirty="0" smtClean="0">
                <a:solidFill>
                  <a:srgbClr val="92D050"/>
                </a:solidFill>
              </a:rPr>
              <a:t>Serbian Team</a:t>
            </a:r>
            <a:endParaRPr lang="en-US" sz="4400" dirty="0">
              <a:solidFill>
                <a:srgbClr val="92D050"/>
              </a:solidFill>
            </a:endParaRPr>
          </a:p>
        </p:txBody>
      </p:sp>
      <p:sp>
        <p:nvSpPr>
          <p:cNvPr id="5" name="TextBox 4"/>
          <p:cNvSpPr txBox="1"/>
          <p:nvPr/>
        </p:nvSpPr>
        <p:spPr>
          <a:xfrm>
            <a:off x="-14706" y="3360241"/>
            <a:ext cx="9144000" cy="830997"/>
          </a:xfrm>
          <a:prstGeom prst="rect">
            <a:avLst/>
          </a:prstGeom>
          <a:noFill/>
        </p:spPr>
        <p:txBody>
          <a:bodyPr wrap="square" rtlCol="0">
            <a:spAutoFit/>
          </a:bodyPr>
          <a:lstStyle/>
          <a:p>
            <a:pPr algn="ctr"/>
            <a:r>
              <a:rPr lang="en-US" sz="4800" b="1" smtClean="0">
                <a:solidFill>
                  <a:srgbClr val="00B050"/>
                </a:solidFill>
              </a:rPr>
              <a:t>Problem </a:t>
            </a:r>
            <a:r>
              <a:rPr lang="sr-Latn-RS" sz="4800" b="1" smtClean="0">
                <a:solidFill>
                  <a:srgbClr val="00B050"/>
                </a:solidFill>
              </a:rPr>
              <a:t>12</a:t>
            </a:r>
            <a:endParaRPr lang="en-US" sz="4800" b="1" dirty="0">
              <a:solidFill>
                <a:srgbClr val="00B050"/>
              </a:solidFill>
            </a:endParaRPr>
          </a:p>
        </p:txBody>
      </p:sp>
      <p:sp>
        <p:nvSpPr>
          <p:cNvPr id="6" name="TextBox 5"/>
          <p:cNvSpPr txBox="1"/>
          <p:nvPr/>
        </p:nvSpPr>
        <p:spPr>
          <a:xfrm>
            <a:off x="0" y="4572000"/>
            <a:ext cx="9144000" cy="1446550"/>
          </a:xfrm>
          <a:prstGeom prst="rect">
            <a:avLst/>
          </a:prstGeom>
          <a:noFill/>
        </p:spPr>
        <p:txBody>
          <a:bodyPr wrap="square" rtlCol="0">
            <a:spAutoFit/>
          </a:bodyPr>
          <a:lstStyle/>
          <a:p>
            <a:pPr algn="ctr"/>
            <a:r>
              <a:rPr lang="en-US" sz="4400" dirty="0" smtClean="0"/>
              <a:t>Regional Center for Talented Youth Belgrade II</a:t>
            </a:r>
            <a:endParaRPr lang="en-US" sz="4400" dirty="0"/>
          </a:p>
        </p:txBody>
      </p:sp>
    </p:spTree>
    <p:extLst>
      <p:ext uri="{BB962C8B-B14F-4D97-AF65-F5344CB8AC3E}">
        <p14:creationId xmlns:p14="http://schemas.microsoft.com/office/powerpoint/2010/main" xmlns="" val="238834585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15370" cy="928670"/>
          </a:xfrm>
        </p:spPr>
        <p:txBody>
          <a:bodyPr>
            <a:normAutofit/>
          </a:bodyPr>
          <a:lstStyle/>
          <a:p>
            <a:r>
              <a:rPr lang="en-US" sz="4500" dirty="0" smtClean="0">
                <a:latin typeface="Times New Roman" pitchFamily="18" charset="0"/>
                <a:cs typeface="Times New Roman" pitchFamily="18" charset="0"/>
              </a:rPr>
              <a:t>Animal and human hair </a:t>
            </a:r>
            <a:endParaRPr lang="en-US" sz="4500" dirty="0">
              <a:latin typeface="Times New Roman" pitchFamily="18" charset="0"/>
              <a:cs typeface="Times New Roman" pitchFamily="18" charset="0"/>
            </a:endParaRPr>
          </a:p>
        </p:txBody>
      </p:sp>
      <p:sp>
        <p:nvSpPr>
          <p:cNvPr id="3" name="Content Placeholder 2"/>
          <p:cNvSpPr>
            <a:spLocks noGrp="1"/>
          </p:cNvSpPr>
          <p:nvPr>
            <p:ph idx="1"/>
          </p:nvPr>
        </p:nvSpPr>
        <p:spPr>
          <a:xfrm>
            <a:off x="357158" y="1214422"/>
            <a:ext cx="8258204" cy="4911741"/>
          </a:xfrm>
        </p:spPr>
        <p:txBody>
          <a:bodyPr/>
          <a:lstStyle/>
          <a:p>
            <a:pPr>
              <a:buNone/>
            </a:pPr>
            <a:r>
              <a:rPr lang="en-US" dirty="0" smtClean="0"/>
              <a:t>Differences:</a:t>
            </a:r>
          </a:p>
          <a:p>
            <a:pPr>
              <a:buNone/>
            </a:pPr>
            <a:endParaRPr lang="en-US" dirty="0" smtClean="0"/>
          </a:p>
          <a:p>
            <a:r>
              <a:rPr lang="en-US" dirty="0" smtClean="0"/>
              <a:t>pattern of pigmentation</a:t>
            </a:r>
          </a:p>
          <a:p>
            <a:endParaRPr lang="en-US" dirty="0" smtClean="0"/>
          </a:p>
          <a:p>
            <a:r>
              <a:rPr lang="en-US" dirty="0" smtClean="0"/>
              <a:t>the </a:t>
            </a:r>
            <a:r>
              <a:rPr lang="en-US" dirty="0" err="1" smtClean="0"/>
              <a:t>medullary</a:t>
            </a:r>
            <a:r>
              <a:rPr lang="en-US" dirty="0" smtClean="0"/>
              <a:t> index</a:t>
            </a:r>
          </a:p>
          <a:p>
            <a:endParaRPr lang="en-US" dirty="0" smtClean="0"/>
          </a:p>
          <a:p>
            <a:r>
              <a:rPr lang="en-US" dirty="0" smtClean="0"/>
              <a:t>the cuticle type</a:t>
            </a:r>
            <a:endParaRPr lang="en-US" dirty="0"/>
          </a:p>
        </p:txBody>
      </p:sp>
      <p:pic>
        <p:nvPicPr>
          <p:cNvPr id="4" name="Picture 3" descr="Screenshot_3.png"/>
          <p:cNvPicPr>
            <a:picLocks noChangeAspect="1"/>
          </p:cNvPicPr>
          <p:nvPr/>
        </p:nvPicPr>
        <p:blipFill>
          <a:blip r:embed="rId3" cstate="print"/>
          <a:stretch>
            <a:fillRect/>
          </a:stretch>
        </p:blipFill>
        <p:spPr>
          <a:xfrm>
            <a:off x="1428728" y="986282"/>
            <a:ext cx="6786609" cy="5525196"/>
          </a:xfrm>
          <a:prstGeom prst="rect">
            <a:avLst/>
          </a:prstGeom>
        </p:spPr>
      </p:pic>
      <p:sp>
        <p:nvSpPr>
          <p:cNvPr id="5" name="TextBox 4"/>
          <p:cNvSpPr txBox="1"/>
          <p:nvPr/>
        </p:nvSpPr>
        <p:spPr>
          <a:xfrm>
            <a:off x="1000100" y="1643050"/>
            <a:ext cx="7358114"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The ratio of the diameter of the medulla to the diameter of the entire hair is known as the </a:t>
            </a:r>
            <a:r>
              <a:rPr lang="en-US" dirty="0" err="1" smtClean="0">
                <a:latin typeface="Times New Roman" pitchFamily="18" charset="0"/>
                <a:cs typeface="Times New Roman" pitchFamily="18" charset="0"/>
              </a:rPr>
              <a:t>medullary</a:t>
            </a:r>
            <a:r>
              <a:rPr lang="en-US" dirty="0" smtClean="0">
                <a:latin typeface="Times New Roman" pitchFamily="18" charset="0"/>
                <a:cs typeface="Times New Roman" pitchFamily="18" charset="0"/>
              </a:rPr>
              <a:t> index.</a:t>
            </a:r>
            <a:endParaRPr lang="en-US" dirty="0">
              <a:latin typeface="Times New Roman" pitchFamily="18" charset="0"/>
              <a:cs typeface="Times New Roman" pitchFamily="18" charset="0"/>
            </a:endParaRPr>
          </a:p>
        </p:txBody>
      </p:sp>
      <p:pic>
        <p:nvPicPr>
          <p:cNvPr id="6" name="Picture 5" descr="Screenshot_4.png"/>
          <p:cNvPicPr>
            <a:picLocks noChangeAspect="1"/>
          </p:cNvPicPr>
          <p:nvPr/>
        </p:nvPicPr>
        <p:blipFill>
          <a:blip r:embed="rId4" cstate="print"/>
          <a:stretch>
            <a:fillRect/>
          </a:stretch>
        </p:blipFill>
        <p:spPr>
          <a:xfrm>
            <a:off x="1214414" y="3060311"/>
            <a:ext cx="6180784" cy="222607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500" dirty="0" smtClean="0">
                <a:latin typeface="Times New Roman" pitchFamily="18" charset="0"/>
                <a:cs typeface="Times New Roman" pitchFamily="18" charset="0"/>
              </a:rPr>
              <a:t>Animal and human hair </a:t>
            </a:r>
            <a:endParaRPr lang="en-US" sz="4500" dirty="0">
              <a:latin typeface="Times New Roman" pitchFamily="18" charset="0"/>
              <a:cs typeface="Times New Roman" pitchFamily="18" charset="0"/>
            </a:endParaRPr>
          </a:p>
        </p:txBody>
      </p:sp>
      <p:sp>
        <p:nvSpPr>
          <p:cNvPr id="5" name="Content Placeholder 2"/>
          <p:cNvSpPr>
            <a:spLocks noGrp="1"/>
          </p:cNvSpPr>
          <p:nvPr>
            <p:ph idx="1"/>
          </p:nvPr>
        </p:nvSpPr>
        <p:spPr/>
        <p:txBody>
          <a:bodyPr/>
          <a:lstStyle/>
          <a:p>
            <a:pPr>
              <a:buNone/>
            </a:pPr>
            <a:r>
              <a:rPr lang="en-US" dirty="0" smtClean="0"/>
              <a:t>Differences:</a:t>
            </a:r>
          </a:p>
          <a:p>
            <a:pPr>
              <a:buNone/>
            </a:pPr>
            <a:endParaRPr lang="en-US" dirty="0" smtClean="0"/>
          </a:p>
          <a:p>
            <a:r>
              <a:rPr lang="en-US" dirty="0" smtClean="0"/>
              <a:t>pattern of pigmentation</a:t>
            </a:r>
          </a:p>
          <a:p>
            <a:endParaRPr lang="en-US" dirty="0" smtClean="0"/>
          </a:p>
          <a:p>
            <a:r>
              <a:rPr lang="en-US" dirty="0" smtClean="0"/>
              <a:t>the </a:t>
            </a:r>
            <a:r>
              <a:rPr lang="en-US" dirty="0" err="1" smtClean="0"/>
              <a:t>medullary</a:t>
            </a:r>
            <a:r>
              <a:rPr lang="en-US" dirty="0" smtClean="0"/>
              <a:t> index</a:t>
            </a:r>
          </a:p>
          <a:p>
            <a:endParaRPr lang="en-US" dirty="0" smtClean="0"/>
          </a:p>
          <a:p>
            <a:r>
              <a:rPr lang="en-US" dirty="0" smtClean="0"/>
              <a:t>the cuticle type</a:t>
            </a:r>
            <a:endParaRPr lang="en-US" dirty="0"/>
          </a:p>
        </p:txBody>
      </p:sp>
      <p:sp>
        <p:nvSpPr>
          <p:cNvPr id="6" name="TextBox 5"/>
          <p:cNvSpPr txBox="1"/>
          <p:nvPr/>
        </p:nvSpPr>
        <p:spPr>
          <a:xfrm>
            <a:off x="714348" y="1643050"/>
            <a:ext cx="785818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 ratio of the diameter of the medulla to the diameter of the entire hair is known as the </a:t>
            </a:r>
            <a:r>
              <a:rPr lang="en-US" sz="2400" dirty="0" err="1" smtClean="0">
                <a:latin typeface="Times New Roman" pitchFamily="18" charset="0"/>
                <a:cs typeface="Times New Roman" pitchFamily="18" charset="0"/>
              </a:rPr>
              <a:t>medullary</a:t>
            </a:r>
            <a:r>
              <a:rPr lang="en-US" sz="2400" dirty="0" smtClean="0">
                <a:latin typeface="Times New Roman" pitchFamily="18" charset="0"/>
                <a:cs typeface="Times New Roman" pitchFamily="18" charset="0"/>
              </a:rPr>
              <a:t> index.</a:t>
            </a:r>
            <a:endParaRPr lang="en-US" sz="2400" dirty="0">
              <a:latin typeface="Times New Roman" pitchFamily="18" charset="0"/>
              <a:cs typeface="Times New Roman" pitchFamily="18" charset="0"/>
            </a:endParaRPr>
          </a:p>
        </p:txBody>
      </p:sp>
      <p:pic>
        <p:nvPicPr>
          <p:cNvPr id="7" name="Picture 6" descr="Screenshot_4.png"/>
          <p:cNvPicPr>
            <a:picLocks noChangeAspect="1"/>
          </p:cNvPicPr>
          <p:nvPr/>
        </p:nvPicPr>
        <p:blipFill>
          <a:blip r:embed="rId3" cstate="print"/>
          <a:stretch>
            <a:fillRect/>
          </a:stretch>
        </p:blipFill>
        <p:spPr>
          <a:xfrm>
            <a:off x="1000100" y="2983123"/>
            <a:ext cx="6643734" cy="23928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Differences between animals </a:t>
            </a:r>
            <a:endParaRPr lang="en-US"/>
          </a:p>
        </p:txBody>
      </p:sp>
      <p:pic>
        <p:nvPicPr>
          <p:cNvPr id="4" name="Content Placeholder 3" descr="iStock_000001733740Small.jpg"/>
          <p:cNvPicPr>
            <a:picLocks noGrp="1" noChangeAspect="1"/>
          </p:cNvPicPr>
          <p:nvPr>
            <p:ph idx="1"/>
          </p:nvPr>
        </p:nvPicPr>
        <p:blipFill>
          <a:blip r:embed="rId3"/>
          <a:stretch>
            <a:fillRect/>
          </a:stretch>
        </p:blipFill>
        <p:spPr>
          <a:xfrm>
            <a:off x="214282" y="2428868"/>
            <a:ext cx="4300616" cy="2857520"/>
          </a:xfrm>
        </p:spPr>
      </p:pic>
      <p:pic>
        <p:nvPicPr>
          <p:cNvPr id="5" name="Picture 4" descr="arctic-hare-13.jpeg"/>
          <p:cNvPicPr>
            <a:picLocks noChangeAspect="1"/>
          </p:cNvPicPr>
          <p:nvPr/>
        </p:nvPicPr>
        <p:blipFill>
          <a:blip r:embed="rId4"/>
          <a:stretch>
            <a:fillRect/>
          </a:stretch>
        </p:blipFill>
        <p:spPr>
          <a:xfrm>
            <a:off x="4572000" y="2428868"/>
            <a:ext cx="4361478" cy="2857520"/>
          </a:xfrm>
          <a:prstGeom prst="rect">
            <a:avLst/>
          </a:prstGeom>
        </p:spPr>
      </p:pic>
      <p:pic>
        <p:nvPicPr>
          <p:cNvPr id="6" name="Picture 5" descr="JAA_3538-2.jpg"/>
          <p:cNvPicPr>
            <a:picLocks noChangeAspect="1"/>
          </p:cNvPicPr>
          <p:nvPr/>
        </p:nvPicPr>
        <p:blipFill>
          <a:blip r:embed="rId5" cstate="print"/>
          <a:stretch>
            <a:fillRect/>
          </a:stretch>
        </p:blipFill>
        <p:spPr>
          <a:xfrm>
            <a:off x="714348" y="2000240"/>
            <a:ext cx="3071834" cy="3605397"/>
          </a:xfrm>
          <a:prstGeom prst="rect">
            <a:avLst/>
          </a:prstGeom>
        </p:spPr>
      </p:pic>
      <p:pic>
        <p:nvPicPr>
          <p:cNvPr id="7" name="Picture 6" descr="Sibirski-haski.jpg"/>
          <p:cNvPicPr>
            <a:picLocks noChangeAspect="1"/>
          </p:cNvPicPr>
          <p:nvPr/>
        </p:nvPicPr>
        <p:blipFill>
          <a:blip r:embed="rId6"/>
          <a:stretch>
            <a:fillRect/>
          </a:stretch>
        </p:blipFill>
        <p:spPr>
          <a:xfrm>
            <a:off x="4500562" y="2500306"/>
            <a:ext cx="4396184" cy="2928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28"/>
            <a:ext cx="8229600" cy="1143000"/>
          </a:xfrm>
        </p:spPr>
        <p:txBody>
          <a:bodyPr>
            <a:noAutofit/>
          </a:bodyPr>
          <a:lstStyle/>
          <a:p>
            <a:r>
              <a:rPr lang="en-US" sz="5000" dirty="0" smtClean="0">
                <a:latin typeface="Times New Roman" pitchFamily="18" charset="0"/>
                <a:cs typeface="Times New Roman" pitchFamily="18" charset="0"/>
              </a:rPr>
              <a:t>Thank you for your attention! </a:t>
            </a:r>
            <a:endParaRPr lang="en-US" sz="5000" dirty="0">
              <a:latin typeface="Times New Roman" pitchFamily="18" charset="0"/>
              <a:cs typeface="Times New Roman" pitchFamily="18" charset="0"/>
            </a:endParaRPr>
          </a:p>
        </p:txBody>
      </p:sp>
      <p:pic>
        <p:nvPicPr>
          <p:cNvPr id="4" name="Content Placeholder 3" descr="brave-merida-small.jpg"/>
          <p:cNvPicPr>
            <a:picLocks noGrp="1" noChangeAspect="1"/>
          </p:cNvPicPr>
          <p:nvPr>
            <p:ph idx="1"/>
          </p:nvPr>
        </p:nvPicPr>
        <p:blipFill>
          <a:blip r:embed="rId2" cstate="print"/>
          <a:stretch>
            <a:fillRect/>
          </a:stretch>
        </p:blipFill>
        <p:spPr>
          <a:xfrm>
            <a:off x="785786" y="1643050"/>
            <a:ext cx="7929618" cy="450059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shot_3.png"/>
          <p:cNvPicPr>
            <a:picLocks noChangeAspect="1"/>
          </p:cNvPicPr>
          <p:nvPr/>
        </p:nvPicPr>
        <p:blipFill>
          <a:blip r:embed="rId3" cstate="print"/>
          <a:stretch>
            <a:fillRect/>
          </a:stretch>
        </p:blipFill>
        <p:spPr>
          <a:xfrm>
            <a:off x="1428728" y="986282"/>
            <a:ext cx="6786609" cy="552519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aepichair.com/assets/images/banner-hair3.jpg"/>
          <p:cNvPicPr>
            <a:picLocks noChangeAspect="1" noChangeArrowheads="1"/>
          </p:cNvPicPr>
          <p:nvPr/>
        </p:nvPicPr>
        <p:blipFill>
          <a:blip r:embed="rId2" cstate="print"/>
          <a:srcRect l="64625" t="18876" r="21097" b="42820"/>
          <a:stretch>
            <a:fillRect/>
          </a:stretch>
        </p:blipFill>
        <p:spPr bwMode="auto">
          <a:xfrm>
            <a:off x="4071934" y="1714488"/>
            <a:ext cx="1857388" cy="3214710"/>
          </a:xfrm>
          <a:prstGeom prst="rect">
            <a:avLst/>
          </a:prstGeom>
          <a:noFill/>
        </p:spPr>
      </p:pic>
      <p:pic>
        <p:nvPicPr>
          <p:cNvPr id="5" name="Picture 2" descr="http://aepichair.com/assets/images/banner-hair3.jpg"/>
          <p:cNvPicPr>
            <a:picLocks noChangeAspect="1" noChangeArrowheads="1"/>
          </p:cNvPicPr>
          <p:nvPr/>
        </p:nvPicPr>
        <p:blipFill>
          <a:blip r:embed="rId2" cstate="print"/>
          <a:srcRect l="64625" t="63492" r="7697" b="4761"/>
          <a:stretch>
            <a:fillRect/>
          </a:stretch>
        </p:blipFill>
        <p:spPr bwMode="auto">
          <a:xfrm>
            <a:off x="0" y="3571876"/>
            <a:ext cx="3600400" cy="2664296"/>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4500" smtClean="0">
                <a:latin typeface="Times New Roman" pitchFamily="18" charset="0"/>
                <a:cs typeface="Times New Roman" pitchFamily="18" charset="0"/>
              </a:rPr>
              <a:t>12. Structure of a hair </a:t>
            </a:r>
            <a:endParaRPr lang="en-US" sz="4500">
              <a:latin typeface="Times New Roman" pitchFamily="18" charset="0"/>
              <a:cs typeface="Times New Roman" pitchFamily="18" charset="0"/>
            </a:endParaRPr>
          </a:p>
        </p:txBody>
      </p:sp>
      <p:sp>
        <p:nvSpPr>
          <p:cNvPr id="3" name="Content Placeholder 2"/>
          <p:cNvSpPr>
            <a:spLocks noGrp="1"/>
          </p:cNvSpPr>
          <p:nvPr>
            <p:ph idx="1"/>
          </p:nvPr>
        </p:nvSpPr>
        <p:spPr>
          <a:xfrm>
            <a:off x="285720" y="2143116"/>
            <a:ext cx="5715040" cy="4500594"/>
          </a:xfrm>
        </p:spPr>
        <p:txBody>
          <a:bodyPr>
            <a:normAutofit/>
          </a:bodyPr>
          <a:lstStyle/>
          <a:p>
            <a:r>
              <a:rPr lang="en-US" sz="3700" dirty="0" smtClean="0">
                <a:latin typeface="Times New Roman" pitchFamily="18" charset="0"/>
                <a:cs typeface="Times New Roman" pitchFamily="18" charset="0"/>
              </a:rPr>
              <a:t>The hair of various animals may significantly differ in their structure. What are these differences and how can you explain them?</a:t>
            </a:r>
            <a:r>
              <a:rPr lang="sr-Latn-RS" sz="3700" dirty="0" smtClean="0">
                <a:latin typeface="Times New Roman" pitchFamily="18" charset="0"/>
                <a:cs typeface="Times New Roman" pitchFamily="18" charset="0"/>
              </a:rPr>
              <a:t> </a:t>
            </a:r>
            <a:endParaRPr lang="en-US" sz="3700" dirty="0">
              <a:latin typeface="Times New Roman" pitchFamily="18" charset="0"/>
              <a:cs typeface="Times New Roman" pitchFamily="18" charset="0"/>
            </a:endParaRPr>
          </a:p>
        </p:txBody>
      </p:sp>
      <p:pic>
        <p:nvPicPr>
          <p:cNvPr id="4" name="Picture 6" descr="C:\Users\Gospodar\AppData\Local\Microsoft\Windows\Temporary Internet Files\Content.IE5\9W6GTD9H\MC900078711[1].wmf"/>
          <p:cNvPicPr>
            <a:picLocks noChangeAspect="1" noChangeArrowheads="1"/>
          </p:cNvPicPr>
          <p:nvPr/>
        </p:nvPicPr>
        <p:blipFill>
          <a:blip r:embed="rId2" cstate="print"/>
          <a:srcRect/>
          <a:stretch>
            <a:fillRect/>
          </a:stretch>
        </p:blipFill>
        <p:spPr bwMode="auto">
          <a:xfrm>
            <a:off x="6715140" y="1643050"/>
            <a:ext cx="1571636" cy="38106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Hair</a:t>
            </a:r>
            <a:endParaRPr lang="en-US" dirty="0"/>
          </a:p>
        </p:txBody>
      </p:sp>
      <p:sp>
        <p:nvSpPr>
          <p:cNvPr id="3" name="Content Placeholder 2"/>
          <p:cNvSpPr>
            <a:spLocks noGrp="1"/>
          </p:cNvSpPr>
          <p:nvPr>
            <p:ph idx="1"/>
          </p:nvPr>
        </p:nvSpPr>
        <p:spPr>
          <a:xfrm>
            <a:off x="0" y="1357298"/>
            <a:ext cx="8229600" cy="4525963"/>
          </a:xfrm>
        </p:spPr>
        <p:txBody>
          <a:bodyPr>
            <a:normAutofit lnSpcReduction="10000"/>
          </a:bodyPr>
          <a:lstStyle/>
          <a:p>
            <a:r>
              <a:rPr lang="sr-Latn-RS" dirty="0" smtClean="0"/>
              <a:t>Mammals </a:t>
            </a:r>
            <a:r>
              <a:rPr lang="sr-Latn-RS" smtClean="0"/>
              <a:t>have hair</a:t>
            </a:r>
          </a:p>
          <a:p>
            <a:endParaRPr lang="sr-Latn-RS" smtClean="0"/>
          </a:p>
          <a:p>
            <a:r>
              <a:rPr lang="sr-Latn-RS" smtClean="0"/>
              <a:t>Roles:</a:t>
            </a:r>
            <a:endParaRPr lang="sr-Latn-RS" dirty="0" smtClean="0"/>
          </a:p>
          <a:p>
            <a:pPr>
              <a:buNone/>
            </a:pPr>
            <a:r>
              <a:rPr lang="sr-Latn-RS" smtClean="0"/>
              <a:t>- </a:t>
            </a:r>
            <a:r>
              <a:rPr lang="en-US" smtClean="0"/>
              <a:t>regulate body temperature</a:t>
            </a:r>
            <a:endParaRPr lang="sr-Latn-RS" dirty="0" smtClean="0"/>
          </a:p>
          <a:p>
            <a:pPr>
              <a:buNone/>
            </a:pPr>
            <a:r>
              <a:rPr lang="sr-Latn-RS" smtClean="0"/>
              <a:t>- protect from outside </a:t>
            </a:r>
          </a:p>
          <a:p>
            <a:pPr>
              <a:buNone/>
            </a:pPr>
            <a:r>
              <a:rPr lang="en-US" smtClean="0"/>
              <a:t>factors</a:t>
            </a:r>
            <a:r>
              <a:rPr lang="sr-Latn-RS" smtClean="0"/>
              <a:t>  </a:t>
            </a:r>
            <a:endParaRPr lang="sr-Latn-RS" dirty="0" smtClean="0"/>
          </a:p>
          <a:p>
            <a:pPr>
              <a:buNone/>
            </a:pPr>
            <a:endParaRPr lang="sr-Latn-RS" dirty="0" smtClean="0"/>
          </a:p>
          <a:p>
            <a:r>
              <a:rPr lang="sr-Latn-RS" dirty="0" smtClean="0"/>
              <a:t>Can be reduced</a:t>
            </a:r>
            <a:endParaRPr lang="en-US" dirty="0"/>
          </a:p>
        </p:txBody>
      </p:sp>
      <p:pic>
        <p:nvPicPr>
          <p:cNvPr id="18434" name="Picture 2" descr="https://encrypted-tbn0.gstatic.com/images?q=tbn:ANd9GcR-9lNu_QFsozYKO-OElKxTCXMvnzhh6aWr8kdE4OJmr_WvGBA0MA"/>
          <p:cNvPicPr>
            <a:picLocks noChangeAspect="1" noChangeArrowheads="1"/>
          </p:cNvPicPr>
          <p:nvPr/>
        </p:nvPicPr>
        <p:blipFill>
          <a:blip r:embed="rId3" cstate="print"/>
          <a:srcRect/>
          <a:stretch>
            <a:fillRect/>
          </a:stretch>
        </p:blipFill>
        <p:spPr bwMode="auto">
          <a:xfrm>
            <a:off x="4929190" y="1357297"/>
            <a:ext cx="3886152" cy="2176245"/>
          </a:xfrm>
          <a:prstGeom prst="rect">
            <a:avLst/>
          </a:prstGeom>
          <a:noFill/>
        </p:spPr>
      </p:pic>
      <p:pic>
        <p:nvPicPr>
          <p:cNvPr id="18438" name="Picture 6" descr="http://m1.i.pbase.com/g4/03/638903/2/135667601.xa2vphIQ.jpg"/>
          <p:cNvPicPr>
            <a:picLocks noChangeAspect="1" noChangeArrowheads="1"/>
          </p:cNvPicPr>
          <p:nvPr/>
        </p:nvPicPr>
        <p:blipFill>
          <a:blip r:embed="rId4" cstate="print"/>
          <a:srcRect/>
          <a:stretch>
            <a:fillRect/>
          </a:stretch>
        </p:blipFill>
        <p:spPr bwMode="auto">
          <a:xfrm>
            <a:off x="4419499" y="4061820"/>
            <a:ext cx="4438781" cy="24635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sr-Latn-RS" sz="4500" dirty="0" smtClean="0">
                <a:latin typeface="Times New Roman" pitchFamily="18" charset="0"/>
                <a:cs typeface="Times New Roman" pitchFamily="18" charset="0"/>
              </a:rPr>
              <a:t>The structure of hair </a:t>
            </a:r>
            <a:endParaRPr lang="en-US" sz="4500" dirty="0">
              <a:latin typeface="Times New Roman" pitchFamily="18" charset="0"/>
              <a:cs typeface="Times New Roman" pitchFamily="18" charset="0"/>
            </a:endParaRPr>
          </a:p>
        </p:txBody>
      </p:sp>
      <p:sp>
        <p:nvSpPr>
          <p:cNvPr id="3" name="Content Placeholder 2"/>
          <p:cNvSpPr>
            <a:spLocks noGrp="1"/>
          </p:cNvSpPr>
          <p:nvPr>
            <p:ph idx="1"/>
          </p:nvPr>
        </p:nvSpPr>
        <p:spPr>
          <a:xfrm>
            <a:off x="285720" y="928670"/>
            <a:ext cx="8401080" cy="4911741"/>
          </a:xfrm>
        </p:spPr>
        <p:txBody>
          <a:bodyPr/>
          <a:lstStyle/>
          <a:p>
            <a:pPr>
              <a:buNone/>
            </a:pPr>
            <a:endParaRPr lang="sr-Latn-RS" dirty="0" smtClean="0"/>
          </a:p>
          <a:p>
            <a:pPr>
              <a:buNone/>
            </a:pPr>
            <a:r>
              <a:rPr lang="en-US" dirty="0" smtClean="0">
                <a:latin typeface="Times New Roman" pitchFamily="18" charset="0"/>
                <a:cs typeface="Times New Roman" pitchFamily="18" charset="0"/>
              </a:rPr>
              <a:t>A hair consists of two parts</a:t>
            </a:r>
            <a:r>
              <a:rPr lang="sr-Latn-R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TextBox 3"/>
          <p:cNvSpPr txBox="1"/>
          <p:nvPr/>
        </p:nvSpPr>
        <p:spPr>
          <a:xfrm>
            <a:off x="6143604" y="1000108"/>
            <a:ext cx="3000396"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a follicle</a:t>
            </a:r>
            <a:endParaRPr lang="sr-Latn-RS" sz="3200" dirty="0" smtClean="0">
              <a:latin typeface="Times New Roman" pitchFamily="18" charset="0"/>
              <a:cs typeface="Times New Roman" pitchFamily="18" charset="0"/>
            </a:endParaRPr>
          </a:p>
        </p:txBody>
      </p:sp>
      <p:cxnSp>
        <p:nvCxnSpPr>
          <p:cNvPr id="6" name="Straight Arrow Connector 5"/>
          <p:cNvCxnSpPr/>
          <p:nvPr/>
        </p:nvCxnSpPr>
        <p:spPr>
          <a:xfrm flipV="1">
            <a:off x="5072066" y="1428736"/>
            <a:ext cx="928694" cy="2857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5072066" y="1928802"/>
            <a:ext cx="928694" cy="357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 name="Picture 9" descr="Bez naslova.png"/>
          <p:cNvPicPr>
            <a:picLocks noChangeAspect="1"/>
          </p:cNvPicPr>
          <p:nvPr/>
        </p:nvPicPr>
        <p:blipFill>
          <a:blip r:embed="rId3" cstate="print"/>
          <a:stretch>
            <a:fillRect/>
          </a:stretch>
        </p:blipFill>
        <p:spPr>
          <a:xfrm>
            <a:off x="5500694" y="2443248"/>
            <a:ext cx="2857520" cy="4414752"/>
          </a:xfrm>
          <a:prstGeom prst="rect">
            <a:avLst/>
          </a:prstGeom>
        </p:spPr>
      </p:pic>
      <p:sp>
        <p:nvSpPr>
          <p:cNvPr id="11" name="TextBox 10"/>
          <p:cNvSpPr txBox="1"/>
          <p:nvPr/>
        </p:nvSpPr>
        <p:spPr>
          <a:xfrm>
            <a:off x="357158" y="3143248"/>
            <a:ext cx="4429156" cy="954107"/>
          </a:xfrm>
          <a:prstGeom prst="rect">
            <a:avLst/>
          </a:prstGeom>
          <a:noFill/>
        </p:spPr>
        <p:txBody>
          <a:bodyPr wrap="square" rtlCol="0">
            <a:spAutoFit/>
          </a:bodyPr>
          <a:lstStyle/>
          <a:p>
            <a:r>
              <a:rPr lang="sr-Latn-RS" sz="2800" smtClean="0"/>
              <a:t>- Follicle-</a:t>
            </a:r>
            <a:r>
              <a:rPr lang="en-US" sz="2800" dirty="0" smtClean="0">
                <a:latin typeface="Times New Roman" pitchFamily="18" charset="0"/>
                <a:cs typeface="Times New Roman" pitchFamily="18" charset="0"/>
              </a:rPr>
              <a:t>network of blood vessel</a:t>
            </a:r>
            <a:r>
              <a:rPr lang="sr-Latn-RS" sz="2800" dirty="0" smtClean="0">
                <a:latin typeface="Times New Roman" pitchFamily="18" charset="0"/>
                <a:cs typeface="Times New Roman" pitchFamily="18" charset="0"/>
              </a:rPr>
              <a:t>s</a:t>
            </a:r>
            <a:endParaRPr lang="en-US" sz="2800" dirty="0">
              <a:latin typeface="Times New Roman" pitchFamily="18" charset="0"/>
              <a:cs typeface="Times New Roman" pitchFamily="18" charset="0"/>
            </a:endParaRPr>
          </a:p>
        </p:txBody>
      </p:sp>
      <p:sp>
        <p:nvSpPr>
          <p:cNvPr id="12" name="TextBox 11"/>
          <p:cNvSpPr txBox="1"/>
          <p:nvPr/>
        </p:nvSpPr>
        <p:spPr>
          <a:xfrm>
            <a:off x="428596" y="4572008"/>
            <a:ext cx="4286280" cy="954107"/>
          </a:xfrm>
          <a:prstGeom prst="rect">
            <a:avLst/>
          </a:prstGeom>
          <a:noFill/>
        </p:spPr>
        <p:txBody>
          <a:bodyPr wrap="square" rtlCol="0">
            <a:spAutoFit/>
          </a:bodyPr>
          <a:lstStyle/>
          <a:p>
            <a:r>
              <a:rPr lang="sr-Latn-RS" sz="2800" dirty="0" smtClean="0">
                <a:latin typeface="Times New Roman" pitchFamily="18" charset="0"/>
                <a:cs typeface="Times New Roman" pitchFamily="18" charset="0"/>
              </a:rPr>
              <a:t>-H</a:t>
            </a:r>
            <a:r>
              <a:rPr lang="en-US" sz="2800" dirty="0" smtClean="0">
                <a:latin typeface="Times New Roman" pitchFamily="18" charset="0"/>
                <a:cs typeface="Times New Roman" pitchFamily="18" charset="0"/>
              </a:rPr>
              <a:t>air shaft is composed of the protein </a:t>
            </a:r>
            <a:r>
              <a:rPr lang="en-US" sz="2800" b="1" dirty="0" smtClean="0">
                <a:latin typeface="Times New Roman" pitchFamily="18" charset="0"/>
                <a:cs typeface="Times New Roman" pitchFamily="18" charset="0"/>
              </a:rPr>
              <a:t>keratin</a:t>
            </a:r>
            <a:endParaRPr lang="en-US" sz="2800" dirty="0">
              <a:latin typeface="Times New Roman" pitchFamily="18" charset="0"/>
              <a:cs typeface="Times New Roman" pitchFamily="18" charset="0"/>
            </a:endParaRPr>
          </a:p>
        </p:txBody>
      </p:sp>
      <p:sp>
        <p:nvSpPr>
          <p:cNvPr id="13" name="TextBox 12"/>
          <p:cNvSpPr txBox="1"/>
          <p:nvPr/>
        </p:nvSpPr>
        <p:spPr>
          <a:xfrm>
            <a:off x="6072198" y="2000240"/>
            <a:ext cx="1928826" cy="861774"/>
          </a:xfrm>
          <a:prstGeom prst="rect">
            <a:avLst/>
          </a:prstGeom>
          <a:noFill/>
        </p:spPr>
        <p:txBody>
          <a:bodyPr wrap="square" rtlCol="0">
            <a:spAutoFit/>
          </a:bodyPr>
          <a:lstStyle/>
          <a:p>
            <a:r>
              <a:rPr lang="en-US" sz="3200" dirty="0" smtClean="0">
                <a:latin typeface="Times New Roman" pitchFamily="18" charset="0"/>
                <a:cs typeface="Times New Roman" pitchFamily="18" charset="0"/>
              </a:rPr>
              <a:t>a shaft</a:t>
            </a:r>
          </a:p>
          <a:p>
            <a:endParaRPr lang="en-US" dirty="0"/>
          </a:p>
        </p:txBody>
      </p:sp>
      <p:cxnSp>
        <p:nvCxnSpPr>
          <p:cNvPr id="15" name="Straight Connector 14"/>
          <p:cNvCxnSpPr/>
          <p:nvPr/>
        </p:nvCxnSpPr>
        <p:spPr>
          <a:xfrm flipV="1">
            <a:off x="6572264" y="5500702"/>
            <a:ext cx="428628" cy="214314"/>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000892" y="5286388"/>
            <a:ext cx="1000132" cy="323165"/>
          </a:xfrm>
          <a:prstGeom prst="rect">
            <a:avLst/>
          </a:prstGeom>
          <a:noFill/>
        </p:spPr>
        <p:txBody>
          <a:bodyPr wrap="square" rtlCol="0">
            <a:spAutoFit/>
          </a:bodyPr>
          <a:lstStyle/>
          <a:p>
            <a:r>
              <a:rPr lang="sr-Latn-RS" sz="1500" smtClean="0">
                <a:latin typeface="+mj-lt"/>
              </a:rPr>
              <a:t>Follicle </a:t>
            </a:r>
            <a:endParaRPr lang="en-US" sz="15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par>
                          <p:cTn id="23" fill="hold">
                            <p:stCondLst>
                              <p:cond delay="400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55"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ppt_w*0.7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animEffect transition="in" filter="fade">
                                      <p:cBhvr>
                                        <p:cTn id="32" dur="500"/>
                                        <p:tgtEl>
                                          <p:spTgt spid="10"/>
                                        </p:tgtEl>
                                      </p:cBhvr>
                                    </p:animEffect>
                                  </p:childTnLst>
                                </p:cTn>
                              </p:par>
                            </p:childTnLst>
                          </p:cTn>
                        </p:par>
                        <p:par>
                          <p:cTn id="33" fill="hold">
                            <p:stCondLst>
                              <p:cond delay="4500"/>
                            </p:stCondLst>
                            <p:childTnLst>
                              <p:par>
                                <p:cTn id="34" presetID="1"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par>
                          <p:cTn id="36" fill="hold">
                            <p:stCondLst>
                              <p:cond delay="4500"/>
                            </p:stCondLst>
                            <p:childTnLst>
                              <p:par>
                                <p:cTn id="37" presetID="1"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86808" cy="5429288"/>
          </a:xfrm>
        </p:spPr>
        <p:txBody>
          <a:bodyPr/>
          <a:lstStyle/>
          <a:p>
            <a:pPr>
              <a:buNone/>
            </a:pPr>
            <a:r>
              <a:rPr lang="en-US" dirty="0" smtClean="0">
                <a:latin typeface="Times New Roman" pitchFamily="18" charset="0"/>
                <a:cs typeface="Times New Roman" pitchFamily="18" charset="0"/>
              </a:rPr>
              <a:t>The hair shaft is made up of three layers</a:t>
            </a:r>
            <a:r>
              <a:rPr lang="sr-Latn-RS" dirty="0" smtClean="0">
                <a:latin typeface="Times New Roman" pitchFamily="18" charset="0"/>
                <a:cs typeface="Times New Roman" pitchFamily="18" charset="0"/>
              </a:rPr>
              <a:t>: </a:t>
            </a:r>
          </a:p>
          <a:p>
            <a:pPr>
              <a:buNone/>
            </a:pPr>
            <a:r>
              <a:rPr lang="sr-Latn-R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an inner medulla</a:t>
            </a:r>
            <a:endParaRPr lang="sr-Latn-RS" dirty="0" smtClean="0">
              <a:latin typeface="Times New Roman" pitchFamily="18" charset="0"/>
              <a:cs typeface="Times New Roman" pitchFamily="18" charset="0"/>
            </a:endParaRPr>
          </a:p>
          <a:p>
            <a:pPr>
              <a:buNone/>
            </a:pPr>
            <a:r>
              <a:rPr lang="sr-Latn-R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 cortex</a:t>
            </a:r>
            <a:r>
              <a:rPr lang="sr-Latn-RS" dirty="0" smtClean="0">
                <a:latin typeface="Times New Roman" pitchFamily="18" charset="0"/>
                <a:cs typeface="Times New Roman" pitchFamily="18" charset="0"/>
              </a:rPr>
              <a:t> </a:t>
            </a:r>
          </a:p>
          <a:p>
            <a:pPr>
              <a:buNone/>
            </a:pPr>
            <a:r>
              <a:rPr lang="sr-Latn-R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an outer cuticle</a:t>
            </a:r>
            <a:endParaRPr lang="sr-Latn-RS" dirty="0" smtClean="0">
              <a:latin typeface="Times New Roman" pitchFamily="18" charset="0"/>
              <a:cs typeface="Times New Roman" pitchFamily="18" charset="0"/>
            </a:endParaRPr>
          </a:p>
          <a:p>
            <a:pPr>
              <a:buNone/>
            </a:pPr>
            <a:endParaRPr lang="sr-Latn-RS" dirty="0" smtClean="0"/>
          </a:p>
          <a:p>
            <a:pPr>
              <a:buNone/>
            </a:pPr>
            <a:endParaRPr lang="en-US" dirty="0"/>
          </a:p>
        </p:txBody>
      </p:sp>
      <p:sp>
        <p:nvSpPr>
          <p:cNvPr id="4" name="Title 1"/>
          <p:cNvSpPr txBox="1">
            <a:spLocks/>
          </p:cNvSpPr>
          <p:nvPr/>
        </p:nvSpPr>
        <p:spPr>
          <a:xfrm>
            <a:off x="428596"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RS" sz="45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 structure of hair </a:t>
            </a:r>
            <a:endParaRPr kumimoji="0" lang="en-US" sz="45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5" name="Picture 4" descr="olovka.png"/>
          <p:cNvPicPr>
            <a:picLocks noChangeAspect="1"/>
          </p:cNvPicPr>
          <p:nvPr/>
        </p:nvPicPr>
        <p:blipFill>
          <a:blip r:embed="rId3" cstate="print"/>
          <a:srcRect l="1743" t="2098" r="667"/>
          <a:stretch>
            <a:fillRect/>
          </a:stretch>
        </p:blipFill>
        <p:spPr>
          <a:xfrm>
            <a:off x="3275856" y="2240843"/>
            <a:ext cx="5776037" cy="457253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000124"/>
          </a:xfrm>
        </p:spPr>
        <p:txBody>
          <a:bodyPr>
            <a:normAutofit/>
          </a:bodyPr>
          <a:lstStyle/>
          <a:p>
            <a:r>
              <a:rPr lang="sr-Latn-RS" sz="4500" dirty="0" smtClean="0">
                <a:latin typeface="Times New Roman" pitchFamily="18" charset="0"/>
                <a:cs typeface="Times New Roman" pitchFamily="18" charset="0"/>
              </a:rPr>
              <a:t>The cuticle </a:t>
            </a:r>
            <a:endParaRPr lang="en-US" sz="4500" dirty="0">
              <a:latin typeface="Times New Roman" pitchFamily="18" charset="0"/>
              <a:cs typeface="Times New Roman" pitchFamily="18" charset="0"/>
            </a:endParaRPr>
          </a:p>
        </p:txBody>
      </p:sp>
      <p:sp>
        <p:nvSpPr>
          <p:cNvPr id="3" name="Content Placeholder 2"/>
          <p:cNvSpPr>
            <a:spLocks noGrp="1"/>
          </p:cNvSpPr>
          <p:nvPr>
            <p:ph idx="1"/>
          </p:nvPr>
        </p:nvSpPr>
        <p:spPr>
          <a:xfrm>
            <a:off x="428596" y="928670"/>
            <a:ext cx="8229600" cy="4525963"/>
          </a:xfrm>
        </p:spPr>
        <p:txBody>
          <a:bodyPr/>
          <a:lstStyle/>
          <a:p>
            <a:r>
              <a:rPr lang="en-US" dirty="0" smtClean="0">
                <a:latin typeface="Times New Roman" pitchFamily="18" charset="0"/>
                <a:cs typeface="Times New Roman" pitchFamily="18" charset="0"/>
              </a:rPr>
              <a:t>transparent outer layer of the hair shaft</a:t>
            </a:r>
            <a:r>
              <a:rPr lang="sr-Latn-R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made of scales that overlap one another and protect the inner</a:t>
            </a:r>
            <a:r>
              <a:rPr lang="sr-Latn-R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layers of the hair</a:t>
            </a:r>
            <a:endParaRPr lang="en-US" dirty="0">
              <a:latin typeface="Times New Roman" pitchFamily="18" charset="0"/>
              <a:cs typeface="Times New Roman" pitchFamily="18" charset="0"/>
            </a:endParaRPr>
          </a:p>
        </p:txBody>
      </p:sp>
      <p:pic>
        <p:nvPicPr>
          <p:cNvPr id="5" name="Picture 4" descr="cuticle.png"/>
          <p:cNvPicPr>
            <a:picLocks noChangeAspect="1"/>
          </p:cNvPicPr>
          <p:nvPr/>
        </p:nvPicPr>
        <p:blipFill>
          <a:blip r:embed="rId2" cstate="print"/>
          <a:srcRect t="3112" r="1069"/>
          <a:stretch>
            <a:fillRect/>
          </a:stretch>
        </p:blipFill>
        <p:spPr>
          <a:xfrm>
            <a:off x="5143504" y="3214686"/>
            <a:ext cx="3539955" cy="2730439"/>
          </a:xfrm>
          <a:prstGeom prst="rect">
            <a:avLst/>
          </a:prstGeom>
          <a:ln>
            <a:noFill/>
          </a:ln>
          <a:effectLst>
            <a:outerShdw blurRad="190500" algn="tl" rotWithShape="0">
              <a:srgbClr val="000000">
                <a:alpha val="70000"/>
              </a:srgbClr>
            </a:outerShdw>
          </a:effectLst>
        </p:spPr>
      </p:pic>
      <p:pic>
        <p:nvPicPr>
          <p:cNvPr id="7" name="Picture 6" descr="cuticle.jpg"/>
          <p:cNvPicPr>
            <a:picLocks noChangeAspect="1"/>
          </p:cNvPicPr>
          <p:nvPr/>
        </p:nvPicPr>
        <p:blipFill>
          <a:blip r:embed="rId3"/>
          <a:stretch>
            <a:fillRect/>
          </a:stretch>
        </p:blipFill>
        <p:spPr>
          <a:xfrm>
            <a:off x="500034" y="3071810"/>
            <a:ext cx="4286280" cy="3214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55"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sr-Latn-RS" sz="4500" dirty="0" smtClean="0">
                <a:latin typeface="Times New Roman" pitchFamily="18" charset="0"/>
                <a:cs typeface="Times New Roman" pitchFamily="18" charset="0"/>
              </a:rPr>
              <a:t>Types of cortex </a:t>
            </a:r>
            <a:endParaRPr lang="en-US" sz="4500" dirty="0">
              <a:latin typeface="Times New Roman" pitchFamily="18" charset="0"/>
              <a:cs typeface="Times New Roman" pitchFamily="18" charset="0"/>
            </a:endParaRPr>
          </a:p>
        </p:txBody>
      </p:sp>
      <p:sp>
        <p:nvSpPr>
          <p:cNvPr id="3" name="Content Placeholder 2"/>
          <p:cNvSpPr>
            <a:spLocks noGrp="1"/>
          </p:cNvSpPr>
          <p:nvPr>
            <p:ph idx="1"/>
          </p:nvPr>
        </p:nvSpPr>
        <p:spPr>
          <a:xfrm>
            <a:off x="428596" y="1285860"/>
            <a:ext cx="8229600" cy="4525963"/>
          </a:xfrm>
        </p:spPr>
        <p:txBody>
          <a:bodyPr/>
          <a:lstStyle/>
          <a:p>
            <a:r>
              <a:rPr lang="en-US" dirty="0" smtClean="0">
                <a:latin typeface="Times New Roman" pitchFamily="18" charset="0"/>
                <a:cs typeface="Times New Roman" pitchFamily="18" charset="0"/>
              </a:rPr>
              <a:t>the largest part of the hair shaft</a:t>
            </a:r>
            <a:endParaRPr lang="sr-Latn-R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contains most of the </a:t>
            </a:r>
            <a:r>
              <a:rPr lang="en-US" smtClean="0">
                <a:latin typeface="Times New Roman" pitchFamily="18" charset="0"/>
                <a:cs typeface="Times New Roman" pitchFamily="18" charset="0"/>
              </a:rPr>
              <a:t>pigment granules</a:t>
            </a:r>
          </a:p>
          <a:p>
            <a:endParaRPr lang="en-US" smtClean="0">
              <a:latin typeface="Times New Roman" pitchFamily="18" charset="0"/>
              <a:cs typeface="Times New Roman" pitchFamily="18" charset="0"/>
            </a:endParaRPr>
          </a:p>
          <a:p>
            <a:pPr>
              <a:buNone/>
            </a:pPr>
            <a:endParaRPr lang="sr-Latn-RS"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pic>
        <p:nvPicPr>
          <p:cNvPr id="6" name="Picture 5" descr="cuticlecortex.jpg"/>
          <p:cNvPicPr>
            <a:picLocks noChangeAspect="1"/>
          </p:cNvPicPr>
          <p:nvPr/>
        </p:nvPicPr>
        <p:blipFill>
          <a:blip r:embed="rId3"/>
          <a:stretch>
            <a:fillRect/>
          </a:stretch>
        </p:blipFill>
        <p:spPr>
          <a:xfrm>
            <a:off x="2143108" y="2928934"/>
            <a:ext cx="4572032" cy="34290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ssSection.jpg"/>
          <p:cNvPicPr>
            <a:picLocks noChangeAspect="1"/>
          </p:cNvPicPr>
          <p:nvPr/>
        </p:nvPicPr>
        <p:blipFill>
          <a:blip r:embed="rId3"/>
          <a:srcRect l="8219" r="9589" b="17808"/>
          <a:stretch>
            <a:fillRect/>
          </a:stretch>
        </p:blipFill>
        <p:spPr>
          <a:xfrm>
            <a:off x="2571736" y="2428868"/>
            <a:ext cx="4786346" cy="3589760"/>
          </a:xfrm>
          <a:prstGeom prst="rect">
            <a:avLst/>
          </a:prstGeom>
        </p:spPr>
      </p:pic>
      <p:sp>
        <p:nvSpPr>
          <p:cNvPr id="2" name="Title 1"/>
          <p:cNvSpPr>
            <a:spLocks noGrp="1"/>
          </p:cNvSpPr>
          <p:nvPr>
            <p:ph type="title"/>
          </p:nvPr>
        </p:nvSpPr>
        <p:spPr/>
        <p:txBody>
          <a:bodyPr>
            <a:normAutofit/>
          </a:bodyPr>
          <a:lstStyle/>
          <a:p>
            <a:r>
              <a:rPr lang="sr-Latn-RS" sz="4500" dirty="0" smtClean="0">
                <a:latin typeface="Times New Roman" pitchFamily="18" charset="0"/>
                <a:cs typeface="Times New Roman" pitchFamily="18" charset="0"/>
              </a:rPr>
              <a:t>Types of medulla</a:t>
            </a:r>
            <a:endParaRPr lang="en-US" sz="4500" dirty="0">
              <a:latin typeface="Times New Roman" pitchFamily="18" charset="0"/>
              <a:cs typeface="Times New Roman" pitchFamily="18" charset="0"/>
            </a:endParaRPr>
          </a:p>
        </p:txBody>
      </p:sp>
      <p:sp>
        <p:nvSpPr>
          <p:cNvPr id="3" name="Content Placeholder 2"/>
          <p:cNvSpPr>
            <a:spLocks noGrp="1"/>
          </p:cNvSpPr>
          <p:nvPr>
            <p:ph idx="1"/>
          </p:nvPr>
        </p:nvSpPr>
        <p:spPr>
          <a:xfrm>
            <a:off x="428596" y="1500174"/>
            <a:ext cx="8829708" cy="4625989"/>
          </a:xfrm>
        </p:spPr>
        <p:txBody>
          <a:bodyPr/>
          <a:lstStyle/>
          <a:p>
            <a:r>
              <a:rPr lang="sr-Latn-RS"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he center of the </a:t>
            </a:r>
            <a:r>
              <a:rPr lang="en-US" smtClean="0">
                <a:latin typeface="Times New Roman" pitchFamily="18" charset="0"/>
                <a:cs typeface="Times New Roman" pitchFamily="18" charset="0"/>
              </a:rPr>
              <a:t>hair </a:t>
            </a:r>
            <a:endParaRPr lang="sr-Latn-RS" dirty="0" smtClean="0">
              <a:latin typeface="Times New Roman" pitchFamily="18" charset="0"/>
              <a:cs typeface="Times New Roman" pitchFamily="18" charset="0"/>
            </a:endParaRPr>
          </a:p>
          <a:p>
            <a:endParaRPr lang="en-US" dirty="0"/>
          </a:p>
        </p:txBody>
      </p:sp>
      <p:pic>
        <p:nvPicPr>
          <p:cNvPr id="4" name="Picture 3" descr="Screenshot_1.png"/>
          <p:cNvPicPr>
            <a:picLocks noChangeAspect="1"/>
          </p:cNvPicPr>
          <p:nvPr/>
        </p:nvPicPr>
        <p:blipFill>
          <a:blip r:embed="rId4" cstate="print"/>
          <a:stretch>
            <a:fillRect/>
          </a:stretch>
        </p:blipFill>
        <p:spPr>
          <a:xfrm>
            <a:off x="500034" y="2428868"/>
            <a:ext cx="8387989" cy="3286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Types of hair </a:t>
            </a:r>
            <a:endParaRPr lang="en-US"/>
          </a:p>
        </p:txBody>
      </p:sp>
      <p:sp>
        <p:nvSpPr>
          <p:cNvPr id="4" name="Rectangle 3"/>
          <p:cNvSpPr/>
          <p:nvPr/>
        </p:nvSpPr>
        <p:spPr>
          <a:xfrm>
            <a:off x="428596" y="1357298"/>
            <a:ext cx="5262147" cy="584775"/>
          </a:xfrm>
          <a:prstGeom prst="rect">
            <a:avLst/>
          </a:prstGeom>
        </p:spPr>
        <p:txBody>
          <a:bodyPr wrap="square">
            <a:spAutoFit/>
          </a:bodyPr>
          <a:lstStyle/>
          <a:p>
            <a:pPr>
              <a:buNone/>
            </a:pPr>
            <a:r>
              <a:rPr lang="en-US" sz="3200" smtClean="0">
                <a:latin typeface="Times New Roman" pitchFamily="18" charset="0"/>
                <a:cs typeface="Times New Roman" pitchFamily="18" charset="0"/>
              </a:rPr>
              <a:t>Hair can vary in:                </a:t>
            </a:r>
            <a:endParaRPr lang="en-US" sz="3200" dirty="0" smtClean="0">
              <a:latin typeface="Times New Roman" pitchFamily="18" charset="0"/>
              <a:cs typeface="Times New Roman" pitchFamily="18" charset="0"/>
            </a:endParaRPr>
          </a:p>
        </p:txBody>
      </p:sp>
      <p:sp>
        <p:nvSpPr>
          <p:cNvPr id="5" name="TextBox 4"/>
          <p:cNvSpPr txBox="1"/>
          <p:nvPr/>
        </p:nvSpPr>
        <p:spPr>
          <a:xfrm>
            <a:off x="571472" y="2143116"/>
            <a:ext cx="178595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shape</a:t>
            </a:r>
            <a:endParaRPr lang="en-US" sz="3200"/>
          </a:p>
        </p:txBody>
      </p:sp>
      <p:pic>
        <p:nvPicPr>
          <p:cNvPr id="6" name="Picture 5" descr="picture-25-53.png"/>
          <p:cNvPicPr>
            <a:picLocks noChangeAspect="1"/>
          </p:cNvPicPr>
          <p:nvPr/>
        </p:nvPicPr>
        <p:blipFill>
          <a:blip r:embed="rId2"/>
          <a:srcRect l="25806" r="-249" b="29219"/>
          <a:stretch>
            <a:fillRect/>
          </a:stretch>
        </p:blipFill>
        <p:spPr>
          <a:xfrm>
            <a:off x="3500430" y="2143116"/>
            <a:ext cx="4423583" cy="4143404"/>
          </a:xfrm>
          <a:prstGeom prst="rect">
            <a:avLst/>
          </a:prstGeom>
        </p:spPr>
      </p:pic>
      <p:sp>
        <p:nvSpPr>
          <p:cNvPr id="7" name="TextBox 6"/>
          <p:cNvSpPr txBox="1"/>
          <p:nvPr/>
        </p:nvSpPr>
        <p:spPr>
          <a:xfrm>
            <a:off x="571472" y="2643182"/>
            <a:ext cx="1643074" cy="861774"/>
          </a:xfrm>
          <a:prstGeom prst="rect">
            <a:avLst/>
          </a:prstGeom>
          <a:noFill/>
        </p:spPr>
        <p:txBody>
          <a:bodyPr wrap="square" rtlCol="0">
            <a:spAutoFit/>
          </a:bodyPr>
          <a:lstStyle/>
          <a:p>
            <a:r>
              <a:rPr lang="en-US" sz="3200" smtClean="0">
                <a:latin typeface="Times New Roman" pitchFamily="18" charset="0"/>
                <a:cs typeface="Times New Roman" pitchFamily="18" charset="0"/>
              </a:rPr>
              <a:t>length                           </a:t>
            </a:r>
            <a:endParaRPr lang="en-US" sz="2800" smtClean="0">
              <a:latin typeface="Times New Roman" pitchFamily="18" charset="0"/>
              <a:cs typeface="Times New Roman" pitchFamily="18" charset="0"/>
            </a:endParaRPr>
          </a:p>
          <a:p>
            <a:endParaRPr lang="en-US"/>
          </a:p>
        </p:txBody>
      </p:sp>
      <p:pic>
        <p:nvPicPr>
          <p:cNvPr id="8" name="Picture 7" descr="157286-stock-photo-haare-frisuren-katze-ohr-fell-hoeren-makroaufnahme.jpg"/>
          <p:cNvPicPr>
            <a:picLocks noChangeAspect="1"/>
          </p:cNvPicPr>
          <p:nvPr/>
        </p:nvPicPr>
        <p:blipFill>
          <a:blip r:embed="rId3"/>
          <a:stretch>
            <a:fillRect/>
          </a:stretch>
        </p:blipFill>
        <p:spPr>
          <a:xfrm>
            <a:off x="3714743" y="1643050"/>
            <a:ext cx="3312127" cy="2357454"/>
          </a:xfrm>
          <a:prstGeom prst="rect">
            <a:avLst/>
          </a:prstGeom>
          <a:ln>
            <a:noFill/>
          </a:ln>
          <a:effectLst>
            <a:outerShdw blurRad="292100" dist="139700" dir="2700000" algn="tl" rotWithShape="0">
              <a:srgbClr val="333333">
                <a:alpha val="65000"/>
              </a:srgbClr>
            </a:outerShdw>
          </a:effectLst>
        </p:spPr>
      </p:pic>
      <p:pic>
        <p:nvPicPr>
          <p:cNvPr id="9" name="Picture 8" descr="cat_fur_closeup_9280187.JPG"/>
          <p:cNvPicPr>
            <a:picLocks noChangeAspect="1"/>
          </p:cNvPicPr>
          <p:nvPr/>
        </p:nvPicPr>
        <p:blipFill>
          <a:blip r:embed="rId4" cstate="print"/>
          <a:stretch>
            <a:fillRect/>
          </a:stretch>
        </p:blipFill>
        <p:spPr>
          <a:xfrm>
            <a:off x="5715008" y="4143380"/>
            <a:ext cx="3152739" cy="236455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00034" y="3214686"/>
            <a:ext cx="1857388" cy="584775"/>
          </a:xfrm>
          <a:prstGeom prst="rect">
            <a:avLst/>
          </a:prstGeom>
          <a:noFill/>
        </p:spPr>
        <p:txBody>
          <a:bodyPr wrap="square" rtlCol="0">
            <a:spAutoFit/>
          </a:bodyPr>
          <a:lstStyle/>
          <a:p>
            <a:r>
              <a:rPr lang="en-US" sz="3200" smtClean="0">
                <a:latin typeface="Times New Roman" pitchFamily="18" charset="0"/>
                <a:cs typeface="Times New Roman" pitchFamily="18" charset="0"/>
              </a:rPr>
              <a:t>diameter</a:t>
            </a:r>
            <a:r>
              <a:rPr lang="sr-Latn-RS" sz="3200" smtClean="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pic>
        <p:nvPicPr>
          <p:cNvPr id="12" name="Picture 11" descr="diameter.jpg"/>
          <p:cNvPicPr>
            <a:picLocks noChangeAspect="1"/>
          </p:cNvPicPr>
          <p:nvPr/>
        </p:nvPicPr>
        <p:blipFill>
          <a:blip r:embed="rId5"/>
          <a:stretch>
            <a:fillRect/>
          </a:stretch>
        </p:blipFill>
        <p:spPr>
          <a:xfrm>
            <a:off x="4143372" y="1785926"/>
            <a:ext cx="3405205" cy="3871180"/>
          </a:xfrm>
          <a:prstGeom prst="rect">
            <a:avLst/>
          </a:prstGeom>
        </p:spPr>
      </p:pic>
      <p:sp>
        <p:nvSpPr>
          <p:cNvPr id="13" name="TextBox 12"/>
          <p:cNvSpPr txBox="1"/>
          <p:nvPr/>
        </p:nvSpPr>
        <p:spPr>
          <a:xfrm>
            <a:off x="500034" y="3714752"/>
            <a:ext cx="1857388" cy="584775"/>
          </a:xfrm>
          <a:prstGeom prst="rect">
            <a:avLst/>
          </a:prstGeom>
          <a:noFill/>
        </p:spPr>
        <p:txBody>
          <a:bodyPr wrap="square" rtlCol="0">
            <a:spAutoFit/>
          </a:bodyPr>
          <a:lstStyle/>
          <a:p>
            <a:r>
              <a:rPr lang="sr-Latn-RS" sz="3200" smtClean="0">
                <a:latin typeface="Times New Roman" pitchFamily="18" charset="0"/>
                <a:cs typeface="Times New Roman" pitchFamily="18" charset="0"/>
              </a:rPr>
              <a:t>texture </a:t>
            </a:r>
            <a:endParaRPr lang="en-US" sz="3200">
              <a:latin typeface="Times New Roman" pitchFamily="18" charset="0"/>
              <a:cs typeface="Times New Roman" pitchFamily="18" charset="0"/>
            </a:endParaRPr>
          </a:p>
        </p:txBody>
      </p:sp>
      <p:pic>
        <p:nvPicPr>
          <p:cNvPr id="15" name="Picture 14" descr="child.jpg"/>
          <p:cNvPicPr>
            <a:picLocks noChangeAspect="1"/>
          </p:cNvPicPr>
          <p:nvPr/>
        </p:nvPicPr>
        <p:blipFill>
          <a:blip r:embed="rId6"/>
          <a:stretch>
            <a:fillRect/>
          </a:stretch>
        </p:blipFill>
        <p:spPr>
          <a:xfrm>
            <a:off x="6577001" y="1928802"/>
            <a:ext cx="2566999" cy="3427076"/>
          </a:xfrm>
          <a:prstGeom prst="rect">
            <a:avLst/>
          </a:prstGeom>
        </p:spPr>
      </p:pic>
      <p:sp>
        <p:nvSpPr>
          <p:cNvPr id="16" name="TextBox 15"/>
          <p:cNvSpPr txBox="1"/>
          <p:nvPr/>
        </p:nvSpPr>
        <p:spPr>
          <a:xfrm>
            <a:off x="571472" y="4357694"/>
            <a:ext cx="1857388" cy="584775"/>
          </a:xfrm>
          <a:prstGeom prst="rect">
            <a:avLst/>
          </a:prstGeom>
          <a:noFill/>
        </p:spPr>
        <p:txBody>
          <a:bodyPr wrap="square" rtlCol="0">
            <a:spAutoFit/>
          </a:bodyPr>
          <a:lstStyle/>
          <a:p>
            <a:r>
              <a:rPr lang="sr-Latn-RS" sz="3200" smtClean="0">
                <a:latin typeface="Times New Roman" pitchFamily="18" charset="0"/>
                <a:cs typeface="Times New Roman" pitchFamily="18" charset="0"/>
              </a:rPr>
              <a:t>color </a:t>
            </a:r>
            <a:endParaRPr lang="en-US" sz="3200">
              <a:latin typeface="Times New Roman" pitchFamily="18" charset="0"/>
              <a:cs typeface="Times New Roman" pitchFamily="18" charset="0"/>
            </a:endParaRPr>
          </a:p>
        </p:txBody>
      </p:sp>
      <p:pic>
        <p:nvPicPr>
          <p:cNvPr id="17" name="Picture 16" descr="Captura de ecrã - 2011-12-26, 11.03.22.png"/>
          <p:cNvPicPr>
            <a:picLocks noChangeAspect="1"/>
          </p:cNvPicPr>
          <p:nvPr/>
        </p:nvPicPr>
        <p:blipFill>
          <a:blip r:embed="rId7"/>
          <a:stretch>
            <a:fillRect/>
          </a:stretch>
        </p:blipFill>
        <p:spPr>
          <a:xfrm>
            <a:off x="2357422" y="2143116"/>
            <a:ext cx="2909900" cy="3709833"/>
          </a:xfrm>
          <a:prstGeom prst="rect">
            <a:avLst/>
          </a:prstGeom>
        </p:spPr>
      </p:pic>
      <p:pic>
        <p:nvPicPr>
          <p:cNvPr id="18" name="Picture 17" descr="c499dd9a932e33594b49f1d632b1a63f.jpg"/>
          <p:cNvPicPr>
            <a:picLocks noChangeAspect="1"/>
          </p:cNvPicPr>
          <p:nvPr/>
        </p:nvPicPr>
        <p:blipFill>
          <a:blip r:embed="rId8"/>
          <a:srcRect r="1482" b="11624"/>
          <a:stretch>
            <a:fillRect/>
          </a:stretch>
        </p:blipFill>
        <p:spPr>
          <a:xfrm>
            <a:off x="5715008" y="1214422"/>
            <a:ext cx="2357454" cy="2813736"/>
          </a:xfrm>
          <a:prstGeom prst="rect">
            <a:avLst/>
          </a:prstGeom>
        </p:spPr>
      </p:pic>
      <p:pic>
        <p:nvPicPr>
          <p:cNvPr id="19" name="Picture 18" descr="ee09566539976112175ad56dab107292.jpg"/>
          <p:cNvPicPr>
            <a:picLocks noChangeAspect="1"/>
          </p:cNvPicPr>
          <p:nvPr/>
        </p:nvPicPr>
        <p:blipFill>
          <a:blip r:embed="rId9" cstate="print"/>
          <a:srcRect r="12955" b="2040"/>
          <a:stretch>
            <a:fillRect/>
          </a:stretch>
        </p:blipFill>
        <p:spPr>
          <a:xfrm>
            <a:off x="6000760" y="4179074"/>
            <a:ext cx="1928826" cy="2678925"/>
          </a:xfrm>
          <a:prstGeom prst="rect">
            <a:avLst/>
          </a:prstGeom>
        </p:spPr>
      </p:pic>
      <p:pic>
        <p:nvPicPr>
          <p:cNvPr id="14" name="Picture 13" descr="преузимање.jpg"/>
          <p:cNvPicPr>
            <a:picLocks noChangeAspect="1"/>
          </p:cNvPicPr>
          <p:nvPr/>
        </p:nvPicPr>
        <p:blipFill>
          <a:blip r:embed="rId10"/>
          <a:stretch>
            <a:fillRect/>
          </a:stretch>
        </p:blipFill>
        <p:spPr>
          <a:xfrm>
            <a:off x="2285984" y="2928934"/>
            <a:ext cx="4000528" cy="18840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3"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1603</TotalTime>
  <Words>1099</Words>
  <Application>Microsoft Office PowerPoint</Application>
  <PresentationFormat>On-screen Show (4:3)</PresentationFormat>
  <Paragraphs>117</Paragraphs>
  <Slides>15</Slides>
  <Notes>9</Notes>
  <HiddenSlides>3</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12. Structure of a hair </vt:lpstr>
      <vt:lpstr>Hair</vt:lpstr>
      <vt:lpstr>The structure of hair </vt:lpstr>
      <vt:lpstr>Slide 5</vt:lpstr>
      <vt:lpstr>The cuticle </vt:lpstr>
      <vt:lpstr>Types of cortex </vt:lpstr>
      <vt:lpstr>Types of medulla</vt:lpstr>
      <vt:lpstr>Types of hair </vt:lpstr>
      <vt:lpstr>Animal and human hair </vt:lpstr>
      <vt:lpstr>Animal and human hair </vt:lpstr>
      <vt:lpstr>Differences between animals </vt:lpstr>
      <vt:lpstr>Thank you for your attention! </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Young Naturalists’  Tournament</dc:title>
  <dc:creator>Korisnik</dc:creator>
  <cp:lastModifiedBy>Korisnik</cp:lastModifiedBy>
  <cp:revision>39</cp:revision>
  <dcterms:created xsi:type="dcterms:W3CDTF">2015-06-17T05:27:22Z</dcterms:created>
  <dcterms:modified xsi:type="dcterms:W3CDTF">2015-06-21T08:31:37Z</dcterms:modified>
</cp:coreProperties>
</file>