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0"/>
  </p:notesMasterIdLst>
  <p:sldIdLst>
    <p:sldId id="381" r:id="rId2"/>
    <p:sldId id="382" r:id="rId3"/>
    <p:sldId id="372" r:id="rId4"/>
    <p:sldId id="417" r:id="rId5"/>
    <p:sldId id="419" r:id="rId6"/>
    <p:sldId id="418" r:id="rId7"/>
    <p:sldId id="387" r:id="rId8"/>
    <p:sldId id="404" r:id="rId9"/>
    <p:sldId id="420" r:id="rId10"/>
    <p:sldId id="374" r:id="rId11"/>
    <p:sldId id="402" r:id="rId12"/>
    <p:sldId id="378" r:id="rId13"/>
    <p:sldId id="375" r:id="rId14"/>
    <p:sldId id="406" r:id="rId15"/>
    <p:sldId id="414" r:id="rId16"/>
    <p:sldId id="415" r:id="rId17"/>
    <p:sldId id="416" r:id="rId18"/>
    <p:sldId id="319" r:id="rId19"/>
    <p:sldId id="305" r:id="rId20"/>
    <p:sldId id="411" r:id="rId21"/>
    <p:sldId id="407" r:id="rId22"/>
    <p:sldId id="408" r:id="rId23"/>
    <p:sldId id="412" r:id="rId24"/>
    <p:sldId id="388" r:id="rId25"/>
    <p:sldId id="384" r:id="rId26"/>
    <p:sldId id="367" r:id="rId27"/>
    <p:sldId id="405" r:id="rId28"/>
    <p:sldId id="42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011" autoAdjust="0"/>
  </p:normalViewPr>
  <p:slideViewPr>
    <p:cSldViewPr>
      <p:cViewPr>
        <p:scale>
          <a:sx n="70" d="100"/>
          <a:sy n="70" d="100"/>
        </p:scale>
        <p:origin x="-10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522BA-6E2D-4C0F-8446-2E7DAE211A7B}" type="datetimeFigureOut">
              <a:rPr lang="en-US" smtClean="0"/>
              <a:pPr/>
              <a:t>6/20/2015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79BC8-FE31-42BD-90A7-4A47A48BB763}" type="slidenum">
              <a:rPr lang="en-US" smtClean="0"/>
              <a:pPr/>
              <a:t>‹#›</a:t>
            </a:fld>
            <a:endParaRPr lang="en-US"/>
          </a:p>
        </p:txBody>
      </p:sp>
    </p:spTree>
    <p:extLst>
      <p:ext uri="{BB962C8B-B14F-4D97-AF65-F5344CB8AC3E}">
        <p14:creationId xmlns:p14="http://schemas.microsoft.com/office/powerpoint/2010/main" val="380877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Clr>
                <a:schemeClr val="tx2"/>
              </a:buClr>
              <a:buFont typeface="+mj-lt"/>
              <a:buAutoNum type="arabicPeriod"/>
            </a:pPr>
            <a:r>
              <a:rPr lang="en-US" sz="1200" dirty="0" err="1" smtClean="0">
                <a:latin typeface="Times New Roman" pitchFamily="18" charset="0"/>
                <a:cs typeface="Times New Roman" pitchFamily="18" charset="0"/>
              </a:rPr>
              <a:t>Zavisi</a:t>
            </a:r>
            <a:r>
              <a:rPr lang="en-US" sz="1200" dirty="0" smtClean="0">
                <a:latin typeface="Times New Roman" pitchFamily="18" charset="0"/>
                <a:cs typeface="Times New Roman" pitchFamily="18" charset="0"/>
              </a:rPr>
              <a:t> od : </a:t>
            </a:r>
            <a:r>
              <a:rPr lang="en-US" sz="1200" dirty="0" err="1" smtClean="0">
                <a:latin typeface="Times New Roman" pitchFamily="18" charset="0"/>
                <a:cs typeface="Times New Roman" pitchFamily="18" charset="0"/>
              </a:rPr>
              <a:t>geografske</a:t>
            </a:r>
            <a:r>
              <a:rPr lang="en-US" sz="1200" dirty="0" smtClean="0">
                <a:latin typeface="Times New Roman" pitchFamily="18" charset="0"/>
                <a:cs typeface="Times New Roman" pitchFamily="18" charset="0"/>
              </a:rPr>
              <a:t> </a:t>
            </a:r>
            <a:r>
              <a:rPr lang="sr-Latn-RS" sz="1200" dirty="0" smtClean="0">
                <a:latin typeface="Times New Roman" pitchFamily="18" charset="0"/>
                <a:cs typeface="Times New Roman" pitchFamily="18" charset="0"/>
              </a:rPr>
              <a:t>širine</a:t>
            </a:r>
            <a:r>
              <a:rPr lang="en-US" sz="1200" dirty="0" smtClean="0">
                <a:latin typeface="Times New Roman" pitchFamily="18" charset="0"/>
                <a:cs typeface="Times New Roman" pitchFamily="18" charset="0"/>
              </a:rPr>
              <a:t> </a:t>
            </a:r>
          </a:p>
          <a:p>
            <a:pPr marL="457200" indent="-457200">
              <a:buClr>
                <a:schemeClr val="tx2"/>
              </a:buClr>
              <a:buFont typeface="+mj-lt"/>
              <a:buAutoNum type="arabicPeriod"/>
            </a:pPr>
            <a:r>
              <a:rPr lang="en-US" sz="1200" dirty="0" err="1" smtClean="0">
                <a:latin typeface="Times New Roman" pitchFamily="18" charset="0"/>
                <a:cs typeface="Times New Roman" pitchFamily="18" charset="0"/>
              </a:rPr>
              <a:t>sezone</a:t>
            </a:r>
            <a:endParaRPr lang="en-US" sz="1200" dirty="0" smtClean="0">
              <a:latin typeface="Times New Roman" pitchFamily="18" charset="0"/>
              <a:cs typeface="Times New Roman" pitchFamily="18" charset="0"/>
            </a:endParaRPr>
          </a:p>
          <a:p>
            <a:pPr marL="457200" indent="-457200">
              <a:buClr>
                <a:schemeClr val="tx2"/>
              </a:buClr>
              <a:buFont typeface="+mj-lt"/>
              <a:buAutoNum type="arabicPeriod"/>
            </a:pPr>
            <a:r>
              <a:rPr lang="en-US" sz="1200" dirty="0" err="1" smtClean="0">
                <a:latin typeface="Times New Roman" pitchFamily="18" charset="0"/>
                <a:cs typeface="Times New Roman" pitchFamily="18" charset="0"/>
              </a:rPr>
              <a:t>vremenskih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uslova</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2</a:t>
            </a:fld>
            <a:endParaRPr lang="en-US"/>
          </a:p>
        </p:txBody>
      </p:sp>
    </p:spTree>
    <p:extLst>
      <p:ext uri="{BB962C8B-B14F-4D97-AF65-F5344CB8AC3E}">
        <p14:creationId xmlns:p14="http://schemas.microsoft.com/office/powerpoint/2010/main" val="227797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Atmospheric refraction is the shift in apparent direction of a celestial object caused by the refraction of light rays as they pass through Earth’s atmosphere.</a:t>
            </a:r>
          </a:p>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15</a:t>
            </a:fld>
            <a:endParaRPr lang="en-US"/>
          </a:p>
        </p:txBody>
      </p:sp>
    </p:spTree>
    <p:extLst>
      <p:ext uri="{BB962C8B-B14F-4D97-AF65-F5344CB8AC3E}">
        <p14:creationId xmlns:p14="http://schemas.microsoft.com/office/powerpoint/2010/main" val="269873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18</a:t>
            </a:fld>
            <a:endParaRPr lang="en-US"/>
          </a:p>
        </p:txBody>
      </p:sp>
    </p:spTree>
    <p:extLst>
      <p:ext uri="{BB962C8B-B14F-4D97-AF65-F5344CB8AC3E}">
        <p14:creationId xmlns:p14="http://schemas.microsoft.com/office/powerpoint/2010/main" val="332643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3F973-FD78-4E6A-88F6-021F3BE26480}" type="slidenum">
              <a:rPr lang="de-DE"/>
              <a:pPr/>
              <a:t>25</a:t>
            </a:fld>
            <a:endParaRPr lang="de-DE"/>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rPr>
              <a:t>Sunset</a:t>
            </a:r>
            <a:r>
              <a:rPr lang="en-US" sz="1200" dirty="0" smtClean="0"/>
              <a:t> or </a:t>
            </a:r>
            <a:r>
              <a:rPr lang="en-US" sz="1200" dirty="0" smtClean="0">
                <a:effectLst>
                  <a:outerShdw blurRad="38100" dist="38100" dir="2700000" algn="tl">
                    <a:srgbClr val="000000">
                      <a:alpha val="43137"/>
                    </a:srgbClr>
                  </a:outerShdw>
                </a:effectLst>
              </a:rPr>
              <a:t>sundown </a:t>
            </a:r>
            <a:r>
              <a:rPr lang="en-US" sz="1200" dirty="0" smtClean="0"/>
              <a:t>- daily disappearance of the Sun below the western horizon, as a result of Earth's rotation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time of sunset in astronomy is defined as the moment when the trailing edge of the Sun's disk disappears below the horizon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the sun is low on the horizon, it seems that because of scattered light we see red and yellow, so we therefore sunset looks 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Sunset is distinct from dusk, which is the time at which the sky becomes completely dark, which occurs when the Sun is approximately eighteen degrees below the horizon.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3</a:t>
            </a:fld>
            <a:endParaRPr lang="en-US"/>
          </a:p>
        </p:txBody>
      </p:sp>
    </p:spTree>
    <p:extLst>
      <p:ext uri="{BB962C8B-B14F-4D97-AF65-F5344CB8AC3E}">
        <p14:creationId xmlns:p14="http://schemas.microsoft.com/office/powerpoint/2010/main" val="383511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Where</a:t>
            </a:r>
          </a:p>
          <a:p>
            <a:pPr lvl="0"/>
            <a:r>
              <a:rPr lang="en-US" sz="1200" i="1" kern="1200" dirty="0" smtClean="0">
                <a:solidFill>
                  <a:schemeClr val="tx1"/>
                </a:solidFill>
                <a:effectLst/>
                <a:latin typeface="+mn-lt"/>
                <a:ea typeface="+mn-ea"/>
                <a:cs typeface="+mn-cs"/>
              </a:rPr>
              <a:t>τ </a:t>
            </a:r>
            <a:r>
              <a:rPr lang="en-US" sz="1200" kern="1200" dirty="0" smtClean="0">
                <a:solidFill>
                  <a:schemeClr val="tx1"/>
                </a:solidFill>
                <a:effectLst/>
                <a:latin typeface="+mn-lt"/>
                <a:ea typeface="+mn-ea"/>
                <a:cs typeface="+mn-cs"/>
              </a:rPr>
              <a:t>is duration of the sunset</a:t>
            </a:r>
          </a:p>
          <a:p>
            <a:pPr lvl="0"/>
            <a:r>
              <a:rPr lang="en-US" sz="1200" i="1" kern="1200" dirty="0" smtClean="0">
                <a:solidFill>
                  <a:schemeClr val="tx1"/>
                </a:solidFill>
                <a:effectLst/>
                <a:latin typeface="+mn-lt"/>
                <a:ea typeface="+mn-ea"/>
                <a:cs typeface="+mn-cs"/>
              </a:rPr>
              <a:t>θ</a:t>
            </a:r>
            <a:r>
              <a:rPr lang="en-US" sz="1200" kern="1200" dirty="0" smtClean="0">
                <a:solidFill>
                  <a:schemeClr val="tx1"/>
                </a:solidFill>
                <a:effectLst/>
                <a:latin typeface="+mn-lt"/>
                <a:ea typeface="+mn-ea"/>
                <a:cs typeface="+mn-cs"/>
              </a:rPr>
              <a:t> is the angular size of the Sun</a:t>
            </a:r>
          </a:p>
          <a:p>
            <a:pPr lvl="0"/>
            <a:r>
              <a:rPr lang="en-US" sz="1200" i="1" kern="1200" dirty="0" smtClean="0">
                <a:solidFill>
                  <a:schemeClr val="tx1"/>
                </a:solidFill>
                <a:effectLst/>
                <a:latin typeface="+mn-lt"/>
                <a:ea typeface="+mn-ea"/>
                <a:cs typeface="+mn-cs"/>
              </a:rPr>
              <a:t>ω </a:t>
            </a:r>
            <a:r>
              <a:rPr lang="en-US" sz="1200" kern="1200" dirty="0" smtClean="0">
                <a:solidFill>
                  <a:schemeClr val="tx1"/>
                </a:solidFill>
                <a:effectLst/>
                <a:latin typeface="+mn-lt"/>
                <a:ea typeface="+mn-ea"/>
                <a:cs typeface="+mn-cs"/>
              </a:rPr>
              <a:t>is the Sun’s angular velocity across the sky</a:t>
            </a:r>
          </a:p>
          <a:p>
            <a:r>
              <a:rPr lang="en-US" sz="1200" i="1" kern="1200" dirty="0" smtClean="0">
                <a:solidFill>
                  <a:schemeClr val="tx1"/>
                </a:solidFill>
                <a:effectLst/>
                <a:latin typeface="+mn-lt"/>
                <a:ea typeface="+mn-ea"/>
                <a:cs typeface="+mn-cs"/>
              </a:rPr>
              <a:t>φ </a:t>
            </a:r>
            <a:r>
              <a:rPr lang="en-US" sz="1200" kern="1200" dirty="0" smtClean="0">
                <a:solidFill>
                  <a:schemeClr val="tx1"/>
                </a:solidFill>
                <a:effectLst/>
                <a:latin typeface="+mn-lt"/>
                <a:ea typeface="+mn-ea"/>
                <a:cs typeface="+mn-cs"/>
              </a:rPr>
              <a:t>is the latitude of the point on Earth</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calculation does not account for effects of atmospheric refraction.</a:t>
            </a:r>
          </a:p>
          <a:p>
            <a:r>
              <a:rPr lang="en-US" sz="1200" kern="1200" dirty="0" smtClean="0">
                <a:solidFill>
                  <a:schemeClr val="tx1"/>
                </a:solidFill>
                <a:latin typeface="+mn-lt"/>
                <a:ea typeface="+mn-ea"/>
                <a:cs typeface="+mn-cs"/>
              </a:rPr>
              <a:t>The calculation also assumes that the observer is at sea level and that his view is not obstructed by landscape or other objects. If this is the case duration may differ from calculated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31,6’=0,52667</a:t>
            </a:r>
            <a:r>
              <a:rPr lang="en-US" sz="1200" kern="1200" baseline="0" dirty="0" smtClean="0">
                <a:solidFill>
                  <a:schemeClr val="tx1"/>
                </a:solidFill>
                <a:latin typeface="+mn-lt"/>
                <a:ea typeface="+mn-ea"/>
                <a:cs typeface="+mn-cs"/>
              </a:rPr>
              <a:t> degree</a:t>
            </a:r>
          </a:p>
          <a:p>
            <a:r>
              <a:rPr lang="en-US" sz="1200" kern="1200" baseline="0" dirty="0" smtClean="0">
                <a:solidFill>
                  <a:schemeClr val="tx1"/>
                </a:solidFill>
                <a:latin typeface="+mn-lt"/>
                <a:ea typeface="+mn-ea"/>
                <a:cs typeface="+mn-cs"/>
              </a:rPr>
              <a:t>4,167 </a:t>
            </a:r>
            <a:r>
              <a:rPr lang="en-US" sz="1200" kern="1200" baseline="0" dirty="0" err="1" smtClean="0">
                <a:solidFill>
                  <a:schemeClr val="tx1"/>
                </a:solidFill>
                <a:latin typeface="+mn-lt"/>
                <a:ea typeface="+mn-ea"/>
                <a:cs typeface="+mn-cs"/>
              </a:rPr>
              <a:t>mili</a:t>
            </a:r>
            <a:r>
              <a:rPr lang="en-US" sz="1200" kern="1200" baseline="0" dirty="0" smtClean="0">
                <a:solidFill>
                  <a:schemeClr val="tx1"/>
                </a:solidFill>
                <a:latin typeface="+mn-lt"/>
                <a:ea typeface="+mn-ea"/>
                <a:cs typeface="+mn-cs"/>
              </a:rPr>
              <a:t> degree/sec</a:t>
            </a:r>
          </a:p>
          <a:p>
            <a:endParaRPr lang="en-US" dirty="0"/>
          </a:p>
        </p:txBody>
      </p:sp>
      <p:sp>
        <p:nvSpPr>
          <p:cNvPr id="4" name="Slide Number Placeholder 3"/>
          <p:cNvSpPr>
            <a:spLocks noGrp="1"/>
          </p:cNvSpPr>
          <p:nvPr>
            <p:ph type="sldNum" sz="quarter" idx="10"/>
          </p:nvPr>
        </p:nvSpPr>
        <p:spPr/>
        <p:txBody>
          <a:bodyPr/>
          <a:lstStyle/>
          <a:p>
            <a:fld id="{FA618971-F8C1-4F88-801B-05D0092AFDA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which lasts 128 / </a:t>
            </a:r>
            <a:r>
              <a:rPr lang="en-US" sz="1200" dirty="0" err="1" smtClean="0"/>
              <a:t>cos</a:t>
            </a:r>
            <a:r>
              <a:rPr lang="en-US" sz="1200" dirty="0" smtClean="0"/>
              <a:t> φ </a:t>
            </a:r>
          </a:p>
          <a:p>
            <a:r>
              <a:rPr lang="en-US" sz="1200" dirty="0" smtClean="0"/>
              <a:t>the latitude to 60 degrees (either North or South)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142 / </a:t>
            </a:r>
            <a:r>
              <a:rPr lang="en-US" sz="1200" dirty="0" err="1" smtClean="0"/>
              <a:t>cos</a:t>
            </a:r>
            <a:r>
              <a:rPr lang="en-US" sz="1200" dirty="0" smtClean="0"/>
              <a:t> φ</a:t>
            </a:r>
          </a:p>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fraction of the light which is deviated by scattering increases with increasing path length, so that at sunset the shorter wavelengths are depleted in direct sunlight and the sun appears orange or red, depending on the amount of haze or dust in the air. </a:t>
            </a:r>
          </a:p>
          <a:p>
            <a:r>
              <a:rPr lang="en-US" sz="1200" dirty="0" smtClean="0"/>
              <a:t>The scattered rays go off in many directions different from that of the incident light</a:t>
            </a:r>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11</a:t>
            </a:fld>
            <a:endParaRPr lang="en-US"/>
          </a:p>
        </p:txBody>
      </p:sp>
    </p:spTree>
    <p:extLst>
      <p:ext uri="{BB962C8B-B14F-4D97-AF65-F5344CB8AC3E}">
        <p14:creationId xmlns:p14="http://schemas.microsoft.com/office/powerpoint/2010/main" val="201349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Rayleigh scattering - elastic scattering of light by molecules and particulate matter much smaller than the wavelength of the incident light. It occurs when light penetrates gaseous, liquid, or solid phases of matter.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a:buNone/>
            </a:pPr>
            <a:r>
              <a:rPr lang="en-US" sz="1200" dirty="0" smtClean="0"/>
              <a:t>- Rayleigh scattering is wavelength-dependent.</a:t>
            </a:r>
          </a:p>
          <a:p>
            <a:pPr>
              <a:buNone/>
            </a:pPr>
            <a:r>
              <a:rPr lang="en-US" sz="1200" dirty="0" smtClean="0"/>
              <a:t>- Shorter wavelengths  scatter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12</a:t>
            </a:fld>
            <a:endParaRPr lang="en-US"/>
          </a:p>
        </p:txBody>
      </p:sp>
    </p:spTree>
    <p:extLst>
      <p:ext uri="{BB962C8B-B14F-4D97-AF65-F5344CB8AC3E}">
        <p14:creationId xmlns:p14="http://schemas.microsoft.com/office/powerpoint/2010/main" val="365924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incident ray, the reflected ray and the normal to the reflection surface at the point of the incidence lie in the same plane.</a:t>
            </a:r>
          </a:p>
          <a:p>
            <a:r>
              <a:rPr lang="en-US" sz="1200" dirty="0" smtClean="0"/>
              <a:t>-The angle which the incident ray makes with the normal is equal to the angle which the reflected ray makes to the same normal.</a:t>
            </a:r>
          </a:p>
          <a:p>
            <a:r>
              <a:rPr lang="en-US" sz="1200" dirty="0" smtClean="0"/>
              <a:t>-The reflected ray and the incident ray are on the opposite sides of the normal.</a:t>
            </a:r>
          </a:p>
          <a:p>
            <a:r>
              <a:rPr lang="en-US" sz="1200" b="0" i="0" kern="1200" dirty="0" smtClean="0">
                <a:solidFill>
                  <a:schemeClr val="tx1"/>
                </a:solidFill>
                <a:effectLst/>
                <a:latin typeface="+mn-lt"/>
                <a:ea typeface="+mn-ea"/>
                <a:cs typeface="+mn-cs"/>
              </a:rPr>
              <a:t>The law of reflection states that when a ray of light reflects off a surface, the angle of incidence is equal to the angle of reflection.</a:t>
            </a:r>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13</a:t>
            </a:fld>
            <a:endParaRPr lang="en-US"/>
          </a:p>
        </p:txBody>
      </p:sp>
    </p:spTree>
    <p:extLst>
      <p:ext uri="{BB962C8B-B14F-4D97-AF65-F5344CB8AC3E}">
        <p14:creationId xmlns:p14="http://schemas.microsoft.com/office/powerpoint/2010/main" val="402774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light strikes the surface of a (non-metallic) material it bounces off in all directions due to multiple reflections by the microscopic irregularities inside the material ( the grain boundaries of a polycrystalline material, or the cell or fiber boundaries of an organic material) and by its surface, if it is rough.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Thus, an 'image' is not formed. This is called diffuse reflection.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b="0" i="0" kern="1200" dirty="0" smtClean="0">
                <a:solidFill>
                  <a:schemeClr val="tx1"/>
                </a:solidFill>
                <a:effectLst/>
                <a:latin typeface="+mn-lt"/>
                <a:ea typeface="+mn-ea"/>
                <a:cs typeface="+mn-cs"/>
              </a:rPr>
              <a:t>Diffuse reflection occurs when a rough surface causes reflected rays to travel in different directions. Most everyday objects exhibit diffuse reflection because of the tiny imperfections on the surface of the material. A piece of paper may look smooth on the surface, but at the microscopic level, the tiny fibers make it rough. Upholstery and clothing exhibit diffuse reflection because of the minute roughness of the fabric. Even a leaf has an element of roughness to it because of the multidimensional nature of the cells on the surface.</a:t>
            </a:r>
          </a:p>
          <a:p>
            <a:r>
              <a:rPr lang="en-US" sz="1200" b="0" i="0" kern="1200" dirty="0" smtClean="0">
                <a:solidFill>
                  <a:schemeClr val="tx1"/>
                </a:solidFill>
                <a:effectLst/>
                <a:latin typeface="+mn-lt"/>
                <a:ea typeface="+mn-ea"/>
                <a:cs typeface="+mn-cs"/>
              </a:rPr>
              <a:t>In diffuse reflection, each individual ray strikes a part of the surface that is oriented in a different direction. The law of reflection still applies, but the normal is different for each ray. So, the reflected rays end up going in all directions. This incident ray reflects over in this direction. This incident ray reflects here, and this one reflects way over here. The effect of all these rays going everywhere is that all of the waves are spread out. Diffuse reflection is the reason why you don't see your image reflected in most everyday objects.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9C79BC8-FE31-42BD-90A7-4A47A48BB763}" type="slidenum">
              <a:rPr lang="en-US" smtClean="0"/>
              <a:pPr/>
              <a:t>14</a:t>
            </a:fld>
            <a:endParaRPr lang="en-US"/>
          </a:p>
        </p:txBody>
      </p:sp>
    </p:spTree>
    <p:extLst>
      <p:ext uri="{BB962C8B-B14F-4D97-AF65-F5344CB8AC3E}">
        <p14:creationId xmlns:p14="http://schemas.microsoft.com/office/powerpoint/2010/main" val="40918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CF531E-B9C2-428F-82BC-262BE67107F0}"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F531E-B9C2-428F-82BC-262BE67107F0}"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F531E-B9C2-428F-82BC-262BE67107F0}"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DDCAF90-757A-4573-9E8B-0BE18C5EA830}" type="datetimeFigureOut">
              <a:rPr lang="sr-Latn-CS"/>
              <a:pPr/>
              <a:t>20.6.2015</a:t>
            </a:fld>
            <a:endParaRPr lang="hr-H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hr-H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626A15B-EA67-4513-9F87-015E3A94925B}" type="slidenum">
              <a:rPr lang="hr-H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F531E-B9C2-428F-82BC-262BE67107F0}"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F531E-B9C2-428F-82BC-262BE67107F0}" type="datetimeFigureOut">
              <a:rPr lang="en-US" smtClean="0"/>
              <a:pPr/>
              <a:t>6/20/2015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F531E-B9C2-428F-82BC-262BE67107F0}"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F531E-B9C2-428F-82BC-262BE67107F0}" type="datetimeFigureOut">
              <a:rPr lang="en-US" smtClean="0"/>
              <a:pPr/>
              <a:t>6/20/2015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F531E-B9C2-428F-82BC-262BE67107F0}" type="datetimeFigureOut">
              <a:rPr lang="en-US" smtClean="0"/>
              <a:pPr/>
              <a:t>6/20/2015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F531E-B9C2-428F-82BC-262BE67107F0}" type="datetimeFigureOut">
              <a:rPr lang="en-US" smtClean="0"/>
              <a:pPr/>
              <a:t>6/20/2015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F531E-B9C2-428F-82BC-262BE67107F0}"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F531E-B9C2-428F-82BC-262BE67107F0}" type="datetimeFigureOut">
              <a:rPr lang="en-US" smtClean="0"/>
              <a:pPr/>
              <a:t>6/20/2015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80A3-1216-44CA-BEE0-D19758BB90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F531E-B9C2-428F-82BC-262BE67107F0}" type="datetimeFigureOut">
              <a:rPr lang="en-US" smtClean="0"/>
              <a:pPr/>
              <a:t>6/20/2015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D80A3-1216-44CA-BEE0-D19758BB90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2010.atmos.uiuc.edu/(Gh)/guides/mtr/opt/mch/sct.rxml" TargetMode="External"/><Relationship Id="rId7" Type="http://schemas.openxmlformats.org/officeDocument/2006/relationships/hyperlink" Target="http://www.webexhibits.org/causesofcolor/14E.html" TargetMode="External"/><Relationship Id="rId2" Type="http://schemas.openxmlformats.org/officeDocument/2006/relationships/hyperlink" Target="https://www.itp.uni-hannover.de/~zawischa/ITP/scattering.html" TargetMode="External"/><Relationship Id="rId1" Type="http://schemas.openxmlformats.org/officeDocument/2006/relationships/slideLayout" Target="../slideLayouts/slideLayout2.xml"/><Relationship Id="rId6" Type="http://schemas.openxmlformats.org/officeDocument/2006/relationships/hyperlink" Target="http://hyperphysics.phy-astr.gsu.edu/hbase/atmos/redsun.html" TargetMode="External"/><Relationship Id="rId5" Type="http://schemas.openxmlformats.org/officeDocument/2006/relationships/hyperlink" Target="http://www.tutorvista.com/content/science/science-ii/human-eye-colourful-world/atmospheric-refraction.php" TargetMode="External"/><Relationship Id="rId4" Type="http://schemas.openxmlformats.org/officeDocument/2006/relationships/hyperlink" Target="http://www.physicsclassroom.com/class/refln/Lesson-1/Specular-vs-Diffuse-Reflec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wikipedia.org/wiki/%D0%94%D0%B0%D1%82%D0%BE%D1%82%D0%B5%D0%BA%D0%B0:The_Coorong_South_Australia.jpg"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2514600"/>
            <a:ext cx="6609053" cy="1631216"/>
          </a:xfrm>
          <a:prstGeom prst="rect">
            <a:avLst/>
          </a:prstGeom>
        </p:spPr>
        <p:txBody>
          <a:bodyPr wrap="none">
            <a:spAutoFit/>
          </a:bodyPr>
          <a:lstStyle/>
          <a:p>
            <a:pPr algn="ctr"/>
            <a:r>
              <a:rPr lang="en-US" sz="5000" b="1" dirty="0" smtClean="0">
                <a:effectLst>
                  <a:outerShdw blurRad="38100" dist="38100" dir="2700000" algn="tl">
                    <a:srgbClr val="000000">
                      <a:alpha val="43137"/>
                    </a:srgbClr>
                  </a:outerShdw>
                </a:effectLst>
                <a:latin typeface="Calibri" pitchFamily="34" charset="0"/>
                <a:cs typeface="Calibri" pitchFamily="34" charset="0"/>
              </a:rPr>
              <a:t>International Young  </a:t>
            </a:r>
          </a:p>
          <a:p>
            <a:pPr algn="ctr"/>
            <a:r>
              <a:rPr lang="en-US" sz="5000" b="1" dirty="0" smtClean="0">
                <a:effectLst>
                  <a:outerShdw blurRad="38100" dist="38100" dir="2700000" algn="tl">
                    <a:srgbClr val="000000">
                      <a:alpha val="43137"/>
                    </a:srgbClr>
                  </a:outerShdw>
                </a:effectLst>
                <a:latin typeface="Calibri" pitchFamily="34" charset="0"/>
                <a:cs typeface="Calibri" pitchFamily="34" charset="0"/>
              </a:rPr>
              <a:t>Naturalists’ Tournament</a:t>
            </a:r>
            <a:endParaRPr lang="en-US" sz="5000" dirty="0">
              <a:effectLst>
                <a:outerShdw blurRad="38100" dist="38100" dir="2700000" algn="tl">
                  <a:srgbClr val="000000">
                    <a:alpha val="43137"/>
                  </a:srgbClr>
                </a:outerShdw>
              </a:effectLst>
            </a:endParaRPr>
          </a:p>
        </p:txBody>
      </p:sp>
      <p:sp>
        <p:nvSpPr>
          <p:cNvPr id="9" name="Rectangle 8"/>
          <p:cNvSpPr/>
          <p:nvPr/>
        </p:nvSpPr>
        <p:spPr>
          <a:xfrm>
            <a:off x="0" y="4267200"/>
            <a:ext cx="9144000" cy="2092881"/>
          </a:xfrm>
          <a:prstGeom prst="rect">
            <a:avLst/>
          </a:prstGeom>
        </p:spPr>
        <p:txBody>
          <a:bodyPr wrap="square">
            <a:spAutoFit/>
          </a:bodyPr>
          <a:lstStyle/>
          <a:p>
            <a:pPr algn="ctr"/>
            <a:r>
              <a:rPr lang="en-US" sz="4400" b="1" dirty="0" smtClean="0">
                <a:solidFill>
                  <a:schemeClr val="accent6">
                    <a:lumMod val="75000"/>
                  </a:schemeClr>
                </a:solidFill>
                <a:effectLst>
                  <a:outerShdw blurRad="38100" dist="38100" dir="2700000" algn="tl">
                    <a:srgbClr val="000000">
                      <a:alpha val="43137"/>
                    </a:srgbClr>
                  </a:outerShdw>
                </a:effectLst>
                <a:latin typeface="Calibri" pitchFamily="34" charset="0"/>
              </a:rPr>
              <a:t>4. Sunset</a:t>
            </a:r>
            <a:endParaRPr lang="en-US" sz="4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endParaRPr lang="en-US" sz="1400" b="1" dirty="0" smtClean="0">
              <a:latin typeface="Calibri" pitchFamily="34" charset="0"/>
              <a:cs typeface="Calibri" pitchFamily="34" charset="0"/>
            </a:endParaRPr>
          </a:p>
          <a:p>
            <a:r>
              <a:rPr lang="en-US" sz="3600" b="1" dirty="0" smtClean="0">
                <a:latin typeface="Calibri" pitchFamily="34" charset="0"/>
                <a:cs typeface="Calibri" pitchFamily="34" charset="0"/>
              </a:rPr>
              <a:t>                              Serbian team          </a:t>
            </a:r>
          </a:p>
          <a:p>
            <a:r>
              <a:rPr lang="en-US" sz="3600" b="1" dirty="0" smtClean="0">
                <a:latin typeface="Calibri" pitchFamily="34" charset="0"/>
                <a:cs typeface="Calibri" pitchFamily="34" charset="0"/>
              </a:rPr>
              <a:t>            Regional Center For Talented Youth</a:t>
            </a:r>
            <a:endParaRPr lang="en-US" sz="3600" b="1" dirty="0">
              <a:latin typeface="Calibri" pitchFamily="34" charset="0"/>
              <a:cs typeface="Calibri" pitchFamily="34" charset="0"/>
            </a:endParaRPr>
          </a:p>
        </p:txBody>
      </p:sp>
      <p:grpSp>
        <p:nvGrpSpPr>
          <p:cNvPr id="2" name="Group 9"/>
          <p:cNvGrpSpPr/>
          <p:nvPr/>
        </p:nvGrpSpPr>
        <p:grpSpPr>
          <a:xfrm>
            <a:off x="457200" y="457200"/>
            <a:ext cx="7696200" cy="1266377"/>
            <a:chOff x="830801" y="546569"/>
            <a:chExt cx="7456567" cy="1045351"/>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86" y="546570"/>
              <a:ext cx="1570882" cy="104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Logo Institucije.png"/>
            <p:cNvPicPr>
              <a:picLocks noChangeAspect="1"/>
            </p:cNvPicPr>
            <p:nvPr/>
          </p:nvPicPr>
          <p:blipFill rotWithShape="1">
            <a:blip r:embed="rId3" cstate="print"/>
            <a:srcRect l="6556"/>
            <a:stretch/>
          </p:blipFill>
          <p:spPr>
            <a:xfrm>
              <a:off x="830801" y="546569"/>
              <a:ext cx="1155162" cy="1042417"/>
            </a:xfrm>
            <a:prstGeom prst="rect">
              <a:avLst/>
            </a:prstGeom>
          </p:spPr>
        </p:pic>
        <p:pic>
          <p:nvPicPr>
            <p:cNvPr id="13" name="Picture 2"/>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339"/>
            <a:stretch/>
          </p:blipFill>
          <p:spPr bwMode="auto">
            <a:xfrm>
              <a:off x="830801" y="1314155"/>
              <a:ext cx="1155161" cy="2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5538" name="Picture 2" descr="http://www.iynt.org/belgrade/logo_2015_draft_small.jpg"/>
          <p:cNvPicPr>
            <a:picLocks noChangeAspect="1" noChangeArrowheads="1"/>
          </p:cNvPicPr>
          <p:nvPr/>
        </p:nvPicPr>
        <p:blipFill>
          <a:blip r:embed="rId5" cstate="print"/>
          <a:srcRect/>
          <a:stretch>
            <a:fillRect/>
          </a:stretch>
        </p:blipFill>
        <p:spPr bwMode="auto">
          <a:xfrm>
            <a:off x="1828800" y="533400"/>
            <a:ext cx="4389120" cy="12192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85801"/>
            <a:ext cx="2971800" cy="2308324"/>
          </a:xfrm>
          <a:prstGeom prst="rect">
            <a:avLst/>
          </a:prstGeom>
        </p:spPr>
        <p:txBody>
          <a:bodyPr wrap="square">
            <a:spAutoFit/>
          </a:bodyPr>
          <a:lstStyle/>
          <a:p>
            <a:pPr algn="ctr"/>
            <a:r>
              <a:rPr lang="en-US" sz="48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Optics</a:t>
            </a:r>
          </a:p>
          <a:p>
            <a:pPr algn="ctr"/>
            <a:r>
              <a:rPr lang="en-US" sz="48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Laws</a:t>
            </a:r>
          </a:p>
          <a:p>
            <a:pPr algn="ctr"/>
            <a:endParaRPr lang="en-US" sz="4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pic>
        <p:nvPicPr>
          <p:cNvPr id="4" name="Picture 2" descr="Stončica, Ivan Bura svjetlosni snop"/>
          <p:cNvPicPr>
            <a:picLocks noChangeAspect="1" noChangeArrowheads="1"/>
          </p:cNvPicPr>
          <p:nvPr/>
        </p:nvPicPr>
        <p:blipFill>
          <a:blip r:embed="rId2" cstate="print"/>
          <a:srcRect l="9448"/>
          <a:stretch>
            <a:fillRect/>
          </a:stretch>
        </p:blipFill>
        <p:spPr bwMode="auto">
          <a:xfrm>
            <a:off x="3962400" y="0"/>
            <a:ext cx="4724400" cy="6858000"/>
          </a:xfrm>
          <a:prstGeom prst="rect">
            <a:avLst/>
          </a:prstGeom>
          <a:noFill/>
          <a:ln w="9525">
            <a:noFill/>
            <a:miter lim="800000"/>
            <a:headEnd/>
            <a:tailEnd/>
          </a:ln>
        </p:spPr>
      </p:pic>
      <p:sp>
        <p:nvSpPr>
          <p:cNvPr id="6" name="Rectangle 5"/>
          <p:cNvSpPr/>
          <p:nvPr/>
        </p:nvSpPr>
        <p:spPr>
          <a:xfrm>
            <a:off x="292100" y="2514600"/>
            <a:ext cx="3581400" cy="3416320"/>
          </a:xfrm>
          <a:prstGeom prst="rect">
            <a:avLst/>
          </a:prstGeom>
        </p:spPr>
        <p:txBody>
          <a:bodyPr wrap="square">
            <a:spAutoFit/>
          </a:bodyPr>
          <a:lstStyle/>
          <a:p>
            <a:r>
              <a:rPr lang="en-US" sz="3600" dirty="0" smtClean="0">
                <a:effectLst>
                  <a:outerShdw blurRad="38100" dist="38100" dir="2700000" algn="tl">
                    <a:srgbClr val="000000">
                      <a:alpha val="43137"/>
                    </a:srgbClr>
                  </a:outerShdw>
                </a:effectLst>
              </a:rPr>
              <a:t>Light scattering</a:t>
            </a:r>
          </a:p>
          <a:p>
            <a:r>
              <a:rPr lang="en-US" sz="3600" dirty="0" smtClean="0">
                <a:effectLst>
                  <a:outerShdw blurRad="38100" dist="38100" dir="2700000" algn="tl">
                    <a:srgbClr val="000000">
                      <a:alpha val="43137"/>
                    </a:srgbClr>
                  </a:outerShdw>
                </a:effectLst>
              </a:rPr>
              <a:t>R</a:t>
            </a:r>
            <a:r>
              <a:rPr lang="hr-HR" sz="3600" dirty="0" smtClean="0">
                <a:effectLst>
                  <a:outerShdw blurRad="38100" dist="38100" dir="2700000" algn="tl">
                    <a:srgbClr val="000000">
                      <a:alpha val="43137"/>
                    </a:srgbClr>
                  </a:outerShdw>
                </a:effectLst>
              </a:rPr>
              <a:t>eflection</a:t>
            </a:r>
            <a:endParaRPr lang="en-US" sz="3600" dirty="0" smtClean="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Refraction</a:t>
            </a:r>
            <a:endParaRPr lang="en-US" sz="3600" dirty="0">
              <a:effectLst>
                <a:outerShdw blurRad="38100" dist="38100" dir="2700000" algn="tl">
                  <a:srgbClr val="000000">
                    <a:alpha val="43137"/>
                  </a:srgbClr>
                </a:outerShdw>
              </a:effectLst>
            </a:endParaRPr>
          </a:p>
          <a:p>
            <a:endParaRPr lang="en-US" sz="3600" dirty="0" smtClean="0">
              <a:effectLst>
                <a:outerShdw blurRad="38100" dist="38100" dir="2700000" algn="tl">
                  <a:srgbClr val="000000">
                    <a:alpha val="43137"/>
                  </a:srgbClr>
                </a:outerShdw>
              </a:effectLst>
            </a:endParaRPr>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6564"/>
            <a:ext cx="9144000" cy="738664"/>
          </a:xfrm>
          <a:prstGeom prst="rect">
            <a:avLst/>
          </a:prstGeom>
        </p:spPr>
        <p:txBody>
          <a:bodyPr wrap="square">
            <a:spAutoFit/>
          </a:bodyPr>
          <a:lstStyle/>
          <a:p>
            <a:pPr algn="ctr"/>
            <a:r>
              <a:rPr lang="en-US" sz="4200" b="1" dirty="0" smtClean="0">
                <a:solidFill>
                  <a:srgbClr val="C00000"/>
                </a:solidFill>
                <a:effectLst>
                  <a:outerShdw blurRad="38100" dist="38100" dir="2700000" algn="tl">
                    <a:srgbClr val="000000">
                      <a:alpha val="43137"/>
                    </a:srgbClr>
                  </a:outerShdw>
                </a:effectLst>
              </a:rPr>
              <a:t>LIGHT  SCATTERING</a:t>
            </a:r>
            <a:endParaRPr lang="en-US" sz="4200" b="1" dirty="0">
              <a:solidFill>
                <a:srgbClr val="C00000"/>
              </a:solidFill>
              <a:effectLst>
                <a:outerShdw blurRad="38100" dist="38100" dir="2700000" algn="tl">
                  <a:srgbClr val="000000">
                    <a:alpha val="43137"/>
                  </a:srgbClr>
                </a:outerShdw>
              </a:effectLst>
            </a:endParaRPr>
          </a:p>
        </p:txBody>
      </p:sp>
      <p:sp>
        <p:nvSpPr>
          <p:cNvPr id="2" name="Rectangle 7"/>
          <p:cNvSpPr>
            <a:spLocks noChangeArrowheads="1"/>
          </p:cNvSpPr>
          <p:nvPr/>
        </p:nvSpPr>
        <p:spPr bwMode="auto">
          <a:xfrm>
            <a:off x="533400" y="1828799"/>
            <a:ext cx="78841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effectLst/>
                <a:cs typeface="Times New Roman" pitchFamily="18" charset="0"/>
              </a:rPr>
              <a:t> </a:t>
            </a:r>
            <a:r>
              <a:rPr kumimoji="0" lang="en-US" sz="2400" b="0" i="0" u="none" strike="noStrike" cap="none" normalizeH="0" baseline="0" dirty="0" smtClean="0">
                <a:ln>
                  <a:noFill/>
                </a:ln>
                <a:effectLst/>
                <a:cs typeface="Calibri" pitchFamily="34" charset="0"/>
              </a:rPr>
              <a:t>caused by small particles and molecules in the atmosphere</a:t>
            </a:r>
          </a:p>
          <a:p>
            <a:pPr marL="285750" lvl="0" indent="-285750" eaLnBrk="0" fontAlgn="base" hangingPunct="0">
              <a:spcBef>
                <a:spcPct val="0"/>
              </a:spcBef>
              <a:spcAft>
                <a:spcPct val="0"/>
              </a:spcAft>
              <a:buFont typeface="Arial" pitchFamily="34" charset="0"/>
              <a:buChar char="•"/>
            </a:pPr>
            <a:r>
              <a:rPr lang="en-US" sz="2400" dirty="0" smtClean="0"/>
              <a:t> </a:t>
            </a:r>
            <a:r>
              <a:rPr lang="en-US" sz="2400" dirty="0"/>
              <a:t>scattered rays go off in many </a:t>
            </a:r>
            <a:r>
              <a:rPr lang="en-US" sz="2400" dirty="0" smtClean="0"/>
              <a:t>directions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5354" name="Picture 10" descr="http://ww2010.atmos.uiuc.edu/guides/mtr/opt/mch/gifs/sc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81" y="3429000"/>
            <a:ext cx="4264219" cy="2843767"/>
          </a:xfrm>
          <a:prstGeom prst="rect">
            <a:avLst/>
          </a:prstGeom>
          <a:noFill/>
          <a:extLst>
            <a:ext uri="{909E8E84-426E-40DD-AFC4-6F175D3DCCD1}">
              <a14:hiddenFill xmlns:a14="http://schemas.microsoft.com/office/drawing/2010/main">
                <a:solidFill>
                  <a:srgbClr val="FFFFFF"/>
                </a:solidFill>
              </a14:hiddenFill>
            </a:ext>
          </a:extLst>
        </p:spPr>
      </p:pic>
      <p:pic>
        <p:nvPicPr>
          <p:cNvPr id="185356" name="Picture 12" descr="http://astrobob.areavoices.com/files/2012/08/Scattering-www_pingry_org-credit1-400x2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429000"/>
            <a:ext cx="3810000" cy="2843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85354"/>
                                        </p:tgtEl>
                                        <p:attrNameLst>
                                          <p:attrName>style.visibility</p:attrName>
                                        </p:attrNameLst>
                                      </p:cBhvr>
                                      <p:to>
                                        <p:strVal val="visible"/>
                                      </p:to>
                                    </p:set>
                                    <p:animEffect transition="in" filter="box(in)">
                                      <p:cBhvr>
                                        <p:cTn id="11" dur="500"/>
                                        <p:tgtEl>
                                          <p:spTgt spid="18535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185356"/>
                                        </p:tgtEl>
                                        <p:attrNameLst>
                                          <p:attrName>style.visibility</p:attrName>
                                        </p:attrNameLst>
                                      </p:cBhvr>
                                      <p:to>
                                        <p:strVal val="visible"/>
                                      </p:to>
                                    </p:set>
                                    <p:animEffect transition="in" filter="box(in)">
                                      <p:cBhvr>
                                        <p:cTn id="20" dur="500"/>
                                        <p:tgtEl>
                                          <p:spTgt spid="185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https://encrypted-tbn1.gstatic.com/images?q=tbn:ANd9GcRMFyR7jtIDrX9pKHH3JyGkRV5xVS5d4sMRu2THCL5WO17kasbz"/>
          <p:cNvPicPr>
            <a:picLocks/>
          </p:cNvPicPr>
          <p:nvPr/>
        </p:nvPicPr>
        <p:blipFill>
          <a:blip r:embed="rId3" cstate="print"/>
          <a:srcRect/>
          <a:stretch>
            <a:fillRect/>
          </a:stretch>
        </p:blipFill>
        <p:spPr bwMode="auto">
          <a:xfrm>
            <a:off x="4597400" y="2857500"/>
            <a:ext cx="40640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749300" y="1706265"/>
            <a:ext cx="7391400" cy="830997"/>
          </a:xfrm>
          <a:prstGeom prst="rect">
            <a:avLst/>
          </a:prstGeom>
        </p:spPr>
        <p:txBody>
          <a:bodyPr wrap="square">
            <a:spAutoFit/>
          </a:bodyPr>
          <a:lstStyle/>
          <a:p>
            <a:pPr marL="342900" indent="-342900">
              <a:buFont typeface="Arial" pitchFamily="34" charset="0"/>
              <a:buChar char="•"/>
            </a:pPr>
            <a:r>
              <a:rPr lang="en-US" sz="2400" dirty="0" smtClean="0"/>
              <a:t>Rayleigh scattering - elastic scattering of light </a:t>
            </a:r>
          </a:p>
          <a:p>
            <a:pPr marL="342900" indent="-342900">
              <a:buFont typeface="Arial" pitchFamily="34" charset="0"/>
              <a:buChar char="•"/>
            </a:pPr>
            <a:r>
              <a:rPr lang="en-US" sz="2400" dirty="0" smtClean="0">
                <a:cs typeface="Arial" pitchFamily="34" charset="0"/>
              </a:rPr>
              <a:t>Blue </a:t>
            </a:r>
            <a:r>
              <a:rPr lang="en-US" sz="2400" dirty="0">
                <a:cs typeface="Arial" pitchFamily="34" charset="0"/>
              </a:rPr>
              <a:t>light from the sun is scattered more than red</a:t>
            </a:r>
            <a:endParaRPr lang="en-US" sz="2400" dirty="0"/>
          </a:p>
        </p:txBody>
      </p:sp>
      <p:sp>
        <p:nvSpPr>
          <p:cNvPr id="7" name="Rectangle 6"/>
          <p:cNvSpPr/>
          <p:nvPr/>
        </p:nvSpPr>
        <p:spPr>
          <a:xfrm>
            <a:off x="0" y="304800"/>
            <a:ext cx="9144000" cy="769441"/>
          </a:xfrm>
          <a:prstGeom prst="rect">
            <a:avLst/>
          </a:prstGeom>
        </p:spPr>
        <p:txBody>
          <a:bodyPr wrap="square">
            <a:spAutoFit/>
          </a:bodyPr>
          <a:lstStyle/>
          <a:p>
            <a:pPr algn="ctr"/>
            <a:r>
              <a:rPr lang="en-US" sz="4400" b="1" dirty="0" smtClean="0">
                <a:solidFill>
                  <a:srgbClr val="C00000"/>
                </a:solidFill>
                <a:effectLst>
                  <a:outerShdw blurRad="38100" dist="38100" dir="2700000" algn="tl">
                    <a:srgbClr val="000000">
                      <a:alpha val="43137"/>
                    </a:srgbClr>
                  </a:outerShdw>
                </a:effectLst>
              </a:rPr>
              <a:t>RAYLEIGH SCATTERING</a:t>
            </a:r>
            <a:endParaRPr lang="en-US" sz="4400" b="1" dirty="0">
              <a:solidFill>
                <a:srgbClr val="C00000"/>
              </a:solidFill>
              <a:effectLst>
                <a:outerShdw blurRad="38100" dist="38100" dir="2700000" algn="tl">
                  <a:srgbClr val="000000">
                    <a:alpha val="43137"/>
                  </a:srgbClr>
                </a:outerShdw>
              </a:effectLst>
            </a:endParaRPr>
          </a:p>
        </p:txBody>
      </p:sp>
      <p:pic>
        <p:nvPicPr>
          <p:cNvPr id="6" name="Picture 2" descr="http://www.hk-phy.org/iq/skycolor/scattering_e.gif"/>
          <p:cNvPicPr>
            <a:picLocks noChangeAspect="1" noChangeArrowheads="1"/>
          </p:cNvPicPr>
          <p:nvPr/>
        </p:nvPicPr>
        <p:blipFill>
          <a:blip r:embed="rId4" cstate="print"/>
          <a:srcRect/>
          <a:stretch>
            <a:fillRect/>
          </a:stretch>
        </p:blipFill>
        <p:spPr bwMode="auto">
          <a:xfrm>
            <a:off x="457200" y="2857500"/>
            <a:ext cx="3810000" cy="3505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6" name="Rectangle 20"/>
          <p:cNvSpPr>
            <a:spLocks noGrp="1" noChangeArrowheads="1"/>
          </p:cNvSpPr>
          <p:nvPr>
            <p:ph type="title"/>
          </p:nvPr>
        </p:nvSpPr>
        <p:spPr>
          <a:xfrm>
            <a:off x="0" y="0"/>
            <a:ext cx="9144000" cy="1371600"/>
          </a:xfrm>
        </p:spPr>
        <p:txBody>
          <a:bodyPr/>
          <a:lstStyle/>
          <a:p>
            <a:r>
              <a:rPr lang="en-US" b="1" dirty="0" smtClean="0">
                <a:solidFill>
                  <a:srgbClr val="C00000"/>
                </a:solidFill>
                <a:effectLst>
                  <a:outerShdw blurRad="38100" dist="38100" dir="2700000" algn="tl">
                    <a:srgbClr val="000000">
                      <a:alpha val="43137"/>
                    </a:srgbClr>
                  </a:outerShdw>
                </a:effectLst>
              </a:rPr>
              <a:t>LAW OF REFLECTION</a:t>
            </a:r>
            <a:endParaRPr lang="hr-HR" b="1" dirty="0">
              <a:solidFill>
                <a:srgbClr val="C00000"/>
              </a:solidFill>
              <a:effectLst>
                <a:outerShdw blurRad="38100" dist="38100" dir="2700000" algn="tl">
                  <a:srgbClr val="000000">
                    <a:alpha val="43137"/>
                  </a:srgbClr>
                </a:outerShdw>
              </a:effectLst>
            </a:endParaRPr>
          </a:p>
        </p:txBody>
      </p:sp>
      <p:pic>
        <p:nvPicPr>
          <p:cNvPr id="83974" name="Picture 6" descr="https://encrypted-tbn1.gstatic.com/images?q=tbn:ANd9GcQ-usJnJSmtBX8vlW1r3t-DXGEHdUcnZQoDU-sH6LJyrHQN1wzZ"/>
          <p:cNvPicPr>
            <a:picLocks noChangeAspect="1" noChangeArrowheads="1"/>
          </p:cNvPicPr>
          <p:nvPr/>
        </p:nvPicPr>
        <p:blipFill>
          <a:blip r:embed="rId3" cstate="print">
            <a:lum contrast="10000"/>
          </a:blip>
          <a:srcRect/>
          <a:stretch>
            <a:fillRect/>
          </a:stretch>
        </p:blipFill>
        <p:spPr bwMode="auto">
          <a:xfrm>
            <a:off x="1308100" y="1955800"/>
            <a:ext cx="6121400" cy="3919586"/>
          </a:xfrm>
          <a:prstGeom prst="rect">
            <a:avLst/>
          </a:prstGeom>
          <a:ln>
            <a:noFill/>
          </a:ln>
          <a:effectLst>
            <a:outerShdw blurRad="292100" dist="139700" dir="2700000" algn="tl" rotWithShape="0">
              <a:srgbClr val="333333">
                <a:alpha val="65000"/>
              </a:srgbClr>
            </a:outerShdw>
          </a:effectLst>
        </p:spPr>
      </p:pic>
      <p:pic>
        <p:nvPicPr>
          <p:cNvPr id="5" name="Picture 2" descr="http://upload.wikimedia.org/wikipedia/commons/thumb/e/ef/Mount_Hood_reflected_in_Mirror_Lake%2C_Oregon.jpg/220px-Mount_Hood_reflected_in_Mirror_Lake%2C_Oregon.jpg"/>
          <p:cNvPicPr>
            <a:picLocks noChangeAspect="1" noChangeArrowheads="1"/>
          </p:cNvPicPr>
          <p:nvPr/>
        </p:nvPicPr>
        <p:blipFill>
          <a:blip r:embed="rId4" cstate="print"/>
          <a:srcRect/>
          <a:stretch>
            <a:fillRect/>
          </a:stretch>
        </p:blipFill>
        <p:spPr bwMode="auto">
          <a:xfrm>
            <a:off x="7391400" y="228600"/>
            <a:ext cx="1752600" cy="114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upload.wikimedia.org/wikipedia/commons/thumb/f/f4/Diffuse_refl.gif/220px-Diffuse_refl.gif"/>
          <p:cNvPicPr>
            <a:picLocks noChangeAspect="1" noChangeArrowheads="1"/>
          </p:cNvPicPr>
          <p:nvPr/>
        </p:nvPicPr>
        <p:blipFill>
          <a:blip r:embed="rId3" cstate="print"/>
          <a:srcRect/>
          <a:stretch>
            <a:fillRect/>
          </a:stretch>
        </p:blipFill>
        <p:spPr bwMode="auto">
          <a:xfrm>
            <a:off x="914400" y="3276600"/>
            <a:ext cx="3352800" cy="281043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457200"/>
            <a:ext cx="9144000" cy="769441"/>
          </a:xfrm>
          <a:prstGeom prst="rect">
            <a:avLst/>
          </a:prstGeom>
        </p:spPr>
        <p:txBody>
          <a:bodyPr wrap="square">
            <a:spAutoFit/>
          </a:bodyPr>
          <a:lstStyle/>
          <a:p>
            <a:pPr algn="ctr"/>
            <a:r>
              <a:rPr lang="en-US" sz="4400" b="1" dirty="0" smtClean="0">
                <a:solidFill>
                  <a:srgbClr val="C00000"/>
                </a:solidFill>
                <a:effectLst>
                  <a:outerShdw blurRad="38100" dist="38100" dir="2700000" algn="tl">
                    <a:srgbClr val="000000">
                      <a:alpha val="43137"/>
                    </a:srgbClr>
                  </a:outerShdw>
                </a:effectLst>
              </a:rPr>
              <a:t>DIFFUSE REFLECTION </a:t>
            </a:r>
            <a:endParaRPr lang="en-US" b="1" dirty="0">
              <a:solidFill>
                <a:srgbClr val="C00000"/>
              </a:solidFill>
            </a:endParaRPr>
          </a:p>
        </p:txBody>
      </p:sp>
      <p:sp>
        <p:nvSpPr>
          <p:cNvPr id="7" name="Rectangle 6"/>
          <p:cNvSpPr/>
          <p:nvPr/>
        </p:nvSpPr>
        <p:spPr>
          <a:xfrm>
            <a:off x="685800" y="1834297"/>
            <a:ext cx="7620000" cy="830997"/>
          </a:xfrm>
          <a:prstGeom prst="rect">
            <a:avLst/>
          </a:prstGeom>
        </p:spPr>
        <p:txBody>
          <a:bodyPr wrap="square">
            <a:spAutoFit/>
          </a:bodyPr>
          <a:lstStyle/>
          <a:p>
            <a:pPr marL="342900" indent="-342900">
              <a:buFont typeface="Arial" pitchFamily="34" charset="0"/>
              <a:buChar char="•"/>
            </a:pPr>
            <a:r>
              <a:rPr lang="en-US" sz="2400" dirty="0" smtClean="0"/>
              <a:t>It occurs </a:t>
            </a:r>
            <a:r>
              <a:rPr lang="en-US" sz="2400" dirty="0"/>
              <a:t>when a rough surface causes reflected rays to travel in different </a:t>
            </a:r>
            <a:r>
              <a:rPr lang="en-US" sz="2400" dirty="0" smtClean="0"/>
              <a:t>directions</a:t>
            </a:r>
            <a:endParaRPr lang="en-US" sz="2400" dirty="0"/>
          </a:p>
        </p:txBody>
      </p:sp>
      <p:pic>
        <p:nvPicPr>
          <p:cNvPr id="188420" name="Picture 4" descr="http://hmupn.xjpug.servertrust.com/v/vspfiles/templates/34/images/diffuse_reflecti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320332"/>
            <a:ext cx="3733800" cy="2766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75106"/>
                                        </p:tgtEl>
                                        <p:attrNameLst>
                                          <p:attrName>style.visibility</p:attrName>
                                        </p:attrNameLst>
                                      </p:cBhvr>
                                      <p:to>
                                        <p:strVal val="visible"/>
                                      </p:to>
                                    </p:set>
                                    <p:animEffect transition="in" filter="box(in)">
                                      <p:cBhvr>
                                        <p:cTn id="11" dur="500"/>
                                        <p:tgtEl>
                                          <p:spTgt spid="175106"/>
                                        </p:tgtEl>
                                      </p:cBhvr>
                                    </p:animEffect>
                                  </p:childTnLst>
                                </p:cTn>
                              </p:par>
                              <p:par>
                                <p:cTn id="12" presetID="4" presetClass="entr" presetSubtype="16" fill="hold" nodeType="withEffect">
                                  <p:stCondLst>
                                    <p:cond delay="0"/>
                                  </p:stCondLst>
                                  <p:childTnLst>
                                    <p:set>
                                      <p:cBhvr>
                                        <p:cTn id="13" dur="1" fill="hold">
                                          <p:stCondLst>
                                            <p:cond delay="0"/>
                                          </p:stCondLst>
                                        </p:cTn>
                                        <p:tgtEl>
                                          <p:spTgt spid="188420"/>
                                        </p:tgtEl>
                                        <p:attrNameLst>
                                          <p:attrName>style.visibility</p:attrName>
                                        </p:attrNameLst>
                                      </p:cBhvr>
                                      <p:to>
                                        <p:strVal val="visible"/>
                                      </p:to>
                                    </p:set>
                                    <p:animEffect transition="in" filter="box(in)">
                                      <p:cBhvr>
                                        <p:cTn id="14" dur="5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ATMOSPHERIC REFRACTION </a:t>
            </a:r>
            <a:endParaRPr lang="en-US"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342900" y="1752600"/>
            <a:ext cx="8534400" cy="4525963"/>
          </a:xfrm>
        </p:spPr>
        <p:txBody>
          <a:bodyPr>
            <a:normAutofit/>
          </a:bodyPr>
          <a:lstStyle/>
          <a:p>
            <a:r>
              <a:rPr lang="en-US" sz="2400" dirty="0" smtClean="0"/>
              <a:t>the </a:t>
            </a:r>
            <a:r>
              <a:rPr lang="en-US" sz="2400" dirty="0"/>
              <a:t>shift in apparent direction of a celestial object caused by the refraction of light rays as they pass through Earth’s </a:t>
            </a:r>
            <a:r>
              <a:rPr lang="en-US" sz="2400" dirty="0" smtClean="0"/>
              <a:t>atmosphere</a:t>
            </a:r>
            <a:endParaRPr lang="en-US" sz="2400" dirty="0"/>
          </a:p>
        </p:txBody>
      </p:sp>
      <p:pic>
        <p:nvPicPr>
          <p:cNvPr id="193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895600"/>
            <a:ext cx="4648200" cy="331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38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93538"/>
                                        </p:tgtEl>
                                        <p:attrNameLst>
                                          <p:attrName>style.visibility</p:attrName>
                                        </p:attrNameLst>
                                      </p:cBhvr>
                                      <p:to>
                                        <p:strVal val="visible"/>
                                      </p:to>
                                    </p:set>
                                    <p:animEffect transition="in" filter="box(in)">
                                      <p:cBhvr>
                                        <p:cTn id="11" dur="5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rgbClr val="C00000"/>
                </a:solidFill>
                <a:effectLst>
                  <a:outerShdw blurRad="38100" dist="38100" dir="2700000" algn="tl">
                    <a:srgbClr val="000000">
                      <a:alpha val="43137"/>
                    </a:srgbClr>
                  </a:outerShdw>
                </a:effectLst>
              </a:rPr>
              <a:t>MORE OPTICAL PHENOMENA</a:t>
            </a:r>
            <a:endParaRPr lang="en-US" b="1" dirty="0">
              <a:solidFill>
                <a:srgbClr val="C00000"/>
              </a:solidFill>
              <a:effectLst>
                <a:outerShdw blurRad="38100" dist="38100" dir="2700000" algn="tl">
                  <a:srgbClr val="000000">
                    <a:alpha val="43137"/>
                  </a:srgbClr>
                </a:outerShdw>
              </a:effectLst>
            </a:endParaRPr>
          </a:p>
        </p:txBody>
      </p:sp>
      <p:pic>
        <p:nvPicPr>
          <p:cNvPr id="187394" name="Picture 2" descr="http://www.kadamsphoto.com/nightphotography/wp-content/uploads/2013/03/roan_mountain_twilight_wedge_1381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534"/>
          <a:stretch/>
        </p:blipFill>
        <p:spPr bwMode="auto">
          <a:xfrm>
            <a:off x="2667000" y="1397000"/>
            <a:ext cx="3810000"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705999"/>
            <a:ext cx="9144000" cy="461665"/>
          </a:xfrm>
          <a:prstGeom prst="rect">
            <a:avLst/>
          </a:prstGeom>
        </p:spPr>
        <p:txBody>
          <a:bodyPr wrap="square">
            <a:spAutoFit/>
          </a:bodyPr>
          <a:lstStyle/>
          <a:p>
            <a:pPr algn="ctr"/>
            <a:r>
              <a:rPr lang="en-US" sz="2400" dirty="0"/>
              <a:t>Twilight Wedge</a:t>
            </a:r>
          </a:p>
        </p:txBody>
      </p:sp>
      <p:sp>
        <p:nvSpPr>
          <p:cNvPr id="8" name="Rectangle 7"/>
          <p:cNvSpPr/>
          <p:nvPr/>
        </p:nvSpPr>
        <p:spPr>
          <a:xfrm>
            <a:off x="6795892" y="6172200"/>
            <a:ext cx="2068708" cy="461665"/>
          </a:xfrm>
          <a:prstGeom prst="rect">
            <a:avLst/>
          </a:prstGeom>
        </p:spPr>
        <p:txBody>
          <a:bodyPr wrap="none">
            <a:spAutoFit/>
          </a:bodyPr>
          <a:lstStyle/>
          <a:p>
            <a:r>
              <a:rPr lang="en-US" sz="2400" dirty="0"/>
              <a:t>Earth’s shadow</a:t>
            </a:r>
          </a:p>
        </p:txBody>
      </p:sp>
      <p:pic>
        <p:nvPicPr>
          <p:cNvPr id="1873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67664"/>
            <a:ext cx="3987800" cy="19283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28600" y="6093599"/>
            <a:ext cx="1830053" cy="461665"/>
          </a:xfrm>
          <a:prstGeom prst="rect">
            <a:avLst/>
          </a:prstGeom>
        </p:spPr>
        <p:txBody>
          <a:bodyPr wrap="none">
            <a:spAutoFit/>
          </a:bodyPr>
          <a:lstStyle/>
          <a:p>
            <a:r>
              <a:rPr lang="en-US" sz="2400" dirty="0"/>
              <a:t>Belt of Venus</a:t>
            </a:r>
          </a:p>
        </p:txBody>
      </p:sp>
      <p:pic>
        <p:nvPicPr>
          <p:cNvPr id="18739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167664"/>
            <a:ext cx="3809999" cy="19283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8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box(in)">
                                      <p:cBhvr>
                                        <p:cTn id="7" dur="500"/>
                                        <p:tgtEl>
                                          <p:spTgt spid="18739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187399"/>
                                        </p:tgtEl>
                                        <p:attrNameLst>
                                          <p:attrName>style.visibility</p:attrName>
                                        </p:attrNameLst>
                                      </p:cBhvr>
                                      <p:to>
                                        <p:strVal val="visible"/>
                                      </p:to>
                                    </p:set>
                                    <p:animEffect transition="in" filter="box(in)">
                                      <p:cBhvr>
                                        <p:cTn id="20" dur="500"/>
                                        <p:tgtEl>
                                          <p:spTgt spid="18739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4" presetClass="entr" presetSubtype="16" fill="hold" nodeType="withEffect">
                                  <p:stCondLst>
                                    <p:cond delay="0"/>
                                  </p:stCondLst>
                                  <p:childTnLst>
                                    <p:set>
                                      <p:cBhvr>
                                        <p:cTn id="28" dur="1" fill="hold">
                                          <p:stCondLst>
                                            <p:cond delay="0"/>
                                          </p:stCondLst>
                                        </p:cTn>
                                        <p:tgtEl>
                                          <p:spTgt spid="187398"/>
                                        </p:tgtEl>
                                        <p:attrNameLst>
                                          <p:attrName>style.visibility</p:attrName>
                                        </p:attrNameLst>
                                      </p:cBhvr>
                                      <p:to>
                                        <p:strVal val="visible"/>
                                      </p:to>
                                    </p:set>
                                    <p:animEffect transition="in" filter="box(in)">
                                      <p:cBhvr>
                                        <p:cTn id="29" dur="500"/>
                                        <p:tgtEl>
                                          <p:spTgt spid="18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495800"/>
            <a:ext cx="1408591" cy="461665"/>
          </a:xfrm>
          <a:prstGeom prst="rect">
            <a:avLst/>
          </a:prstGeom>
        </p:spPr>
        <p:txBody>
          <a:bodyPr wrap="none">
            <a:spAutoFit/>
          </a:bodyPr>
          <a:lstStyle/>
          <a:p>
            <a:r>
              <a:rPr lang="en-US" sz="2400" dirty="0"/>
              <a:t>A</a:t>
            </a:r>
            <a:r>
              <a:rPr lang="en-US" sz="2400" dirty="0" smtClean="0"/>
              <a:t>fterglow</a:t>
            </a:r>
            <a:endParaRPr lang="en-US" sz="2400" dirty="0"/>
          </a:p>
        </p:txBody>
      </p:sp>
      <p:pic>
        <p:nvPicPr>
          <p:cNvPr id="188418" name="Picture 2" descr="http://cdn.c.photoshelter.com/img-get/I0000uUmkcAtuqr0/s/600/600/Castle-Stalker-afterg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411480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391400" y="4495800"/>
            <a:ext cx="1505925" cy="461665"/>
          </a:xfrm>
          <a:prstGeom prst="rect">
            <a:avLst/>
          </a:prstGeom>
        </p:spPr>
        <p:txBody>
          <a:bodyPr wrap="none">
            <a:spAutoFit/>
          </a:bodyPr>
          <a:lstStyle/>
          <a:p>
            <a:r>
              <a:rPr lang="en-US" sz="2400" dirty="0"/>
              <a:t>Alpenglow</a:t>
            </a:r>
          </a:p>
        </p:txBody>
      </p:sp>
      <p:pic>
        <p:nvPicPr>
          <p:cNvPr id="1884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02"/>
          <a:stretch/>
        </p:blipFill>
        <p:spPr bwMode="auto">
          <a:xfrm>
            <a:off x="4953000" y="1752600"/>
            <a:ext cx="396240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7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88418"/>
                                        </p:tgtEl>
                                        <p:attrNameLst>
                                          <p:attrName>style.visibility</p:attrName>
                                        </p:attrNameLst>
                                      </p:cBhvr>
                                      <p:to>
                                        <p:strVal val="visible"/>
                                      </p:to>
                                    </p:set>
                                    <p:animEffect transition="in" filter="box(in)">
                                      <p:cBhvr>
                                        <p:cTn id="11" dur="500"/>
                                        <p:tgtEl>
                                          <p:spTgt spid="1884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188419"/>
                                        </p:tgtEl>
                                        <p:attrNameLst>
                                          <p:attrName>style.visibility</p:attrName>
                                        </p:attrNameLst>
                                      </p:cBhvr>
                                      <p:to>
                                        <p:strVal val="visible"/>
                                      </p:to>
                                    </p:set>
                                    <p:animEffect transition="in" filter="box(in)">
                                      <p:cBhvr>
                                        <p:cTn id="20" dur="500"/>
                                        <p:tgtEl>
                                          <p:spTgt spid="188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b="1" dirty="0" smtClean="0">
                <a:solidFill>
                  <a:srgbClr val="002060"/>
                </a:solidFill>
                <a:effectLst>
                  <a:outerShdw blurRad="38100" dist="38100" dir="2700000" algn="tl">
                    <a:srgbClr val="000000">
                      <a:alpha val="43137"/>
                    </a:srgbClr>
                  </a:outerShdw>
                </a:effectLst>
              </a:rPr>
              <a:t>CONCLUSION</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828800"/>
            <a:ext cx="9144000" cy="2849563"/>
          </a:xfrm>
        </p:spPr>
        <p:txBody>
          <a:bodyPr>
            <a:noAutofit/>
          </a:bodyPr>
          <a:lstStyle/>
          <a:p>
            <a:pPr>
              <a:buNone/>
            </a:pPr>
            <a:r>
              <a:rPr lang="en-US" sz="2400" dirty="0" smtClean="0"/>
              <a:t>During the sunset: </a:t>
            </a:r>
            <a:endParaRPr lang="en-US" sz="2400" b="1" dirty="0" smtClean="0">
              <a:solidFill>
                <a:srgbClr val="002060"/>
              </a:solidFill>
              <a:effectLst>
                <a:outerShdw blurRad="38100" dist="38100" dir="2700000" algn="tl">
                  <a:srgbClr val="000000">
                    <a:alpha val="43137"/>
                  </a:srgbClr>
                </a:outerShdw>
              </a:effectLst>
            </a:endParaRPr>
          </a:p>
          <a:p>
            <a:pPr marL="457200" indent="-457200">
              <a:buFont typeface="+mj-lt"/>
              <a:buAutoNum type="arabicPeriod"/>
            </a:pPr>
            <a:r>
              <a:rPr lang="en-US" sz="2400" dirty="0" smtClean="0">
                <a:effectLst>
                  <a:outerShdw blurRad="38100" dist="38100" dir="2700000" algn="tl">
                    <a:srgbClr val="000000">
                      <a:alpha val="43137"/>
                    </a:srgbClr>
                  </a:outerShdw>
                </a:effectLst>
              </a:rPr>
              <a:t>Light scattering - Rayleigh scattering</a:t>
            </a:r>
          </a:p>
          <a:p>
            <a:pPr marL="457200" indent="-457200">
              <a:buFont typeface="+mj-lt"/>
              <a:buAutoNum type="arabicPeriod"/>
            </a:pPr>
            <a:r>
              <a:rPr lang="en-US" sz="2400" dirty="0" smtClean="0">
                <a:effectLst>
                  <a:outerShdw blurRad="38100" dist="38100" dir="2700000" algn="tl">
                    <a:srgbClr val="000000">
                      <a:alpha val="43137"/>
                    </a:srgbClr>
                  </a:outerShdw>
                </a:effectLst>
              </a:rPr>
              <a:t>R</a:t>
            </a:r>
            <a:r>
              <a:rPr lang="hr-HR" sz="2400" dirty="0" smtClean="0">
                <a:effectLst>
                  <a:outerShdw blurRad="38100" dist="38100" dir="2700000" algn="tl">
                    <a:srgbClr val="000000">
                      <a:alpha val="43137"/>
                    </a:srgbClr>
                  </a:outerShdw>
                </a:effectLst>
              </a:rPr>
              <a:t>eflection</a:t>
            </a:r>
            <a:r>
              <a:rPr lang="en-US" sz="2400" dirty="0" smtClean="0">
                <a:effectLst>
                  <a:outerShdw blurRad="38100" dist="38100" dir="2700000" algn="tl">
                    <a:srgbClr val="000000">
                      <a:alpha val="43137"/>
                    </a:srgbClr>
                  </a:outerShdw>
                </a:effectLst>
              </a:rPr>
              <a:t>  - Diffuse reflection</a:t>
            </a:r>
          </a:p>
          <a:p>
            <a:pPr marL="457200" indent="-457200">
              <a:buFont typeface="+mj-lt"/>
              <a:buAutoNum type="arabicPeriod"/>
            </a:pPr>
            <a:r>
              <a:rPr lang="en-US" sz="2400" dirty="0" smtClean="0">
                <a:effectLst>
                  <a:outerShdw blurRad="38100" dist="38100" dir="2700000" algn="tl">
                    <a:srgbClr val="000000">
                      <a:alpha val="43137"/>
                    </a:srgbClr>
                  </a:outerShdw>
                </a:effectLst>
              </a:rPr>
              <a:t>Atmospheric refraction</a:t>
            </a:r>
          </a:p>
          <a:p>
            <a:pPr marL="457200" indent="-457200">
              <a:buFont typeface="+mj-lt"/>
              <a:buAutoNum type="arabicPeriod"/>
            </a:pPr>
            <a:endParaRPr lang="en-US" sz="2400" dirty="0" smtClean="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pPr>
              <a:buNone/>
            </a:pPr>
            <a:endParaRPr lang="en-US" sz="2400" dirty="0" smtClean="0"/>
          </a:p>
          <a:p>
            <a:pPr>
              <a:buNone/>
            </a:pPr>
            <a:endParaRPr lang="en-US" sz="2200" dirty="0"/>
          </a:p>
        </p:txBody>
      </p:sp>
      <p:sp>
        <p:nvSpPr>
          <p:cNvPr id="4" name="Rectangle 3"/>
          <p:cNvSpPr/>
          <p:nvPr/>
        </p:nvSpPr>
        <p:spPr>
          <a:xfrm>
            <a:off x="152400" y="4038600"/>
            <a:ext cx="5715000" cy="830997"/>
          </a:xfrm>
          <a:prstGeom prst="rect">
            <a:avLst/>
          </a:prstGeom>
        </p:spPr>
        <p:txBody>
          <a:bodyPr wrap="square">
            <a:spAutoFit/>
          </a:bodyPr>
          <a:lstStyle/>
          <a:p>
            <a:pPr>
              <a:buNone/>
            </a:pPr>
            <a:r>
              <a:rPr lang="en-US" sz="2400" dirty="0" smtClean="0"/>
              <a:t>–  </a:t>
            </a:r>
            <a:r>
              <a:rPr lang="en-US" sz="2400" dirty="0" smtClean="0">
                <a:effectLst>
                  <a:outerShdw blurRad="38100" dist="38100" dir="2700000" algn="tl">
                    <a:srgbClr val="000000">
                      <a:alpha val="43137"/>
                    </a:srgbClr>
                  </a:outerShdw>
                </a:effectLst>
              </a:rPr>
              <a:t>The fastest</a:t>
            </a:r>
            <a:r>
              <a:rPr lang="en-US" sz="2400" dirty="0" smtClean="0"/>
              <a:t> sunset is  </a:t>
            </a:r>
            <a:r>
              <a:rPr lang="en-US" sz="2400" b="1" dirty="0" smtClean="0"/>
              <a:t>2 minutes 47 sec</a:t>
            </a:r>
            <a:r>
              <a:rPr lang="en-US" sz="2400" dirty="0" smtClean="0">
                <a:effectLst>
                  <a:outerShdw blurRad="38100" dist="38100" dir="2700000" algn="tl">
                    <a:srgbClr val="000000">
                      <a:alpha val="43137"/>
                    </a:srgbClr>
                  </a:outerShdw>
                </a:effectLst>
              </a:rPr>
              <a:t> </a:t>
            </a:r>
          </a:p>
          <a:p>
            <a:pPr>
              <a:buNone/>
            </a:pPr>
            <a:r>
              <a:rPr lang="en-US" sz="2400" dirty="0" smtClean="0"/>
              <a:t>–  </a:t>
            </a:r>
            <a:r>
              <a:rPr lang="en-US" sz="2400" dirty="0" smtClean="0">
                <a:effectLst>
                  <a:outerShdw blurRad="38100" dist="38100" dir="2700000" algn="tl">
                    <a:srgbClr val="000000">
                      <a:alpha val="43137"/>
                    </a:srgbClr>
                  </a:outerShdw>
                </a:effectLst>
              </a:rPr>
              <a:t>The slowest </a:t>
            </a:r>
            <a:r>
              <a:rPr lang="en-US" sz="2400" dirty="0" smtClean="0"/>
              <a:t>sunset is </a:t>
            </a:r>
            <a:r>
              <a:rPr lang="en-US" sz="2400" b="1" dirty="0" smtClean="0"/>
              <a:t> 3 minutes 23 sec</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2362199"/>
          </a:xfrm>
        </p:spPr>
        <p:txBody>
          <a:bodyPr>
            <a:normAutofit/>
          </a:bodyPr>
          <a:lstStyle/>
          <a:p>
            <a:pPr algn="ctr">
              <a:buNone/>
            </a:pPr>
            <a:r>
              <a:rPr lang="en-US" sz="7200" dirty="0" smtClean="0">
                <a:solidFill>
                  <a:srgbClr val="FFC000"/>
                </a:solidFill>
                <a:effectLst>
                  <a:outerShdw blurRad="38100" dist="38100" dir="2700000" algn="tl">
                    <a:srgbClr val="000000">
                      <a:alpha val="43137"/>
                    </a:srgbClr>
                  </a:outerShdw>
                </a:effectLst>
              </a:rPr>
              <a:t>THANK YOU FOR YOUR ATTENTION!! </a:t>
            </a:r>
            <a:endParaRPr lang="en-US" sz="7200" dirty="0">
              <a:solidFill>
                <a:srgbClr val="FFC000"/>
              </a:solidFill>
              <a:effectLst>
                <a:outerShdw blurRad="38100" dist="38100" dir="2700000" algn="tl">
                  <a:srgbClr val="000000">
                    <a:alpha val="43137"/>
                  </a:srgbClr>
                </a:outerShdw>
              </a:effectLst>
            </a:endParaRPr>
          </a:p>
        </p:txBody>
      </p:sp>
      <p:pic>
        <p:nvPicPr>
          <p:cNvPr id="4" name="Picture 3" descr="http://jezikofil.rs/wp-content/uploads/2014/09/images.jpeg"/>
          <p:cNvPicPr>
            <a:picLocks noChangeAspect="1" noChangeArrowheads="1"/>
          </p:cNvPicPr>
          <p:nvPr/>
        </p:nvPicPr>
        <p:blipFill>
          <a:blip r:embed="rId2" cstate="print"/>
          <a:srcRect/>
          <a:stretch>
            <a:fillRect/>
          </a:stretch>
        </p:blipFill>
        <p:spPr bwMode="auto">
          <a:xfrm>
            <a:off x="2971800" y="3181350"/>
            <a:ext cx="3352800" cy="295246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 y="1600200"/>
            <a:ext cx="9144000" cy="1938992"/>
          </a:xfrm>
          <a:prstGeom prst="rect">
            <a:avLst/>
          </a:prstGeom>
        </p:spPr>
        <p:txBody>
          <a:bodyPr wrap="square">
            <a:spAutoFit/>
          </a:bodyPr>
          <a:lstStyle/>
          <a:p>
            <a:pPr algn="ctr"/>
            <a:r>
              <a:rPr lang="en-US" sz="3000" dirty="0" smtClean="0"/>
              <a:t>The visible Sun disk touches the horizon and after a particular time interval disappears behind the horizon. What is the duration of this time interval? Explain the optical phenomena observed during a sunset.</a:t>
            </a:r>
            <a:endParaRPr lang="en-US" sz="3000" dirty="0"/>
          </a:p>
        </p:txBody>
      </p:sp>
      <p:sp>
        <p:nvSpPr>
          <p:cNvPr id="3" name="Rectangle 2"/>
          <p:cNvSpPr/>
          <p:nvPr/>
        </p:nvSpPr>
        <p:spPr>
          <a:xfrm>
            <a:off x="12700" y="457200"/>
            <a:ext cx="9144000" cy="923330"/>
          </a:xfrm>
          <a:prstGeom prst="rect">
            <a:avLst/>
          </a:prstGeom>
        </p:spPr>
        <p:txBody>
          <a:bodyPr wrap="square">
            <a:spAutoFit/>
          </a:bodyPr>
          <a:lstStyle/>
          <a:p>
            <a:pPr algn="ctr"/>
            <a:r>
              <a:rPr lang="en-US" sz="5400" dirty="0" smtClean="0">
                <a:solidFill>
                  <a:srgbClr val="FF6600"/>
                </a:solidFill>
                <a:effectLst>
                  <a:outerShdw blurRad="38100" dist="38100" dir="2700000" algn="tl">
                    <a:srgbClr val="000000">
                      <a:alpha val="43137"/>
                    </a:srgbClr>
                  </a:outerShdw>
                </a:effectLst>
              </a:rPr>
              <a:t>4. Sunset</a:t>
            </a:r>
          </a:p>
        </p:txBody>
      </p:sp>
      <p:sp>
        <p:nvSpPr>
          <p:cNvPr id="4" name="AutoShape 4" descr="data:image/jpeg;base64,/9j/4AAQSkZJRgABAQAAAQABAAD/2wCEAAkGBxMSEhUUExQWFRUUFxQUFBUXGBcUFRUUFBQXFxQUFBUYICggGBwlHRQUITEhJSkrLi4uFx8zODMsNygtLisBCgoKDg0OGhAQGywkHCQsLCwsLCwsNCwsLCwsLCwsLCwsLCwtLCwsLCwsLCwsLCwsLCwsLCwsLCwsLCwsLCwsLP/AABEIALEBHAMBIgACEQEDEQH/xAAcAAABBQEBAQAAAAAAAAAAAAAEAAIDBQYBBwj/xABGEAABBAADBAcFBQQIBQUAAAABAAIDEQQhMQUSQVEGImFxgZGhEzJCUtEUkrHB8BUjU6IHFjNDYnKT4URjgsLxJFSjstL/xAAZAQADAQEBAAAAAAAAAAAAAAAAAgMBBAX/xAAoEQACAgEDAwQDAQEBAAAAAAAAAQIRAxJBURMhMQRSYZEiMkKxgRT/2gAMAwEAAhEDEQA/APHG0nABP+zHgl7IhehZziDQnhoTQ1Pa1FmDgApQAmtaFK0BY2AmtCmY0JgpPaUtmpD1I2O0moiJqNRRQGtgU7MOpY2IqOC0jkVjAHbh1IIUW3BuOhCf+zZOxSc0WUAIxhN3Qin4KQcLUXsH/KkeRDqA1jUTHGoWxuGrSEVC3vU3kG0hPstE8QqUM0UrY0LIY0CmFcMIRvs00sVFMRor34YKGTCqyc1ROCqpiNFS/DIeXDK4c1QSMVozIygUUkCGkiV5JEg5oVZNM55Rop3sULmqzkiQ74ltCFe5qjIRj41C9iwLBiE0qYtTC1BtkZTU8hNIQaXUW4k+AHQ2kT/g9UzfPAeq4tbOnQhn2ZIYcJxld+iE0vcs1s3pod7Jq4Y2rluXRfMI1sdY0cETVK2IJ7HjmFNER2Jeox1iRyPDqZrCpYipmg8kjyj9NIjj3kSwuXQw8iioInH4SpSzFFAYzeRVuI4omHDHkrCDBEqMspRQKeKN/MouLAk81fQYDuVlh8B2KbyDUZpmy75qePY/JbGHZw5IuPZo5JdYGLkwBCiOEI4Lcz7LVdiNnUtWQWkzKGEqJ8avMRh1Wzx0qrII4Fa8KBxRUxQcrlaOURwZG8qJz117kJLKrxmJKBI8oSVRvxKhfiV0Rmc8oClpCvISlmQssyvGZzygPeh3hRvxChdiE9knFkjgoiFG6dMMyLQUyRwUZCYZUvaotDUw8YMu4lObsp3I+qjZtd/IIqLbbhqwFeW5SO+LgMGznDgfNObhH8iiG7ZJ+AKaPaZ+X1Sa5FEobAzcHIeCczZz+SsI9oH5ESzGH5UrmyqhErmbKPJEw7NVlDiSfh9UUJCNWFTeVlFBAEWzDzKLZsx/Aoxs45FFQT9hUZZGMogcWzJRyRsOClHBWGHxH+Eo6J5PwlScyiiAQ4Z/EKxw+EPIomJ3MI2B45JHI2jmEwPYVc4XCgcEzDTDkrSCQHghOyOSTQ+DDDki2wBOjUoXdixqjhlNtkToQhZsCCjyopm2tyY41dGRm0/Jn8Zsdh+Jt8s1m9obMaCRYBHatjPCG9Z3D3R28LWW2i2ySV57nTPQxJyRlMbhwDqqmdi0mJgCBkwqdZCjgZ+QFCSxErSOwahkwQVo5qEcKMpNAUHJGVrZMIEFPgQuqOcnLEmZZ4KFlaVo5sEg5sGrxzHNPCZ6RpUDrV1LhUHLh1ZZTnlioriU0uRL4FE+JDmTqiDeXN9OLU3cWa2MqL+NsPJFxGLlarGtREbAvJk3yexHCuC1YIj8IU7IIVWNaFNG0KLnJbllhXBaxQxjiiWMbwKq491FRuCR5XyUWFFnHGODkdEzgXX3qpheEfDKkeVj9ItIsO3kjIsM1V2HlR0chUXmZnTDYmAaKwgLVVxklH4ZqSWUbQqLFkbURHEFBEFKChZSTig+BgVlhmBUsMitsC+1WGTucmeDSLVgUihjUoK9jDLseazqa5dtRvcmyTSiCQFj497tWdx2FPylXmNnVJisUfmK8LLP8ux6vpFIpcRgncigZoSNQQrWbEHmg5MS7g5IsjPR6V+Stcw8AT4KCRrvlPkUVicU/wCYquxOKeLzdpeR1y011VY5GxXhVEco5goSR4TZMVep4ce5CumaQST9PNdEZHO8Y2WihZ8K7s8wpCWnVw8woNwcT3Kym0SeOwKWPu8wgpWKyxQBHU6veC780I6E1wPoqrKQlhK10dmgoZcORqrB0LgdFBLiAz3r8BaZZm/BJ+nW5WuhvRQliu8TiABbA1wOeZP4Ug37QHGFPHLJ7Ep+nSGtKkYmjacHyv8AJv1UjdqwfK/yH1UnGfB3Rz492SstTtJULNr4bk/yH1UrdtYbk/yH1UpQn7Sy9RiX9BDHoiORCt23hf8AH91PG3MJzf8AdUnin7WUXqcXuQcydExYpVQ27hObvulSDb2E+Z33SpPBk9rLL1WH3IvIcaQjodoLLjb+E+d33XJ7ekOF+d33XfRTl6XI/wCX9DL1OB/0vs2cGPVlBtJYGPpRhB8Z+676KdvS3CfxD9x/0UX6XL7X9A8+B/0vs9Ei2p2ogbSXnMfS7CfxD91/0RUXS7Cfxf5XfRJ/5My/l/QjlhfiS+z0KLHqwwu0a0Xm8fSvC/xgPB/0Vhh+l2E/jty1yd9E/RyrZ/QSWGSq19np0O00ZHjgV5zhulWFOkzT976K3w+1WOFh4oa51XfapGWaOzOOfpcb8NGxfjQg8TtBUWIxu7qa4+l6KlxPSbDA0Z2A9ppE55pbMzH6SG7NBi8bapcZjaVPP0owv/uYvvhV+I6QYU/8TF99v1UOlkezPQh04Lyiynx+qEO0LzGnaCFUSbYw3DER/fb9VF+0sOf+Ij++36p1hlwyizQ5X2Wxx4OhQ8+ICFbi4D/fxffb9U4ywn+/i++36qixy4B5YvdEUrwUJKRnpXHu7kaWRH++j/1GfVMdh4/4sf32fVUVok3DkpJY4zmA3s6tKKSPtV2/BR/xI/vN+qhfgGfxGfeCfWyTjF7lIRXFMMh+YK2k2ez52+YUDtmR/M3zCZTQuhFeZzxKjdihxoouXZjfnHmg5tlj5h5qkdDEkq8f6QuxTexRGZvNNk2bXEeagOze1dEYw5OaU5cFa0N4/j/spGNYeNaa3XjktbgsC9zs5ImnO2ho8aB05qT9lV8bnOzsNY3LLmW5+YXpqJ5dmNfGBy8HArpLayB7bIP4Ba8CEEBznD/OyEmwdCGuF+ZRWIwjGjqsdIObGsbnwJsnLsW6QMNvtrQX3n1tPLmcvWvKwtdBHK4ENw7Q4ZgEb9jvND8U2Zhpv7hodpTfZAk9rXOJJ15IoDNQ4VpzJAHebvlQanPw7A6rLga91jxrzuj+K1mGwGI3reDhwRqDCP5XEbx7FdYLBkhzftWlA70UbDfIuYa8b4LHRphsPsGRzba1j8roOLXUONOAIQZwlZExtOdhzl6SY3NaGNnY++e7XVOdudlX1QW1MEZa9pCyRxyaQ9ld1sq/NYbR5/IA3X2R7b3v/qT6pzIRvAAMeSLyePAEHQ9lhbaHo5G2nSQRtbYsOJoZ5W7MDjxVphejWEeTuQseRVgMkeBzoty4jVK3RqjZhIcK80PYEXoASbz4fgjhh3NNHByChn1xkO2wa816BBsoRb25gYDw/s3tdwzNg810RwBpD9nvcdS1sf7sDUuBeKU3KyqjRi8O3qhz8M4VoQ4Os6C6y8+eicJTo3Cl2ehcCCSOTclrv2Vg3gn9nvzz6m6X6ZCmurPNDt2TgKs4GdhsDr72X+YUaHakbXAyszUb5GmzgiSLB3Q8DPhkSrTC7YmDhu4Z7DYqw4gHtB97xWng2XgwAWsYzk874Zfcd0+PYVq+jroGe85jiCMgJSC7Kt23uBJ7FJssm0jzzG7axTgd7CvcBeY9sKsknIOA46aLO4rHvcCX4UknR9OvLTXLyX0JtLHs3Ou0xtJrec4xNFms6IPHgsJjsdgmk78IeBlYL5G59riSPJC+zNTa4PIsROCSDhyAeO46xzJF16KEzQBucL7ByveaezQL1h/7McQDFA0m/iDXdmrQf1xXfs+HG7Ue646FluFdjtzNUU1wTcW9zyBjoDZLa5N65PnSHxUkDcgw95v17F7JJhMMz3w/rE6McSK5mFwHpxQsmzcOCHNEjTloJ2j+awqqa4JOD5PI2OwztbB7QefDdGuqduYbIWb7A6uHZZ8l6li4YXZCYtAOZDW5EZZuHW8bQQ2MNWYom7AJe+r5C8rVVLsSaPN5I4Lrerlk4HxsJvsIK978fTqhejv2M8kB02un7yjprWla5qOLZbG64l3YCWOJAPDsTpoU87bhYnEBrwb7HADvtqcdjnUFpHOxS9G/Z8LsjLdAnNw0AzOV13qvxOymkit3dGVktJ86B9Ey0mHn78IAfeb5qMwD5m+a28uEhYdQ4Hmwk+lX6IDGbOicf7NjBxJJb6WaSuC2NsyroVwRH9EK7n2XGNCPMqCTZbQLBv8AXek0fBtlWYiuiF3Iqyi2VvC20ezeqk12ypR8HqVmn4CySSWXiwDwaAPRdftCU6vZlpQjBy7aWqGw43H+xOeh3mmvC/zUjOjTQPcLfAE+IBK2vk0y8OMnIO6e8mRxI8iFJE/EEZzNABvOQ3Y8VZ47YQzHtHZcKDQPDX0VQ/ZsQ4nLtBPpkEdwLrCbVmZk/FQ7uXFjzlpWZK5P0micbfcjhdFxLWjtprcz3qmw+zo3E0JHVoGC/wDwiv2CdwO9jMBpZYTZ7Dms7/AUXeD6S4GPrH20jj7xDaHcA54yXJOlGAeesMZ3GYtZfOmk+VeKzMmxyTkJL5bhJSPR2ar9nJXMtIHqld2bRpsR0uwJG6MLIQL3T7UG/wDMXNsKtk6UtIO7Drrb3EV3EEBVOE2JI802OV2Xwxlw89FaYPorMRYhl8WUD3WhN8m0Hf12327r2SsbYJ9jKIyewjc/NEYHpDhbIczEtv3X+0ikfWpDg6mjNPwvQ+XLegkaOPug+HWulYYfoawmtz2fa/dt3LLer1CLjyjalwH7NmDw0MfKcsgXYZrhZsEOjewkdoHYi/aPsAB0pFAl7ZHFh520uc7jqFX4zoQGxXFNCy/eJre7urY9ULhehb7B+0xFzdOrYF65pbhyN+XBd4b7U/f3TMHWaazea0NrNrWl7ORObrXWbKxUxJkfO0jICSIbgPI78zq8DxQjeiMklCWVsjLrdBl/lGYVxH0FHULZHt3cmAkkN7nOGvgEkpRXhjqMnsU+0sJjwc5oyB8Jkc0tHIs9ofIWo4mu3h7ZzQW3VPJ8Q1xPotvgehMb3APBJFhxyaDQ4hoGatMD0FgY51xtA4U4m++xl+tUuq12G7R8s8zdGXaTsFcTZ8B1bvzVXLsuZ5prybytrjQvtOi9rxHRPDUTucMgCHeGYB9VldtdFoH+7GWMBo0WuffhddxcERkojN6/B59HsOVmTp20LO64vIv7v6pSF2LYKE5aOEbXFu8MsxvNN8M1qB0Vcz+zbigBdVJGR/p+0aT5qmxuxCL324uQ6ubTI/AOBd6uVYziyLi0A/8ArZfdnc5oGhxG6wDtN/jSrDjsS15DZIHuI3d0SQv3h2u3rJ8VPiBQ3IcEQbsunpx7jZI8ULNhJw4OdhRY4COMtz7Awg+KddybIse3HSWx0bXcd0eykArLIbxrwQO9ioyBuFt6saHNvkXMaVatllDrLXMGdD7MwjttrWtP4rpwLZXFziSXf8gsz8SAnoWwFzsS1vuVfztL/IP08EPicbiKDd1gA+WOj4rUS4NrY7cJnOoANbTWkDLMn2l+SzuJY2M22CTnT9zLu6iPJhN9sxG5To2kc2sJPjnaidtSYiiI65mMtIrttNixkhaQPbAHgAAAOQ6l/koTPM3QyHlvAOrO8rzTWA+LEm63oiTwEjmO8w5StwbXdZxII/xPd6iz6IWX27wLkeP+gj1agZcJNZNlx4mzn5rG3wFF07ZYdmJJADrZkArttuikjgY0U2WN2XHI9tWPWlSYTaWKjNBzq+XWvA/RTy7SmPEt742/kFqkuDKDIiXjLdy4h8bT5PAK6A/g9g7C6O/RwQkGIkd7zYnVzZRPopHYqXhCyuFbv/5W2FFs7bkjmWJWl2hphaBnQ1yojPhWdqN22nEWZY+qPeGZd3tLRn3ZKI9FQf7x3lf5Jg6LPHxnyCn2KWw+PbM7Yw4Df+IusCqJyLay07dRWqvIJzIxr27hoAuaWiiSLLWPJFkEHzGqyjujM1X7S/C8uCWEwGM3SGOAbmDqLQ0mCbNMNsyN6zY2NAq8mXZOhYbo6ceK6/pHiQS1s0YkyG44NI4EdewBqfLgs43o7i35Fzc8zdnxJ4oeXo1iWkihl3AH1S6YG6mb7B7axVloLb3HEFkeReBvUSXZiiMw7PPLVU7Ok2Ks+1lYKoljwWk38O6HWFm3bExooBpdQypxyB4Z6cUndHsZqYvUWsUMZrnI3822MRuB7QC2gd3K6LbvIniaCCd0rk3bAfG7qjrtY1gJ7KLvRY8bPxrSG+zeCTlR1PhoUR/VzHPdTm51duN8dL7zos6ePcbqS2L89MMW0NduxvYTm5hsDQAOJbQ8RxVjB0pnko/ZnVo1x9mBkOFuAOorS7WdwPRnHtPULGk+PHkRzT5OiO0ZHW97N69STpzy0Syji+DYyyGiw3SN77p4bumiK3SCc91wLXDnx4HTgczbjmsyka47zbMe44MZxLiSOY8SAsoOh+NALS+PrUSdCa0spsPRfaLDut3aOdtcQL7aF8Erji2ZRTnwbLDbSxPAbzq4Xbm1dU4jOrzBOnBWGD6XyXuSQksJsC2tdyoAXZvjzWBw+z9qB5DQRVW7eAGX4q1k2FtQtB3mkOIOTzQuqJBGXLwSOME/KGUm13TNz/Xl7QS3DvrWyQ6+wAUfNPh/pDiIv2NnsyPbdjs5rBwdGtpOkaSwuc7iHjLjmdBoVpY+gOKq/wB0CdWhzsr14I7bOwqG6r/pbbQ/pFa1nUhdmDukkbodwtVzOn0ErQ6WGpGmureZ3a14C710yQmM6B4sZfu3ZXkcu7OlSRdEcadGsYDfvEtsfRb+L/ZmVFfqi8xXTCMUDGBwDS6zfE2L49iWzemMM10wADgXez043Vm7GXZ2rP4nohjOPsj3F3r1VXN6KbQ3v3bQ06XvUM8q0R08VfsDnNP9TV4zpJKC64S2mlxa11nvJzNHnXClnm9Kt1waIHguJJc2UgHLNwHswSe8+SDl6NY7fAkliDsqLnO+HQB1cES7YWLcR7WaGRoIIDjIR2kUPC08Y40vJOUpN+C4dtsiMOY1xLhYEht1XQsi74ZDNVm1umpjjyja55PHeoCtc875ZKjxHR/Eb9tdG2jzceJ4EfqksVsCQinTgn5Q2hda614qixwEc5BUP9JDt0+0iFk6MaA2gAKJNm9c0dB03geRYDR23va5D3d31WZi6GzE9WRvraKg6Hzg5ysbWjiKz4Zk0UaIC6pGgxO3MO7O4wRRBcKOfZxKhZtSBwPuuF0S0uaOedKqxXRGcAuc+F92LLTenA81Wy7AkBI/d8DkSKy4JklsYy5l2jgyd26OYJj3g0cLJrNumZTI8DhyHvjkJDM3kF7g0G8y4aA0VXQ4HExG4naUc3GgRmOqRRpCyYPFda3C3XYJOd62AO3im7ozsaWLAM9wzQh90GuldbdNSbo56dhQEpay9xvtH/L7X4askkm289Fn3YOc6hpN3d53+aTMJiG2Bu9YbpAIzbrWaO4dgiTbkrRRY0AuHul1gC+qSe8aclMdtRDSST/TYfVAfZHaOYT3OA/7U79nR/Ex19jwP+1b3XgzsaCLa8fzDzRDNpMPEea8+E5UzJip2hz0WPHsI499ImHEMI188l5s2VOE47Uro2z1CN7eDvVEMffI8NeC8qbjG9vmV37c3tSuKNs9dFXZrzRDntORodt/mvGxj2Dmutxsfy+gSPGuRlI9lZM0V1mZZ++LTpcXCM3zxC+crG/iaXjzcewfCnDafIV5pekOpnrUeOw4OWJiPc9pI8iV39pQ31Zmu5jrelDNeTDHlTNxjjxKOkMsh63HiGOOTh/17zB205wAPfakGMY05yxi/wDmM/MryeLFPGjneBr81YYbac40kf4m/wAexK8RRTPSI9s4cGjPCD2vZZ8br1VxDi4SBU0Zvg128e3Nt815xgtu4sfEa4bwarOPpZi2DPcNcKbfkpuA12en4HGREgVJd2D7KUj727Q81bCUnRp7zkPLX0XluE6cYuso2eINjzVngunOIob0bTzycCe3IKkZpdiUvTTl3RuJopze6+No5GNzvXfCqcZgsRR/fgf5Y2CvvByqndPCNYRnp1tU1/ThjtYZB3UfySzkmuzCOHLF91/hHisBP/HcTzoMP/xhqrZ9nSO95xd/mdI8eAc7Lgi5ulsPEPaTzA+qDl6SxXkT4tPpX6yUk5HRpW5E3AOYDu7je4EcNNc/FROw8p+Xwvl3rk3SCLPr/wArvohZekUQGvLQHl3J1qJyjEc/CSXeR8wh58E6sznl+HMqGbpVEPiJ5ZEIKXpc3v8AAq0dZCUYhf2acDqOFa0RY7Bz9eCYxuJy3hGRxtrjwq/e1VW/ppQPUo8MzWSFf00NVujuB/XYqrV8EmjStjcDfVGWgaaF8a3kP9gPxnjkWjdy5UbWbl6ZOvJtISTphLwrxFplZhrJMB2+JAv8EK7Au5/jfjnSycnSiU5WPJQf1hm+YJ1L5FaNecC7Mbw7NVC/Bu+YeayEm25jfW1ULtqS/OfNbrM0mukwDq95vmfooDgjzZ5/7LKnakvzlRnaMvzFHURmkHDRztPMZ5+qiDTySAPMpKGska13MLgvsUe6bTtwooLJmXxUrWqBnda6WjtCKNsleQEmIU3fFSAHgVlBYdG0ck9hago3uCcJiD/ujSbqRax0po3cK07FWR48CrB/D81K7aAJ4gd1/ms0jqaLYV8voEdhXDWlmYcaBz8v91LDjLuslnTHWVGqO2WxvDXNNH4gMh352rqKaJ9F26fLJefvxFijR/XNG4TaIZkRfckeIeOXk9CGJZzHgUSMS3dyIB7wV50/aUl2xra7TmrPC7Re4ZtHhSR4C8cxqptqRMHWLb8vxUMe0oXZ7wA5Agg96y8uNug5pvuUjcSG6sPqPwWdFDPLZopdoRONWO6wgsXiaHUY1x5E1+Fqm+3t13T5kqN+Kbqd8fgmWGibmiydiiW9ZoZ3davOlXzTsbq4uJ+bU8choh5MQzv7Ty/JCSTMdZY3rcTdp1AjLIiWSVtXRHmhH49jXbvlka7rQYxYF22+edKN+LafhrxT6SbmWD5WuHI9yGmcxoux6ICTG8svVCyTlwolFCORambsBUbpBWgVfHM8aHJPfM/mtMsIkkHIJgeOSG3zwKf7Zw71plk2+DwUJmF1SZ9ocP8AwmGYk2gLJHPCiMzUnOJ5KJ1clhliEx5rvtioaXFlswIE5T/tPYEHa7vLbYBjMVXBPGLOiA3lzeRqYB5lC6JAgrSRqAPEwXPbttBWnNW6gLSGdnIH9dq6HMvKx4qp0zGS4Zb4o1G2XDpG9i66v1SpAL4qQSLdQWXTXj9Up2TjQZKj9qk2co1BZpMJO2xdEI7fZV76yIxR4KcY13E32HMeSLHU6Lx+KA7QuOxPM+Sozir4fkmPmPArLN1l5Jia0Kh+3voixXKgs297uZXBI7mUahHIvH4juUPtC4+8Mu2lXCW8inGuaLMsnfMLzcPNTCUcwQPFVvswuAVoUWYGzPaTlkoQ7tUBKZSywDIpANCnb44lBloXC5FgEvI5prnBQByRKLAn9qub4UG8lvIsCYvCbvJlpqLAcU1JJYBxJJJBgikEkkAdTiupINOOXSkkgBvBMSSQYJPbwSSQBP8ACO/6LiSSBjildr+uSSSAQm/VcekkgBpUMmqSSDBNTjokkgBBOOqSSAGFJJJAHEgkkgwQXEkkGiXEkkAdXHJJI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MSEhUUExQWFRUUFxQUFBUXGBcUFRUUFBQXFxQUFBUYICggGBwlHRQUITEhJSkrLi4uFx8zODMsNygtLisBCgoKDg0OGhAQGywkHCQsLCwsLCwsNCwsLCwsLCwsLCwsLCwtLCwsLCwsLCwsLCwsLCwsLCwsLCwsLCwsLCwsLP/AABEIALEBHAMBIgACEQEDEQH/xAAcAAABBQEBAQAAAAAAAAAAAAAEAAIDBQYBBwj/xABGEAABBAADBAcFBQQIBQUAAAABAAIDEQQhMQUSQVEGImFxgZGhEzJCUtEUkrHB8BUjU6IHFjNDYnKT4URjgsLxJFSjstL/xAAZAQADAQEBAAAAAAAAAAAAAAAAAgMBBAX/xAAoEQACAgEDAwQDAQEBAAAAAAAAAQIRAxJBURMhMQRSYZEiMkKxgRT/2gAMAwEAAhEDEQA/APHG0nABP+zHgl7IhehZziDQnhoTQ1Pa1FmDgApQAmtaFK0BY2AmtCmY0JgpPaUtmpD1I2O0moiJqNRRQGtgU7MOpY2IqOC0jkVjAHbh1IIUW3BuOhCf+zZOxSc0WUAIxhN3Qin4KQcLUXsH/KkeRDqA1jUTHGoWxuGrSEVC3vU3kG0hPstE8QqUM0UrY0LIY0CmFcMIRvs00sVFMRor34YKGTCqyc1ROCqpiNFS/DIeXDK4c1QSMVozIygUUkCGkiV5JEg5oVZNM55Rop3sULmqzkiQ74ltCFe5qjIRj41C9iwLBiE0qYtTC1BtkZTU8hNIQaXUW4k+AHQ2kT/g9UzfPAeq4tbOnQhn2ZIYcJxld+iE0vcs1s3pod7Jq4Y2rluXRfMI1sdY0cETVK2IJ7HjmFNER2Jeox1iRyPDqZrCpYipmg8kjyj9NIjj3kSwuXQw8iioInH4SpSzFFAYzeRVuI4omHDHkrCDBEqMspRQKeKN/MouLAk81fQYDuVlh8B2KbyDUZpmy75qePY/JbGHZw5IuPZo5JdYGLkwBCiOEI4Lcz7LVdiNnUtWQWkzKGEqJ8avMRh1Wzx0qrII4Fa8KBxRUxQcrlaOURwZG8qJz117kJLKrxmJKBI8oSVRvxKhfiV0Rmc8oClpCvISlmQssyvGZzygPeh3hRvxChdiE9knFkjgoiFG6dMMyLQUyRwUZCYZUvaotDUw8YMu4lObsp3I+qjZtd/IIqLbbhqwFeW5SO+LgMGznDgfNObhH8iiG7ZJ+AKaPaZ+X1Sa5FEobAzcHIeCczZz+SsI9oH5ESzGH5UrmyqhErmbKPJEw7NVlDiSfh9UUJCNWFTeVlFBAEWzDzKLZsx/Aoxs45FFQT9hUZZGMogcWzJRyRsOClHBWGHxH+Eo6J5PwlScyiiAQ4Z/EKxw+EPIomJ3MI2B45JHI2jmEwPYVc4XCgcEzDTDkrSCQHghOyOSTQ+DDDki2wBOjUoXdixqjhlNtkToQhZsCCjyopm2tyY41dGRm0/Jn8Zsdh+Jt8s1m9obMaCRYBHatjPCG9Z3D3R28LWW2i2ySV57nTPQxJyRlMbhwDqqmdi0mJgCBkwqdZCjgZ+QFCSxErSOwahkwQVo5qEcKMpNAUHJGVrZMIEFPgQuqOcnLEmZZ4KFlaVo5sEg5sGrxzHNPCZ6RpUDrV1LhUHLh1ZZTnlioriU0uRL4FE+JDmTqiDeXN9OLU3cWa2MqL+NsPJFxGLlarGtREbAvJk3yexHCuC1YIj8IU7IIVWNaFNG0KLnJbllhXBaxQxjiiWMbwKq491FRuCR5XyUWFFnHGODkdEzgXX3qpheEfDKkeVj9ItIsO3kjIsM1V2HlR0chUXmZnTDYmAaKwgLVVxklH4ZqSWUbQqLFkbURHEFBEFKChZSTig+BgVlhmBUsMitsC+1WGTucmeDSLVgUihjUoK9jDLseazqa5dtRvcmyTSiCQFj497tWdx2FPylXmNnVJisUfmK8LLP8ux6vpFIpcRgncigZoSNQQrWbEHmg5MS7g5IsjPR6V+Stcw8AT4KCRrvlPkUVicU/wCYquxOKeLzdpeR1y011VY5GxXhVEco5goSR4TZMVep4ce5CumaQST9PNdEZHO8Y2WihZ8K7s8wpCWnVw8woNwcT3Kym0SeOwKWPu8wgpWKyxQBHU6veC780I6E1wPoqrKQlhK10dmgoZcORqrB0LgdFBLiAz3r8BaZZm/BJ+nW5WuhvRQliu8TiABbA1wOeZP4Ug37QHGFPHLJ7Ep+nSGtKkYmjacHyv8AJv1UjdqwfK/yH1UnGfB3Rz492SstTtJULNr4bk/yH1UrdtYbk/yH1UpQn7Sy9RiX9BDHoiORCt23hf8AH91PG3MJzf8AdUnin7WUXqcXuQcydExYpVQ27hObvulSDb2E+Z33SpPBk9rLL1WH3IvIcaQjodoLLjb+E+d33XJ7ekOF+d33XfRTl6XI/wCX9DL1OB/0vs2cGPVlBtJYGPpRhB8Z+676KdvS3CfxD9x/0UX6XL7X9A8+B/0vs9Ei2p2ogbSXnMfS7CfxD91/0RUXS7Cfxf5XfRJ/5My/l/QjlhfiS+z0KLHqwwu0a0Xm8fSvC/xgPB/0Vhh+l2E/jty1yd9E/RyrZ/QSWGSq19np0O00ZHjgV5zhulWFOkzT976K3w+1WOFh4oa51XfapGWaOzOOfpcb8NGxfjQg8TtBUWIxu7qa4+l6KlxPSbDA0Z2A9ppE55pbMzH6SG7NBi8bapcZjaVPP0owv/uYvvhV+I6QYU/8TF99v1UOlkezPQh04Lyiynx+qEO0LzGnaCFUSbYw3DER/fb9VF+0sOf+Ij++36p1hlwyizQ5X2Wxx4OhQ8+ICFbi4D/fxffb9U4ywn+/i++36qixy4B5YvdEUrwUJKRnpXHu7kaWRH++j/1GfVMdh4/4sf32fVUVok3DkpJY4zmA3s6tKKSPtV2/BR/xI/vN+qhfgGfxGfeCfWyTjF7lIRXFMMh+YK2k2ez52+YUDtmR/M3zCZTQuhFeZzxKjdihxoouXZjfnHmg5tlj5h5qkdDEkq8f6QuxTexRGZvNNk2bXEeagOze1dEYw5OaU5cFa0N4/j/spGNYeNaa3XjktbgsC9zs5ImnO2ho8aB05qT9lV8bnOzsNY3LLmW5+YXpqJ5dmNfGBy8HArpLayB7bIP4Ba8CEEBznD/OyEmwdCGuF+ZRWIwjGjqsdIObGsbnwJsnLsW6QMNvtrQX3n1tPLmcvWvKwtdBHK4ENw7Q4ZgEb9jvND8U2Zhpv7hodpTfZAk9rXOJJ15IoDNQ4VpzJAHebvlQanPw7A6rLga91jxrzuj+K1mGwGI3reDhwRqDCP5XEbx7FdYLBkhzftWlA70UbDfIuYa8b4LHRphsPsGRzba1j8roOLXUONOAIQZwlZExtOdhzl6SY3NaGNnY++e7XVOdudlX1QW1MEZa9pCyRxyaQ9ld1sq/NYbR5/IA3X2R7b3v/qT6pzIRvAAMeSLyePAEHQ9lhbaHo5G2nSQRtbYsOJoZ5W7MDjxVphejWEeTuQseRVgMkeBzoty4jVK3RqjZhIcK80PYEXoASbz4fgjhh3NNHByChn1xkO2wa816BBsoRb25gYDw/s3tdwzNg810RwBpD9nvcdS1sf7sDUuBeKU3KyqjRi8O3qhz8M4VoQ4Os6C6y8+eicJTo3Cl2ehcCCSOTclrv2Vg3gn9nvzz6m6X6ZCmurPNDt2TgKs4GdhsDr72X+YUaHakbXAyszUb5GmzgiSLB3Q8DPhkSrTC7YmDhu4Z7DYqw4gHtB97xWng2XgwAWsYzk874Zfcd0+PYVq+jroGe85jiCMgJSC7Kt23uBJ7FJssm0jzzG7axTgd7CvcBeY9sKsknIOA46aLO4rHvcCX4UknR9OvLTXLyX0JtLHs3Ou0xtJrec4xNFms6IPHgsJjsdgmk78IeBlYL5G59riSPJC+zNTa4PIsROCSDhyAeO46xzJF16KEzQBucL7ByveaezQL1h/7McQDFA0m/iDXdmrQf1xXfs+HG7Ue646FluFdjtzNUU1wTcW9zyBjoDZLa5N65PnSHxUkDcgw95v17F7JJhMMz3w/rE6McSK5mFwHpxQsmzcOCHNEjTloJ2j+awqqa4JOD5PI2OwztbB7QefDdGuqduYbIWb7A6uHZZ8l6li4YXZCYtAOZDW5EZZuHW8bQQ2MNWYom7AJe+r5C8rVVLsSaPN5I4Lrerlk4HxsJvsIK978fTqhejv2M8kB02un7yjprWla5qOLZbG64l3YCWOJAPDsTpoU87bhYnEBrwb7HADvtqcdjnUFpHOxS9G/Z8LsjLdAnNw0AzOV13qvxOymkit3dGVktJ86B9Ey0mHn78IAfeb5qMwD5m+a28uEhYdQ4Hmwk+lX6IDGbOicf7NjBxJJb6WaSuC2NsyroVwRH9EK7n2XGNCPMqCTZbQLBv8AXek0fBtlWYiuiF3Iqyi2VvC20ezeqk12ypR8HqVmn4CySSWXiwDwaAPRdftCU6vZlpQjBy7aWqGw43H+xOeh3mmvC/zUjOjTQPcLfAE+IBK2vk0y8OMnIO6e8mRxI8iFJE/EEZzNABvOQ3Y8VZ47YQzHtHZcKDQPDX0VQ/ZsQ4nLtBPpkEdwLrCbVmZk/FQ7uXFjzlpWZK5P0micbfcjhdFxLWjtprcz3qmw+zo3E0JHVoGC/wDwiv2CdwO9jMBpZYTZ7Dms7/AUXeD6S4GPrH20jj7xDaHcA54yXJOlGAeesMZ3GYtZfOmk+VeKzMmxyTkJL5bhJSPR2ar9nJXMtIHqld2bRpsR0uwJG6MLIQL3T7UG/wDMXNsKtk6UtIO7Drrb3EV3EEBVOE2JI802OV2Xwxlw89FaYPorMRYhl8WUD3WhN8m0Hf12327r2SsbYJ9jKIyewjc/NEYHpDhbIczEtv3X+0ikfWpDg6mjNPwvQ+XLegkaOPug+HWulYYfoawmtz2fa/dt3LLer1CLjyjalwH7NmDw0MfKcsgXYZrhZsEOjewkdoHYi/aPsAB0pFAl7ZHFh520uc7jqFX4zoQGxXFNCy/eJre7urY9ULhehb7B+0xFzdOrYF65pbhyN+XBd4b7U/f3TMHWaazea0NrNrWl7ORObrXWbKxUxJkfO0jICSIbgPI78zq8DxQjeiMklCWVsjLrdBl/lGYVxH0FHULZHt3cmAkkN7nOGvgEkpRXhjqMnsU+0sJjwc5oyB8Jkc0tHIs9ofIWo4mu3h7ZzQW3VPJ8Q1xPotvgehMb3APBJFhxyaDQ4hoGatMD0FgY51xtA4U4m++xl+tUuq12G7R8s8zdGXaTsFcTZ8B1bvzVXLsuZ5prybytrjQvtOi9rxHRPDUTucMgCHeGYB9VldtdFoH+7GWMBo0WuffhddxcERkojN6/B59HsOVmTp20LO64vIv7v6pSF2LYKE5aOEbXFu8MsxvNN8M1qB0Vcz+zbigBdVJGR/p+0aT5qmxuxCL324uQ6ubTI/AOBd6uVYziyLi0A/8ArZfdnc5oGhxG6wDtN/jSrDjsS15DZIHuI3d0SQv3h2u3rJ8VPiBQ3IcEQbsunpx7jZI8ULNhJw4OdhRY4COMtz7Awg+KddybIse3HSWx0bXcd0eykArLIbxrwQO9ioyBuFt6saHNvkXMaVatllDrLXMGdD7MwjttrWtP4rpwLZXFziSXf8gsz8SAnoWwFzsS1vuVfztL/IP08EPicbiKDd1gA+WOj4rUS4NrY7cJnOoANbTWkDLMn2l+SzuJY2M22CTnT9zLu6iPJhN9sxG5To2kc2sJPjnaidtSYiiI65mMtIrttNixkhaQPbAHgAAAOQ6l/koTPM3QyHlvAOrO8rzTWA+LEm63oiTwEjmO8w5StwbXdZxII/xPd6iz6IWX27wLkeP+gj1agZcJNZNlx4mzn5rG3wFF07ZYdmJJADrZkArttuikjgY0U2WN2XHI9tWPWlSYTaWKjNBzq+XWvA/RTy7SmPEt742/kFqkuDKDIiXjLdy4h8bT5PAK6A/g9g7C6O/RwQkGIkd7zYnVzZRPopHYqXhCyuFbv/5W2FFs7bkjmWJWl2hphaBnQ1yojPhWdqN22nEWZY+qPeGZd3tLRn3ZKI9FQf7x3lf5Jg6LPHxnyCn2KWw+PbM7Yw4Df+IusCqJyLay07dRWqvIJzIxr27hoAuaWiiSLLWPJFkEHzGqyjujM1X7S/C8uCWEwGM3SGOAbmDqLQ0mCbNMNsyN6zY2NAq8mXZOhYbo6ceK6/pHiQS1s0YkyG44NI4EdewBqfLgs43o7i35Fzc8zdnxJ4oeXo1iWkihl3AH1S6YG6mb7B7axVloLb3HEFkeReBvUSXZiiMw7PPLVU7Ok2Ks+1lYKoljwWk38O6HWFm3bExooBpdQypxyB4Z6cUndHsZqYvUWsUMZrnI3822MRuB7QC2gd3K6LbvIniaCCd0rk3bAfG7qjrtY1gJ7KLvRY8bPxrSG+zeCTlR1PhoUR/VzHPdTm51duN8dL7zos6ePcbqS2L89MMW0NduxvYTm5hsDQAOJbQ8RxVjB0pnko/ZnVo1x9mBkOFuAOorS7WdwPRnHtPULGk+PHkRzT5OiO0ZHW97N69STpzy0Syji+DYyyGiw3SN77p4bumiK3SCc91wLXDnx4HTgczbjmsyka47zbMe44MZxLiSOY8SAsoOh+NALS+PrUSdCa0spsPRfaLDut3aOdtcQL7aF8Erji2ZRTnwbLDbSxPAbzq4Xbm1dU4jOrzBOnBWGD6XyXuSQksJsC2tdyoAXZvjzWBw+z9qB5DQRVW7eAGX4q1k2FtQtB3mkOIOTzQuqJBGXLwSOME/KGUm13TNz/Xl7QS3DvrWyQ6+wAUfNPh/pDiIv2NnsyPbdjs5rBwdGtpOkaSwuc7iHjLjmdBoVpY+gOKq/wB0CdWhzsr14I7bOwqG6r/pbbQ/pFa1nUhdmDukkbodwtVzOn0ErQ6WGpGmureZ3a14C710yQmM6B4sZfu3ZXkcu7OlSRdEcadGsYDfvEtsfRb+L/ZmVFfqi8xXTCMUDGBwDS6zfE2L49iWzemMM10wADgXez043Vm7GXZ2rP4nohjOPsj3F3r1VXN6KbQ3v3bQ06XvUM8q0R08VfsDnNP9TV4zpJKC64S2mlxa11nvJzNHnXClnm9Kt1waIHguJJc2UgHLNwHswSe8+SDl6NY7fAkliDsqLnO+HQB1cES7YWLcR7WaGRoIIDjIR2kUPC08Y40vJOUpN+C4dtsiMOY1xLhYEht1XQsi74ZDNVm1umpjjyja55PHeoCtc875ZKjxHR/Eb9tdG2jzceJ4EfqksVsCQinTgn5Q2hda614qixwEc5BUP9JDt0+0iFk6MaA2gAKJNm9c0dB03geRYDR23va5D3d31WZi6GzE9WRvraKg6Hzg5ysbWjiKz4Zk0UaIC6pGgxO3MO7O4wRRBcKOfZxKhZtSBwPuuF0S0uaOedKqxXRGcAuc+F92LLTenA81Wy7AkBI/d8DkSKy4JklsYy5l2jgyd26OYJj3g0cLJrNumZTI8DhyHvjkJDM3kF7g0G8y4aA0VXQ4HExG4naUc3GgRmOqRRpCyYPFda3C3XYJOd62AO3im7ozsaWLAM9wzQh90GuldbdNSbo56dhQEpay9xvtH/L7X4askkm289Fn3YOc6hpN3d53+aTMJiG2Bu9YbpAIzbrWaO4dgiTbkrRRY0AuHul1gC+qSe8aclMdtRDSST/TYfVAfZHaOYT3OA/7U79nR/Ex19jwP+1b3XgzsaCLa8fzDzRDNpMPEea8+E5UzJip2hz0WPHsI499ImHEMI188l5s2VOE47Uro2z1CN7eDvVEMffI8NeC8qbjG9vmV37c3tSuKNs9dFXZrzRDntORodt/mvGxj2Dmutxsfy+gSPGuRlI9lZM0V1mZZ++LTpcXCM3zxC+crG/iaXjzcewfCnDafIV5pekOpnrUeOw4OWJiPc9pI8iV39pQ31Zmu5jrelDNeTDHlTNxjjxKOkMsh63HiGOOTh/17zB205wAPfakGMY05yxi/wDmM/MryeLFPGjneBr81YYbac40kf4m/wAexK8RRTPSI9s4cGjPCD2vZZ8br1VxDi4SBU0Zvg128e3Nt815xgtu4sfEa4bwarOPpZi2DPcNcKbfkpuA12en4HGREgVJd2D7KUj727Q81bCUnRp7zkPLX0XluE6cYuso2eINjzVngunOIob0bTzycCe3IKkZpdiUvTTl3RuJopze6+No5GNzvXfCqcZgsRR/fgf5Y2CvvByqndPCNYRnp1tU1/ThjtYZB3UfySzkmuzCOHLF91/hHisBP/HcTzoMP/xhqrZ9nSO95xd/mdI8eAc7Lgi5ulsPEPaTzA+qDl6SxXkT4tPpX6yUk5HRpW5E3AOYDu7je4EcNNc/FROw8p+Xwvl3rk3SCLPr/wArvohZekUQGvLQHl3J1qJyjEc/CSXeR8wh58E6sznl+HMqGbpVEPiJ5ZEIKXpc3v8AAq0dZCUYhf2acDqOFa0RY7Bz9eCYxuJy3hGRxtrjwq/e1VW/ppQPUo8MzWSFf00NVujuB/XYqrV8EmjStjcDfVGWgaaF8a3kP9gPxnjkWjdy5UbWbl6ZOvJtISTphLwrxFplZhrJMB2+JAv8EK7Au5/jfjnSycnSiU5WPJQf1hm+YJ1L5FaNecC7Mbw7NVC/Bu+YeayEm25jfW1ULtqS/OfNbrM0mukwDq95vmfooDgjzZ5/7LKnakvzlRnaMvzFHURmkHDRztPMZ5+qiDTySAPMpKGska13MLgvsUe6bTtwooLJmXxUrWqBnda6WjtCKNsleQEmIU3fFSAHgVlBYdG0ck9hago3uCcJiD/ujSbqRax0po3cK07FWR48CrB/D81K7aAJ4gd1/ms0jqaLYV8voEdhXDWlmYcaBz8v91LDjLuslnTHWVGqO2WxvDXNNH4gMh352rqKaJ9F26fLJefvxFijR/XNG4TaIZkRfckeIeOXk9CGJZzHgUSMS3dyIB7wV50/aUl2xra7TmrPC7Re4ZtHhSR4C8cxqptqRMHWLb8vxUMe0oXZ7wA5Agg96y8uNug5pvuUjcSG6sPqPwWdFDPLZopdoRONWO6wgsXiaHUY1x5E1+Fqm+3t13T5kqN+Kbqd8fgmWGibmiydiiW9ZoZ3davOlXzTsbq4uJ+bU8choh5MQzv7Ty/JCSTMdZY3rcTdp1AjLIiWSVtXRHmhH49jXbvlka7rQYxYF22+edKN+LafhrxT6SbmWD5WuHI9yGmcxoux6ICTG8svVCyTlwolFCORambsBUbpBWgVfHM8aHJPfM/mtMsIkkHIJgeOSG3zwKf7Zw71plk2+DwUJmF1SZ9ocP8AwmGYk2gLJHPCiMzUnOJ5KJ1clhliEx5rvtioaXFlswIE5T/tPYEHa7vLbYBjMVXBPGLOiA3lzeRqYB5lC6JAgrSRqAPEwXPbttBWnNW6gLSGdnIH9dq6HMvKx4qp0zGS4Zb4o1G2XDpG9i66v1SpAL4qQSLdQWXTXj9Up2TjQZKj9qk2co1BZpMJO2xdEI7fZV76yIxR4KcY13E32HMeSLHU6Lx+KA7QuOxPM+Sozir4fkmPmPArLN1l5Jia0Kh+3voixXKgs297uZXBI7mUahHIvH4juUPtC4+8Mu2lXCW8inGuaLMsnfMLzcPNTCUcwQPFVvswuAVoUWYGzPaTlkoQ7tUBKZSywDIpANCnb44lBloXC5FgEvI5prnBQByRKLAn9qub4UG8lvIsCYvCbvJlpqLAcU1JJYBxJJJBgikEkkAdTiupINOOXSkkgBvBMSSQYJPbwSSQBP8ACO/6LiSSBjildr+uSSSAQm/VcekkgBpUMmqSSDBNTjokkgBBOOqSSAGFJJJAHEgkkgwQXEkkGiXEkkAdXHJJI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25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300" y="3721100"/>
            <a:ext cx="5410200" cy="294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http://solar-center.stanford.edu/spin-sun/angvel.html</a:t>
            </a:r>
          </a:p>
          <a:p>
            <a:r>
              <a:rPr lang="en-US" dirty="0" smtClean="0">
                <a:hlinkClick r:id="rId2"/>
              </a:rPr>
              <a:t>https</a:t>
            </a:r>
            <a:r>
              <a:rPr lang="en-US" dirty="0">
                <a:hlinkClick r:id="rId2"/>
              </a:rPr>
              <a:t>://www.itp.uni-hannover.de/~</a:t>
            </a:r>
            <a:r>
              <a:rPr lang="en-US" dirty="0" smtClean="0">
                <a:hlinkClick r:id="rId2"/>
              </a:rPr>
              <a:t>zawischa/ITP/scattering.html</a:t>
            </a:r>
            <a:endParaRPr lang="en-US" dirty="0" smtClean="0"/>
          </a:p>
          <a:p>
            <a:r>
              <a:rPr lang="en-US" dirty="0">
                <a:hlinkClick r:id="rId3"/>
              </a:rPr>
              <a:t>http://ww2010.atmos.uiuc.edu/(Gh)/</a:t>
            </a:r>
            <a:r>
              <a:rPr lang="en-US" dirty="0" smtClean="0">
                <a:hlinkClick r:id="rId3"/>
              </a:rPr>
              <a:t>guides/mtr/opt/mch/sct.rxml</a:t>
            </a:r>
            <a:endParaRPr lang="en-US" dirty="0" smtClean="0"/>
          </a:p>
          <a:p>
            <a:r>
              <a:rPr lang="en-US" dirty="0">
                <a:hlinkClick r:id="rId4"/>
              </a:rPr>
              <a:t>http://</a:t>
            </a:r>
            <a:r>
              <a:rPr lang="en-US" dirty="0" smtClean="0">
                <a:hlinkClick r:id="rId4"/>
              </a:rPr>
              <a:t>www.physicsclassroom.com/class/refln/Lesson-1/Specular-vs-Diffuse-Reflection</a:t>
            </a:r>
            <a:endParaRPr lang="en-US" dirty="0" smtClean="0"/>
          </a:p>
          <a:p>
            <a:r>
              <a:rPr lang="en-US" dirty="0">
                <a:hlinkClick r:id="rId5"/>
              </a:rPr>
              <a:t>http://</a:t>
            </a:r>
            <a:r>
              <a:rPr lang="en-US" dirty="0" smtClean="0">
                <a:hlinkClick r:id="rId5"/>
              </a:rPr>
              <a:t>www.tutorvista.com/content/science/science-ii/human-eye-colourful-world/atmospheric-refraction.php</a:t>
            </a:r>
            <a:endParaRPr lang="en-US" dirty="0" smtClean="0"/>
          </a:p>
          <a:p>
            <a:r>
              <a:rPr lang="en-US" dirty="0" smtClean="0">
                <a:hlinkClick r:id="rId6"/>
              </a:rPr>
              <a:t>http://hyperphysics.phy-astr.gsu.edu/hbase/atmos/redsun.html</a:t>
            </a:r>
            <a:endParaRPr lang="en-US" dirty="0" smtClean="0"/>
          </a:p>
          <a:p>
            <a:r>
              <a:rPr lang="en-US" dirty="0" smtClean="0">
                <a:hlinkClick r:id="rId7"/>
              </a:rPr>
              <a:t>http://www.webexhibits.org/causesofcolor/14E.html</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60687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forum.celestialmatters.org/userpix/4_topright_1.jpg"/>
          <p:cNvPicPr>
            <a:picLocks noChangeAspect="1" noChangeArrowheads="1"/>
          </p:cNvPicPr>
          <p:nvPr/>
        </p:nvPicPr>
        <p:blipFill>
          <a:blip r:embed="rId2" cstate="print"/>
          <a:srcRect/>
          <a:stretch>
            <a:fillRect/>
          </a:stretch>
        </p:blipFill>
        <p:spPr bwMode="auto">
          <a:xfrm>
            <a:off x="1600200" y="1219200"/>
            <a:ext cx="5181600" cy="3292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upload.wikimedia.org/wikipedia/commons/thumb/c/c0/The_Coorong_South_Australia.jpg/220px-The_Coorong_South_Australia.jpg">
            <a:hlinkClick r:id="rId3"/>
          </p:cNvPr>
          <p:cNvPicPr/>
          <p:nvPr/>
        </p:nvPicPr>
        <p:blipFill>
          <a:blip r:embed="rId4" cstate="print"/>
          <a:srcRect/>
          <a:stretch>
            <a:fillRect/>
          </a:stretch>
        </p:blipFill>
        <p:spPr bwMode="auto">
          <a:xfrm>
            <a:off x="4165600" y="3581400"/>
            <a:ext cx="4419600" cy="26904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hyperphysics.phy-astr.gsu.edu/hbase/atmos/imgatm/blusky.gif"/>
          <p:cNvPicPr>
            <a:picLocks noGrp="1"/>
          </p:cNvPicPr>
          <p:nvPr>
            <p:ph idx="1"/>
          </p:nvPr>
        </p:nvPicPr>
        <p:blipFill>
          <a:blip r:embed="rId2" cstate="print"/>
          <a:srcRect/>
          <a:stretch>
            <a:fillRect/>
          </a:stretch>
        </p:blipFill>
        <p:spPr bwMode="auto">
          <a:xfrm>
            <a:off x="647700" y="2971800"/>
            <a:ext cx="7010400" cy="3072606"/>
          </a:xfrm>
          <a:prstGeom prst="roundRect">
            <a:avLst>
              <a:gd name="adj" fmla="val 8594"/>
            </a:avLst>
          </a:prstGeom>
          <a:solidFill>
            <a:srgbClr val="FFFFFF">
              <a:shade val="85000"/>
            </a:srgbClr>
          </a:solidFill>
          <a:ln>
            <a:noFill/>
          </a:ln>
          <a:effectLst/>
        </p:spPr>
      </p:pic>
      <p:pic>
        <p:nvPicPr>
          <p:cNvPr id="6" name="Picture 2" descr="http://photonicswiki.org/images/thumb/2/21/Rayleigh_scatter.jpg/500px-Rayleigh_scatter.jpg"/>
          <p:cNvPicPr>
            <a:picLocks noChangeAspect="1" noChangeArrowheads="1"/>
          </p:cNvPicPr>
          <p:nvPr/>
        </p:nvPicPr>
        <p:blipFill>
          <a:blip r:embed="rId3" cstate="print"/>
          <a:srcRect/>
          <a:stretch>
            <a:fillRect/>
          </a:stretch>
        </p:blipFill>
        <p:spPr bwMode="auto">
          <a:xfrm>
            <a:off x="990600" y="914400"/>
            <a:ext cx="4953000" cy="318161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30474289"/>
              </p:ext>
            </p:extLst>
          </p:nvPr>
        </p:nvGraphicFramePr>
        <p:xfrm>
          <a:off x="2971800" y="1676400"/>
          <a:ext cx="2851753" cy="2209800"/>
        </p:xfrm>
        <a:graphic>
          <a:graphicData uri="http://schemas.openxmlformats.org/presentationml/2006/ole">
            <mc:AlternateContent xmlns:mc="http://schemas.openxmlformats.org/markup-compatibility/2006">
              <mc:Choice xmlns:v="urn:schemas-microsoft-com:vml" Requires="v">
                <p:oleObj spid="_x0000_s186391" name="Equation" r:id="rId3" imgW="507780" imgH="393529" progId="Equation.3">
                  <p:embed/>
                </p:oleObj>
              </mc:Choice>
              <mc:Fallback>
                <p:oleObj name="Equation" r:id="rId3" imgW="507780" imgH="393529"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400"/>
                        <a:ext cx="2851753"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1066800" y="4419600"/>
            <a:ext cx="7086600" cy="830997"/>
          </a:xfrm>
          <a:prstGeom prst="rect">
            <a:avLst/>
          </a:prstGeom>
        </p:spPr>
        <p:txBody>
          <a:bodyPr wrap="square">
            <a:spAutoFit/>
          </a:bodyPr>
          <a:lstStyle/>
          <a:p>
            <a:pPr>
              <a:defRPr/>
            </a:pPr>
            <a:r>
              <a:rPr lang="en-US" sz="2000" b="1" dirty="0" smtClean="0">
                <a:solidFill>
                  <a:schemeClr val="tx2">
                    <a:lumMod val="50000"/>
                  </a:schemeClr>
                </a:solidFill>
                <a:effectLst>
                  <a:outerShdw blurRad="38100" dist="38100" dir="2700000" algn="tl">
                    <a:srgbClr val="000000">
                      <a:alpha val="43137"/>
                    </a:srgbClr>
                  </a:outerShdw>
                </a:effectLst>
                <a:latin typeface="Comic Sans MS" pitchFamily="66" charset="0"/>
              </a:rPr>
              <a:t>I</a:t>
            </a:r>
            <a:r>
              <a:rPr lang="x-none" sz="2000" b="1" baseline="-25000" smtClean="0">
                <a:solidFill>
                  <a:schemeClr val="tx2">
                    <a:lumMod val="50000"/>
                  </a:schemeClr>
                </a:solidFill>
                <a:effectLst>
                  <a:outerShdw blurRad="38100" dist="38100" dir="2700000" algn="tl">
                    <a:srgbClr val="000000">
                      <a:alpha val="43137"/>
                    </a:srgbClr>
                  </a:outerShdw>
                </a:effectLst>
                <a:latin typeface="Comic Sans MS" pitchFamily="66" charset="0"/>
              </a:rPr>
              <a:t>0</a:t>
            </a:r>
            <a:r>
              <a:rPr lang="en-US" sz="2000" b="1" baseline="-25000" dirty="0" smtClean="0">
                <a:solidFill>
                  <a:schemeClr val="tx2">
                    <a:lumMod val="50000"/>
                  </a:schemeClr>
                </a:solidFill>
                <a:effectLst>
                  <a:outerShdw blurRad="38100" dist="38100" dir="2700000" algn="tl">
                    <a:srgbClr val="000000">
                      <a:alpha val="43137"/>
                    </a:srgbClr>
                  </a:outerShdw>
                </a:effectLst>
                <a:latin typeface="Comic Sans MS" pitchFamily="66" charset="0"/>
              </a:rPr>
              <a:t> </a:t>
            </a:r>
            <a:r>
              <a:rPr lang="en-US" b="1" dirty="0">
                <a:solidFill>
                  <a:schemeClr val="tx2">
                    <a:lumMod val="50000"/>
                  </a:schemeClr>
                </a:solidFill>
                <a:latin typeface="Comic Sans MS" pitchFamily="66" charset="0"/>
              </a:rPr>
              <a:t>- </a:t>
            </a:r>
            <a:r>
              <a:rPr lang="en-US" sz="2400" dirty="0" smtClean="0">
                <a:solidFill>
                  <a:schemeClr val="tx2">
                    <a:lumMod val="50000"/>
                  </a:schemeClr>
                </a:solidFill>
                <a:latin typeface="Calibri" pitchFamily="34" charset="0"/>
                <a:cs typeface="Calibri" pitchFamily="34" charset="0"/>
              </a:rPr>
              <a:t>intensity of light before entering the atmosphere</a:t>
            </a:r>
          </a:p>
          <a:p>
            <a:pPr>
              <a:defRPr/>
            </a:pPr>
            <a:r>
              <a:rPr lang="en-US" sz="2000" b="1" dirty="0" smtClean="0">
                <a:solidFill>
                  <a:schemeClr val="tx2">
                    <a:lumMod val="50000"/>
                  </a:schemeClr>
                </a:solidFill>
                <a:effectLst>
                  <a:outerShdw blurRad="38100" dist="38100" dir="2700000" algn="tl">
                    <a:srgbClr val="000000">
                      <a:alpha val="43137"/>
                    </a:srgbClr>
                  </a:outerShdw>
                </a:effectLst>
                <a:latin typeface="Comic Sans MS" pitchFamily="66" charset="0"/>
              </a:rPr>
              <a:t>I</a:t>
            </a:r>
            <a:r>
              <a:rPr lang="en-US" b="1" dirty="0" smtClean="0">
                <a:solidFill>
                  <a:schemeClr val="tx2">
                    <a:lumMod val="50000"/>
                  </a:schemeClr>
                </a:solidFill>
                <a:latin typeface="Comic Sans MS" pitchFamily="66" charset="0"/>
              </a:rPr>
              <a:t> - </a:t>
            </a:r>
            <a:r>
              <a:rPr lang="en-US" sz="2400" dirty="0" smtClean="0">
                <a:solidFill>
                  <a:schemeClr val="tx2">
                    <a:lumMod val="50000"/>
                  </a:schemeClr>
                </a:solidFill>
                <a:latin typeface="Calibri" pitchFamily="34" charset="0"/>
                <a:cs typeface="Calibri" pitchFamily="34" charset="0"/>
              </a:rPr>
              <a:t>intensity of light upon arrival at the detector</a:t>
            </a:r>
            <a:endParaRPr lang="x-none" sz="2400"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4282878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581400"/>
            <a:ext cx="4038600" cy="2462213"/>
          </a:xfrm>
          <a:prstGeom prst="rect">
            <a:avLst/>
          </a:prstGeom>
        </p:spPr>
        <p:txBody>
          <a:bodyPr wrap="square">
            <a:spAutoFit/>
          </a:bodyPr>
          <a:lstStyle/>
          <a:p>
            <a:r>
              <a:rPr lang="en-US" sz="2200" dirty="0" smtClean="0"/>
              <a:t>Locations north of the Arctic Circle and south of the Antarctic Circle experience no sunset or sunrise at least one day of the year, when the polar day or the polar night persists continuously for 24 hours.</a:t>
            </a:r>
            <a:endParaRPr lang="en-US" sz="2200" dirty="0"/>
          </a:p>
        </p:txBody>
      </p:sp>
      <p:sp>
        <p:nvSpPr>
          <p:cNvPr id="6" name="Rectangle 5"/>
          <p:cNvSpPr/>
          <p:nvPr/>
        </p:nvSpPr>
        <p:spPr>
          <a:xfrm>
            <a:off x="3048000" y="381000"/>
            <a:ext cx="2819399" cy="769441"/>
          </a:xfrm>
          <a:prstGeom prst="rect">
            <a:avLst/>
          </a:prstGeom>
        </p:spPr>
        <p:txBody>
          <a:bodyPr wrap="square">
            <a:spAutoFit/>
          </a:bodyPr>
          <a:lstStyle/>
          <a:p>
            <a:r>
              <a:rPr lang="en-US" sz="4400" b="1" dirty="0" smtClean="0">
                <a:solidFill>
                  <a:srgbClr val="C00000"/>
                </a:solidFill>
                <a:effectLst>
                  <a:outerShdw blurRad="38100" dist="38100" dir="2700000" algn="tl">
                    <a:srgbClr val="000000">
                      <a:alpha val="43137"/>
                    </a:srgbClr>
                  </a:outerShdw>
                </a:effectLst>
              </a:rPr>
              <a:t>SUNSET</a:t>
            </a:r>
            <a:endParaRPr lang="en-US" sz="4400" b="1" dirty="0">
              <a:solidFill>
                <a:srgbClr val="C00000"/>
              </a:solidFill>
              <a:effectLst>
                <a:outerShdw blurRad="38100" dist="38100" dir="2700000" algn="tl">
                  <a:srgbClr val="000000">
                    <a:alpha val="43137"/>
                  </a:srgbClr>
                </a:outerShdw>
              </a:effectLst>
            </a:endParaRPr>
          </a:p>
        </p:txBody>
      </p:sp>
      <p:sp>
        <p:nvSpPr>
          <p:cNvPr id="7" name="Rectangle 6"/>
          <p:cNvSpPr/>
          <p:nvPr/>
        </p:nvSpPr>
        <p:spPr>
          <a:xfrm>
            <a:off x="228600" y="1676400"/>
            <a:ext cx="8610600" cy="1107996"/>
          </a:xfrm>
          <a:prstGeom prst="rect">
            <a:avLst/>
          </a:prstGeom>
        </p:spPr>
        <p:txBody>
          <a:bodyPr wrap="square">
            <a:spAutoFit/>
          </a:bodyPr>
          <a:lstStyle/>
          <a:p>
            <a:r>
              <a:rPr lang="en-US" sz="2200" dirty="0" smtClean="0"/>
              <a:t>Sunset creates unique atmospheric conditions such as the often intense orange and Sunset creates unique atmospheric conditions such as the often intense orange and red colors of the Sun and the surrounding sky   </a:t>
            </a:r>
            <a:endParaRPr lang="en-US" sz="2200" dirty="0"/>
          </a:p>
        </p:txBody>
      </p:sp>
      <p:pic>
        <p:nvPicPr>
          <p:cNvPr id="8" name="Picture 9" descr="IMG_0823"/>
          <p:cNvPicPr>
            <a:picLocks noChangeAspect="1" noChangeArrowheads="1"/>
          </p:cNvPicPr>
          <p:nvPr/>
        </p:nvPicPr>
        <p:blipFill>
          <a:blip r:embed="rId2" cstate="print"/>
          <a:srcRect/>
          <a:stretch>
            <a:fillRect/>
          </a:stretch>
        </p:blipFill>
        <p:spPr bwMode="auto">
          <a:xfrm>
            <a:off x="4341682" y="2819400"/>
            <a:ext cx="4189079" cy="3124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558" name="Picture 6" descr="Sunset_after_Pinatubo_BobHarrington"/>
          <p:cNvPicPr>
            <a:picLocks noChangeAspect="1" noChangeArrowheads="1"/>
          </p:cNvPicPr>
          <p:nvPr/>
        </p:nvPicPr>
        <p:blipFill>
          <a:blip r:embed="rId3" cstate="print"/>
          <a:srcRect/>
          <a:stretch>
            <a:fillRect/>
          </a:stretch>
        </p:blipFill>
        <p:spPr bwMode="auto">
          <a:xfrm>
            <a:off x="2057400" y="2362200"/>
            <a:ext cx="4690356" cy="2743200"/>
          </a:xfrm>
          <a:prstGeom prst="rect">
            <a:avLst/>
          </a:prstGeom>
          <a:ln>
            <a:noFill/>
          </a:ln>
          <a:effectLst>
            <a:outerShdw blurRad="292100" dist="139700" dir="2700000" algn="tl" rotWithShape="0">
              <a:srgbClr val="333333">
                <a:alpha val="65000"/>
              </a:srgbClr>
            </a:outerShdw>
          </a:effectLst>
        </p:spPr>
      </p:pic>
      <p:sp>
        <p:nvSpPr>
          <p:cNvPr id="663560" name="Text Box 8"/>
          <p:cNvSpPr txBox="1">
            <a:spLocks noChangeArrowheads="1"/>
          </p:cNvSpPr>
          <p:nvPr/>
        </p:nvSpPr>
        <p:spPr bwMode="auto">
          <a:xfrm>
            <a:off x="0" y="304800"/>
            <a:ext cx="9144000" cy="769441"/>
          </a:xfrm>
          <a:prstGeom prst="rect">
            <a:avLst/>
          </a:prstGeom>
          <a:noFill/>
          <a:ln w="25400">
            <a:noFill/>
            <a:miter lim="800000"/>
            <a:headEnd/>
            <a:tailEnd/>
          </a:ln>
          <a:effectLst/>
        </p:spPr>
        <p:txBody>
          <a:bodyPr wrap="square">
            <a:spAutoFit/>
          </a:bodyPr>
          <a:lstStyle/>
          <a:p>
            <a:pPr algn="ctr"/>
            <a:r>
              <a:rPr lang="en-US" sz="4400" b="1" dirty="0" smtClean="0">
                <a:solidFill>
                  <a:srgbClr val="FF0000"/>
                </a:solidFill>
                <a:effectLst>
                  <a:outerShdw blurRad="38100" dist="38100" dir="2700000" algn="tl">
                    <a:srgbClr val="000000">
                      <a:alpha val="43137"/>
                    </a:srgbClr>
                  </a:outerShdw>
                </a:effectLst>
              </a:rPr>
              <a:t>THE COLOR OF THE SKY </a:t>
            </a:r>
            <a:endParaRPr lang="en-US" sz="4400" b="1"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0" y="5410200"/>
            <a:ext cx="9144000" cy="1107996"/>
          </a:xfrm>
          <a:prstGeom prst="rect">
            <a:avLst/>
          </a:prstGeom>
        </p:spPr>
        <p:txBody>
          <a:bodyPr wrap="square">
            <a:spAutoFit/>
          </a:bodyPr>
          <a:lstStyle/>
          <a:p>
            <a:r>
              <a:rPr lang="en-US" sz="2200" dirty="0" smtClean="0"/>
              <a:t>The ray path of light from the setting Sun is highly distorted near the horizon because of atmospheric refraction, making the sunset appear to occur when the Sun’s disk is already about one diameter below the horizon.</a:t>
            </a:r>
            <a:endParaRPr lang="en-US" sz="2200" dirty="0"/>
          </a:p>
        </p:txBody>
      </p:sp>
      <p:sp>
        <p:nvSpPr>
          <p:cNvPr id="7" name="Rectangle 6"/>
          <p:cNvSpPr/>
          <p:nvPr/>
        </p:nvSpPr>
        <p:spPr>
          <a:xfrm>
            <a:off x="0" y="1676400"/>
            <a:ext cx="8915400" cy="461665"/>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Sunlight</a:t>
            </a:r>
            <a:r>
              <a:rPr lang="en-US" sz="2400" dirty="0" smtClean="0"/>
              <a:t> - mixture of light of all colors which is usually seen as white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noAutofit/>
          </a:bodyPr>
          <a:lstStyle/>
          <a:p>
            <a:pPr algn="l"/>
            <a:r>
              <a:rPr lang="en-US" sz="2200" dirty="0" smtClean="0"/>
              <a:t>When the sun is at the zenith, sunlight travels a short distance before it reaches the eye.</a:t>
            </a:r>
            <a:br>
              <a:rPr lang="en-US" sz="2200" dirty="0" smtClean="0"/>
            </a:br>
            <a:r>
              <a:rPr lang="en-US" sz="2200" dirty="0" smtClean="0"/>
              <a:t>At sunset (or sunrise) sunlight travels a much bigger distance before it reaches the observer's eyes. </a:t>
            </a:r>
            <a:br>
              <a:rPr lang="en-US" sz="2200" dirty="0" smtClean="0"/>
            </a:br>
            <a:r>
              <a:rPr lang="en-US" sz="2200" dirty="0" smtClean="0"/>
              <a:t>In the first case blue light is scattered towards the eye and the sky appears blue. </a:t>
            </a:r>
            <a:br>
              <a:rPr lang="en-US" sz="2200" dirty="0" smtClean="0"/>
            </a:br>
            <a:r>
              <a:rPr lang="en-US" sz="2200" dirty="0" smtClean="0"/>
              <a:t>In the second case, most of the blue light has been scattered away before it can have a chance to reach the eye</a:t>
            </a:r>
            <a:r>
              <a:rPr lang="en-US" sz="2000" dirty="0" smtClean="0"/>
              <a:t/>
            </a:r>
            <a:br>
              <a:rPr lang="en-US" sz="2000" dirty="0" smtClean="0"/>
            </a:br>
            <a:r>
              <a:rPr lang="en-US" sz="2000" dirty="0" smtClean="0"/>
              <a:t/>
            </a:r>
            <a:br>
              <a:rPr lang="en-US" sz="2000" dirty="0" smtClean="0"/>
            </a:br>
            <a:endParaRPr lang="en-US" sz="2000" dirty="0"/>
          </a:p>
        </p:txBody>
      </p:sp>
      <p:pic>
        <p:nvPicPr>
          <p:cNvPr id="4" name="Content Placeholder 3" descr="http://www.scratchapixel.com/old/assets/Uploads/Atmospheric%20Scattering/as-figure2.png?"/>
          <p:cNvPicPr>
            <a:picLocks noGrp="1"/>
          </p:cNvPicPr>
          <p:nvPr>
            <p:ph idx="1"/>
          </p:nvPr>
        </p:nvPicPr>
        <p:blipFill>
          <a:blip r:embed="rId2" cstate="print"/>
          <a:srcRect/>
          <a:stretch>
            <a:fillRect/>
          </a:stretch>
        </p:blipFill>
        <p:spPr bwMode="auto">
          <a:xfrm>
            <a:off x="3429000" y="3505200"/>
            <a:ext cx="5334000" cy="2971800"/>
          </a:xfrm>
          <a:prstGeom prst="rect">
            <a:avLst/>
          </a:prstGeom>
          <a:noFill/>
          <a:ln w="9525">
            <a:noFill/>
            <a:miter lim="800000"/>
            <a:headEnd/>
            <a:tailEnd/>
          </a:ln>
        </p:spPr>
      </p:pic>
      <p:sp>
        <p:nvSpPr>
          <p:cNvPr id="5" name="Rectangle 4"/>
          <p:cNvSpPr/>
          <p:nvPr/>
        </p:nvSpPr>
        <p:spPr>
          <a:xfrm>
            <a:off x="381000" y="3810000"/>
            <a:ext cx="2743200" cy="2123658"/>
          </a:xfrm>
          <a:prstGeom prst="rect">
            <a:avLst/>
          </a:prstGeom>
        </p:spPr>
        <p:txBody>
          <a:bodyPr wrap="square">
            <a:spAutoFit/>
          </a:bodyPr>
          <a:lstStyle/>
          <a:p>
            <a:r>
              <a:rPr lang="en-US" sz="2200" dirty="0" smtClean="0"/>
              <a:t>Only red-green light reaches the observer's position which explain why the sky looks red-orange when the sun is at the horizon.</a:t>
            </a:r>
            <a:endParaRPr lang="en-U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sz="4900" b="1" dirty="0" smtClean="0">
                <a:solidFill>
                  <a:srgbClr val="C00000"/>
                </a:solidFill>
                <a:effectLst>
                  <a:outerShdw blurRad="38100" dist="38100" dir="2700000" algn="tl">
                    <a:srgbClr val="000000">
                      <a:alpha val="43137"/>
                    </a:srgbClr>
                  </a:outerShdw>
                </a:effectLst>
              </a:rPr>
              <a:t>WHY IS THE SUNSET RED?</a:t>
            </a:r>
            <a:r>
              <a:rPr lang="en-US" b="1" dirty="0" smtClean="0"/>
              <a:t/>
            </a:r>
            <a:br>
              <a:rPr lang="en-US" b="1" dirty="0" smtClean="0"/>
            </a:br>
            <a:endParaRPr lang="en-US" dirty="0"/>
          </a:p>
        </p:txBody>
      </p:sp>
      <p:pic>
        <p:nvPicPr>
          <p:cNvPr id="86018" name="Picture 2" descr="Sun red at sunset"/>
          <p:cNvPicPr>
            <a:picLocks noChangeAspect="1" noChangeArrowheads="1"/>
          </p:cNvPicPr>
          <p:nvPr/>
        </p:nvPicPr>
        <p:blipFill>
          <a:blip r:embed="rId2" cstate="print"/>
          <a:srcRect/>
          <a:stretch>
            <a:fillRect/>
          </a:stretch>
        </p:blipFill>
        <p:spPr bwMode="auto">
          <a:xfrm>
            <a:off x="3886200" y="3276600"/>
            <a:ext cx="5052193"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838200"/>
            <a:ext cx="9144000" cy="1938992"/>
          </a:xfrm>
          <a:prstGeom prst="rect">
            <a:avLst/>
          </a:prstGeom>
        </p:spPr>
        <p:txBody>
          <a:bodyPr wrap="square">
            <a:spAutoFit/>
          </a:bodyPr>
          <a:lstStyle/>
          <a:p>
            <a:endParaRPr lang="en-US" sz="2400" dirty="0" smtClean="0"/>
          </a:p>
          <a:p>
            <a:r>
              <a:rPr lang="en-US" sz="2400" dirty="0" smtClean="0"/>
              <a:t>As the sun begins to set, the light must travel farther through the atmosphere before it gets to you. More of the light is reflected and scattered. As less reaches you directly, the sun appears less bright. The color of the sun itself appears to change, first to orange and then to red. </a:t>
            </a:r>
            <a:endParaRPr lang="en-US" sz="2400" dirty="0"/>
          </a:p>
        </p:txBody>
      </p:sp>
      <p:sp>
        <p:nvSpPr>
          <p:cNvPr id="6" name="Rectangle 5"/>
          <p:cNvSpPr/>
          <p:nvPr/>
        </p:nvSpPr>
        <p:spPr>
          <a:xfrm>
            <a:off x="0" y="3048000"/>
            <a:ext cx="3505200" cy="3046988"/>
          </a:xfrm>
          <a:prstGeom prst="rect">
            <a:avLst/>
          </a:prstGeom>
        </p:spPr>
        <p:txBody>
          <a:bodyPr wrap="square">
            <a:spAutoFit/>
          </a:bodyPr>
          <a:lstStyle/>
          <a:p>
            <a:r>
              <a:rPr lang="en-US" sz="2400" dirty="0" smtClean="0"/>
              <a:t>This is because even more of the short wavelength blues and greens are now scattered.</a:t>
            </a:r>
          </a:p>
          <a:p>
            <a:r>
              <a:rPr lang="en-US" sz="2400" dirty="0" smtClean="0"/>
              <a:t>Only the longer wavelengths are left in the direct beam that reaches your eyes. </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678269"/>
            <a:ext cx="9144000" cy="646331"/>
          </a:xfrm>
          <a:prstGeom prst="rect">
            <a:avLst/>
          </a:prstGeom>
          <a:noFill/>
        </p:spPr>
        <p:txBody>
          <a:bodyPr wrap="square" rtlCol="0">
            <a:spAutoFit/>
          </a:bodyPr>
          <a:lstStyle/>
          <a:p>
            <a:pPr algn="ctr"/>
            <a:r>
              <a:rPr lang="en-US" sz="3600" b="1" dirty="0" smtClean="0"/>
              <a:t>1 arcsec = 4.84813681 * 10</a:t>
            </a:r>
            <a:r>
              <a:rPr lang="en-US" sz="3600" b="1" baseline="30000" dirty="0" smtClean="0"/>
              <a:t>-6</a:t>
            </a:r>
            <a:r>
              <a:rPr lang="en-US" sz="3600" b="1" dirty="0" smtClean="0"/>
              <a:t> rad</a:t>
            </a:r>
            <a:endParaRPr lang="en-US"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skole.hr/upload/portalzaskole/images/newsimg/6130/red_sunset_1.jpeg"/>
          <p:cNvPicPr/>
          <p:nvPr/>
        </p:nvPicPr>
        <p:blipFill>
          <a:blip r:embed="rId3" cstate="print"/>
          <a:srcRect/>
          <a:stretch>
            <a:fillRect/>
          </a:stretch>
        </p:blipFill>
        <p:spPr bwMode="auto">
          <a:xfrm>
            <a:off x="4978400" y="2362200"/>
            <a:ext cx="3708400" cy="28956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400" y="1371600"/>
            <a:ext cx="9144000" cy="830997"/>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Sunset </a:t>
            </a:r>
            <a:r>
              <a:rPr lang="en-US" sz="2400" dirty="0" smtClean="0"/>
              <a:t>(</a:t>
            </a:r>
            <a:r>
              <a:rPr lang="en-US" sz="2400" dirty="0" smtClean="0">
                <a:effectLst>
                  <a:outerShdw blurRad="38100" dist="38100" dir="2700000" algn="tl">
                    <a:srgbClr val="000000">
                      <a:alpha val="43137"/>
                    </a:srgbClr>
                  </a:outerShdw>
                </a:effectLst>
              </a:rPr>
              <a:t>sundown) </a:t>
            </a:r>
            <a:r>
              <a:rPr lang="en-US" sz="2400" dirty="0" smtClean="0"/>
              <a:t>- daily disappearance of the Sun below the western horizon, as a result of Earth's rotation</a:t>
            </a:r>
            <a:endParaRPr lang="en-US" sz="2400" dirty="0"/>
          </a:p>
        </p:txBody>
      </p:sp>
      <p:sp>
        <p:nvSpPr>
          <p:cNvPr id="7" name="Rectangle 6"/>
          <p:cNvSpPr/>
          <p:nvPr/>
        </p:nvSpPr>
        <p:spPr>
          <a:xfrm>
            <a:off x="0" y="5410200"/>
            <a:ext cx="9144000" cy="830997"/>
          </a:xfrm>
          <a:prstGeom prst="rect">
            <a:avLst/>
          </a:prstGeom>
        </p:spPr>
        <p:txBody>
          <a:bodyPr wrap="square">
            <a:spAutoFit/>
          </a:bodyPr>
          <a:lstStyle/>
          <a:p>
            <a:r>
              <a:rPr lang="en-US" sz="2400" dirty="0"/>
              <a:t>In astronomy : t</a:t>
            </a:r>
            <a:r>
              <a:rPr lang="en-US" sz="2400" dirty="0" smtClean="0"/>
              <a:t>he </a:t>
            </a:r>
            <a:r>
              <a:rPr lang="en-US" sz="2400" dirty="0"/>
              <a:t>time of </a:t>
            </a:r>
            <a:r>
              <a:rPr lang="en-US" sz="2400" dirty="0" smtClean="0"/>
              <a:t>sunset</a:t>
            </a:r>
            <a:r>
              <a:rPr lang="en-US" sz="2400" dirty="0"/>
              <a:t> -</a:t>
            </a:r>
            <a:r>
              <a:rPr lang="en-US" sz="2400" dirty="0" smtClean="0"/>
              <a:t> moment when the trailing edge of the Sun's disk disappears below the horizon</a:t>
            </a:r>
            <a:endParaRPr lang="en-US" sz="2400" dirty="0"/>
          </a:p>
        </p:txBody>
      </p:sp>
      <p:sp>
        <p:nvSpPr>
          <p:cNvPr id="8" name="TextBox 7"/>
          <p:cNvSpPr txBox="1"/>
          <p:nvPr/>
        </p:nvSpPr>
        <p:spPr>
          <a:xfrm>
            <a:off x="0" y="152400"/>
            <a:ext cx="9144000" cy="769441"/>
          </a:xfrm>
          <a:prstGeom prst="rect">
            <a:avLst/>
          </a:prstGeom>
          <a:noFill/>
        </p:spPr>
        <p:txBody>
          <a:bodyPr wrap="square" rtlCol="0">
            <a:spAutoFit/>
          </a:bodyPr>
          <a:lstStyle/>
          <a:p>
            <a:pPr algn="ctr"/>
            <a:r>
              <a:rPr lang="en-US" sz="4400" b="1" dirty="0" smtClean="0">
                <a:solidFill>
                  <a:srgbClr val="C00000"/>
                </a:solidFill>
                <a:effectLst>
                  <a:outerShdw blurRad="38100" dist="38100" dir="2700000" algn="tl">
                    <a:srgbClr val="000000">
                      <a:alpha val="43137"/>
                    </a:srgbClr>
                  </a:outerShdw>
                </a:effectLst>
              </a:rPr>
              <a:t>SUNSET</a:t>
            </a:r>
            <a:endParaRPr lang="en-US" sz="4400" b="1" dirty="0">
              <a:solidFill>
                <a:srgbClr val="C00000"/>
              </a:solidFill>
              <a:effectLst>
                <a:outerShdw blurRad="38100" dist="38100" dir="2700000" algn="tl">
                  <a:srgbClr val="000000">
                    <a:alpha val="43137"/>
                  </a:srgbClr>
                </a:outerShdw>
              </a:effectLst>
            </a:endParaRPr>
          </a:p>
        </p:txBody>
      </p:sp>
      <p:pic>
        <p:nvPicPr>
          <p:cNvPr id="191490" name="Picture 2" descr="https://encrypted-tbn0.gstatic.com/images?q=tbn:ANd9GcS5bsjT6SId7Y4rROnxLQL_yYXRNKtI_jF_viUoBfdyJgGtFn7t_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362200"/>
            <a:ext cx="3865773"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91490"/>
                                        </p:tgtEl>
                                        <p:attrNameLst>
                                          <p:attrName>style.visibility</p:attrName>
                                        </p:attrNameLst>
                                      </p:cBhvr>
                                      <p:to>
                                        <p:strVal val="visible"/>
                                      </p:to>
                                    </p:set>
                                    <p:animEffect transition="in" filter="box(in)">
                                      <p:cBhvr>
                                        <p:cTn id="11" dur="500"/>
                                        <p:tgtEl>
                                          <p:spTgt spid="19149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rgbClr val="C00000"/>
                </a:solidFill>
              </a:rPr>
              <a:t>ANGULAR VELOCITY OF THE SUN</a:t>
            </a:r>
            <a:endParaRPr lang="en-US" dirty="0">
              <a:solidFill>
                <a:srgbClr val="C00000"/>
              </a:solidFill>
            </a:endParaRPr>
          </a:p>
        </p:txBody>
      </p:sp>
      <p:sp>
        <p:nvSpPr>
          <p:cNvPr id="4" name="Content Placeholder 3"/>
          <p:cNvSpPr>
            <a:spLocks noGrp="1"/>
          </p:cNvSpPr>
          <p:nvPr>
            <p:ph idx="1"/>
          </p:nvPr>
        </p:nvSpPr>
        <p:spPr/>
        <p:txBody>
          <a:bodyPr>
            <a:normAutofit/>
          </a:bodyPr>
          <a:lstStyle/>
          <a:p>
            <a:r>
              <a:rPr lang="en-US" sz="2800" dirty="0" smtClean="0"/>
              <a:t>the angle by which an object spins in a certain time - its rotation rate</a:t>
            </a:r>
          </a:p>
          <a:p>
            <a:pPr>
              <a:buNone/>
            </a:pPr>
            <a:r>
              <a:rPr lang="en-US" sz="2800" dirty="0" smtClean="0"/>
              <a:t/>
            </a:r>
            <a:br>
              <a:rPr lang="en-US" sz="2800" dirty="0" smtClean="0"/>
            </a:br>
            <a:r>
              <a:rPr lang="en-US" sz="2800" dirty="0" smtClean="0"/>
              <a:t/>
            </a:r>
            <a:br>
              <a:rPr lang="en-US" sz="2800" dirty="0" smtClean="0"/>
            </a:br>
            <a:endParaRPr lang="en-US" sz="2800" dirty="0"/>
          </a:p>
        </p:txBody>
      </p:sp>
      <p:sp>
        <p:nvSpPr>
          <p:cNvPr id="2324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2455"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2458"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Rectangle 1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4" name="Rectangle 1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2467" name="Rectangle 1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a:xfrm>
            <a:off x="457200" y="1600200"/>
            <a:ext cx="8153400" cy="954107"/>
          </a:xfrm>
          <a:prstGeom prst="rect">
            <a:avLst/>
          </a:prstGeom>
        </p:spPr>
        <p:txBody>
          <a:bodyPr wrap="square">
            <a:spAutoFit/>
          </a:bodyPr>
          <a:lstStyle/>
          <a:p>
            <a:pPr>
              <a:buFont typeface="Arial" pitchFamily="34" charset="0"/>
              <a:buChar char="•"/>
            </a:pPr>
            <a:r>
              <a:rPr lang="en-US" sz="2800" dirty="0" smtClean="0"/>
              <a:t> angular speed for one complete rotation is given as:</a:t>
            </a:r>
          </a:p>
          <a:p>
            <a:pPr>
              <a:buFont typeface="Arial" pitchFamily="34" charset="0"/>
              <a:buChar char="•"/>
            </a:pPr>
            <a:endParaRPr lang="en-US" sz="2800" dirty="0" smtClean="0"/>
          </a:p>
        </p:txBody>
      </p:sp>
      <p:sp>
        <p:nvSpPr>
          <p:cNvPr id="2324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2470" name="Rectangle 2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4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29200" y="2655903"/>
            <a:ext cx="1524000" cy="1154097"/>
          </a:xfrm>
          <a:prstGeom prst="rect">
            <a:avLst/>
          </a:prstGeom>
          <a:noFill/>
        </p:spPr>
      </p:pic>
      <p:sp>
        <p:nvSpPr>
          <p:cNvPr id="215046" name="Rectangle 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Box 27"/>
          <p:cNvSpPr txBox="1"/>
          <p:nvPr/>
        </p:nvSpPr>
        <p:spPr>
          <a:xfrm>
            <a:off x="1600200" y="3962400"/>
            <a:ext cx="5562600" cy="646331"/>
          </a:xfrm>
          <a:prstGeom prst="rect">
            <a:avLst/>
          </a:prstGeom>
          <a:noFill/>
        </p:spPr>
        <p:txBody>
          <a:bodyPr wrap="square" rtlCol="0">
            <a:spAutoFit/>
          </a:bodyPr>
          <a:lstStyle/>
          <a:p>
            <a:pPr algn="ctr"/>
            <a:r>
              <a:rPr lang="en-US" sz="3600" b="1" i="1" dirty="0" smtClean="0">
                <a:latin typeface="Cambria Math" pitchFamily="18" charset="0"/>
                <a:ea typeface="Cambria Math" pitchFamily="18" charset="0"/>
                <a:cs typeface="Times New Roman" pitchFamily="18" charset="0"/>
              </a:rPr>
              <a:t>t = 23h 54 min 4s </a:t>
            </a:r>
            <a:endParaRPr lang="en-US" sz="3600" b="1" i="1" dirty="0">
              <a:latin typeface="Cambria Math" pitchFamily="18" charset="0"/>
              <a:ea typeface="Cambria Math" pitchFamily="18" charset="0"/>
              <a:cs typeface="Times New Roman" pitchFamily="18" charset="0"/>
            </a:endParaRPr>
          </a:p>
        </p:txBody>
      </p:sp>
      <p:sp>
        <p:nvSpPr>
          <p:cNvPr id="2150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4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2743200"/>
            <a:ext cx="2286000" cy="1031965"/>
          </a:xfrm>
          <a:prstGeom prst="rect">
            <a:avLst/>
          </a:prstGeom>
          <a:noFill/>
        </p:spPr>
      </p:pic>
      <p:sp>
        <p:nvSpPr>
          <p:cNvPr id="2150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49"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 y="5038725"/>
            <a:ext cx="3390297" cy="981075"/>
          </a:xfrm>
          <a:prstGeom prst="rect">
            <a:avLst/>
          </a:prstGeom>
          <a:noFill/>
        </p:spPr>
      </p:pic>
      <p:sp>
        <p:nvSpPr>
          <p:cNvPr id="215051" name="Rectangle 11"/>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52"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34000" y="5029200"/>
            <a:ext cx="2717800" cy="914400"/>
          </a:xfrm>
          <a:prstGeom prst="rect">
            <a:avLst/>
          </a:prstGeom>
          <a:noFill/>
        </p:spPr>
      </p:pic>
      <p:sp>
        <p:nvSpPr>
          <p:cNvPr id="215054" name="Rectangle 14"/>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57" name="Rectangle 1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4">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rot="19165363">
            <a:off x="5638800" y="2578100"/>
            <a:ext cx="596900" cy="42799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rot="5400000">
            <a:off x="5575300" y="2501900"/>
            <a:ext cx="596900" cy="42799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5575300" y="2501900"/>
            <a:ext cx="596900" cy="42799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0" y="609600"/>
            <a:ext cx="9144000" cy="1143000"/>
          </a:xfrm>
        </p:spPr>
        <p:txBody>
          <a:bodyPr>
            <a:noAutofit/>
          </a:bodyPr>
          <a:lstStyle/>
          <a:p>
            <a:r>
              <a:rPr lang="en-US" b="1" dirty="0" smtClean="0">
                <a:solidFill>
                  <a:srgbClr val="C00000"/>
                </a:solidFill>
                <a:effectLst>
                  <a:outerShdw blurRad="38100" dist="38100" dir="2700000" algn="tl">
                    <a:srgbClr val="000000">
                      <a:alpha val="43137"/>
                    </a:srgbClr>
                  </a:outerShdw>
                </a:effectLst>
              </a:rPr>
              <a:t>ANGULAR VELOCITY</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 orthogonal component-</a:t>
            </a:r>
            <a:endParaRPr lang="en-US" b="1" dirty="0">
              <a:solidFill>
                <a:srgbClr val="C00000"/>
              </a:solidFill>
              <a:effectLst>
                <a:outerShdw blurRad="38100" dist="38100" dir="2700000" algn="tl">
                  <a:srgbClr val="000000">
                    <a:alpha val="43137"/>
                  </a:srgbClr>
                </a:outerShdw>
              </a:effectLst>
            </a:endParaRPr>
          </a:p>
        </p:txBody>
      </p:sp>
      <p:sp>
        <p:nvSpPr>
          <p:cNvPr id="2385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85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5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8598"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9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29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3505200"/>
            <a:ext cx="2746375" cy="1143000"/>
          </a:xfrm>
          <a:prstGeom prst="rect">
            <a:avLst/>
          </a:prstGeom>
          <a:noFill/>
        </p:spPr>
      </p:pic>
      <p:sp>
        <p:nvSpPr>
          <p:cNvPr id="212995" name="Rectangle 3"/>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9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29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2060757"/>
            <a:ext cx="3602665" cy="682443"/>
          </a:xfrm>
          <a:prstGeom prst="rect">
            <a:avLst/>
          </a:prstGeom>
          <a:noFill/>
        </p:spPr>
      </p:pic>
      <p:sp>
        <p:nvSpPr>
          <p:cNvPr id="212998"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a:xfrm flipV="1">
            <a:off x="5867400" y="2590800"/>
            <a:ext cx="1447800" cy="2057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867400" y="4648200"/>
            <a:ext cx="1600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5867400" y="2514600"/>
            <a:ext cx="0" cy="2133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7391400" y="1981200"/>
            <a:ext cx="1219200" cy="523220"/>
          </a:xfrm>
          <a:prstGeom prst="rect">
            <a:avLst/>
          </a:prstGeom>
          <a:noFill/>
        </p:spPr>
        <p:txBody>
          <a:bodyPr wrap="square" rtlCol="0">
            <a:spAutoFit/>
          </a:bodyPr>
          <a:lstStyle/>
          <a:p>
            <a:r>
              <a:rPr lang="el-GR" sz="2800" dirty="0" smtClean="0"/>
              <a:t>ω</a:t>
            </a:r>
            <a:endParaRPr lang="en-US" sz="2800" dirty="0"/>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62600" y="1886684"/>
            <a:ext cx="457200" cy="504092"/>
          </a:xfrm>
          <a:prstGeom prst="rect">
            <a:avLst/>
          </a:prstGeom>
          <a:noFill/>
        </p:spPr>
      </p:pic>
      <p:sp>
        <p:nvSpPr>
          <p:cNvPr id="5"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91400" y="4800600"/>
            <a:ext cx="457200" cy="491490"/>
          </a:xfrm>
          <a:prstGeom prst="rect">
            <a:avLst/>
          </a:prstGeom>
          <a:noFill/>
        </p:spPr>
      </p:pic>
      <p:sp>
        <p:nvSpPr>
          <p:cNvPr id="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Box 36"/>
          <p:cNvSpPr txBox="1"/>
          <p:nvPr/>
        </p:nvSpPr>
        <p:spPr>
          <a:xfrm>
            <a:off x="5791200" y="3886200"/>
            <a:ext cx="304800" cy="461665"/>
          </a:xfrm>
          <a:prstGeom prst="rect">
            <a:avLst/>
          </a:prstGeom>
          <a:noFill/>
        </p:spPr>
        <p:txBody>
          <a:bodyPr wrap="square" rtlCol="0">
            <a:spAutoFit/>
          </a:bodyPr>
          <a:lstStyle/>
          <a:p>
            <a:r>
              <a:rPr lang="en-US" sz="2400" dirty="0" smtClean="0"/>
              <a:t>ϕ</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sr-Latn-CS" b="1" dirty="0" smtClean="0">
                <a:solidFill>
                  <a:srgbClr val="C00000"/>
                </a:solidFill>
              </a:rPr>
              <a:t>DURATION OF SUNSET</a:t>
            </a:r>
            <a:endParaRPr lang="en-US" b="1" dirty="0">
              <a:solidFill>
                <a:srgbClr val="C00000"/>
              </a:solidFill>
            </a:endParaRPr>
          </a:p>
        </p:txBody>
      </p:sp>
      <p:sp>
        <p:nvSpPr>
          <p:cNvPr id="3" name="Content Placeholder 2"/>
          <p:cNvSpPr>
            <a:spLocks noGrp="1"/>
          </p:cNvSpPr>
          <p:nvPr>
            <p:ph sz="quarter" idx="1"/>
          </p:nvPr>
        </p:nvSpPr>
        <p:spPr>
          <a:xfrm>
            <a:off x="457200" y="1676400"/>
            <a:ext cx="8153400" cy="676672"/>
          </a:xfrm>
        </p:spPr>
        <p:txBody>
          <a:bodyPr>
            <a:normAutofit/>
          </a:bodyPr>
          <a:lstStyle/>
          <a:p>
            <a:pPr marL="0" indent="0"/>
            <a:r>
              <a:rPr lang="en-US" sz="2800" dirty="0" smtClean="0">
                <a:ea typeface="Cambria Math" panose="02040503050406030204" pitchFamily="18" charset="0"/>
              </a:rPr>
              <a:t>equation for the duration of sunset:</a:t>
            </a:r>
          </a:p>
          <a:p>
            <a:endParaRPr lang="en-US" sz="2800" dirty="0">
              <a:ea typeface="Cambria Math" panose="02040503050406030204"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1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14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923"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19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2895600"/>
            <a:ext cx="1656678" cy="1316052"/>
          </a:xfrm>
          <a:prstGeom prst="rect">
            <a:avLst/>
          </a:prstGeom>
          <a:noFill/>
        </p:spPr>
      </p:pic>
      <p:sp>
        <p:nvSpPr>
          <p:cNvPr id="2119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197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67000" y="4800600"/>
            <a:ext cx="3276601" cy="137876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yleigh scattering"/>
          <p:cNvPicPr>
            <a:picLocks noGrp="1"/>
          </p:cNvPicPr>
          <p:nvPr>
            <p:ph idx="1"/>
          </p:nvPr>
        </p:nvPicPr>
        <p:blipFill>
          <a:blip r:embed="rId3" cstate="print"/>
          <a:srcRect/>
          <a:stretch>
            <a:fillRect/>
          </a:stretch>
        </p:blipFill>
        <p:spPr bwMode="auto">
          <a:xfrm>
            <a:off x="1524000" y="2667000"/>
            <a:ext cx="56388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04800" y="1219200"/>
            <a:ext cx="8382000" cy="400110"/>
          </a:xfrm>
          <a:prstGeom prst="rect">
            <a:avLst/>
          </a:prstGeom>
        </p:spPr>
        <p:txBody>
          <a:bodyPr wrap="square">
            <a:spAutoFit/>
          </a:bodyPr>
          <a:lstStyle/>
          <a:p>
            <a:endParaRPr lang="en-US" sz="2000" dirty="0" smtClean="0"/>
          </a:p>
        </p:txBody>
      </p:sp>
      <p:sp>
        <p:nvSpPr>
          <p:cNvPr id="7" name="Rectangle 6"/>
          <p:cNvSpPr/>
          <p:nvPr/>
        </p:nvSpPr>
        <p:spPr>
          <a:xfrm>
            <a:off x="1143000" y="5562600"/>
            <a:ext cx="7620000" cy="830997"/>
          </a:xfrm>
          <a:prstGeom prst="rect">
            <a:avLst/>
          </a:prstGeom>
        </p:spPr>
        <p:txBody>
          <a:bodyPr wrap="square">
            <a:spAutoFit/>
          </a:bodyPr>
          <a:lstStyle/>
          <a:p>
            <a:pPr marL="342900" indent="-342900">
              <a:buFont typeface="Arial" pitchFamily="34" charset="0"/>
              <a:buChar char="•"/>
            </a:pPr>
            <a:r>
              <a:rPr lang="en-US" sz="2400" dirty="0" smtClean="0">
                <a:effectLst>
                  <a:outerShdw blurRad="38100" dist="38100" dir="2700000" algn="tl">
                    <a:srgbClr val="000000">
                      <a:alpha val="43137"/>
                    </a:srgbClr>
                  </a:outerShdw>
                </a:effectLst>
              </a:rPr>
              <a:t>The slowest </a:t>
            </a:r>
            <a:r>
              <a:rPr lang="en-US" sz="2400" dirty="0" smtClean="0"/>
              <a:t>sunset at the time of solstice </a:t>
            </a:r>
          </a:p>
          <a:p>
            <a:r>
              <a:rPr lang="en-US" sz="2400" dirty="0" smtClean="0"/>
              <a:t>      (around 21 June and 21 December)</a:t>
            </a:r>
            <a:endParaRPr lang="en-US" sz="2400" dirty="0"/>
          </a:p>
        </p:txBody>
      </p:sp>
      <p:sp>
        <p:nvSpPr>
          <p:cNvPr id="6" name="Rectangle 5"/>
          <p:cNvSpPr/>
          <p:nvPr/>
        </p:nvSpPr>
        <p:spPr>
          <a:xfrm>
            <a:off x="0" y="457200"/>
            <a:ext cx="9144000" cy="769441"/>
          </a:xfrm>
          <a:prstGeom prst="rect">
            <a:avLst/>
          </a:prstGeom>
        </p:spPr>
        <p:txBody>
          <a:bodyPr wrap="square">
            <a:spAutoFit/>
          </a:bodyPr>
          <a:lstStyle/>
          <a:p>
            <a:pPr algn="ctr"/>
            <a:r>
              <a:rPr lang="en-US" sz="4400" b="1" dirty="0" smtClean="0">
                <a:solidFill>
                  <a:srgbClr val="C00000"/>
                </a:solidFill>
                <a:effectLst>
                  <a:outerShdw blurRad="38100" dist="38100" dir="2700000" algn="tl">
                    <a:srgbClr val="000000">
                      <a:alpha val="43137"/>
                    </a:srgbClr>
                  </a:outerShdw>
                </a:effectLst>
              </a:rPr>
              <a:t>DURATION OF SUNSET</a:t>
            </a:r>
            <a:endParaRPr lang="en-US" sz="4400" b="1" dirty="0">
              <a:solidFill>
                <a:srgbClr val="C00000"/>
              </a:solidFill>
              <a:effectLst>
                <a:outerShdw blurRad="38100" dist="38100" dir="2700000" algn="tl">
                  <a:srgbClr val="000000">
                    <a:alpha val="43137"/>
                  </a:srgbClr>
                </a:outerShdw>
              </a:effectLst>
            </a:endParaRPr>
          </a:p>
        </p:txBody>
      </p:sp>
      <p:sp>
        <p:nvSpPr>
          <p:cNvPr id="2" name="Rectangle 1"/>
          <p:cNvSpPr/>
          <p:nvPr/>
        </p:nvSpPr>
        <p:spPr>
          <a:xfrm>
            <a:off x="1219200" y="1676400"/>
            <a:ext cx="6477000" cy="4893647"/>
          </a:xfrm>
          <a:prstGeom prst="rect">
            <a:avLst/>
          </a:prstGeom>
        </p:spPr>
        <p:txBody>
          <a:bodyPr wrap="square">
            <a:spAutoFit/>
          </a:bodyPr>
          <a:lstStyle/>
          <a:p>
            <a:pPr marL="342900" indent="-342900">
              <a:buFont typeface="Arial" pitchFamily="34" charset="0"/>
              <a:buChar char="•"/>
            </a:pPr>
            <a:r>
              <a:rPr lang="en-US" sz="2400" dirty="0">
                <a:effectLst>
                  <a:outerShdw blurRad="38100" dist="38100" dir="2700000" algn="tl">
                    <a:srgbClr val="000000">
                      <a:alpha val="43137"/>
                    </a:srgbClr>
                  </a:outerShdw>
                </a:effectLst>
              </a:rPr>
              <a:t>The fastest</a:t>
            </a:r>
            <a:r>
              <a:rPr lang="en-US" sz="2400" dirty="0"/>
              <a:t> sunset at the time of the equinoxes</a:t>
            </a:r>
          </a:p>
          <a:p>
            <a:r>
              <a:rPr lang="en-US" sz="2400" dirty="0" smtClean="0"/>
              <a:t>     (</a:t>
            </a:r>
            <a:r>
              <a:rPr lang="en-US" sz="2400" dirty="0"/>
              <a:t>March 21 and </a:t>
            </a:r>
            <a:r>
              <a:rPr lang="en-US" sz="2400"/>
              <a:t>September </a:t>
            </a:r>
            <a:r>
              <a:rPr lang="en-US" sz="2400" smtClean="0"/>
              <a:t>23</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00200"/>
            <a:ext cx="8001000" cy="4017665"/>
          </a:xfrm>
        </p:spPr>
        <p:txBody>
          <a:bodyPr>
            <a:normAutofit/>
          </a:bodyPr>
          <a:lstStyle/>
          <a:p>
            <a:pPr>
              <a:buClr>
                <a:schemeClr val="accent2">
                  <a:lumMod val="75000"/>
                </a:schemeClr>
              </a:buClr>
              <a:buNone/>
            </a:pPr>
            <a:r>
              <a:rPr lang="en-US" sz="2400" dirty="0" smtClean="0"/>
              <a:t>                                       </a:t>
            </a:r>
            <a:r>
              <a:rPr lang="en-US" sz="2400" b="1" dirty="0" smtClean="0"/>
              <a:t>-  2 minutes 47 sec</a:t>
            </a:r>
            <a:endParaRPr lang="en-US" sz="2400" dirty="0" smtClean="0"/>
          </a:p>
          <a:p>
            <a:pPr>
              <a:buClr>
                <a:schemeClr val="tx1"/>
              </a:buClr>
            </a:pPr>
            <a:r>
              <a:rPr lang="en-US" sz="2400" dirty="0" smtClean="0">
                <a:effectLst>
                  <a:outerShdw blurRad="38100" dist="38100" dir="2700000" algn="tl">
                    <a:srgbClr val="000000">
                      <a:alpha val="43137"/>
                    </a:srgbClr>
                  </a:outerShdw>
                </a:effectLst>
              </a:rPr>
              <a:t>The slowest </a:t>
            </a:r>
            <a:r>
              <a:rPr lang="en-US" sz="2400" dirty="0" smtClean="0"/>
              <a:t>sunset - </a:t>
            </a:r>
            <a:r>
              <a:rPr lang="en-US" sz="2400" b="1" dirty="0" smtClean="0"/>
              <a:t>3 min 23 sec</a:t>
            </a:r>
          </a:p>
          <a:p>
            <a:pPr>
              <a:buClr>
                <a:schemeClr val="accent2">
                  <a:lumMod val="75000"/>
                </a:schemeClr>
              </a:buClr>
            </a:pPr>
            <a:endParaRPr lang="en-US" sz="1600" dirty="0" smtClean="0"/>
          </a:p>
          <a:p>
            <a:pPr>
              <a:buClr>
                <a:schemeClr val="tx1"/>
              </a:buClr>
            </a:pPr>
            <a:r>
              <a:rPr lang="en-US" sz="2400" dirty="0" smtClean="0"/>
              <a:t>At the equator, between 128 and 142 sec </a:t>
            </a:r>
          </a:p>
          <a:p>
            <a:pPr>
              <a:buClr>
                <a:schemeClr val="accent2">
                  <a:lumMod val="75000"/>
                </a:schemeClr>
              </a:buClr>
              <a:buNone/>
            </a:pPr>
            <a:r>
              <a:rPr lang="en-US" sz="2400" dirty="0" smtClean="0"/>
              <a:t>               </a:t>
            </a:r>
            <a:r>
              <a:rPr lang="en-US" sz="2400" b="1" dirty="0" smtClean="0"/>
              <a:t>(2 min. 8 sec and 2 min. 22 sec)</a:t>
            </a:r>
            <a:endParaRPr lang="en-US" sz="2400" dirty="0" smtClean="0"/>
          </a:p>
          <a:p>
            <a:endParaRPr lang="en-US" dirty="0"/>
          </a:p>
        </p:txBody>
      </p:sp>
      <p:sp>
        <p:nvSpPr>
          <p:cNvPr id="5" name="Rectangle 4"/>
          <p:cNvSpPr/>
          <p:nvPr/>
        </p:nvSpPr>
        <p:spPr>
          <a:xfrm>
            <a:off x="0" y="304800"/>
            <a:ext cx="9144000" cy="769441"/>
          </a:xfrm>
          <a:prstGeom prst="rect">
            <a:avLst/>
          </a:prstGeom>
        </p:spPr>
        <p:txBody>
          <a:bodyPr wrap="square">
            <a:spAutoFit/>
          </a:bodyPr>
          <a:lstStyle/>
          <a:p>
            <a:pPr algn="ctr"/>
            <a:r>
              <a:rPr lang="en-US" sz="4400" b="1" dirty="0" smtClean="0">
                <a:solidFill>
                  <a:schemeClr val="accent6">
                    <a:lumMod val="75000"/>
                  </a:schemeClr>
                </a:solidFill>
                <a:effectLst>
                  <a:outerShdw blurRad="38100" dist="38100" dir="2700000" algn="tl">
                    <a:srgbClr val="000000">
                      <a:alpha val="43137"/>
                    </a:srgbClr>
                  </a:outerShdw>
                </a:effectLst>
              </a:rPr>
              <a:t> </a:t>
            </a:r>
            <a:r>
              <a:rPr lang="en-US" sz="4400" b="1" dirty="0" smtClean="0">
                <a:solidFill>
                  <a:srgbClr val="C00000"/>
                </a:solidFill>
                <a:effectLst>
                  <a:outerShdw blurRad="38100" dist="38100" dir="2700000" algn="tl">
                    <a:srgbClr val="000000">
                      <a:alpha val="43137"/>
                    </a:srgbClr>
                  </a:outerShdw>
                </a:effectLst>
              </a:rPr>
              <a:t>DURATION OF SUNSET </a:t>
            </a:r>
            <a:endParaRPr lang="en-US" sz="4400" b="1" dirty="0">
              <a:solidFill>
                <a:srgbClr val="C00000"/>
              </a:solidFill>
              <a:effectLst>
                <a:outerShdw blurRad="38100" dist="38100" dir="2700000" algn="tl">
                  <a:srgbClr val="000000">
                    <a:alpha val="43137"/>
                  </a:srgbClr>
                </a:outerShdw>
              </a:effectLst>
            </a:endParaRPr>
          </a:p>
        </p:txBody>
      </p:sp>
      <p:sp>
        <p:nvSpPr>
          <p:cNvPr id="7" name="Rectangle 6"/>
          <p:cNvSpPr/>
          <p:nvPr/>
        </p:nvSpPr>
        <p:spPr>
          <a:xfrm>
            <a:off x="609600" y="1600200"/>
            <a:ext cx="2816477" cy="461665"/>
          </a:xfrm>
          <a:prstGeom prst="rect">
            <a:avLst/>
          </a:prstGeom>
        </p:spPr>
        <p:txBody>
          <a:bodyPr wrap="none">
            <a:spAutoFit/>
          </a:bodyPr>
          <a:lstStyle/>
          <a:p>
            <a:pPr>
              <a:buFont typeface="Arial" pitchFamily="34" charset="0"/>
              <a:buChar char="•"/>
            </a:pPr>
            <a:r>
              <a:rPr lang="en-US" sz="2400" dirty="0" smtClean="0">
                <a:effectLst>
                  <a:outerShdw blurRad="38100" dist="38100" dir="2700000" algn="tl">
                    <a:srgbClr val="000000">
                      <a:alpha val="43137"/>
                    </a:srgbClr>
                  </a:outerShdw>
                </a:effectLst>
              </a:rPr>
              <a:t>   The fastest</a:t>
            </a:r>
            <a:r>
              <a:rPr lang="en-US" sz="2400" dirty="0" smtClean="0"/>
              <a:t> sunset </a:t>
            </a:r>
            <a:endParaRPr lang="en-US" sz="2400" dirty="0"/>
          </a:p>
        </p:txBody>
      </p:sp>
      <p:sp>
        <p:nvSpPr>
          <p:cNvPr id="206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8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38100" cy="209550"/>
          </a:xfrm>
          <a:prstGeom prst="rect">
            <a:avLst/>
          </a:prstGeom>
          <a:noFill/>
        </p:spPr>
      </p:pic>
      <p:sp>
        <p:nvSpPr>
          <p:cNvPr id="206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8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38100" cy="209550"/>
          </a:xfrm>
          <a:prstGeom prst="rect">
            <a:avLst/>
          </a:prstGeom>
          <a:noFill/>
        </p:spPr>
      </p:pic>
      <p:pic>
        <p:nvPicPr>
          <p:cNvPr id="9" name="Picture 9" descr="IMG_0823"/>
          <p:cNvPicPr>
            <a:picLocks noChangeAspect="1" noChangeArrowheads="1"/>
          </p:cNvPicPr>
          <p:nvPr/>
        </p:nvPicPr>
        <p:blipFill>
          <a:blip r:embed="rId3" cstate="print"/>
          <a:srcRect/>
          <a:stretch>
            <a:fillRect/>
          </a:stretch>
        </p:blipFill>
        <p:spPr bwMode="auto">
          <a:xfrm>
            <a:off x="2705100" y="3811281"/>
            <a:ext cx="3733800" cy="278465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rgbClr val="C00000"/>
                </a:solidFill>
                <a:effectLst>
                  <a:outerShdw blurRad="38100" dist="38100" dir="2700000" algn="tl">
                    <a:srgbClr val="000000">
                      <a:alpha val="43137"/>
                    </a:srgbClr>
                  </a:outerShdw>
                </a:effectLst>
              </a:rPr>
              <a:t>DURATION OF SUNSET</a:t>
            </a:r>
            <a:endParaRPr lang="en-US" b="1" dirty="0">
              <a:solidFill>
                <a:srgbClr val="C00000"/>
              </a:solidFill>
              <a:effectLst>
                <a:outerShdw blurRad="38100" dist="38100" dir="2700000" algn="tl">
                  <a:srgbClr val="000000">
                    <a:alpha val="43137"/>
                  </a:srgbClr>
                </a:outerShdw>
              </a:effectLst>
            </a:endParaRPr>
          </a:p>
        </p:txBody>
      </p:sp>
      <p:pic>
        <p:nvPicPr>
          <p:cNvPr id="239620" name="Picture 4" descr="https://c1.staticflickr.com/9/8066/8257182869_24f1f23dde_b.jpg"/>
          <p:cNvPicPr>
            <a:picLocks noChangeAspect="1" noChangeArrowheads="1"/>
          </p:cNvPicPr>
          <p:nvPr/>
        </p:nvPicPr>
        <p:blipFill>
          <a:blip r:embed="rId2" cstate="print"/>
          <a:srcRect/>
          <a:stretch>
            <a:fillRect/>
          </a:stretch>
        </p:blipFill>
        <p:spPr bwMode="auto">
          <a:xfrm>
            <a:off x="1143000" y="4572000"/>
            <a:ext cx="6324600" cy="2057400"/>
          </a:xfrm>
          <a:prstGeom prst="rect">
            <a:avLst/>
          </a:prstGeom>
          <a:noFill/>
        </p:spPr>
      </p:pic>
      <p:graphicFrame>
        <p:nvGraphicFramePr>
          <p:cNvPr id="8" name="Table 7"/>
          <p:cNvGraphicFramePr>
            <a:graphicFrameLocks noGrp="1"/>
          </p:cNvGraphicFramePr>
          <p:nvPr/>
        </p:nvGraphicFramePr>
        <p:xfrm>
          <a:off x="1143000" y="1828800"/>
          <a:ext cx="6324600" cy="2698630"/>
        </p:xfrm>
        <a:graphic>
          <a:graphicData uri="http://schemas.openxmlformats.org/drawingml/2006/table">
            <a:tbl>
              <a:tblPr firstRow="1" bandRow="1">
                <a:tableStyleId>{E8B1032C-EA38-4F05-BA0D-38AFFFC7BED3}</a:tableStyleId>
              </a:tblPr>
              <a:tblGrid>
                <a:gridCol w="2108200"/>
                <a:gridCol w="2108200"/>
                <a:gridCol w="2108200"/>
              </a:tblGrid>
              <a:tr h="608451">
                <a:tc>
                  <a:txBody>
                    <a:bodyPr/>
                    <a:lstStyle/>
                    <a:p>
                      <a:r>
                        <a:rPr lang="en-US" dirty="0" smtClean="0"/>
                        <a:t>City</a:t>
                      </a:r>
                      <a:endParaRPr lang="en-US" dirty="0"/>
                    </a:p>
                  </a:txBody>
                  <a:tcPr/>
                </a:tc>
                <a:tc>
                  <a:txBody>
                    <a:bodyPr/>
                    <a:lstStyle/>
                    <a:p>
                      <a:r>
                        <a:rPr lang="en-US" smtClean="0"/>
                        <a:t>Duration of sunset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Latitude</a:t>
                      </a:r>
                    </a:p>
                    <a:p>
                      <a:endParaRPr lang="en-US" dirty="0"/>
                    </a:p>
                  </a:txBody>
                  <a:tcPr/>
                </a:tc>
              </a:tr>
              <a:tr h="411710">
                <a:tc>
                  <a:txBody>
                    <a:bodyPr/>
                    <a:lstStyle/>
                    <a:p>
                      <a:r>
                        <a:rPr lang="en-US" sz="1800" dirty="0" smtClean="0"/>
                        <a:t>Beijing </a:t>
                      </a:r>
                      <a:endParaRPr lang="en-US" dirty="0"/>
                    </a:p>
                  </a:txBody>
                  <a:tcPr/>
                </a:tc>
                <a:tc>
                  <a:txBody>
                    <a:bodyPr/>
                    <a:lstStyle/>
                    <a:p>
                      <a:r>
                        <a:rPr lang="en-US" sz="1800" dirty="0" smtClean="0"/>
                        <a:t>167 s</a:t>
                      </a:r>
                      <a:endParaRPr lang="en-US" dirty="0"/>
                    </a:p>
                  </a:txBody>
                  <a:tcPr/>
                </a:tc>
                <a:tc>
                  <a:txBody>
                    <a:bodyPr/>
                    <a:lstStyle/>
                    <a:p>
                      <a:r>
                        <a:rPr lang="en-US" sz="1800" dirty="0" smtClean="0"/>
                        <a:t>39.92°</a:t>
                      </a:r>
                      <a:endParaRPr lang="en-US" dirty="0"/>
                    </a:p>
                  </a:txBody>
                  <a:tcPr/>
                </a:tc>
              </a:tr>
              <a:tr h="411710">
                <a:tc>
                  <a:txBody>
                    <a:bodyPr/>
                    <a:lstStyle/>
                    <a:p>
                      <a:r>
                        <a:rPr lang="en-US" sz="1800" dirty="0" smtClean="0"/>
                        <a:t>Belgrade</a:t>
                      </a:r>
                      <a:endParaRPr lang="en-US" dirty="0"/>
                    </a:p>
                  </a:txBody>
                  <a:tcPr/>
                </a:tc>
                <a:tc>
                  <a:txBody>
                    <a:bodyPr/>
                    <a:lstStyle/>
                    <a:p>
                      <a:r>
                        <a:rPr lang="en-US" sz="1800" dirty="0" smtClean="0"/>
                        <a:t>183.6 s</a:t>
                      </a:r>
                      <a:endParaRPr lang="en-US" dirty="0"/>
                    </a:p>
                  </a:txBody>
                  <a:tcPr/>
                </a:tc>
                <a:tc>
                  <a:txBody>
                    <a:bodyPr/>
                    <a:lstStyle/>
                    <a:p>
                      <a:r>
                        <a:rPr lang="en-US" sz="1800" dirty="0" smtClean="0"/>
                        <a:t>44.82°</a:t>
                      </a:r>
                      <a:endParaRPr lang="en-US" dirty="0"/>
                    </a:p>
                  </a:txBody>
                  <a:tcPr/>
                </a:tc>
              </a:tr>
              <a:tr h="411710">
                <a:tc>
                  <a:txBody>
                    <a:bodyPr/>
                    <a:lstStyle/>
                    <a:p>
                      <a:r>
                        <a:rPr lang="en-US" sz="1800" dirty="0" smtClean="0"/>
                        <a:t>Paris </a:t>
                      </a:r>
                      <a:endParaRPr lang="en-US" dirty="0"/>
                    </a:p>
                  </a:txBody>
                  <a:tcPr/>
                </a:tc>
                <a:tc>
                  <a:txBody>
                    <a:bodyPr/>
                    <a:lstStyle/>
                    <a:p>
                      <a:r>
                        <a:rPr lang="en-US" sz="1800" dirty="0" smtClean="0"/>
                        <a:t>198 s  </a:t>
                      </a:r>
                      <a:endParaRPr lang="en-US" dirty="0"/>
                    </a:p>
                  </a:txBody>
                  <a:tcPr/>
                </a:tc>
                <a:tc>
                  <a:txBody>
                    <a:bodyPr/>
                    <a:lstStyle/>
                    <a:p>
                      <a:r>
                        <a:rPr lang="en-US" sz="1800" dirty="0" smtClean="0"/>
                        <a:t>48.86°</a:t>
                      </a:r>
                      <a:endParaRPr lang="en-US" dirty="0"/>
                    </a:p>
                  </a:txBody>
                  <a:tcPr/>
                </a:tc>
              </a:tr>
              <a:tr h="411710">
                <a:tc>
                  <a:txBody>
                    <a:bodyPr/>
                    <a:lstStyle/>
                    <a:p>
                      <a:r>
                        <a:rPr lang="en-US" sz="1800" dirty="0" smtClean="0"/>
                        <a:t>London</a:t>
                      </a:r>
                      <a:endParaRPr lang="en-US" dirty="0"/>
                    </a:p>
                  </a:txBody>
                  <a:tcPr/>
                </a:tc>
                <a:tc>
                  <a:txBody>
                    <a:bodyPr/>
                    <a:lstStyle/>
                    <a:p>
                      <a:r>
                        <a:rPr lang="en-US" sz="1800" dirty="0" smtClean="0"/>
                        <a:t>209.3 s </a:t>
                      </a:r>
                      <a:endParaRPr lang="en-US" dirty="0"/>
                    </a:p>
                  </a:txBody>
                  <a:tcPr/>
                </a:tc>
                <a:tc>
                  <a:txBody>
                    <a:bodyPr/>
                    <a:lstStyle/>
                    <a:p>
                      <a:r>
                        <a:rPr lang="en-US" sz="1800" dirty="0" smtClean="0"/>
                        <a:t>51.51°</a:t>
                      </a:r>
                      <a:endParaRPr lang="en-US" dirty="0"/>
                    </a:p>
                  </a:txBody>
                  <a:tcPr/>
                </a:tc>
              </a:tr>
              <a:tr h="411710">
                <a:tc>
                  <a:txBody>
                    <a:bodyPr/>
                    <a:lstStyle/>
                    <a:p>
                      <a:r>
                        <a:rPr lang="en-US" sz="1800" dirty="0" smtClean="0"/>
                        <a:t>Moscow </a:t>
                      </a:r>
                      <a:endParaRPr lang="en-US" dirty="0"/>
                    </a:p>
                  </a:txBody>
                  <a:tcPr/>
                </a:tc>
                <a:tc>
                  <a:txBody>
                    <a:bodyPr/>
                    <a:lstStyle/>
                    <a:p>
                      <a:r>
                        <a:rPr lang="en-US" sz="1800" dirty="0" smtClean="0"/>
                        <a:t>231.5 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55.75 °</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2606</TotalTime>
  <Words>1458</Words>
  <Application>Microsoft Office PowerPoint</Application>
  <PresentationFormat>On-screen Show (4:3)</PresentationFormat>
  <Paragraphs>184</Paragraphs>
  <Slides>28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PowerPoint Presentation</vt:lpstr>
      <vt:lpstr>PowerPoint Presentation</vt:lpstr>
      <vt:lpstr>PowerPoint Presentation</vt:lpstr>
      <vt:lpstr>ANGULAR VELOCITY OF THE SUN</vt:lpstr>
      <vt:lpstr>ANGULAR VELOCITY - orthogonal component-</vt:lpstr>
      <vt:lpstr>DURATION OF SUNSET</vt:lpstr>
      <vt:lpstr>PowerPoint Presentation</vt:lpstr>
      <vt:lpstr>PowerPoint Presentation</vt:lpstr>
      <vt:lpstr>DURATION OF SUNSET</vt:lpstr>
      <vt:lpstr>PowerPoint Presentation</vt:lpstr>
      <vt:lpstr>PowerPoint Presentation</vt:lpstr>
      <vt:lpstr>PowerPoint Presentation</vt:lpstr>
      <vt:lpstr>LAW OF REFLECTION</vt:lpstr>
      <vt:lpstr>PowerPoint Presentation</vt:lpstr>
      <vt:lpstr>ATMOSPHERIC REFRACTION </vt:lpstr>
      <vt:lpstr>MORE OPTICAL PHENOMENA</vt:lpstr>
      <vt:lpstr>PowerPoint Presentation</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the sun is at the zenith, sunlight travels a short distance before it reaches the eye. At sunset (or sunrise) sunlight travels a much bigger distance before it reaches the observer's eyes.  In the first case blue light is scattered towards the eye and the sky appears blue.  In the second case, most of the blue light has been scattered away before it can have a chance to reach the eye  </vt:lpstr>
      <vt:lpstr>WHY IS THE SUNSET RED? </vt:lpstr>
      <vt:lpstr>PowerPoint Presentation</vt:lpstr>
    </vt:vector>
  </TitlesOfParts>
  <Company>BASTARDS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Hereditary color blindness</dc:title>
  <dc:creator>Dell-User</dc:creator>
  <cp:lastModifiedBy>Luka</cp:lastModifiedBy>
  <cp:revision>316</cp:revision>
  <dcterms:created xsi:type="dcterms:W3CDTF">2014-06-30T07:45:20Z</dcterms:created>
  <dcterms:modified xsi:type="dcterms:W3CDTF">2015-06-20T06:51:36Z</dcterms:modified>
</cp:coreProperties>
</file>