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57" r:id="rId3"/>
    <p:sldId id="258" r:id="rId4"/>
    <p:sldId id="263" r:id="rId5"/>
    <p:sldId id="259" r:id="rId6"/>
    <p:sldId id="262"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24D589-43A8-4A0C-8935-C5011106A36D}">
          <p14:sldIdLst>
            <p14:sldId id="256"/>
            <p14:sldId id="257"/>
            <p14:sldId id="258"/>
            <p14:sldId id="263"/>
            <p14:sldId id="259"/>
            <p14:sldId id="262"/>
            <p14:sldId id="264"/>
            <p14:sldId id="265"/>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DFDF"/>
    <a:srgbClr val="F0D0D0"/>
    <a:srgbClr val="FFE1FF"/>
    <a:srgbClr val="FEB0FE"/>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7" autoAdjust="0"/>
    <p:restoredTop sz="86658" autoAdjust="0"/>
  </p:normalViewPr>
  <p:slideViewPr>
    <p:cSldViewPr>
      <p:cViewPr>
        <p:scale>
          <a:sx n="73" d="100"/>
          <a:sy n="73" d="100"/>
        </p:scale>
        <p:origin x="-123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A9C5B-ADAA-4F19-9C2C-9DA06741B582}" type="datetimeFigureOut">
              <a:rPr lang="en-US" smtClean="0"/>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4E9C4-928C-4121-995B-A97ECEAC0C40}" type="slidenum">
              <a:rPr lang="en-US" smtClean="0"/>
              <a:pPr/>
              <a:t>‹#›</a:t>
            </a:fld>
            <a:endParaRPr lang="en-US"/>
          </a:p>
        </p:txBody>
      </p:sp>
    </p:spTree>
    <p:extLst>
      <p:ext uri="{BB962C8B-B14F-4D97-AF65-F5344CB8AC3E}">
        <p14:creationId xmlns:p14="http://schemas.microsoft.com/office/powerpoint/2010/main" val="15358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4E9C4-928C-4121-995B-A97ECEAC0C40}" type="slidenum">
              <a:rPr lang="en-US" smtClean="0"/>
              <a:pPr/>
              <a:t>5</a:t>
            </a:fld>
            <a:endParaRPr lang="en-US"/>
          </a:p>
        </p:txBody>
      </p:sp>
    </p:spTree>
    <p:extLst>
      <p:ext uri="{BB962C8B-B14F-4D97-AF65-F5344CB8AC3E}">
        <p14:creationId xmlns:p14="http://schemas.microsoft.com/office/powerpoint/2010/main" val="264229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
            </a:r>
            <a:r>
              <a:rPr lang="sr-Latn-RS" dirty="0" smtClean="0"/>
              <a:t>asovi se bolje rastvaraju kada je hladnije</a:t>
            </a:r>
          </a:p>
          <a:p>
            <a:endParaRPr lang="en-US" dirty="0"/>
          </a:p>
        </p:txBody>
      </p:sp>
      <p:sp>
        <p:nvSpPr>
          <p:cNvPr id="4" name="Slide Number Placeholder 3"/>
          <p:cNvSpPr>
            <a:spLocks noGrp="1"/>
          </p:cNvSpPr>
          <p:nvPr>
            <p:ph type="sldNum" sz="quarter" idx="10"/>
          </p:nvPr>
        </p:nvSpPr>
        <p:spPr/>
        <p:txBody>
          <a:bodyPr/>
          <a:lstStyle/>
          <a:p>
            <a:fld id="{2B94E9C4-928C-4121-995B-A97ECEAC0C4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painted the </a:t>
            </a:r>
            <a:r>
              <a:rPr lang="sr-Latn-CS" dirty="0" smtClean="0"/>
              <a:t> orange</a:t>
            </a:r>
            <a:r>
              <a:rPr lang="en-US" dirty="0" smtClean="0"/>
              <a:t> juice solution onto the paper, the carbon-based compounds were absorbed into the paper's fibers. When you heated the paper, the heat caused some of the chemical bonds to break down, freeing the carbon. Once the carbon came into contact with the air, it went through a process called oxidation, one effect of which is to turn a darker color. </a:t>
            </a:r>
          </a:p>
          <a:p>
            <a:endParaRPr lang="en-US" dirty="0"/>
          </a:p>
        </p:txBody>
      </p:sp>
      <p:sp>
        <p:nvSpPr>
          <p:cNvPr id="4" name="Slide Number Placeholder 3"/>
          <p:cNvSpPr>
            <a:spLocks noGrp="1"/>
          </p:cNvSpPr>
          <p:nvPr>
            <p:ph type="sldNum" sz="quarter" idx="10"/>
          </p:nvPr>
        </p:nvSpPr>
        <p:spPr/>
        <p:txBody>
          <a:bodyPr/>
          <a:lstStyle/>
          <a:p>
            <a:fld id="{2B94E9C4-928C-4121-995B-A97ECEAC0C4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latin typeface="Kristen ITC" pitchFamily="66" charset="0"/>
              </a:rPr>
              <a:t>Bluberry</a:t>
            </a:r>
            <a:r>
              <a:rPr lang="sr-Latn-RS" baseline="0" dirty="0" smtClean="0">
                <a:latin typeface="Kristen ITC" pitchFamily="66" charset="0"/>
              </a:rPr>
              <a:t> </a:t>
            </a:r>
            <a:r>
              <a:rPr lang="en-US" dirty="0" smtClean="0">
                <a:latin typeface="Kristen ITC" pitchFamily="66" charset="0"/>
              </a:rPr>
              <a:t>juice has an acid that reacts with the baking soda. A </a:t>
            </a:r>
            <a:r>
              <a:rPr lang="sr-Latn-CS" dirty="0" smtClean="0">
                <a:latin typeface="Kristen ITC" pitchFamily="66" charset="0"/>
              </a:rPr>
              <a:t>different color </a:t>
            </a:r>
            <a:r>
              <a:rPr lang="en-US" dirty="0" smtClean="0">
                <a:latin typeface="Kristen ITC" pitchFamily="66" charset="0"/>
              </a:rPr>
              <a:t>appears wherever the secret message is </a:t>
            </a:r>
            <a:r>
              <a:rPr lang="sr-Latn-CS" dirty="0" smtClean="0">
                <a:latin typeface="Kristen ITC" pitchFamily="66" charset="0"/>
              </a:rPr>
              <a:t>written.</a:t>
            </a:r>
            <a:endParaRPr lang="en-US" dirty="0" smtClean="0"/>
          </a:p>
          <a:p>
            <a:endParaRPr lang="en-US" dirty="0"/>
          </a:p>
        </p:txBody>
      </p:sp>
      <p:sp>
        <p:nvSpPr>
          <p:cNvPr id="4" name="Slide Number Placeholder 3"/>
          <p:cNvSpPr>
            <a:spLocks noGrp="1"/>
          </p:cNvSpPr>
          <p:nvPr>
            <p:ph type="sldNum" sz="quarter" idx="10"/>
          </p:nvPr>
        </p:nvSpPr>
        <p:spPr/>
        <p:txBody>
          <a:bodyPr/>
          <a:lstStyle/>
          <a:p>
            <a:fld id="{2B94E9C4-928C-4121-995B-A97ECEAC0C4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6/19/2015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6/19/2015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C:\Users\ognjen\Downloads\Disappearing%20ink-video.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8382000" cy="1470025"/>
          </a:xfrm>
        </p:spPr>
        <p:txBody>
          <a:bodyPr>
            <a:noAutofit/>
          </a:bodyPr>
          <a:lstStyle/>
          <a:p>
            <a:pPr algn="ctr"/>
            <a:r>
              <a:rPr lang="en-US" b="0" dirty="0" smtClean="0">
                <a:solidFill>
                  <a:schemeClr val="tx1"/>
                </a:solidFill>
                <a:latin typeface="Times New Roman" pitchFamily="18" charset="0"/>
                <a:cs typeface="Times New Roman" pitchFamily="18" charset="0"/>
              </a:rPr>
              <a:t>International Young </a:t>
            </a:r>
            <a:r>
              <a:rPr lang="en-US" b="0" dirty="0">
                <a:solidFill>
                  <a:schemeClr val="tx1"/>
                </a:solidFill>
                <a:latin typeface="Times New Roman" pitchFamily="18" charset="0"/>
                <a:cs typeface="Times New Roman" pitchFamily="18" charset="0"/>
              </a:rPr>
              <a:t>N</a:t>
            </a:r>
            <a:r>
              <a:rPr lang="en-US" b="0" dirty="0" smtClean="0">
                <a:solidFill>
                  <a:schemeClr val="tx1"/>
                </a:solidFill>
                <a:latin typeface="Times New Roman" pitchFamily="18" charset="0"/>
                <a:cs typeface="Times New Roman" pitchFamily="18" charset="0"/>
              </a:rPr>
              <a:t>aturalists’ Tournament</a:t>
            </a:r>
            <a:endParaRPr lang="en-US" b="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21771" y="3548743"/>
            <a:ext cx="9144000" cy="1752600"/>
          </a:xfrm>
        </p:spPr>
        <p:txBody>
          <a:bodyPr>
            <a:normAutofit/>
          </a:bodyPr>
          <a:lstStyle/>
          <a:p>
            <a:pPr algn="ctr"/>
            <a:r>
              <a:rPr lang="en-US" sz="2800" dirty="0" smtClean="0">
                <a:solidFill>
                  <a:schemeClr val="tx1"/>
                </a:solidFill>
                <a:latin typeface="Times New Roman" pitchFamily="18" charset="0"/>
                <a:cs typeface="Times New Roman" pitchFamily="18" charset="0"/>
              </a:rPr>
              <a:t>6.Disappearing Ink</a:t>
            </a:r>
          </a:p>
          <a:p>
            <a:pPr algn="ctr"/>
            <a:r>
              <a:rPr lang="en-US" sz="2800" dirty="0" smtClean="0">
                <a:solidFill>
                  <a:schemeClr val="tx1"/>
                </a:solidFill>
                <a:latin typeface="Times New Roman" pitchFamily="18" charset="0"/>
                <a:cs typeface="Times New Roman" pitchFamily="18" charset="0"/>
              </a:rPr>
              <a:t>Serbian team</a:t>
            </a:r>
          </a:p>
          <a:p>
            <a:pPr algn="ctr"/>
            <a:r>
              <a:rPr lang="en-US" sz="2800" dirty="0" smtClean="0">
                <a:solidFill>
                  <a:schemeClr val="tx1"/>
                </a:solidFill>
                <a:latin typeface="Times New Roman" pitchFamily="18" charset="0"/>
                <a:cs typeface="Times New Roman" pitchFamily="18" charset="0"/>
              </a:rPr>
              <a:t>  Regional Center for Talented Youth Belgrade 2</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50004229"/>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11639484_1071350756227305_694086494_o.jpg"/>
          <p:cNvPicPr>
            <a:picLocks noChangeAspect="1"/>
          </p:cNvPicPr>
          <p:nvPr/>
        </p:nvPicPr>
        <p:blipFill>
          <a:blip r:embed="rId2" cstate="print"/>
          <a:stretch>
            <a:fillRect/>
          </a:stretch>
        </p:blipFill>
        <p:spPr>
          <a:xfrm>
            <a:off x="4572000" y="500042"/>
            <a:ext cx="3857652" cy="2500330"/>
          </a:xfrm>
          <a:prstGeom prst="rect">
            <a:avLst/>
          </a:prstGeom>
        </p:spPr>
      </p:pic>
      <p:pic>
        <p:nvPicPr>
          <p:cNvPr id="5" name="Picture 4" descr="1396376_1071350779560636_788860361_o.jpg"/>
          <p:cNvPicPr>
            <a:picLocks noChangeAspect="1"/>
          </p:cNvPicPr>
          <p:nvPr/>
        </p:nvPicPr>
        <p:blipFill>
          <a:blip r:embed="rId3" cstate="print"/>
          <a:stretch>
            <a:fillRect/>
          </a:stretch>
        </p:blipFill>
        <p:spPr>
          <a:xfrm>
            <a:off x="642910" y="500042"/>
            <a:ext cx="3714776" cy="2500330"/>
          </a:xfrm>
          <a:prstGeom prst="rect">
            <a:avLst/>
          </a:prstGeom>
        </p:spPr>
      </p:pic>
      <p:pic>
        <p:nvPicPr>
          <p:cNvPr id="6" name="Picture 5" descr="11638528_1071353912893656_2040876126_o.jpg"/>
          <p:cNvPicPr>
            <a:picLocks noChangeAspect="1"/>
          </p:cNvPicPr>
          <p:nvPr/>
        </p:nvPicPr>
        <p:blipFill>
          <a:blip r:embed="rId4" cstate="print"/>
          <a:stretch>
            <a:fillRect/>
          </a:stretch>
        </p:blipFill>
        <p:spPr>
          <a:xfrm>
            <a:off x="4572000" y="3571876"/>
            <a:ext cx="3818648" cy="2500329"/>
          </a:xfrm>
          <a:prstGeom prst="rect">
            <a:avLst/>
          </a:prstGeom>
        </p:spPr>
      </p:pic>
      <p:pic>
        <p:nvPicPr>
          <p:cNvPr id="7" name="Picture 6" descr="11292783_1071353869560327_210316466_n.jpg"/>
          <p:cNvPicPr>
            <a:picLocks noChangeAspect="1"/>
          </p:cNvPicPr>
          <p:nvPr/>
        </p:nvPicPr>
        <p:blipFill>
          <a:blip r:embed="rId5"/>
          <a:stretch>
            <a:fillRect/>
          </a:stretch>
        </p:blipFill>
        <p:spPr>
          <a:xfrm>
            <a:off x="571472" y="3571876"/>
            <a:ext cx="3748182" cy="2506901"/>
          </a:xfrm>
          <a:prstGeom prst="rect">
            <a:avLst/>
          </a:prstGeom>
        </p:spPr>
      </p:pic>
      <p:pic>
        <p:nvPicPr>
          <p:cNvPr id="9" name="Picture 8" descr="11297127_1071350776227303_945032798_o.jpg"/>
          <p:cNvPicPr>
            <a:picLocks noChangeAspect="1"/>
          </p:cNvPicPr>
          <p:nvPr/>
        </p:nvPicPr>
        <p:blipFill>
          <a:blip r:embed="rId6" cstate="print"/>
          <a:stretch>
            <a:fillRect/>
          </a:stretch>
        </p:blipFill>
        <p:spPr>
          <a:xfrm>
            <a:off x="928662" y="1000108"/>
            <a:ext cx="7098226" cy="474832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85786" y="1071546"/>
            <a:ext cx="7072362" cy="1938992"/>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Thank you on your attention!!!</a:t>
            </a:r>
            <a:endParaRPr lang="en-US" sz="6000" dirty="0">
              <a:latin typeface="Times New Roman" pitchFamily="18" charset="0"/>
              <a:cs typeface="Times New Roman" pitchFamily="18" charset="0"/>
            </a:endParaRPr>
          </a:p>
        </p:txBody>
      </p:sp>
      <p:pic>
        <p:nvPicPr>
          <p:cNvPr id="4" name="Picture 3" descr="working-with-chemicals.gif"/>
          <p:cNvPicPr>
            <a:picLocks noChangeAspect="1"/>
          </p:cNvPicPr>
          <p:nvPr/>
        </p:nvPicPr>
        <p:blipFill>
          <a:blip r:embed="rId2" cstate="print"/>
          <a:stretch>
            <a:fillRect/>
          </a:stretch>
        </p:blipFill>
        <p:spPr>
          <a:xfrm>
            <a:off x="3275856" y="3284984"/>
            <a:ext cx="2927970" cy="321473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Disappearing ink-video.mp4">
            <a:hlinkClick r:id="" action="ppaction://media"/>
          </p:cNvPr>
          <p:cNvPicPr>
            <a:picLocks noRot="1" noChangeAspect="1"/>
          </p:cNvPicPr>
          <p:nvPr>
            <a:videoFile r:link="rId1"/>
          </p:nvPr>
        </p:nvPicPr>
        <p:blipFill>
          <a:blip r:embed="rId3"/>
          <a:stretch>
            <a:fillRect/>
          </a:stretch>
        </p:blipFill>
        <p:spPr>
          <a:xfrm>
            <a:off x="1071538" y="1142984"/>
            <a:ext cx="7077116" cy="5307838"/>
          </a:xfrm>
          <a:prstGeom prst="rect">
            <a:avLst/>
          </a:prstGeom>
        </p:spPr>
      </p:pic>
      <p:sp>
        <p:nvSpPr>
          <p:cNvPr id="4" name="TextBox 3"/>
          <p:cNvSpPr txBox="1"/>
          <p:nvPr/>
        </p:nvSpPr>
        <p:spPr>
          <a:xfrm>
            <a:off x="0" y="285728"/>
            <a:ext cx="91440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Phenolphthalein-Experiment </a:t>
            </a:r>
            <a:endParaRPr lang="en-US" sz="40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14554"/>
            <a:ext cx="8077200" cy="3911609"/>
          </a:xfrm>
        </p:spPr>
        <p:txBody>
          <a:bodyPr>
            <a:normAutofit/>
          </a:bodyPr>
          <a:lstStyle/>
          <a:p>
            <a:pPr marL="0" indent="0"/>
            <a:r>
              <a:rPr lang="en-US" sz="2800" dirty="0" smtClean="0">
                <a:latin typeface="Times New Roman" pitchFamily="18" charset="0"/>
                <a:cs typeface="Times New Roman" pitchFamily="18" charset="0"/>
              </a:rPr>
              <a:t>Suggest </a:t>
            </a:r>
            <a:r>
              <a:rPr lang="en-US" sz="2800" dirty="0">
                <a:latin typeface="Times New Roman" pitchFamily="18" charset="0"/>
                <a:cs typeface="Times New Roman" pitchFamily="18" charset="0"/>
              </a:rPr>
              <a:t>a chemical formulation for the ink that would disappear </a:t>
            </a:r>
            <a:r>
              <a:rPr lang="en-US" sz="2800" dirty="0">
                <a:solidFill>
                  <a:schemeClr val="tx1">
                    <a:lumMod val="50000"/>
                  </a:schemeClr>
                </a:solidFill>
                <a:latin typeface="Times New Roman" pitchFamily="18" charset="0"/>
                <a:cs typeface="Times New Roman" pitchFamily="18" charset="0"/>
              </a:rPr>
              <a:t>after</a:t>
            </a:r>
            <a:r>
              <a:rPr lang="en-US" sz="2800" dirty="0">
                <a:latin typeface="Times New Roman" pitchFamily="18" charset="0"/>
                <a:cs typeface="Times New Roman" pitchFamily="18" charset="0"/>
              </a:rPr>
              <a:t> used to write a text. </a:t>
            </a:r>
            <a:r>
              <a:rPr lang="en-US" sz="2800" dirty="0" smtClean="0">
                <a:latin typeface="Times New Roman" pitchFamily="18" charset="0"/>
                <a:cs typeface="Times New Roman" pitchFamily="18" charset="0"/>
              </a:rPr>
              <a:t>What parameters </a:t>
            </a:r>
            <a:r>
              <a:rPr lang="en-US" sz="2800" dirty="0">
                <a:latin typeface="Times New Roman" pitchFamily="18" charset="0"/>
                <a:cs typeface="Times New Roman" pitchFamily="18" charset="0"/>
              </a:rPr>
              <a:t>determine the time when the text becomes invisible? Is it possible to process </a:t>
            </a:r>
            <a:r>
              <a:rPr lang="en-US" sz="2800" dirty="0" smtClean="0">
                <a:latin typeface="Times New Roman" pitchFamily="18" charset="0"/>
                <a:cs typeface="Times New Roman" pitchFamily="18" charset="0"/>
              </a:rPr>
              <a:t>the -paper </a:t>
            </a:r>
            <a:r>
              <a:rPr lang="en-US" sz="2800" dirty="0">
                <a:latin typeface="Times New Roman" pitchFamily="18" charset="0"/>
                <a:cs typeface="Times New Roman" pitchFamily="18" charset="0"/>
              </a:rPr>
              <a:t>in such a manner that the text appears again?</a:t>
            </a:r>
          </a:p>
          <a:p>
            <a:endParaRPr lang="en-US" dirty="0"/>
          </a:p>
        </p:txBody>
      </p:sp>
      <p:sp>
        <p:nvSpPr>
          <p:cNvPr id="2" name="Title 1"/>
          <p:cNvSpPr>
            <a:spLocks noGrp="1"/>
          </p:cNvSpPr>
          <p:nvPr>
            <p:ph type="title"/>
          </p:nvPr>
        </p:nvSpPr>
        <p:spPr>
          <a:xfrm>
            <a:off x="76200" y="1066800"/>
            <a:ext cx="9067800" cy="1143000"/>
          </a:xfrm>
        </p:spPr>
        <p:txBody>
          <a:bodyPr>
            <a:noAutofit/>
          </a:bodyPr>
          <a:lstStyle/>
          <a:p>
            <a:pPr algn="ctr"/>
            <a:r>
              <a:rPr lang="en-US" sz="4400" b="0" dirty="0">
                <a:solidFill>
                  <a:schemeClr val="tx1"/>
                </a:solidFill>
                <a:latin typeface="Times New Roman" pitchFamily="18" charset="0"/>
                <a:cs typeface="Times New Roman" pitchFamily="18" charset="0"/>
              </a:rPr>
              <a:t>6. Disappearing ink</a:t>
            </a:r>
            <a:br>
              <a:rPr lang="en-US" sz="4400" b="0" dirty="0">
                <a:solidFill>
                  <a:schemeClr val="tx1"/>
                </a:solidFill>
                <a:latin typeface="Times New Roman" pitchFamily="18" charset="0"/>
                <a:cs typeface="Times New Roman" pitchFamily="18" charset="0"/>
              </a:rPr>
            </a:br>
            <a:endParaRPr lang="en-US" sz="4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00669371"/>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E1FF"/>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857232"/>
            <a:ext cx="8229600" cy="4143404"/>
          </a:xfrm>
        </p:spPr>
        <p:txBody>
          <a:bodyPr>
            <a:normAutofit/>
          </a:bodyPr>
          <a:lstStyle/>
          <a:p>
            <a:r>
              <a:rPr lang="en-US" sz="2400" dirty="0" smtClean="0">
                <a:solidFill>
                  <a:schemeClr val="tx1">
                    <a:lumMod val="50000"/>
                  </a:schemeClr>
                </a:solidFill>
                <a:latin typeface="Times New Roman" pitchFamily="18" charset="0"/>
                <a:cs typeface="Times New Roman" pitchFamily="18" charset="0"/>
              </a:rPr>
              <a:t>Weak acids </a:t>
            </a:r>
            <a:r>
              <a:rPr lang="en-US" sz="2400" dirty="0">
                <a:solidFill>
                  <a:schemeClr val="tx1">
                    <a:lumMod val="50000"/>
                  </a:schemeClr>
                </a:solidFill>
                <a:latin typeface="Times New Roman" pitchFamily="18" charset="0"/>
                <a:cs typeface="Times New Roman" pitchFamily="18" charset="0"/>
              </a:rPr>
              <a:t>or weak </a:t>
            </a:r>
            <a:r>
              <a:rPr lang="en-US" sz="2400" dirty="0" smtClean="0">
                <a:solidFill>
                  <a:schemeClr val="tx1">
                    <a:lumMod val="50000"/>
                  </a:schemeClr>
                </a:solidFill>
                <a:latin typeface="Times New Roman" pitchFamily="18" charset="0"/>
                <a:cs typeface="Times New Roman" pitchFamily="18" charset="0"/>
              </a:rPr>
              <a:t>bases</a:t>
            </a:r>
          </a:p>
          <a:p>
            <a:pPr lvl="0">
              <a:defRPr/>
            </a:pPr>
            <a:r>
              <a:rPr lang="sr-Latn-CS" sz="24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ndicator</a:t>
            </a:r>
            <a:r>
              <a:rPr lang="sr-Latn-CS" sz="2400" dirty="0" smtClean="0">
                <a:latin typeface="Times New Roman" pitchFamily="18" charset="0"/>
                <a:cs typeface="Times New Roman" pitchFamily="18" charset="0"/>
              </a:rPr>
              <a:t>s are </a:t>
            </a:r>
            <a:r>
              <a:rPr lang="en-US" sz="2400" dirty="0" smtClean="0">
                <a:latin typeface="Times New Roman" pitchFamily="18" charset="0"/>
                <a:cs typeface="Times New Roman" pitchFamily="18" charset="0"/>
              </a:rPr>
              <a:t> weak organic acid</a:t>
            </a:r>
            <a:r>
              <a:rPr lang="sr-Latn-CS" sz="24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or base</a:t>
            </a:r>
            <a:r>
              <a:rPr lang="sr-Latn-CS" sz="24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that </a:t>
            </a:r>
            <a:r>
              <a:rPr lang="sr-Latn-CS" sz="2400" dirty="0" smtClean="0">
                <a:latin typeface="Times New Roman" pitchFamily="18" charset="0"/>
                <a:cs typeface="Times New Roman" pitchFamily="18" charset="0"/>
              </a:rPr>
              <a:t>have different colors in their protonated and  deprotonated states</a:t>
            </a:r>
          </a:p>
          <a:p>
            <a:pPr lvl="0">
              <a:defRPr/>
            </a:pPr>
            <a:r>
              <a:rPr lang="sr-Latn-CS" sz="2400" dirty="0" smtClean="0">
                <a:latin typeface="Times New Roman" pitchFamily="18" charset="0"/>
                <a:cs typeface="Times New Roman" pitchFamily="18" charset="0"/>
              </a:rPr>
              <a:t>Phenolphthalein </a:t>
            </a:r>
            <a:r>
              <a:rPr lang="en-US" sz="2400" dirty="0" smtClean="0">
                <a:latin typeface="Times New Roman" pitchFamily="18" charset="0"/>
                <a:cs typeface="Times New Roman" pitchFamily="18" charset="0"/>
              </a:rPr>
              <a:t>is a weak organic acid that behaves as an acid–base indicator</a:t>
            </a:r>
            <a:endParaRPr lang="sr-Latn-CS" sz="2400" dirty="0" smtClean="0">
              <a:latin typeface="Times New Roman" pitchFamily="18" charset="0"/>
              <a:cs typeface="Times New Roman" pitchFamily="18" charset="0"/>
            </a:endParaRPr>
          </a:p>
          <a:p>
            <a:pPr lvl="0">
              <a:defRPr/>
            </a:pPr>
            <a:r>
              <a:rPr lang="en-US" sz="2400" dirty="0" smtClean="0">
                <a:latin typeface="Times New Roman" pitchFamily="18" charset="0"/>
                <a:cs typeface="Times New Roman" pitchFamily="18" charset="0"/>
              </a:rPr>
              <a:t>It exists in two different forms</a:t>
            </a:r>
            <a:r>
              <a:rPr lang="sr-Latn-CS"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an acid form HInd, which is colorless, and a corresponding </a:t>
            </a:r>
            <a:r>
              <a:rPr lang="sr-Latn-C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base form Ind</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which is </a:t>
            </a:r>
            <a:r>
              <a:rPr lang="sr-Latn-CS" sz="2400" dirty="0" smtClean="0">
                <a:latin typeface="Times New Roman" pitchFamily="18" charset="0"/>
                <a:cs typeface="Times New Roman" pitchFamily="18" charset="0"/>
              </a:rPr>
              <a:t>pink</a:t>
            </a:r>
          </a:p>
          <a:p>
            <a:endParaRPr lang="sr-Latn-RS" sz="2800" dirty="0" smtClean="0">
              <a:solidFill>
                <a:schemeClr val="tx1">
                  <a:lumMod val="50000"/>
                </a:schemeClr>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642918"/>
          </a:xfrm>
        </p:spPr>
        <p:txBody>
          <a:bodyPr>
            <a:normAutofit fontScale="90000"/>
          </a:bodyPr>
          <a:lstStyle/>
          <a:p>
            <a:pPr algn="ctr"/>
            <a:r>
              <a:rPr lang="en-US" sz="4000" b="0" dirty="0" smtClean="0">
                <a:solidFill>
                  <a:schemeClr val="tx1"/>
                </a:solidFill>
                <a:latin typeface="Times New Roman" pitchFamily="18" charset="0"/>
                <a:cs typeface="Times New Roman" pitchFamily="18" charset="0"/>
              </a:rPr>
              <a:t>   </a:t>
            </a:r>
            <a:r>
              <a:rPr lang="en-US" sz="4000" b="0" dirty="0" smtClean="0">
                <a:solidFill>
                  <a:schemeClr val="tx1">
                    <a:lumMod val="50000"/>
                  </a:schemeClr>
                </a:solidFill>
                <a:effectLst/>
                <a:latin typeface="Times New Roman" pitchFamily="18" charset="0"/>
                <a:cs typeface="Times New Roman" pitchFamily="18" charset="0"/>
              </a:rPr>
              <a:t>pH Indicators</a:t>
            </a:r>
            <a:endParaRPr lang="en-US" sz="4000" b="0" dirty="0">
              <a:solidFill>
                <a:schemeClr val="tx1">
                  <a:lumMod val="50000"/>
                </a:schemeClr>
              </a:solidFill>
              <a:effectLst/>
              <a:latin typeface="Times New Roman" pitchFamily="18" charset="0"/>
              <a:cs typeface="Times New Roman" pitchFamily="18" charset="0"/>
            </a:endParaRPr>
          </a:p>
        </p:txBody>
      </p:sp>
      <p:pic>
        <p:nvPicPr>
          <p:cNvPr id="5" name="Picture 4" descr="phenolphthalein.jpg"/>
          <p:cNvPicPr>
            <a:picLocks noChangeAspect="1"/>
          </p:cNvPicPr>
          <p:nvPr/>
        </p:nvPicPr>
        <p:blipFill>
          <a:blip r:embed="rId2" cstate="print"/>
          <a:stretch>
            <a:fillRect/>
          </a:stretch>
        </p:blipFill>
        <p:spPr>
          <a:xfrm>
            <a:off x="2214546" y="3714752"/>
            <a:ext cx="4179083" cy="2786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99791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8596" y="142852"/>
            <a:ext cx="7929618" cy="830997"/>
          </a:xfrm>
          <a:prstGeom prst="rect">
            <a:avLst/>
          </a:prstGeom>
        </p:spPr>
        <p:txBody>
          <a:bodyPr wrap="square">
            <a:spAutoFit/>
          </a:bodyPr>
          <a:lstStyle/>
          <a:p>
            <a:pPr algn="ctr"/>
            <a:r>
              <a:rPr lang="en-US" sz="4800" dirty="0" smtClean="0">
                <a:latin typeface="Times New Roman" pitchFamily="18" charset="0"/>
                <a:cs typeface="Times New Roman" pitchFamily="18" charset="0"/>
              </a:rPr>
              <a:t> Ink formulation</a:t>
            </a:r>
            <a:endParaRPr lang="en-US" sz="4800" dirty="0">
              <a:latin typeface="Times New Roman" pitchFamily="18" charset="0"/>
              <a:cs typeface="Times New Roman" pitchFamily="18" charset="0"/>
            </a:endParaRPr>
          </a:p>
        </p:txBody>
      </p:sp>
      <p:sp>
        <p:nvSpPr>
          <p:cNvPr id="4" name="TextBox 3"/>
          <p:cNvSpPr txBox="1"/>
          <p:nvPr/>
        </p:nvSpPr>
        <p:spPr>
          <a:xfrm>
            <a:off x="0" y="1285860"/>
            <a:ext cx="9144000" cy="2246769"/>
          </a:xfrm>
          <a:prstGeom prst="rect">
            <a:avLst/>
          </a:prstGeom>
          <a:noFill/>
        </p:spPr>
        <p:txBody>
          <a:bodyPr wrap="square" rtlCol="0">
            <a:spAutoFit/>
          </a:bodyPr>
          <a:lstStyle/>
          <a:p>
            <a:pPr>
              <a:buBlip>
                <a:blip r:embed="rId2"/>
              </a:buBlip>
            </a:pPr>
            <a:r>
              <a:rPr lang="en-US" sz="2800" dirty="0" smtClean="0">
                <a:latin typeface="Times New Roman" pitchFamily="18" charset="0"/>
                <a:cs typeface="Times New Roman" pitchFamily="18" charset="0"/>
              </a:rPr>
              <a:t>Water (100ml)</a:t>
            </a:r>
          </a:p>
          <a:p>
            <a:pPr>
              <a:buBlip>
                <a:blip r:embed="rId2"/>
              </a:buBlip>
            </a:pPr>
            <a:r>
              <a:rPr lang="en-US" sz="2800" dirty="0" smtClean="0">
                <a:latin typeface="Times New Roman" pitchFamily="18" charset="0"/>
                <a:cs typeface="Times New Roman" pitchFamily="18" charset="0"/>
              </a:rPr>
              <a:t> Sodium hydroxide (5 drops of 6 mol\dm3 NaOH solution)</a:t>
            </a:r>
          </a:p>
          <a:p>
            <a:pPr>
              <a:buBlip>
                <a:blip r:embed="rId2"/>
              </a:buBlip>
            </a:pPr>
            <a:r>
              <a:rPr lang="en-US" sz="2800" dirty="0" smtClean="0">
                <a:latin typeface="Times New Roman" pitchFamily="18" charset="0"/>
                <a:cs typeface="Times New Roman" pitchFamily="18" charset="0"/>
              </a:rPr>
              <a:t> Ethanol (20ml)</a:t>
            </a:r>
          </a:p>
          <a:p>
            <a:pPr>
              <a:buBlip>
                <a:blip r:embed="rId2"/>
              </a:buBlip>
            </a:pPr>
            <a:r>
              <a:rPr lang="en-US" sz="2800" dirty="0" smtClean="0">
                <a:latin typeface="Times New Roman" pitchFamily="18" charset="0"/>
                <a:cs typeface="Times New Roman" pitchFamily="18" charset="0"/>
              </a:rPr>
              <a:t>Phenolphthalein (3g) </a:t>
            </a:r>
          </a:p>
          <a:p>
            <a:pPr>
              <a:buBlip>
                <a:blip r:embed="rId2"/>
              </a:buBlip>
            </a:pPr>
            <a:endParaRPr lang="en-US" sz="2800" dirty="0">
              <a:latin typeface="Times New Roman" pitchFamily="18" charset="0"/>
              <a:cs typeface="Times New Roman" pitchFamily="18" charset="0"/>
            </a:endParaRPr>
          </a:p>
        </p:txBody>
      </p:sp>
      <p:pic>
        <p:nvPicPr>
          <p:cNvPr id="5" name="Picture 4" descr="Celestia's_Disappearing_Ink_S1E5.png"/>
          <p:cNvPicPr>
            <a:picLocks noChangeAspect="1"/>
          </p:cNvPicPr>
          <p:nvPr/>
        </p:nvPicPr>
        <p:blipFill>
          <a:blip r:embed="rId3" cstate="print"/>
          <a:stretch>
            <a:fillRect/>
          </a:stretch>
        </p:blipFill>
        <p:spPr>
          <a:xfrm>
            <a:off x="1571604" y="3500438"/>
            <a:ext cx="5643570" cy="31745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5DFD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166" y="4357694"/>
            <a:ext cx="6572296" cy="2500306"/>
          </a:xfrm>
        </p:spPr>
        <p:txBody>
          <a:bodyPr>
            <a:normAutofit/>
          </a:bodyPr>
          <a:lstStyle/>
          <a:p>
            <a:pPr>
              <a:buNone/>
            </a:pPr>
            <a:endParaRPr lang="sr-Latn-RS" dirty="0" smtClean="0"/>
          </a:p>
          <a:p>
            <a:pPr>
              <a:buNone/>
            </a:pP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2</a:t>
            </a:r>
            <a:r>
              <a:rPr lang="en-US" sz="2800" dirty="0">
                <a:latin typeface="Times New Roman" pitchFamily="18" charset="0"/>
                <a:cs typeface="Times New Roman" pitchFamily="18" charset="0"/>
              </a:rPr>
              <a:t> +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 → </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3</a:t>
            </a:r>
          </a:p>
          <a:p>
            <a:endParaRPr lang="en-US" sz="2800" baseline="-250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2 NaOH </a:t>
            </a:r>
            <a:r>
              <a:rPr lang="en-US" sz="2800" dirty="0">
                <a:latin typeface="Times New Roman" pitchFamily="18" charset="0"/>
                <a:cs typeface="Times New Roman" pitchFamily="18" charset="0"/>
              </a:rPr>
              <a:t>+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CO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 Na</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CO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+ 2 </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p>
          <a:p>
            <a:endParaRPr lang="en-US" dirty="0"/>
          </a:p>
        </p:txBody>
      </p:sp>
      <p:sp>
        <p:nvSpPr>
          <p:cNvPr id="2" name="Title 1"/>
          <p:cNvSpPr>
            <a:spLocks noGrp="1"/>
          </p:cNvSpPr>
          <p:nvPr>
            <p:ph type="title"/>
          </p:nvPr>
        </p:nvSpPr>
        <p:spPr>
          <a:xfrm>
            <a:off x="457200" y="0"/>
            <a:ext cx="8229600" cy="1071546"/>
          </a:xfrm>
        </p:spPr>
        <p:txBody>
          <a:bodyPr/>
          <a:lstStyle/>
          <a:p>
            <a:pPr algn="ctr"/>
            <a:r>
              <a:rPr lang="en-US" dirty="0" smtClean="0"/>
              <a:t>   </a:t>
            </a:r>
            <a:r>
              <a:rPr lang="en-US" b="0" dirty="0" smtClean="0">
                <a:solidFill>
                  <a:schemeClr val="tx1"/>
                </a:solidFill>
                <a:effectLst/>
                <a:latin typeface="Times New Roman" pitchFamily="18" charset="0"/>
                <a:cs typeface="Times New Roman" pitchFamily="18" charset="0"/>
              </a:rPr>
              <a:t>Making of the ink</a:t>
            </a:r>
            <a:endParaRPr lang="en-US" b="0" dirty="0">
              <a:solidFill>
                <a:schemeClr val="tx1"/>
              </a:solidFill>
              <a:effectLst/>
              <a:latin typeface="Times New Roman" pitchFamily="18" charset="0"/>
              <a:cs typeface="Times New Roman" pitchFamily="18" charset="0"/>
            </a:endParaRPr>
          </a:p>
        </p:txBody>
      </p:sp>
      <p:pic>
        <p:nvPicPr>
          <p:cNvPr id="2050" name="Picture 2" descr="C:\Users\Marko\Desktop\Phenolphthalein-at-pH-9.jpg"/>
          <p:cNvPicPr>
            <a:picLocks noChangeAspect="1" noChangeArrowheads="1"/>
          </p:cNvPicPr>
          <p:nvPr/>
        </p:nvPicPr>
        <p:blipFill>
          <a:blip r:embed="rId3" cstate="print">
            <a:extLst>
              <a:ext uri="{28A0092B-C50C-407E-A947-70E740481C1C}">
                <a14:useLocalDpi xmlns:a14="http://schemas.microsoft.com/office/drawing/2010/main" val="0"/>
              </a:ext>
            </a:extLst>
          </a:blip>
          <a:srcRect r="2412" b="5312"/>
          <a:stretch>
            <a:fillRect/>
          </a:stretch>
        </p:blipFill>
        <p:spPr bwMode="auto">
          <a:xfrm>
            <a:off x="5072066" y="1500174"/>
            <a:ext cx="2857520" cy="2357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786" y="3786190"/>
            <a:ext cx="314327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sodium hydroxide</a:t>
            </a:r>
            <a:endParaRPr lang="en-US" sz="2800" dirty="0">
              <a:latin typeface="Times New Roman" pitchFamily="18" charset="0"/>
              <a:cs typeface="Times New Roman" pitchFamily="18" charset="0"/>
            </a:endParaRPr>
          </a:p>
        </p:txBody>
      </p:sp>
      <p:sp>
        <p:nvSpPr>
          <p:cNvPr id="5" name="TextBox 4"/>
          <p:cNvSpPr txBox="1"/>
          <p:nvPr/>
        </p:nvSpPr>
        <p:spPr>
          <a:xfrm>
            <a:off x="5000628" y="3857628"/>
            <a:ext cx="2541107"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disappearing ink</a:t>
            </a:r>
            <a:endParaRPr lang="en-US" sz="2800" dirty="0">
              <a:latin typeface="Times New Roman" pitchFamily="18" charset="0"/>
              <a:cs typeface="Times New Roman" pitchFamily="18" charset="0"/>
            </a:endParaRPr>
          </a:p>
        </p:txBody>
      </p:sp>
      <p:pic>
        <p:nvPicPr>
          <p:cNvPr id="8" name="Picture 7" descr="Sodium_hydroxide.jpg"/>
          <p:cNvPicPr>
            <a:picLocks noChangeAspect="1"/>
          </p:cNvPicPr>
          <p:nvPr/>
        </p:nvPicPr>
        <p:blipFill>
          <a:blip r:embed="rId4"/>
          <a:stretch>
            <a:fillRect/>
          </a:stretch>
        </p:blipFill>
        <p:spPr>
          <a:xfrm>
            <a:off x="1071538" y="1643050"/>
            <a:ext cx="2857520" cy="2143140"/>
          </a:xfrm>
          <a:prstGeom prst="rect">
            <a:avLst/>
          </a:prstGeom>
        </p:spPr>
      </p:pic>
    </p:spTree>
    <p:extLst>
      <p:ext uri="{BB962C8B-B14F-4D97-AF65-F5344CB8AC3E}">
        <p14:creationId xmlns:p14="http://schemas.microsoft.com/office/powerpoint/2010/main" val="235669366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childTnLst>
                                </p:cTn>
                              </p:par>
                              <p:par>
                                <p:cTn id="14" presetID="3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600200"/>
            <a:ext cx="4886356" cy="1676400"/>
          </a:xfrm>
        </p:spPr>
        <p:txBody>
          <a:bodyPr>
            <a:noAutofit/>
          </a:bodyPr>
          <a:lstStyle/>
          <a:p>
            <a:pPr>
              <a:buNone/>
            </a:pPr>
            <a:r>
              <a:rPr lang="en-US" sz="2800" dirty="0" smtClean="0"/>
              <a:t> </a:t>
            </a:r>
          </a:p>
        </p:txBody>
      </p:sp>
      <p:sp>
        <p:nvSpPr>
          <p:cNvPr id="2" name="Title 1"/>
          <p:cNvSpPr>
            <a:spLocks noGrp="1"/>
          </p:cNvSpPr>
          <p:nvPr>
            <p:ph type="title"/>
          </p:nvPr>
        </p:nvSpPr>
        <p:spPr>
          <a:xfrm>
            <a:off x="457200" y="0"/>
            <a:ext cx="8229600" cy="928670"/>
          </a:xfrm>
        </p:spPr>
        <p:txBody>
          <a:bodyPr>
            <a:normAutofit/>
          </a:bodyPr>
          <a:lstStyle/>
          <a:p>
            <a:pPr algn="ctr"/>
            <a:r>
              <a:rPr lang="en-US" sz="4800" dirty="0">
                <a:solidFill>
                  <a:srgbClr val="FF0000"/>
                </a:solidFill>
                <a:effectLst/>
                <a:latin typeface="Times New Roman" pitchFamily="18" charset="0"/>
                <a:cs typeface="Times New Roman" pitchFamily="18" charset="0"/>
              </a:rPr>
              <a:t> </a:t>
            </a:r>
            <a:r>
              <a:rPr lang="en-US" sz="4800" dirty="0" smtClean="0">
                <a:solidFill>
                  <a:srgbClr val="FF0000"/>
                </a:solidFill>
                <a:effectLst/>
                <a:latin typeface="Times New Roman" pitchFamily="18" charset="0"/>
                <a:cs typeface="Times New Roman" pitchFamily="18" charset="0"/>
              </a:rPr>
              <a:t> </a:t>
            </a:r>
            <a:r>
              <a:rPr lang="en-US" sz="4800" b="0" dirty="0" smtClean="0">
                <a:solidFill>
                  <a:srgbClr val="FF0000"/>
                </a:solidFill>
                <a:effectLst/>
                <a:latin typeface="Times New Roman" pitchFamily="18" charset="0"/>
                <a:cs typeface="Times New Roman" pitchFamily="18" charset="0"/>
              </a:rPr>
              <a:t>Parameters</a:t>
            </a:r>
            <a:endParaRPr lang="en-US" sz="4800" b="0" dirty="0">
              <a:solidFill>
                <a:srgbClr val="FF0000"/>
              </a:solidFill>
              <a:effectLst/>
              <a:latin typeface="Times New Roman" pitchFamily="18" charset="0"/>
              <a:cs typeface="Times New Roman" pitchFamily="18" charset="0"/>
            </a:endParaRPr>
          </a:p>
        </p:txBody>
      </p:sp>
      <p:sp>
        <p:nvSpPr>
          <p:cNvPr id="6" name="TextBox 5"/>
          <p:cNvSpPr txBox="1"/>
          <p:nvPr/>
        </p:nvSpPr>
        <p:spPr>
          <a:xfrm>
            <a:off x="4572000" y="3929066"/>
            <a:ext cx="3929090" cy="12311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Air circulation in the room</a:t>
            </a:r>
          </a:p>
          <a:p>
            <a:r>
              <a:rPr lang="en-US" dirty="0" smtClean="0"/>
              <a:t> </a:t>
            </a:r>
            <a:endParaRPr lang="en-US" dirty="0"/>
          </a:p>
        </p:txBody>
      </p:sp>
      <p:sp>
        <p:nvSpPr>
          <p:cNvPr id="8" name="TextBox 7"/>
          <p:cNvSpPr txBox="1"/>
          <p:nvPr/>
        </p:nvSpPr>
        <p:spPr>
          <a:xfrm>
            <a:off x="4572000" y="3357562"/>
            <a:ext cx="392909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Air temperature</a:t>
            </a:r>
            <a:endParaRPr lang="en-US" sz="2800" dirty="0">
              <a:latin typeface="Times New Roman" pitchFamily="18" charset="0"/>
              <a:cs typeface="Times New Roman" pitchFamily="18" charset="0"/>
            </a:endParaRPr>
          </a:p>
        </p:txBody>
      </p:sp>
      <p:sp>
        <p:nvSpPr>
          <p:cNvPr id="10" name="TextBox 9"/>
          <p:cNvSpPr txBox="1"/>
          <p:nvPr/>
        </p:nvSpPr>
        <p:spPr>
          <a:xfrm>
            <a:off x="642910" y="4357694"/>
            <a:ext cx="3857652"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Base concentration</a:t>
            </a:r>
          </a:p>
          <a:p>
            <a:endParaRPr lang="en-US" dirty="0"/>
          </a:p>
        </p:txBody>
      </p:sp>
      <p:sp>
        <p:nvSpPr>
          <p:cNvPr id="11" name="TextBox 10"/>
          <p:cNvSpPr txBox="1"/>
          <p:nvPr/>
        </p:nvSpPr>
        <p:spPr>
          <a:xfrm>
            <a:off x="642910" y="3357562"/>
            <a:ext cx="385765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Carbon-dioxide concentration</a:t>
            </a:r>
            <a:endParaRPr lang="en-US" sz="2800" dirty="0">
              <a:latin typeface="Times New Roman" pitchFamily="18" charset="0"/>
              <a:cs typeface="Times New Roman" pitchFamily="18" charset="0"/>
            </a:endParaRPr>
          </a:p>
        </p:txBody>
      </p:sp>
      <p:pic>
        <p:nvPicPr>
          <p:cNvPr id="12" name="Picture 11" descr="CO2-in-clouds.jpg"/>
          <p:cNvPicPr>
            <a:picLocks noChangeAspect="1"/>
          </p:cNvPicPr>
          <p:nvPr/>
        </p:nvPicPr>
        <p:blipFill>
          <a:blip r:embed="rId3" cstate="print"/>
          <a:stretch>
            <a:fillRect/>
          </a:stretch>
        </p:blipFill>
        <p:spPr>
          <a:xfrm>
            <a:off x="1428728" y="1928802"/>
            <a:ext cx="2267777" cy="1393423"/>
          </a:xfrm>
          <a:prstGeom prst="rect">
            <a:avLst/>
          </a:prstGeom>
        </p:spPr>
      </p:pic>
      <p:pic>
        <p:nvPicPr>
          <p:cNvPr id="13" name="Picture 12" descr="Temperature.png"/>
          <p:cNvPicPr>
            <a:picLocks noChangeAspect="1"/>
          </p:cNvPicPr>
          <p:nvPr/>
        </p:nvPicPr>
        <p:blipFill>
          <a:blip r:embed="rId4" cstate="print"/>
          <a:stretch>
            <a:fillRect/>
          </a:stretch>
        </p:blipFill>
        <p:spPr>
          <a:xfrm>
            <a:off x="5572132" y="1428736"/>
            <a:ext cx="2189806" cy="1904054"/>
          </a:xfrm>
          <a:prstGeom prst="rect">
            <a:avLst/>
          </a:prstGeom>
        </p:spPr>
      </p:pic>
      <p:pic>
        <p:nvPicPr>
          <p:cNvPr id="14" name="Picture 13" descr="SodiumHydroxide.jpg"/>
          <p:cNvPicPr>
            <a:picLocks noChangeAspect="1"/>
          </p:cNvPicPr>
          <p:nvPr/>
        </p:nvPicPr>
        <p:blipFill>
          <a:blip r:embed="rId5" cstate="print"/>
          <a:stretch>
            <a:fillRect/>
          </a:stretch>
        </p:blipFill>
        <p:spPr>
          <a:xfrm>
            <a:off x="1571604" y="5214950"/>
            <a:ext cx="1999870" cy="1643050"/>
          </a:xfrm>
          <a:prstGeom prst="rect">
            <a:avLst/>
          </a:prstGeom>
        </p:spPr>
      </p:pic>
      <p:pic>
        <p:nvPicPr>
          <p:cNvPr id="15" name="Picture 14" descr="000537-01.jpg"/>
          <p:cNvPicPr>
            <a:picLocks noChangeAspect="1"/>
          </p:cNvPicPr>
          <p:nvPr/>
        </p:nvPicPr>
        <p:blipFill>
          <a:blip r:embed="rId6" cstate="print"/>
          <a:stretch>
            <a:fillRect/>
          </a:stretch>
        </p:blipFill>
        <p:spPr>
          <a:xfrm>
            <a:off x="5286380" y="5214950"/>
            <a:ext cx="2346960" cy="1643050"/>
          </a:xfrm>
          <a:prstGeom prst="rect">
            <a:avLst/>
          </a:prstGeom>
        </p:spPr>
      </p:pic>
    </p:spTree>
    <p:extLst>
      <p:ext uri="{BB962C8B-B14F-4D97-AF65-F5344CB8AC3E}">
        <p14:creationId xmlns:p14="http://schemas.microsoft.com/office/powerpoint/2010/main" val="154792433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0" dirty="0" smtClean="0">
                <a:solidFill>
                  <a:schemeClr val="tx1"/>
                </a:solidFill>
                <a:effectLst/>
                <a:latin typeface="Times New Roman" pitchFamily="18" charset="0"/>
                <a:cs typeface="Times New Roman" pitchFamily="18" charset="0"/>
              </a:rPr>
              <a:t>Orange</a:t>
            </a:r>
            <a:r>
              <a:rPr lang="sr-Latn-RS" sz="4800" b="0" dirty="0" smtClean="0">
                <a:solidFill>
                  <a:schemeClr val="tx1"/>
                </a:solidFill>
                <a:effectLst/>
                <a:latin typeface="Times New Roman" pitchFamily="18" charset="0"/>
                <a:cs typeface="Times New Roman" pitchFamily="18" charset="0"/>
              </a:rPr>
              <a:t> juice </a:t>
            </a:r>
            <a:endParaRPr lang="en-US" sz="4800" b="0" dirty="0">
              <a:solidFill>
                <a:schemeClr val="tx1"/>
              </a:solidFill>
              <a:effectLst/>
              <a:latin typeface="Times New Roman" pitchFamily="18" charset="0"/>
              <a:cs typeface="Times New Roman" pitchFamily="18" charset="0"/>
            </a:endParaRPr>
          </a:p>
        </p:txBody>
      </p:sp>
      <p:sp>
        <p:nvSpPr>
          <p:cNvPr id="5" name="TextBox 4"/>
          <p:cNvSpPr txBox="1"/>
          <p:nvPr/>
        </p:nvSpPr>
        <p:spPr>
          <a:xfrm>
            <a:off x="395536" y="1484784"/>
            <a:ext cx="8208912" cy="1631216"/>
          </a:xfrm>
          <a:prstGeom prst="rect">
            <a:avLst/>
          </a:prstGeom>
          <a:noFill/>
        </p:spPr>
        <p:txBody>
          <a:bodyPr wrap="square" rtlCol="0">
            <a:spAutoFit/>
          </a:bodyPr>
          <a:lstStyle/>
          <a:p>
            <a:pPr>
              <a:buBlip>
                <a:blip r:embed="rId3"/>
              </a:buBlip>
            </a:pPr>
            <a:r>
              <a:rPr lang="sr-Latn-CS" sz="2800" dirty="0" smtClean="0">
                <a:latin typeface="Times New Roman" pitchFamily="18" charset="0"/>
                <a:cs typeface="Times New Roman" pitchFamily="18" charset="0"/>
              </a:rPr>
              <a:t>Invisible inks that respond to heat</a:t>
            </a:r>
          </a:p>
          <a:p>
            <a:endParaRPr lang="sr-Latn-CS" dirty="0" smtClean="0">
              <a:latin typeface="Times New Roman" pitchFamily="18" charset="0"/>
              <a:cs typeface="Times New Roman" pitchFamily="18" charset="0"/>
            </a:endParaRPr>
          </a:p>
          <a:p>
            <a:pPr>
              <a:buBlip>
                <a:blip r:embed="rId3"/>
              </a:buBlip>
            </a:pPr>
            <a:endParaRPr lang="sr-Latn-CS" dirty="0" smtClean="0">
              <a:latin typeface="Times New Roman" pitchFamily="18" charset="0"/>
              <a:cs typeface="Times New Roman" pitchFamily="18" charset="0"/>
            </a:endParaRPr>
          </a:p>
          <a:p>
            <a:pPr>
              <a:buBlip>
                <a:blip r:embed="rId3"/>
              </a:buBlip>
            </a:pPr>
            <a:endParaRPr lang="sr-Latn-CS" dirty="0" smtClean="0">
              <a:latin typeface="Times New Roman" pitchFamily="18" charset="0"/>
              <a:cs typeface="Times New Roman" pitchFamily="18" charset="0"/>
            </a:endParaRPr>
          </a:p>
          <a:p>
            <a:pPr>
              <a:buBlip>
                <a:blip r:embed="rId3"/>
              </a:buBlip>
            </a:pPr>
            <a:endParaRPr lang="en-US" dirty="0"/>
          </a:p>
        </p:txBody>
      </p:sp>
      <p:pic>
        <p:nvPicPr>
          <p:cNvPr id="7" name="Picture 6" descr="can-i-give-my-dog-orange-juice.jpg"/>
          <p:cNvPicPr>
            <a:picLocks noChangeAspect="1"/>
          </p:cNvPicPr>
          <p:nvPr/>
        </p:nvPicPr>
        <p:blipFill>
          <a:blip r:embed="rId4" cstate="print"/>
          <a:stretch>
            <a:fillRect/>
          </a:stretch>
        </p:blipFill>
        <p:spPr>
          <a:xfrm>
            <a:off x="2195736" y="2348880"/>
            <a:ext cx="4093046" cy="4093046"/>
          </a:xfrm>
          <a:prstGeom prst="rect">
            <a:avLst/>
          </a:prstGeom>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descr="11414581_839169419503060_310152310_n.jpg"/>
          <p:cNvPicPr>
            <a:picLocks noChangeAspect="1"/>
          </p:cNvPicPr>
          <p:nvPr/>
        </p:nvPicPr>
        <p:blipFill>
          <a:blip r:embed="rId2" cstate="print"/>
          <a:stretch>
            <a:fillRect/>
          </a:stretch>
        </p:blipFill>
        <p:spPr>
          <a:xfrm>
            <a:off x="467544" y="692696"/>
            <a:ext cx="4104456" cy="2736304"/>
          </a:xfrm>
          <a:prstGeom prst="rect">
            <a:avLst/>
          </a:prstGeom>
        </p:spPr>
      </p:pic>
      <p:pic>
        <p:nvPicPr>
          <p:cNvPr id="3" name="Picture 2" descr="11420023_839169122836423_16506386_n.jpg"/>
          <p:cNvPicPr>
            <a:picLocks noChangeAspect="1"/>
          </p:cNvPicPr>
          <p:nvPr/>
        </p:nvPicPr>
        <p:blipFill>
          <a:blip r:embed="rId3" cstate="print"/>
          <a:stretch>
            <a:fillRect/>
          </a:stretch>
        </p:blipFill>
        <p:spPr>
          <a:xfrm>
            <a:off x="4643438" y="3571876"/>
            <a:ext cx="4000528" cy="2719537"/>
          </a:xfrm>
          <a:prstGeom prst="rect">
            <a:avLst/>
          </a:prstGeom>
        </p:spPr>
      </p:pic>
      <p:pic>
        <p:nvPicPr>
          <p:cNvPr id="4" name="Picture 3" descr="11329547_839169012836434_625433393_n.jpg"/>
          <p:cNvPicPr>
            <a:picLocks noChangeAspect="1"/>
          </p:cNvPicPr>
          <p:nvPr/>
        </p:nvPicPr>
        <p:blipFill>
          <a:blip r:embed="rId4" cstate="print"/>
          <a:stretch>
            <a:fillRect/>
          </a:stretch>
        </p:blipFill>
        <p:spPr>
          <a:xfrm>
            <a:off x="467544" y="3573016"/>
            <a:ext cx="4104456" cy="2697485"/>
          </a:xfrm>
          <a:prstGeom prst="rect">
            <a:avLst/>
          </a:prstGeom>
        </p:spPr>
      </p:pic>
      <p:pic>
        <p:nvPicPr>
          <p:cNvPr id="5" name="Picture 4" descr="11420025_839168919503110_1495635546_n.jpg"/>
          <p:cNvPicPr>
            <a:picLocks noChangeAspect="1"/>
          </p:cNvPicPr>
          <p:nvPr/>
        </p:nvPicPr>
        <p:blipFill>
          <a:blip r:embed="rId5" cstate="print"/>
          <a:stretch>
            <a:fillRect/>
          </a:stretch>
        </p:blipFill>
        <p:spPr>
          <a:xfrm>
            <a:off x="4644008" y="692696"/>
            <a:ext cx="4032448" cy="2736304"/>
          </a:xfrm>
          <a:prstGeom prst="rect">
            <a:avLst/>
          </a:prstGeom>
        </p:spPr>
      </p:pic>
      <p:pic>
        <p:nvPicPr>
          <p:cNvPr id="6" name="Picture 5" descr="11292727_1009538085745826_760886304_n (1).jpg"/>
          <p:cNvPicPr>
            <a:picLocks noChangeAspect="1"/>
          </p:cNvPicPr>
          <p:nvPr/>
        </p:nvPicPr>
        <p:blipFill>
          <a:blip r:embed="rId6" cstate="print"/>
          <a:stretch>
            <a:fillRect/>
          </a:stretch>
        </p:blipFill>
        <p:spPr>
          <a:xfrm>
            <a:off x="1357290" y="1285860"/>
            <a:ext cx="6492213" cy="48691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4"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0" dirty="0" smtClean="0">
                <a:solidFill>
                  <a:schemeClr val="tx1"/>
                </a:solidFill>
                <a:effectLst/>
                <a:latin typeface="Times New Roman" pitchFamily="18" charset="0"/>
                <a:cs typeface="Times New Roman" pitchFamily="18" charset="0"/>
              </a:rPr>
              <a:t>baking soda + </a:t>
            </a:r>
            <a:r>
              <a:rPr lang="en-US" sz="4800" b="0" dirty="0" err="1" smtClean="0">
                <a:solidFill>
                  <a:schemeClr val="tx1"/>
                </a:solidFill>
                <a:effectLst/>
                <a:latin typeface="Times New Roman" pitchFamily="18" charset="0"/>
                <a:cs typeface="Times New Roman" pitchFamily="18" charset="0"/>
              </a:rPr>
              <a:t>blueburry</a:t>
            </a:r>
            <a:r>
              <a:rPr lang="en-US" sz="4800" b="0" dirty="0" smtClean="0">
                <a:solidFill>
                  <a:schemeClr val="tx1"/>
                </a:solidFill>
                <a:effectLst/>
                <a:latin typeface="Times New Roman" pitchFamily="18" charset="0"/>
                <a:cs typeface="Times New Roman" pitchFamily="18" charset="0"/>
              </a:rPr>
              <a:t> juice</a:t>
            </a:r>
            <a:endParaRPr lang="en-US" sz="4800" b="0" dirty="0">
              <a:solidFill>
                <a:schemeClr val="tx1"/>
              </a:solidFill>
              <a:effectLst/>
              <a:latin typeface="Times New Roman" pitchFamily="18" charset="0"/>
              <a:cs typeface="Times New Roman" pitchFamily="18" charset="0"/>
            </a:endParaRPr>
          </a:p>
        </p:txBody>
      </p:sp>
      <p:pic>
        <p:nvPicPr>
          <p:cNvPr id="1026" name="Picture 2" descr="C:\Users\ognjen\Desktop\images.jpg"/>
          <p:cNvPicPr>
            <a:picLocks noGrp="1" noChangeAspect="1" noChangeArrowheads="1"/>
          </p:cNvPicPr>
          <p:nvPr>
            <p:ph idx="1"/>
          </p:nvPr>
        </p:nvPicPr>
        <p:blipFill>
          <a:blip r:embed="rId3" cstate="print"/>
          <a:srcRect/>
          <a:stretch>
            <a:fillRect/>
          </a:stretch>
        </p:blipFill>
        <p:spPr bwMode="auto">
          <a:xfrm>
            <a:off x="642910" y="2571744"/>
            <a:ext cx="3714776" cy="2472014"/>
          </a:xfrm>
          <a:prstGeom prst="rect">
            <a:avLst/>
          </a:prstGeom>
          <a:noFill/>
        </p:spPr>
      </p:pic>
      <p:pic>
        <p:nvPicPr>
          <p:cNvPr id="5" name="Picture 4" descr="Blueberry-Juice10.jpg"/>
          <p:cNvPicPr>
            <a:picLocks noChangeAspect="1"/>
          </p:cNvPicPr>
          <p:nvPr/>
        </p:nvPicPr>
        <p:blipFill>
          <a:blip r:embed="rId4" cstate="print"/>
          <a:stretch>
            <a:fillRect/>
          </a:stretch>
        </p:blipFill>
        <p:spPr>
          <a:xfrm>
            <a:off x="4929190" y="2571744"/>
            <a:ext cx="3500462" cy="2506983"/>
          </a:xfrm>
          <a:prstGeom prst="rect">
            <a:avLst/>
          </a:prstGeom>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3F3F3F"/>
      </a:dk1>
      <a:lt1>
        <a:sysClr val="window" lastClr="FFFFFF"/>
      </a:lt1>
      <a:dk2>
        <a:srgbClr val="D8D8D8"/>
      </a:dk2>
      <a:lt2>
        <a:srgbClr val="FFFFFF"/>
      </a:lt2>
      <a:accent1>
        <a:srgbClr val="FF6566"/>
      </a:accent1>
      <a:accent2>
        <a:srgbClr val="FFFF00"/>
      </a:accent2>
      <a:accent3>
        <a:srgbClr val="FF0000"/>
      </a:accent3>
      <a:accent4>
        <a:srgbClr val="F2F2EF"/>
      </a:accent4>
      <a:accent5>
        <a:srgbClr val="EDC479"/>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725</TotalTime>
  <Words>314</Words>
  <Application>Microsoft Office PowerPoint</Application>
  <PresentationFormat>On-screen Show (4:3)</PresentationFormat>
  <Paragraphs>44</Paragraphs>
  <Slides>12</Slides>
  <Notes>4</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International Young Naturalists’ Tournament</vt:lpstr>
      <vt:lpstr>6. Disappearing ink </vt:lpstr>
      <vt:lpstr>   pH Indicators</vt:lpstr>
      <vt:lpstr>PowerPoint Presentation</vt:lpstr>
      <vt:lpstr>   Making of the ink</vt:lpstr>
      <vt:lpstr>  Parameters</vt:lpstr>
      <vt:lpstr>Orange juice </vt:lpstr>
      <vt:lpstr>PowerPoint Presentation</vt:lpstr>
      <vt:lpstr>baking soda + blueburry juice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Young Naturalists’ Tournament</dc:title>
  <dc:creator>Marko</dc:creator>
  <cp:lastModifiedBy>VanjaUna</cp:lastModifiedBy>
  <cp:revision>56</cp:revision>
  <dcterms:created xsi:type="dcterms:W3CDTF">2006-08-16T00:00:00Z</dcterms:created>
  <dcterms:modified xsi:type="dcterms:W3CDTF">2015-06-19T08:50:42Z</dcterms:modified>
</cp:coreProperties>
</file>