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7"/>
  </p:notesMasterIdLst>
  <p:sldIdLst>
    <p:sldId id="288" r:id="rId2"/>
    <p:sldId id="271" r:id="rId3"/>
    <p:sldId id="275" r:id="rId4"/>
    <p:sldId id="274" r:id="rId5"/>
    <p:sldId id="257" r:id="rId6"/>
    <p:sldId id="276" r:id="rId7"/>
    <p:sldId id="279" r:id="rId8"/>
    <p:sldId id="261" r:id="rId9"/>
    <p:sldId id="258" r:id="rId10"/>
    <p:sldId id="260" r:id="rId11"/>
    <p:sldId id="265" r:id="rId12"/>
    <p:sldId id="263" r:id="rId13"/>
    <p:sldId id="272" r:id="rId14"/>
    <p:sldId id="262" r:id="rId15"/>
    <p:sldId id="269" r:id="rId16"/>
    <p:sldId id="264" r:id="rId17"/>
    <p:sldId id="266" r:id="rId18"/>
    <p:sldId id="267" r:id="rId19"/>
    <p:sldId id="268" r:id="rId20"/>
    <p:sldId id="282" r:id="rId21"/>
    <p:sldId id="281" r:id="rId22"/>
    <p:sldId id="284" r:id="rId23"/>
    <p:sldId id="270" r:id="rId24"/>
    <p:sldId id="285"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14" autoAdjust="0"/>
  </p:normalViewPr>
  <p:slideViewPr>
    <p:cSldViewPr>
      <p:cViewPr varScale="1">
        <p:scale>
          <a:sx n="70" d="100"/>
          <a:sy n="70"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A6148-A590-4614-A5CF-6D7BE7909764}" type="datetimeFigureOut">
              <a:rPr lang="en-US" smtClean="0"/>
              <a:pPr/>
              <a:t>6/21/15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F4155-C682-4A58-8986-74C17149C615}" type="slidenum">
              <a:rPr lang="en-US" smtClean="0"/>
              <a:pPr/>
              <a:t>‹#›</a:t>
            </a:fld>
            <a:endParaRPr lang="en-US"/>
          </a:p>
        </p:txBody>
      </p:sp>
    </p:spTree>
    <p:extLst>
      <p:ext uri="{BB962C8B-B14F-4D97-AF65-F5344CB8AC3E}">
        <p14:creationId xmlns:p14="http://schemas.microsoft.com/office/powerpoint/2010/main" val="230609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Distances in the solar system are commonly measured in Astronomical Units (AU). An AU is simply the average distance between the Earth and the Sun. Because the Earth's orbit around the Sun is an ellipse, the Earth is not always the same distance from the Sun. An AU is equal to ~149,600,000 km. It takes 8 minutes for light to travel from the Sun to the </a:t>
            </a:r>
            <a:r>
              <a:rPr lang="en-US" dirty="0" err="1" smtClean="0"/>
              <a:t>Earth,traveling</a:t>
            </a:r>
            <a:r>
              <a:rPr lang="en-US" dirty="0" smtClean="0"/>
              <a:t> at the speed of light, of course.</a:t>
            </a:r>
            <a:endParaRPr lang="sr-Latn-C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r-Latn-CS" dirty="0" smtClean="0"/>
          </a:p>
          <a:p>
            <a:r>
              <a:rPr lang="sr-Latn-CS" sz="1200" b="0" i="0" kern="1200" dirty="0" smtClean="0">
                <a:solidFill>
                  <a:schemeClr val="tx1"/>
                </a:solidFill>
                <a:latin typeface="+mn-lt"/>
                <a:ea typeface="+mn-ea"/>
                <a:cs typeface="+mn-cs"/>
              </a:rPr>
              <a:t>D</a:t>
            </a:r>
            <a:r>
              <a:rPr lang="en-US" sz="1200" b="0" i="0" kern="1200" dirty="0" err="1" smtClean="0">
                <a:solidFill>
                  <a:schemeClr val="tx1"/>
                </a:solidFill>
                <a:latin typeface="+mn-lt"/>
                <a:ea typeface="+mn-ea"/>
                <a:cs typeface="+mn-cs"/>
              </a:rPr>
              <a:t>istances</a:t>
            </a:r>
            <a:r>
              <a:rPr lang="en-US" sz="1200" b="0" i="0" kern="1200" dirty="0" smtClean="0">
                <a:solidFill>
                  <a:schemeClr val="tx1"/>
                </a:solidFill>
                <a:latin typeface="+mn-lt"/>
                <a:ea typeface="+mn-ea"/>
                <a:cs typeface="+mn-cs"/>
              </a:rPr>
              <a:t> in the solar system are often measured in astronomical units</a:t>
            </a:r>
            <a:r>
              <a:rPr lang="en-US" sz="1200" b="0" i="0" u="none" strike="noStrike"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(abbreviated AU). An astronomical unit is the average distance between the Earth and the Sun:</a:t>
            </a:r>
          </a:p>
          <a:p>
            <a:r>
              <a:rPr lang="en-US" dirty="0" smtClean="0"/>
              <a:t>1 AU = 1.496 × 10</a:t>
            </a:r>
            <a:r>
              <a:rPr lang="en-US" baseline="30000" dirty="0" smtClean="0"/>
              <a:t>8</a:t>
            </a:r>
            <a:r>
              <a:rPr lang="en-US" dirty="0" smtClean="0"/>
              <a:t> km = 93 million miles</a:t>
            </a:r>
          </a:p>
          <a:p>
            <a:r>
              <a:rPr lang="en-US" sz="1200" b="0" i="0" kern="1200" dirty="0" smtClean="0">
                <a:solidFill>
                  <a:schemeClr val="tx1"/>
                </a:solidFill>
                <a:latin typeface="+mn-lt"/>
                <a:ea typeface="+mn-ea"/>
                <a:cs typeface="+mn-cs"/>
              </a:rPr>
              <a:t>Jupiter is about 5.2 AU from the Sun and Pluto is about 39.5 AU from the Sun. The distance from the Sun to the center of the Milky Way is approximately 1.7 × 10</a:t>
            </a:r>
            <a:r>
              <a:rPr lang="en-US" sz="1200" b="0" i="0" kern="1200" baseline="30000" dirty="0" smtClean="0">
                <a:solidFill>
                  <a:schemeClr val="tx1"/>
                </a:solidFill>
                <a:latin typeface="+mn-lt"/>
                <a:ea typeface="+mn-ea"/>
                <a:cs typeface="+mn-cs"/>
              </a:rPr>
              <a:t>9</a:t>
            </a:r>
            <a:r>
              <a:rPr lang="en-US" sz="1200" b="0" i="0" kern="1200" dirty="0" smtClean="0">
                <a:solidFill>
                  <a:schemeClr val="tx1"/>
                </a:solidFill>
                <a:latin typeface="+mn-lt"/>
                <a:ea typeface="+mn-ea"/>
                <a:cs typeface="+mn-cs"/>
              </a:rPr>
              <a:t> AU.</a:t>
            </a:r>
          </a:p>
          <a:p>
            <a:pPr marL="0" marR="0" indent="0" algn="l" defTabSz="914400" rtl="0" eaLnBrk="1" fontAlgn="auto" latinLnBrk="0" hangingPunct="1">
              <a:lnSpc>
                <a:spcPct val="100000"/>
              </a:lnSpc>
              <a:spcBef>
                <a:spcPts val="0"/>
              </a:spcBef>
              <a:spcAft>
                <a:spcPts val="0"/>
              </a:spcAft>
              <a:buClrTx/>
              <a:buSzTx/>
              <a:buFontTx/>
              <a:buNone/>
              <a:tabLst/>
              <a:defRPr/>
            </a:pPr>
            <a:endParaRPr lang="sr-Latn-CS" dirty="0" smtClean="0"/>
          </a:p>
          <a:p>
            <a:r>
              <a:rPr lang="sr-Latn-CS" sz="1200" b="0" i="0" kern="1200" dirty="0" smtClean="0">
                <a:solidFill>
                  <a:schemeClr val="tx1"/>
                </a:solidFill>
                <a:latin typeface="+mn-lt"/>
                <a:ea typeface="+mn-ea"/>
                <a:cs typeface="+mn-cs"/>
              </a:rPr>
              <a:t>T</a:t>
            </a:r>
            <a:r>
              <a:rPr lang="en-US" sz="1200" b="0" i="0" kern="1200" dirty="0" smtClean="0">
                <a:solidFill>
                  <a:schemeClr val="tx1"/>
                </a:solidFill>
                <a:latin typeface="+mn-lt"/>
                <a:ea typeface="+mn-ea"/>
                <a:cs typeface="+mn-cs"/>
              </a:rPr>
              <a:t>o measure the distances between stars, astronomers often use light-years (abbreviated </a:t>
            </a:r>
            <a:r>
              <a:rPr lang="en-US" sz="1200" b="0" i="0" kern="1200" dirty="0" err="1" smtClean="0">
                <a:solidFill>
                  <a:schemeClr val="tx1"/>
                </a:solidFill>
                <a:latin typeface="+mn-lt"/>
                <a:ea typeface="+mn-ea"/>
                <a:cs typeface="+mn-cs"/>
              </a:rPr>
              <a:t>ly</a:t>
            </a:r>
            <a:r>
              <a:rPr lang="en-US" sz="1200" b="0" i="0" kern="1200" dirty="0" smtClean="0">
                <a:solidFill>
                  <a:schemeClr val="tx1"/>
                </a:solidFill>
                <a:latin typeface="+mn-lt"/>
                <a:ea typeface="+mn-ea"/>
                <a:cs typeface="+mn-cs"/>
              </a:rPr>
              <a:t>). A light-year is the distance that light travels in a vacuum in one year:</a:t>
            </a:r>
          </a:p>
          <a:p>
            <a:r>
              <a:rPr lang="en-US" dirty="0" smtClean="0"/>
              <a:t>1 </a:t>
            </a:r>
            <a:r>
              <a:rPr lang="en-US" dirty="0" err="1" smtClean="0"/>
              <a:t>ly</a:t>
            </a:r>
            <a:r>
              <a:rPr lang="en-US" dirty="0" smtClean="0"/>
              <a:t> = 9.5 × 10</a:t>
            </a:r>
            <a:r>
              <a:rPr lang="en-US" baseline="30000" dirty="0" smtClean="0"/>
              <a:t>12</a:t>
            </a:r>
            <a:r>
              <a:rPr lang="en-US" dirty="0" smtClean="0"/>
              <a:t> km = 63,240 AU</a:t>
            </a:r>
          </a:p>
          <a:p>
            <a:r>
              <a:rPr lang="en-US" sz="1200" b="0" i="0" u="none" strike="noStrike" kern="1200" dirty="0" err="1" smtClean="0">
                <a:solidFill>
                  <a:schemeClr val="tx1"/>
                </a:solidFill>
                <a:latin typeface="+mn-lt"/>
                <a:ea typeface="+mn-ea"/>
                <a:cs typeface="+mn-cs"/>
              </a:rPr>
              <a:t>Proxima</a:t>
            </a:r>
            <a:r>
              <a:rPr lang="en-US" sz="1200" b="0" i="0" u="none" strike="noStrike" kern="1200" dirty="0" smtClean="0">
                <a:solidFill>
                  <a:schemeClr val="tx1"/>
                </a:solidFill>
                <a:latin typeface="+mn-lt"/>
                <a:ea typeface="+mn-ea"/>
                <a:cs typeface="+mn-cs"/>
              </a:rPr>
              <a:t> Centauri</a:t>
            </a:r>
            <a:r>
              <a:rPr lang="en-US" sz="1200" b="0" i="0" kern="1200" dirty="0" smtClean="0">
                <a:solidFill>
                  <a:schemeClr val="tx1"/>
                </a:solidFill>
                <a:latin typeface="+mn-lt"/>
                <a:ea typeface="+mn-ea"/>
                <a:cs typeface="+mn-cs"/>
              </a:rPr>
              <a:t> is the nearest star to Earth (other than the Sun) and is 4.2 light-years away. This means light from </a:t>
            </a:r>
            <a:r>
              <a:rPr lang="en-US" sz="1200" b="0" i="0" kern="1200" dirty="0" err="1" smtClean="0">
                <a:solidFill>
                  <a:schemeClr val="tx1"/>
                </a:solidFill>
                <a:latin typeface="+mn-lt"/>
                <a:ea typeface="+mn-ea"/>
                <a:cs typeface="+mn-cs"/>
              </a:rPr>
              <a:t>Proxima</a:t>
            </a:r>
            <a:r>
              <a:rPr lang="en-US" sz="1200" b="0" i="0" kern="1200" dirty="0" smtClean="0">
                <a:solidFill>
                  <a:schemeClr val="tx1"/>
                </a:solidFill>
                <a:latin typeface="+mn-lt"/>
                <a:ea typeface="+mn-ea"/>
                <a:cs typeface="+mn-cs"/>
              </a:rPr>
              <a:t> Centauri takes 4.2 years to travel to Earth.</a:t>
            </a:r>
          </a:p>
          <a:p>
            <a:r>
              <a:rPr lang="en-US" sz="1200" b="1" i="0" kern="1200" dirty="0" smtClean="0">
                <a:solidFill>
                  <a:schemeClr val="tx1"/>
                </a:solidFill>
                <a:latin typeface="+mn-lt"/>
                <a:ea typeface="+mn-ea"/>
                <a:cs typeface="+mn-cs"/>
              </a:rPr>
              <a:t>Parsecs: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Many astronomers prefer to use </a:t>
            </a:r>
            <a:r>
              <a:rPr lang="en-US" sz="1200" b="0" i="0" u="none" strike="noStrike" kern="1200" dirty="0" smtClean="0">
                <a:solidFill>
                  <a:schemeClr val="tx1"/>
                </a:solidFill>
                <a:latin typeface="+mn-lt"/>
                <a:ea typeface="+mn-ea"/>
                <a:cs typeface="+mn-cs"/>
              </a:rPr>
              <a:t>parsecs</a:t>
            </a:r>
            <a:r>
              <a:rPr lang="en-US" sz="1200" b="0" i="0" kern="1200" dirty="0" smtClean="0">
                <a:solidFill>
                  <a:schemeClr val="tx1"/>
                </a:solidFill>
                <a:latin typeface="+mn-lt"/>
                <a:ea typeface="+mn-ea"/>
                <a:cs typeface="+mn-cs"/>
              </a:rPr>
              <a:t> (abbreviated pc) to measure distance to stars. This is because its definition is closely related to a method of measuring the distances between stars. A parsec is the distance at which 1 AU subtends and angle of 1 </a:t>
            </a:r>
            <a:r>
              <a:rPr lang="en-US" sz="1200" b="0" i="0" kern="1200" dirty="0" err="1" smtClean="0">
                <a:solidFill>
                  <a:schemeClr val="tx1"/>
                </a:solidFill>
                <a:latin typeface="+mn-lt"/>
                <a:ea typeface="+mn-ea"/>
                <a:cs typeface="+mn-cs"/>
              </a:rPr>
              <a:t>arcsec</a:t>
            </a:r>
            <a:r>
              <a:rPr lang="en-US" sz="1200" b="0" i="0" kern="1200" dirty="0" smtClean="0">
                <a:solidFill>
                  <a:schemeClr val="tx1"/>
                </a:solidFill>
                <a:latin typeface="+mn-lt"/>
                <a:ea typeface="+mn-ea"/>
                <a:cs typeface="+mn-cs"/>
              </a:rPr>
              <a:t>.</a:t>
            </a:r>
          </a:p>
          <a:p>
            <a:r>
              <a:rPr lang="en-US" dirty="0" smtClean="0"/>
              <a:t>1 pc = 3.09 × 10</a:t>
            </a:r>
            <a:r>
              <a:rPr lang="en-US" baseline="30000" dirty="0" smtClean="0"/>
              <a:t>13</a:t>
            </a:r>
            <a:r>
              <a:rPr lang="en-US" dirty="0" smtClean="0"/>
              <a:t> km = 3.26 </a:t>
            </a:r>
            <a:r>
              <a:rPr lang="en-US" dirty="0" err="1" smtClean="0"/>
              <a:t>ly</a:t>
            </a:r>
            <a:r>
              <a:rPr lang="en-US" dirty="0" smtClean="0"/>
              <a:t> </a:t>
            </a:r>
            <a:r>
              <a:rPr lang="en-US" sz="12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Cepheid variables are stars whose light intensity changes periodically. This happens because the star volume itself changes, with greater emitting surface corresponding to higher light intensity. Their pulsation period ranges from days to months. There is a known relationship between their luminosity and pulsation period. Thus by measuring the pulsation period we can calculate their brightness. Because brightness decreases with distance squared, if apparent brightness is measured it is possible to calculate the distance to the star.</a:t>
            </a:r>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14</a:t>
            </a:fld>
            <a:endParaRPr lang="en-US"/>
          </a:p>
        </p:txBody>
      </p:sp>
    </p:spTree>
    <p:extLst>
      <p:ext uri="{BB962C8B-B14F-4D97-AF65-F5344CB8AC3E}">
        <p14:creationId xmlns:p14="http://schemas.microsoft.com/office/powerpoint/2010/main" val="192926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type of standard candle is a Cepheid Variable. The first example of these was discovered in the constellation of </a:t>
            </a:r>
            <a:r>
              <a:rPr lang="en-US" dirty="0" err="1" smtClean="0"/>
              <a:t>Cephius</a:t>
            </a:r>
            <a:r>
              <a:rPr lang="en-US" dirty="0" smtClean="0"/>
              <a:t>, hence the name.</a:t>
            </a:r>
          </a:p>
          <a:p>
            <a:endParaRPr lang="en-US" dirty="0" smtClean="0"/>
          </a:p>
          <a:p>
            <a:r>
              <a:rPr lang="en-US" dirty="0" smtClean="0"/>
              <a:t>The absolute magnitude (luminosity) of this type of star varies with time. The first graph below shows how the apparent magnitude (the brightness) changes, getting brighter and dimmer again with a fixed, measurable period. This is to do with the balance between the nuclear and gravitational forces within the star. In most stars these forces are balanced over long periods but in Cepheid variables they seem to take turns, a bit like a mass bouncing up and down on a spring.</a:t>
            </a:r>
          </a:p>
          <a:p>
            <a:r>
              <a:rPr lang="en-US" dirty="0" smtClean="0"/>
              <a:t>There is a clear relationship between the period of a Cepheid variable and its absolute magnitude. The greater the period then the greater the maximum luminosity of the star. </a:t>
            </a:r>
            <a:r>
              <a:rPr lang="en-US" dirty="0" err="1" smtClean="0"/>
              <a:t>Cephieds</a:t>
            </a:r>
            <a:r>
              <a:rPr lang="en-US" dirty="0" smtClean="0"/>
              <a:t> typically vary in brightness over a period of about 7 days. Delta </a:t>
            </a:r>
            <a:r>
              <a:rPr lang="en-US" dirty="0" err="1" smtClean="0"/>
              <a:t>Cephius</a:t>
            </a:r>
            <a:r>
              <a:rPr lang="en-US" dirty="0" smtClean="0"/>
              <a:t>, the first discovered, has a period of 5.3 days.</a:t>
            </a:r>
          </a:p>
          <a:p>
            <a:endParaRPr lang="en-US" dirty="0" smtClean="0"/>
          </a:p>
          <a:p>
            <a:r>
              <a:rPr lang="en-US" dirty="0" smtClean="0"/>
              <a:t>So to find out how far away it is:</a:t>
            </a:r>
          </a:p>
          <a:p>
            <a:endParaRPr lang="en-US" dirty="0" smtClean="0"/>
          </a:p>
          <a:p>
            <a:r>
              <a:rPr lang="en-US" dirty="0" smtClean="0"/>
              <a:t>1. Measure how long it takes to get brighter and dimmer</a:t>
            </a:r>
          </a:p>
          <a:p>
            <a:endParaRPr lang="en-US" dirty="0" smtClean="0"/>
          </a:p>
          <a:p>
            <a:r>
              <a:rPr lang="en-US" dirty="0" smtClean="0"/>
              <a:t>2. Use the graph on the right to find its absolute magnitude M</a:t>
            </a:r>
          </a:p>
          <a:p>
            <a:endParaRPr lang="en-US" dirty="0" smtClean="0"/>
          </a:p>
          <a:p>
            <a:r>
              <a:rPr lang="en-US" dirty="0" smtClean="0"/>
              <a:t>3. Measure how bright it appears (maximum)</a:t>
            </a:r>
          </a:p>
          <a:p>
            <a:endParaRPr lang="en-US" dirty="0" smtClean="0"/>
          </a:p>
          <a:p>
            <a:r>
              <a:rPr lang="en-US" dirty="0" smtClean="0"/>
              <a:t>4. Calculate how far away it is.</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15</a:t>
            </a:fld>
            <a:endParaRPr lang="en-US"/>
          </a:p>
        </p:txBody>
      </p:sp>
    </p:spTree>
    <p:extLst>
      <p:ext uri="{BB962C8B-B14F-4D97-AF65-F5344CB8AC3E}">
        <p14:creationId xmlns:p14="http://schemas.microsoft.com/office/powerpoint/2010/main" val="114016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Thus by measuring the pulsation period we can calculate their brightness. Because brightness decreases with distance squared, if apparent brightness is measured it is possible to calculate the distance to the star.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method can also be used to calculate the distance of galaxies. However this can be done only as long as it is possible to differentiate individual stars in distant galaxies. The “range” of this method is about 95 million light years (the most distant Cepheid variable yet found is about 95 million light years away)</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Type </a:t>
            </a:r>
            <a:r>
              <a:rPr lang="en-US" sz="1200" b="1" i="0" kern="1200" dirty="0" err="1" smtClean="0">
                <a:solidFill>
                  <a:schemeClr val="tx1"/>
                </a:solidFill>
                <a:latin typeface="+mn-lt"/>
                <a:ea typeface="+mn-ea"/>
                <a:cs typeface="+mn-cs"/>
              </a:rPr>
              <a:t>Ia</a:t>
            </a:r>
            <a:r>
              <a:rPr lang="en-US" sz="1200" b="1" i="0" kern="1200" dirty="0" smtClean="0">
                <a:solidFill>
                  <a:schemeClr val="tx1"/>
                </a:solidFill>
                <a:latin typeface="+mn-lt"/>
                <a:ea typeface="+mn-ea"/>
                <a:cs typeface="+mn-cs"/>
              </a:rPr>
              <a:t> </a:t>
            </a:r>
            <a:r>
              <a:rPr lang="en-US" sz="1200" b="1" i="0" u="none" strike="noStrike" kern="1200" dirty="0" smtClean="0">
                <a:solidFill>
                  <a:schemeClr val="tx1"/>
                </a:solidFill>
                <a:latin typeface="+mn-lt"/>
                <a:ea typeface="+mn-ea"/>
                <a:cs typeface="+mn-cs"/>
              </a:rPr>
              <a:t>supernovae</a:t>
            </a:r>
            <a:r>
              <a:rPr lang="en-US" sz="1200" b="0" i="0" kern="1200" dirty="0" smtClean="0">
                <a:solidFill>
                  <a:schemeClr val="tx1"/>
                </a:solidFill>
                <a:latin typeface="+mn-lt"/>
                <a:ea typeface="+mn-ea"/>
                <a:cs typeface="+mn-cs"/>
              </a:rPr>
              <a:t> occur in </a:t>
            </a:r>
            <a:r>
              <a:rPr lang="en-US" sz="1200" b="0" i="0" u="sng" kern="1200" baseline="0" dirty="0" smtClean="0">
                <a:solidFill>
                  <a:schemeClr val="tx1"/>
                </a:solidFill>
                <a:uFill>
                  <a:solidFill>
                    <a:schemeClr val="bg1"/>
                  </a:solidFill>
                </a:uFill>
                <a:latin typeface="+mn-lt"/>
                <a:ea typeface="+mn-ea"/>
                <a:cs typeface="+mn-cs"/>
              </a:rPr>
              <a:t>binary systems</a:t>
            </a:r>
            <a:r>
              <a:rPr lang="en-US" sz="1200" b="0" i="0" kern="1200" dirty="0" smtClean="0">
                <a:solidFill>
                  <a:schemeClr val="tx1"/>
                </a:solidFill>
                <a:latin typeface="+mn-lt"/>
                <a:ea typeface="+mn-ea"/>
                <a:cs typeface="+mn-cs"/>
              </a:rPr>
              <a:t> (two </a:t>
            </a:r>
            <a:r>
              <a:rPr lang="en-US" sz="1200" b="0" i="0" u="none" strike="noStrike" kern="1200" dirty="0" smtClean="0">
                <a:solidFill>
                  <a:schemeClr val="tx1"/>
                </a:solidFill>
                <a:latin typeface="+mn-lt"/>
                <a:ea typeface="+mn-ea"/>
                <a:cs typeface="+mn-cs"/>
              </a:rPr>
              <a:t>stars</a:t>
            </a:r>
            <a:r>
              <a:rPr lang="en-US" sz="1200" b="0" i="0" kern="1200" dirty="0" smtClean="0">
                <a:solidFill>
                  <a:schemeClr val="tx1"/>
                </a:solidFill>
                <a:latin typeface="+mn-lt"/>
                <a:ea typeface="+mn-ea"/>
                <a:cs typeface="+mn-cs"/>
              </a:rPr>
              <a:t> orbiting one another) in which one of the stars is a </a:t>
            </a:r>
            <a:r>
              <a:rPr lang="en-US" sz="1200" b="0" i="0" u="none" strike="noStrike" kern="1200" dirty="0" smtClean="0">
                <a:solidFill>
                  <a:schemeClr val="tx1"/>
                </a:solidFill>
                <a:latin typeface="+mn-lt"/>
                <a:ea typeface="+mn-ea"/>
                <a:cs typeface="+mn-cs"/>
              </a:rPr>
              <a:t>white dwarf </a:t>
            </a:r>
            <a:r>
              <a:rPr lang="en-US" sz="1200" b="0" i="0" kern="1200" dirty="0" smtClean="0">
                <a:solidFill>
                  <a:schemeClr val="tx1"/>
                </a:solidFill>
                <a:latin typeface="+mn-lt"/>
                <a:ea typeface="+mn-ea"/>
                <a:cs typeface="+mn-cs"/>
              </a:rPr>
              <a:t>while the other can vary from a giant star to an even smaller white dwarf. A white dwarf is the remnant of a star that has completed its normal life cycle and has ceased </a:t>
            </a:r>
            <a:r>
              <a:rPr lang="en-US" sz="1200" b="0" i="0" u="sng" kern="1200" dirty="0" smtClean="0">
                <a:solidFill>
                  <a:schemeClr val="tx1"/>
                </a:solidFill>
                <a:latin typeface="+mn-lt"/>
                <a:ea typeface="+mn-ea"/>
                <a:cs typeface="+mn-cs"/>
              </a:rPr>
              <a:t>nuclear fusion</a:t>
            </a:r>
            <a:r>
              <a:rPr lang="en-US" sz="1200" b="0" i="0" kern="1200" dirty="0" smtClean="0">
                <a:solidFill>
                  <a:schemeClr val="tx1"/>
                </a:solidFill>
                <a:latin typeface="+mn-lt"/>
                <a:ea typeface="+mn-ea"/>
                <a:cs typeface="+mn-cs"/>
              </a:rPr>
              <a:t>. However, white dwarfs of the common carbon-oxygen variety are capable of further fusion reactions that release a great deal of energy if their temperatures rise high enough.</a:t>
            </a:r>
            <a:r>
              <a:rPr lang="sr-Latn-C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Physically, carbon-oxygen white dwarfs with a low rate of rotation are limited to below 1.38 </a:t>
            </a:r>
            <a:r>
              <a:rPr lang="en-US" sz="1200" b="0" i="0" u="none" strike="noStrike" kern="1200" dirty="0" smtClean="0">
                <a:solidFill>
                  <a:schemeClr val="tx1"/>
                </a:solidFill>
                <a:latin typeface="+mn-lt"/>
                <a:ea typeface="+mn-ea"/>
                <a:cs typeface="+mn-cs"/>
              </a:rPr>
              <a:t>solar masses. </a:t>
            </a:r>
            <a:r>
              <a:rPr lang="en-US" sz="1200" b="0" i="0" kern="1200" dirty="0" smtClean="0">
                <a:solidFill>
                  <a:schemeClr val="tx1"/>
                </a:solidFill>
                <a:latin typeface="+mn-lt"/>
                <a:ea typeface="+mn-ea"/>
                <a:cs typeface="+mn-cs"/>
              </a:rPr>
              <a:t>Beyond this, they re-ignite and in some cases trigger a </a:t>
            </a:r>
            <a:r>
              <a:rPr lang="en-US" sz="1200" b="0" i="0" u="none" strike="noStrike" kern="1200" dirty="0" smtClean="0">
                <a:solidFill>
                  <a:schemeClr val="tx1"/>
                </a:solidFill>
                <a:latin typeface="+mn-lt"/>
                <a:ea typeface="+mn-ea"/>
                <a:cs typeface="+mn-cs"/>
              </a:rPr>
              <a:t>supernova</a:t>
            </a:r>
            <a:r>
              <a:rPr lang="en-US" sz="1200" b="0" i="0" kern="1200" dirty="0" smtClean="0">
                <a:solidFill>
                  <a:schemeClr val="tx1"/>
                </a:solidFill>
                <a:latin typeface="+mn-lt"/>
                <a:ea typeface="+mn-ea"/>
                <a:cs typeface="+mn-cs"/>
              </a:rPr>
              <a:t> explosion. This category of supernovae produces consistent peak luminosity because of the uniform mass of white dwarfs that explode via the accretion mechanism. The stability of this value allows these </a:t>
            </a:r>
            <a:r>
              <a:rPr lang="en-US" sz="1200" b="0" i="0" kern="1200" dirty="0" err="1" smtClean="0">
                <a:solidFill>
                  <a:schemeClr val="tx1"/>
                </a:solidFill>
                <a:latin typeface="+mn-lt"/>
                <a:ea typeface="+mn-ea"/>
                <a:cs typeface="+mn-cs"/>
              </a:rPr>
              <a:t>explos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ions to be used as </a:t>
            </a:r>
            <a:r>
              <a:rPr lang="en-US" sz="1200" b="0" i="0" u="none" strike="noStrike" kern="1200" dirty="0" smtClean="0">
                <a:solidFill>
                  <a:schemeClr val="tx1"/>
                </a:solidFill>
                <a:latin typeface="+mn-lt"/>
                <a:ea typeface="+mn-ea"/>
                <a:cs typeface="+mn-cs"/>
              </a:rPr>
              <a:t>standard candle</a:t>
            </a:r>
            <a:r>
              <a:rPr lang="en-US" sz="1200" b="0" i="0" kern="1200" dirty="0" smtClean="0">
                <a:solidFill>
                  <a:schemeClr val="tx1"/>
                </a:solidFill>
                <a:latin typeface="+mn-lt"/>
                <a:ea typeface="+mn-ea"/>
                <a:cs typeface="+mn-cs"/>
              </a:rPr>
              <a:t> to measure the distance to their host galaxies because the </a:t>
            </a:r>
            <a:r>
              <a:rPr lang="en-US" sz="1200" b="0" i="0" u="none" strike="noStrike" kern="1200" dirty="0" smtClean="0">
                <a:solidFill>
                  <a:schemeClr val="tx1"/>
                </a:solidFill>
                <a:latin typeface="+mn-lt"/>
                <a:ea typeface="+mn-ea"/>
                <a:cs typeface="+mn-cs"/>
              </a:rPr>
              <a:t>visual magnitude</a:t>
            </a:r>
            <a:r>
              <a:rPr lang="en-US" sz="1200" b="0" i="0" kern="1200" dirty="0" smtClean="0">
                <a:solidFill>
                  <a:schemeClr val="tx1"/>
                </a:solidFill>
                <a:latin typeface="+mn-lt"/>
                <a:ea typeface="+mn-ea"/>
                <a:cs typeface="+mn-cs"/>
              </a:rPr>
              <a:t> of the supernovae depends primarily on the distance.</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that its mass would increase, increasing the pressure inside it and thus temperature. As it becomes hotter and it reaches a point where it starts to fuse carbon and oxygen. That fusion reaction releases huge amounts of energy causing the star to explode and launching matter at speed of more than 5000km/s. </a:t>
            </a:r>
            <a:r>
              <a:rPr lang="en-US" baseline="0" dirty="0" err="1" smtClean="0"/>
              <a:t>Nadji</a:t>
            </a:r>
            <a:r>
              <a:rPr lang="en-US" baseline="0" dirty="0" smtClean="0"/>
              <a:t> </a:t>
            </a:r>
            <a:r>
              <a:rPr lang="en-US" baseline="0" dirty="0" err="1" smtClean="0"/>
              <a:t>sliku</a:t>
            </a:r>
            <a:r>
              <a:rPr lang="en-US" baseline="0" dirty="0" smtClean="0"/>
              <a:t> </a:t>
            </a:r>
            <a:r>
              <a:rPr lang="en-US" baseline="0" dirty="0" err="1" smtClean="0"/>
              <a:t>siguran</a:t>
            </a:r>
            <a:r>
              <a:rPr lang="en-US" baseline="0" dirty="0" smtClean="0"/>
              <a:t> </a:t>
            </a:r>
            <a:r>
              <a:rPr lang="en-US" baseline="0" dirty="0" err="1" smtClean="0"/>
              <a:t>sam</a:t>
            </a:r>
            <a:r>
              <a:rPr lang="en-US" baseline="0" dirty="0" smtClean="0"/>
              <a:t> da </a:t>
            </a:r>
            <a:r>
              <a:rPr lang="en-US" baseline="0" dirty="0" err="1" smtClean="0"/>
              <a:t>ima</a:t>
            </a:r>
            <a:r>
              <a:rPr lang="en-US" baseline="0" dirty="0" smtClean="0"/>
              <a:t> I </a:t>
            </a:r>
            <a:r>
              <a:rPr lang="en-US" baseline="0" dirty="0" err="1" smtClean="0"/>
              <a:t>doradicu</a:t>
            </a:r>
            <a:r>
              <a:rPr lang="en-US" baseline="0" dirty="0" smtClean="0"/>
              <a:t> </a:t>
            </a:r>
            <a:r>
              <a:rPr lang="en-US" baseline="0" dirty="0" err="1" smtClean="0"/>
              <a:t>sta</a:t>
            </a:r>
            <a:r>
              <a:rPr lang="en-US" baseline="0" dirty="0" smtClean="0"/>
              <a:t> </a:t>
            </a:r>
            <a:r>
              <a:rPr lang="en-US" baseline="0" dirty="0" err="1" smtClean="0"/>
              <a:t>pise</a:t>
            </a:r>
            <a:r>
              <a:rPr lang="en-US" baseline="0" dirty="0" smtClean="0"/>
              <a:t> </a:t>
            </a:r>
            <a:r>
              <a:rPr lang="en-US" baseline="0" dirty="0" err="1" smtClean="0"/>
              <a:t>na</a:t>
            </a:r>
            <a:r>
              <a:rPr lang="en-US" baseline="0" dirty="0" smtClean="0"/>
              <a:t> </a:t>
            </a:r>
            <a:r>
              <a:rPr lang="en-US" baseline="0" dirty="0" err="1" smtClean="0"/>
              <a:t>slajdu</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18</a:t>
            </a:fld>
            <a:endParaRPr lang="en-US"/>
          </a:p>
        </p:txBody>
      </p:sp>
    </p:spTree>
    <p:extLst>
      <p:ext uri="{BB962C8B-B14F-4D97-AF65-F5344CB8AC3E}">
        <p14:creationId xmlns:p14="http://schemas.microsoft.com/office/powerpoint/2010/main" val="223479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Char char="•"/>
            </a:pPr>
            <a:r>
              <a:rPr lang="en-US" sz="1200" dirty="0" smtClean="0"/>
              <a:t>Because of this mass of every type </a:t>
            </a:r>
            <a:r>
              <a:rPr lang="en-US" sz="1200" dirty="0" err="1" smtClean="0"/>
              <a:t>Ia</a:t>
            </a:r>
            <a:r>
              <a:rPr lang="en-US" sz="1200" dirty="0" smtClean="0"/>
              <a:t> supernova is the same during explosion</a:t>
            </a:r>
          </a:p>
          <a:p>
            <a:pPr>
              <a:buClrTx/>
              <a:buFont typeface="Arial" panose="020B0604020202020204" pitchFamily="34" charset="0"/>
              <a:buChar char="•"/>
            </a:pPr>
            <a:r>
              <a:rPr lang="en-US" sz="1200" dirty="0" smtClean="0"/>
              <a:t>So its brightness is always the same and it can be used as a standard candle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can use these supernovas to measure larger distances than with Cepheid variables because they are one of the brightest objects in universe. Range</a:t>
            </a:r>
            <a:r>
              <a:rPr lang="en-US" sz="1200" kern="1200" baseline="0" dirty="0" smtClean="0">
                <a:solidFill>
                  <a:schemeClr val="tx1"/>
                </a:solidFill>
                <a:effectLst/>
                <a:latin typeface="+mn-lt"/>
                <a:ea typeface="+mn-ea"/>
                <a:cs typeface="+mn-cs"/>
              </a:rPr>
              <a:t> about 1000Mpc</a:t>
            </a:r>
            <a:endParaRPr lang="en-US" sz="1200" kern="1200" dirty="0" smtClean="0">
              <a:solidFill>
                <a:schemeClr val="tx1"/>
              </a:solidFill>
              <a:effectLst/>
              <a:latin typeface="+mn-lt"/>
              <a:ea typeface="+mn-ea"/>
              <a:cs typeface="+mn-cs"/>
            </a:endParaRPr>
          </a:p>
          <a:p>
            <a:pPr>
              <a:buClrTx/>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19</a:t>
            </a:fld>
            <a:endParaRPr lang="en-US"/>
          </a:p>
        </p:txBody>
      </p:sp>
    </p:spTree>
    <p:extLst>
      <p:ext uri="{BB962C8B-B14F-4D97-AF65-F5344CB8AC3E}">
        <p14:creationId xmlns:p14="http://schemas.microsoft.com/office/powerpoint/2010/main" val="37722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This redshift appeared to be larger for faint, presumably further, galaxies. Hence, the farther a galaxy, the faster it is receding from Earth. You can see this trend in Hubble's data shown in the images above. The velocity of a galaxy could be expressed mathematically as</a:t>
            </a:r>
          </a:p>
          <a:p>
            <a:r>
              <a:rPr lang="en-US" dirty="0" smtClean="0"/>
              <a:t>v = H x </a:t>
            </a:r>
            <a:r>
              <a:rPr lang="en-US" dirty="0" err="1" smtClean="0"/>
              <a:t>d</a:t>
            </a:r>
            <a:r>
              <a:rPr lang="en-US" sz="1200" b="0" i="0" kern="1200" dirty="0" err="1" smtClean="0">
                <a:solidFill>
                  <a:schemeClr val="tx1"/>
                </a:solidFill>
                <a:latin typeface="+mn-lt"/>
                <a:ea typeface="+mn-ea"/>
                <a:cs typeface="+mn-cs"/>
              </a:rPr>
              <a:t>where</a:t>
            </a:r>
            <a:r>
              <a:rPr lang="en-US" sz="1200" b="0" i="0" kern="1200" dirty="0" smtClean="0">
                <a:solidFill>
                  <a:schemeClr val="tx1"/>
                </a:solidFill>
                <a:latin typeface="+mn-lt"/>
                <a:ea typeface="+mn-ea"/>
                <a:cs typeface="+mn-cs"/>
              </a:rPr>
              <a:t> v is the galaxy's radial outward velocity, d is the galaxy's distance from Earth, and H is the constant of proportionality called the Hubble constant.</a:t>
            </a:r>
          </a:p>
          <a:p>
            <a:r>
              <a:rPr lang="en-US" sz="1200" b="0" i="0" kern="1200" dirty="0" smtClean="0">
                <a:solidFill>
                  <a:schemeClr val="tx1"/>
                </a:solidFill>
                <a:latin typeface="+mn-lt"/>
                <a:ea typeface="+mn-ea"/>
                <a:cs typeface="+mn-cs"/>
              </a:rPr>
              <a:t>The exact value of the Hubble constant is still somewhat uncertain, but is generally believed to be around 65 kilometers per second for every </a:t>
            </a:r>
            <a:r>
              <a:rPr lang="en-US" sz="1200" b="0" i="0" kern="1200" dirty="0" err="1" smtClean="0">
                <a:solidFill>
                  <a:schemeClr val="tx1"/>
                </a:solidFill>
                <a:latin typeface="+mn-lt"/>
                <a:ea typeface="+mn-ea"/>
                <a:cs typeface="+mn-cs"/>
              </a:rPr>
              <a:t>megaparsec</a:t>
            </a:r>
            <a:r>
              <a:rPr lang="en-US" sz="1200" b="0" i="0" kern="1200" dirty="0" smtClean="0">
                <a:solidFill>
                  <a:schemeClr val="tx1"/>
                </a:solidFill>
                <a:latin typeface="+mn-lt"/>
                <a:ea typeface="+mn-ea"/>
                <a:cs typeface="+mn-cs"/>
              </a:rPr>
              <a:t> in distance. (A </a:t>
            </a:r>
            <a:r>
              <a:rPr lang="en-US" sz="1200" b="0" i="0" kern="1200" dirty="0" err="1" smtClean="0">
                <a:solidFill>
                  <a:schemeClr val="tx1"/>
                </a:solidFill>
                <a:latin typeface="+mn-lt"/>
                <a:ea typeface="+mn-ea"/>
                <a:cs typeface="+mn-cs"/>
              </a:rPr>
              <a:t>megaparsec</a:t>
            </a:r>
            <a:r>
              <a:rPr lang="en-US" sz="1200" b="0" i="0" kern="1200" dirty="0" smtClean="0">
                <a:solidFill>
                  <a:schemeClr val="tx1"/>
                </a:solidFill>
                <a:latin typeface="+mn-lt"/>
                <a:ea typeface="+mn-ea"/>
                <a:cs typeface="+mn-cs"/>
              </a:rPr>
              <a:t> is given by 1 </a:t>
            </a:r>
            <a:r>
              <a:rPr lang="en-US" sz="1200" b="0" i="0" kern="1200" dirty="0" err="1" smtClean="0">
                <a:solidFill>
                  <a:schemeClr val="tx1"/>
                </a:solidFill>
                <a:latin typeface="+mn-lt"/>
                <a:ea typeface="+mn-ea"/>
                <a:cs typeface="+mn-cs"/>
              </a:rPr>
              <a:t>Mpc</a:t>
            </a:r>
            <a:r>
              <a:rPr lang="en-US" sz="1200" b="0" i="0" kern="1200" dirty="0" smtClean="0">
                <a:solidFill>
                  <a:schemeClr val="tx1"/>
                </a:solidFill>
                <a:latin typeface="+mn-lt"/>
                <a:ea typeface="+mn-ea"/>
                <a:cs typeface="+mn-cs"/>
              </a:rPr>
              <a:t> = 3 x 10</a:t>
            </a:r>
            <a:r>
              <a:rPr lang="en-US" sz="1200" b="0" i="0" kern="1200" baseline="30000" dirty="0" smtClean="0">
                <a:solidFill>
                  <a:schemeClr val="tx1"/>
                </a:solidFill>
                <a:latin typeface="+mn-lt"/>
                <a:ea typeface="+mn-ea"/>
                <a:cs typeface="+mn-cs"/>
              </a:rPr>
              <a:t>6</a:t>
            </a:r>
            <a:r>
              <a:rPr lang="en-US" sz="1200" b="0" i="0" kern="1200" dirty="0" smtClean="0">
                <a:solidFill>
                  <a:schemeClr val="tx1"/>
                </a:solidFill>
                <a:latin typeface="+mn-lt"/>
                <a:ea typeface="+mn-ea"/>
                <a:cs typeface="+mn-cs"/>
              </a:rPr>
              <a:t> light-years). This means that a galaxy 1 </a:t>
            </a:r>
            <a:r>
              <a:rPr lang="en-US" sz="1200" b="0" i="0" kern="1200" dirty="0" err="1" smtClean="0">
                <a:solidFill>
                  <a:schemeClr val="tx1"/>
                </a:solidFill>
                <a:latin typeface="+mn-lt"/>
                <a:ea typeface="+mn-ea"/>
                <a:cs typeface="+mn-cs"/>
              </a:rPr>
              <a:t>megaparsec</a:t>
            </a:r>
            <a:r>
              <a:rPr lang="en-US" sz="1200" b="0" i="0" kern="1200" dirty="0" smtClean="0">
                <a:solidFill>
                  <a:schemeClr val="tx1"/>
                </a:solidFill>
                <a:latin typeface="+mn-lt"/>
                <a:ea typeface="+mn-ea"/>
                <a:cs typeface="+mn-cs"/>
              </a:rPr>
              <a:t> away will be moving away from us at a speed of 65 km/sec, while another galaxy 100 </a:t>
            </a:r>
            <a:r>
              <a:rPr lang="en-US" sz="1200" b="0" i="0" kern="1200" dirty="0" err="1" smtClean="0">
                <a:solidFill>
                  <a:schemeClr val="tx1"/>
                </a:solidFill>
                <a:latin typeface="+mn-lt"/>
                <a:ea typeface="+mn-ea"/>
                <a:cs typeface="+mn-cs"/>
              </a:rPr>
              <a:t>megaparsecs</a:t>
            </a:r>
            <a:r>
              <a:rPr lang="en-US" sz="1200" b="0" i="0" kern="1200" dirty="0" smtClean="0">
                <a:solidFill>
                  <a:schemeClr val="tx1"/>
                </a:solidFill>
                <a:latin typeface="+mn-lt"/>
                <a:ea typeface="+mn-ea"/>
                <a:cs typeface="+mn-cs"/>
              </a:rPr>
              <a:t> away will be receding at 100 times this speed. So essentially, the Hubble constant reflects the rate at which the universe is expanding.</a:t>
            </a:r>
          </a:p>
          <a:p>
            <a:r>
              <a:rPr lang="en-US" sz="1200" b="0" i="0" kern="1200" dirty="0" smtClean="0">
                <a:solidFill>
                  <a:schemeClr val="tx1"/>
                </a:solidFill>
                <a:latin typeface="+mn-lt"/>
                <a:ea typeface="+mn-ea"/>
                <a:cs typeface="+mn-cs"/>
              </a:rPr>
              <a:t>So to determine an object's distance, we only need to know its velocity. Velocity is measurable thanks to the Doppler shift. By taking the spectrum of a distant </a:t>
            </a:r>
          </a:p>
          <a:p>
            <a:r>
              <a:rPr lang="en-US" sz="1200" b="0" i="0" kern="1200" dirty="0" smtClean="0">
                <a:solidFill>
                  <a:schemeClr val="tx1"/>
                </a:solidFill>
                <a:latin typeface="+mn-lt"/>
                <a:ea typeface="+mn-ea"/>
                <a:cs typeface="+mn-cs"/>
              </a:rPr>
              <a:t>So to determine an object's distance, we only need to know its velocity. Velocity is measurable thanks to the Doppler shift. By taking the spectrum of a distant object, such as a galaxy, astronomers can see a shift in the lines of its spectrum and from this shift determine its velocity. Putting this velocity into the Hubble equation, they determine the distance. Note that this method of determining distances is based on observation (the shift in the spectrum) and on a theory (Hubble's Law). If the theory is not correct, the distances determined in this way are all nonsense. Most astronomers believe that Hubble's Law does, however, hold true for a large range of distances in the universe.</a:t>
            </a:r>
          </a:p>
          <a:p>
            <a:r>
              <a:rPr lang="en-US" sz="1200" b="0" i="0" kern="1200" dirty="0" smtClean="0">
                <a:solidFill>
                  <a:schemeClr val="tx1"/>
                </a:solidFill>
                <a:latin typeface="+mn-lt"/>
                <a:ea typeface="+mn-ea"/>
                <a:cs typeface="+mn-cs"/>
              </a:rPr>
              <a:t>It should be noted that, on very large scales, Einstein's theory predicts departures from a strictly linear Hubble law. The amount of departure, and the type, depends on the value of the total mass of the universe. In this way a plot of recession velocity (or </a:t>
            </a:r>
            <a:r>
              <a:rPr lang="en-US" sz="1200" b="0" i="0" kern="1200" dirty="0" err="1" smtClean="0">
                <a:solidFill>
                  <a:schemeClr val="tx1"/>
                </a:solidFill>
                <a:latin typeface="+mn-lt"/>
                <a:ea typeface="+mn-ea"/>
                <a:cs typeface="+mn-cs"/>
              </a:rPr>
              <a:t>redshift</a:t>
            </a:r>
            <a:r>
              <a:rPr lang="en-US" sz="1200" b="0" i="0" kern="1200" dirty="0" smtClean="0">
                <a:solidFill>
                  <a:schemeClr val="tx1"/>
                </a:solidFill>
                <a:latin typeface="+mn-lt"/>
                <a:ea typeface="+mn-ea"/>
                <a:cs typeface="+mn-cs"/>
              </a:rPr>
              <a:t>) vs. distance, which is a straight line at small distances, can tell us about the total amount of matter in the universe and may provide crucial information about the mysterious dark matter.</a:t>
            </a:r>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z=v/c=delta </a:t>
            </a:r>
            <a:r>
              <a:rPr lang="en-US" dirty="0" err="1" smtClean="0"/>
              <a:t>lamba</a:t>
            </a:r>
            <a:r>
              <a:rPr lang="en-US" dirty="0" smtClean="0"/>
              <a:t>/lambda </a:t>
            </a:r>
            <a:r>
              <a:rPr lang="en-US" dirty="0" err="1" smtClean="0"/>
              <a:t>emitovano</a:t>
            </a:r>
            <a:r>
              <a:rPr lang="en-US" dirty="0" err="1" smtClean="0">
                <a:sym typeface="Wingdings" panose="05000000000000000000" pitchFamily="2" charset="2"/>
              </a:rPr>
              <a:t>v</a:t>
            </a:r>
            <a:r>
              <a:rPr lang="en-US" dirty="0" smtClean="0">
                <a:sym typeface="Wingdings" panose="05000000000000000000" pitchFamily="2" charset="2"/>
              </a:rPr>
              <a:t>=z*c  d=v/H0</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22</a:t>
            </a:fld>
            <a:endParaRPr lang="en-US"/>
          </a:p>
        </p:txBody>
      </p:sp>
    </p:spTree>
    <p:extLst>
      <p:ext uri="{BB962C8B-B14F-4D97-AF65-F5344CB8AC3E}">
        <p14:creationId xmlns:p14="http://schemas.microsoft.com/office/powerpoint/2010/main" val="2353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This modern method of measuring distances is based on the fact that light (whether in the form of radio waves, microwaves, visible light, or X-rays) travels with a speed of 300,000 km/sec. Therefore, based on the fact that distance traveled equals to the speed at which you travel times the length of time you travel at that speed, we can determine distances in our solar system.</a:t>
            </a:r>
            <a:endParaRPr lang="sr-Latn-C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One of the most accurate ways to measure the distances to the planets is by bouncing radar off them, or sending a spacecraft there, which can send a radio signal back to the Earth that can be timed.</a:t>
            </a:r>
            <a:endParaRPr lang="sr-Latn-C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Radar is essentially microwave electromagnetic radiation (microwaves fall under the radio spectrum). Since electromagnetic radiation, in all of its forms, is light, we know that radar travels at the speed of light - 2.99 x 10</a:t>
            </a:r>
            <a:r>
              <a:rPr lang="en-US" sz="1200" b="0" i="0" kern="1200" baseline="30000" dirty="0" smtClean="0">
                <a:solidFill>
                  <a:schemeClr val="tx1"/>
                </a:solidFill>
                <a:latin typeface="+mn-lt"/>
                <a:ea typeface="+mn-ea"/>
                <a:cs typeface="+mn-cs"/>
              </a:rPr>
              <a:t>5</a:t>
            </a:r>
            <a:r>
              <a:rPr lang="en-US" sz="1200" b="0" i="0" kern="1200" dirty="0" smtClean="0">
                <a:solidFill>
                  <a:schemeClr val="tx1"/>
                </a:solidFill>
                <a:latin typeface="+mn-lt"/>
                <a:ea typeface="+mn-ea"/>
                <a:cs typeface="+mn-cs"/>
              </a:rPr>
              <a:t> km/s. Simply, distance traveled is equal to the time multiplied by the velocity. If we bounce radar off a planet, and measure the time it takes the signal to go there and back, we can use this information to calculate the distance of the planet.</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If you hold your finger in front of your face, close one eye and look with the other, then switch eyes, you'll see your finger seem to "shift " with respect to more distant objects behind it. This is because your eyes are separated from each other by a distance of a few inches - so each eye sees the finger in front of you from a slightly different angle. The amount your finger seems to shift is called its "parallax".</a:t>
            </a:r>
            <a:endParaRPr lang="sr-Latn-CS" sz="1200" b="0" i="0" kern="1200" dirty="0" smtClean="0">
              <a:solidFill>
                <a:schemeClr val="tx1"/>
              </a:solidFill>
              <a:latin typeface="+mn-lt"/>
              <a:ea typeface="+mn-ea"/>
              <a:cs typeface="+mn-cs"/>
            </a:endParaRPr>
          </a:p>
          <a:p>
            <a:endParaRPr lang="sr-Latn-C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Parallax is the apparent shift of an object's position relative to more distant background objects caused by a change in the observer's position. In other words, parallax is a perspective effect of </a:t>
            </a:r>
            <a:r>
              <a:rPr lang="en-US" sz="1200" b="0" i="1" kern="1200" dirty="0" smtClean="0">
                <a:solidFill>
                  <a:schemeClr val="tx1"/>
                </a:solidFill>
                <a:latin typeface="+mn-lt"/>
                <a:ea typeface="+mn-ea"/>
                <a:cs typeface="+mn-cs"/>
              </a:rPr>
              <a:t>geometry</a:t>
            </a:r>
            <a:r>
              <a:rPr lang="en-US" sz="1200" b="0" i="0" kern="1200" dirty="0" smtClean="0">
                <a:solidFill>
                  <a:schemeClr val="tx1"/>
                </a:solidFill>
                <a:latin typeface="+mn-lt"/>
                <a:ea typeface="+mn-ea"/>
                <a:cs typeface="+mn-cs"/>
              </a:rPr>
              <a:t>. It is the observed location of one object with respect to another – nothing more.</a:t>
            </a:r>
            <a:endParaRPr lang="sr-Latn-C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Method of measuring the distance between Earth and stars by observing the apparent change in their position resulting from the movement of the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observe the position of the star two times, six months apart, for example in January and in July. Let’s call the location of Earth in January point A and its location in July point B. The Sun will be point O. Movement of the star is negligible compared to its distance to Earth so we can consider it stationary and we’ll call its location point S. Because the Earth’s orbit is nearly circular the Sun is the center of the line AB and AO</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OS. Triangle AOS is right triangle and angle OSA, which we call the parallax angle </a:t>
            </a:r>
            <a:r>
              <a:rPr lang="en-US" sz="1200" i="1"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is half of the angle ASB.</a:t>
            </a:r>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I</a:t>
            </a:r>
            <a:r>
              <a:rPr lang="en-US" dirty="0" smtClean="0"/>
              <a:t>n the late 17th century, Giovanni Cassini used the parallax technique to measure the distance to Mars. Cassini knew that a larger parallax would be easier to measure - but this required a larger baseline (</a:t>
            </a:r>
            <a:r>
              <a:rPr lang="en-US" dirty="0" err="1" smtClean="0"/>
              <a:t>ie</a:t>
            </a:r>
            <a:r>
              <a:rPr lang="en-US" dirty="0" smtClean="0"/>
              <a:t>, the baseline would be like the distance between your eyes). He took measurements of the position of Mars from Paris and sent a fellow astronomer to French Guiana in South America to do the same. This gave him a baseline of several thousand kilometers - using geometry, he was able to calculate a distance for Mars that is only 7% off today's more precise measurements! </a:t>
            </a:r>
          </a:p>
          <a:p>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Hipparcos</a:t>
            </a:r>
            <a:r>
              <a:rPr lang="en-US" sz="1200" b="0" i="0" kern="1200" dirty="0" smtClean="0">
                <a:solidFill>
                  <a:schemeClr val="tx1"/>
                </a:solidFill>
                <a:latin typeface="+mn-lt"/>
                <a:ea typeface="+mn-ea"/>
                <a:cs typeface="+mn-cs"/>
              </a:rPr>
              <a:t> and Gaia</a:t>
            </a:r>
          </a:p>
          <a:p>
            <a:r>
              <a:rPr lang="en-US" sz="1200" b="0" i="0" kern="1200" dirty="0" err="1" smtClean="0">
                <a:solidFill>
                  <a:schemeClr val="tx1"/>
                </a:solidFill>
                <a:latin typeface="+mn-lt"/>
                <a:ea typeface="+mn-ea"/>
                <a:cs typeface="+mn-cs"/>
              </a:rPr>
              <a:t>Parallactic</a:t>
            </a:r>
            <a:r>
              <a:rPr lang="en-US" sz="1200" b="0" i="0" kern="1200" dirty="0" smtClean="0">
                <a:solidFill>
                  <a:schemeClr val="tx1"/>
                </a:solidFill>
                <a:latin typeface="+mn-lt"/>
                <a:ea typeface="+mn-ea"/>
                <a:cs typeface="+mn-cs"/>
              </a:rPr>
              <a:t> angles of stars are difficult to measure. The European Space Agency launched the </a:t>
            </a:r>
            <a:r>
              <a:rPr lang="en-US" sz="1200" b="0" i="0" kern="1200" dirty="0" err="1" smtClean="0">
                <a:solidFill>
                  <a:schemeClr val="tx1"/>
                </a:solidFill>
                <a:latin typeface="+mn-lt"/>
                <a:ea typeface="+mn-ea"/>
                <a:cs typeface="+mn-cs"/>
              </a:rPr>
              <a:t>Hipparcos</a:t>
            </a:r>
            <a:r>
              <a:rPr lang="en-US" sz="1200" b="0" i="0" kern="1200" dirty="0" smtClean="0">
                <a:solidFill>
                  <a:schemeClr val="tx1"/>
                </a:solidFill>
                <a:latin typeface="+mn-lt"/>
                <a:ea typeface="+mn-ea"/>
                <a:cs typeface="+mn-cs"/>
              </a:rPr>
              <a:t> satellite which was in operation from 1989 to 1993. It could measure a </a:t>
            </a:r>
            <a:r>
              <a:rPr lang="en-US" sz="1200" b="0" i="0" kern="1200" dirty="0" err="1" smtClean="0">
                <a:solidFill>
                  <a:schemeClr val="tx1"/>
                </a:solidFill>
                <a:latin typeface="+mn-lt"/>
                <a:ea typeface="+mn-ea"/>
                <a:cs typeface="+mn-cs"/>
              </a:rPr>
              <a:t>parallactic</a:t>
            </a:r>
            <a:r>
              <a:rPr lang="en-US" sz="1200" b="0" i="0" kern="1200" dirty="0" smtClean="0">
                <a:solidFill>
                  <a:schemeClr val="tx1"/>
                </a:solidFill>
                <a:latin typeface="+mn-lt"/>
                <a:ea typeface="+mn-ea"/>
                <a:cs typeface="+mn-cs"/>
              </a:rPr>
              <a:t> angle of about 0.001 </a:t>
            </a:r>
            <a:r>
              <a:rPr lang="en-US" sz="1200" b="0" i="0" kern="1200" dirty="0" err="1" smtClean="0">
                <a:solidFill>
                  <a:schemeClr val="tx1"/>
                </a:solidFill>
                <a:latin typeface="+mn-lt"/>
                <a:ea typeface="+mn-ea"/>
                <a:cs typeface="+mn-cs"/>
              </a:rPr>
              <a:t>arcsecond</a:t>
            </a:r>
            <a:r>
              <a:rPr lang="en-US" sz="1200" b="0" i="0" kern="1200" dirty="0" smtClean="0">
                <a:solidFill>
                  <a:schemeClr val="tx1"/>
                </a:solidFill>
                <a:latin typeface="+mn-lt"/>
                <a:ea typeface="+mn-ea"/>
                <a:cs typeface="+mn-cs"/>
              </a:rPr>
              <a:t>. Before </a:t>
            </a:r>
            <a:r>
              <a:rPr lang="en-US" sz="1200" b="0" i="0" kern="1200" dirty="0" err="1" smtClean="0">
                <a:solidFill>
                  <a:schemeClr val="tx1"/>
                </a:solidFill>
                <a:latin typeface="+mn-lt"/>
                <a:ea typeface="+mn-ea"/>
                <a:cs typeface="+mn-cs"/>
              </a:rPr>
              <a:t>Hipparcos</a:t>
            </a:r>
            <a:r>
              <a:rPr lang="en-US" sz="1200" b="0" i="0" kern="1200" dirty="0" smtClean="0">
                <a:solidFill>
                  <a:schemeClr val="tx1"/>
                </a:solidFill>
                <a:latin typeface="+mn-lt"/>
                <a:ea typeface="+mn-ea"/>
                <a:cs typeface="+mn-cs"/>
              </a:rPr>
              <a:t>, literally only a hundred or so </a:t>
            </a:r>
            <a:r>
              <a:rPr lang="en-US" sz="1200" b="0" i="0" kern="1200" dirty="0" err="1" smtClean="0">
                <a:solidFill>
                  <a:schemeClr val="tx1"/>
                </a:solidFill>
                <a:latin typeface="+mn-lt"/>
                <a:ea typeface="+mn-ea"/>
                <a:cs typeface="+mn-cs"/>
              </a:rPr>
              <a:t>parallactic</a:t>
            </a:r>
            <a:r>
              <a:rPr lang="en-US" sz="1200" b="0" i="0" kern="1200" dirty="0" smtClean="0">
                <a:solidFill>
                  <a:schemeClr val="tx1"/>
                </a:solidFill>
                <a:latin typeface="+mn-lt"/>
                <a:ea typeface="+mn-ea"/>
                <a:cs typeface="+mn-cs"/>
              </a:rPr>
              <a:t> angles were known to any accuracy. Due to </a:t>
            </a:r>
            <a:r>
              <a:rPr lang="en-US" sz="1200" b="0" i="0" kern="1200" dirty="0" err="1" smtClean="0">
                <a:solidFill>
                  <a:schemeClr val="tx1"/>
                </a:solidFill>
                <a:latin typeface="+mn-lt"/>
                <a:ea typeface="+mn-ea"/>
                <a:cs typeface="+mn-cs"/>
              </a:rPr>
              <a:t>Hipparcos</a:t>
            </a:r>
            <a:r>
              <a:rPr lang="en-US" sz="1200" b="0" i="0" kern="1200" dirty="0" smtClean="0">
                <a:solidFill>
                  <a:schemeClr val="tx1"/>
                </a:solidFill>
                <a:latin typeface="+mn-lt"/>
                <a:ea typeface="+mn-ea"/>
                <a:cs typeface="+mn-cs"/>
              </a:rPr>
              <a:t>, the distances to several thousand stars are known to better than 5% accuracy.</a:t>
            </a:r>
          </a:p>
          <a:p>
            <a:r>
              <a:rPr lang="en-US" sz="1200" b="0" i="0" kern="1200" dirty="0" smtClean="0">
                <a:solidFill>
                  <a:schemeClr val="tx1"/>
                </a:solidFill>
                <a:latin typeface="+mn-lt"/>
                <a:ea typeface="+mn-ea"/>
                <a:cs typeface="+mn-cs"/>
              </a:rPr>
              <a:t>Several thousand stars, however, is still only a very small fraction of the galaxy. The next satellite planed is Gaia (Global </a:t>
            </a:r>
            <a:r>
              <a:rPr lang="en-US" sz="1200" b="0" i="0" kern="1200" dirty="0" err="1" smtClean="0">
                <a:solidFill>
                  <a:schemeClr val="tx1"/>
                </a:solidFill>
                <a:latin typeface="+mn-lt"/>
                <a:ea typeface="+mn-ea"/>
                <a:cs typeface="+mn-cs"/>
              </a:rPr>
              <a:t>Astrometric</a:t>
            </a:r>
            <a:r>
              <a:rPr lang="en-US" sz="1200" b="0" i="0" kern="1200" dirty="0" smtClean="0">
                <a:solidFill>
                  <a:schemeClr val="tx1"/>
                </a:solidFill>
                <a:latin typeface="+mn-lt"/>
                <a:ea typeface="+mn-ea"/>
                <a:cs typeface="+mn-cs"/>
              </a:rPr>
              <a:t> Interferometer for Astrophysics). It aims to increase the angular resolution of </a:t>
            </a:r>
            <a:r>
              <a:rPr lang="en-US" sz="1200" b="0" i="0" kern="1200" dirty="0" err="1" smtClean="0">
                <a:solidFill>
                  <a:schemeClr val="tx1"/>
                </a:solidFill>
                <a:latin typeface="+mn-lt"/>
                <a:ea typeface="+mn-ea"/>
                <a:cs typeface="+mn-cs"/>
              </a:rPr>
              <a:t>Hipparcos</a:t>
            </a:r>
            <a:r>
              <a:rPr lang="en-US" sz="1200" b="0" i="0" kern="1200" dirty="0" smtClean="0">
                <a:solidFill>
                  <a:schemeClr val="tx1"/>
                </a:solidFill>
                <a:latin typeface="+mn-lt"/>
                <a:ea typeface="+mn-ea"/>
                <a:cs typeface="+mn-cs"/>
              </a:rPr>
              <a:t> by a factor of over a 1000. Scheduled to be launched in 2011, Gaia will dramatically increase the number and accuracy of known distances to stars in the Milky Way.</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method of measuring distances in space is standard candles.</a:t>
            </a:r>
            <a:endParaRPr lang="en-US" dirty="0"/>
          </a:p>
        </p:txBody>
      </p:sp>
      <p:sp>
        <p:nvSpPr>
          <p:cNvPr id="4" name="Slide Number Placeholder 3"/>
          <p:cNvSpPr>
            <a:spLocks noGrp="1"/>
          </p:cNvSpPr>
          <p:nvPr>
            <p:ph type="sldNum" sz="quarter" idx="10"/>
          </p:nvPr>
        </p:nvSpPr>
        <p:spPr/>
        <p:txBody>
          <a:bodyPr/>
          <a:lstStyle/>
          <a:p>
            <a:fld id="{984F4155-C682-4A58-8986-74C17149C615}" type="slidenum">
              <a:rPr lang="en-US" smtClean="0"/>
              <a:pPr/>
              <a:t>13</a:t>
            </a:fld>
            <a:endParaRPr lang="en-US"/>
          </a:p>
        </p:txBody>
      </p:sp>
    </p:spTree>
    <p:extLst>
      <p:ext uri="{BB962C8B-B14F-4D97-AF65-F5344CB8AC3E}">
        <p14:creationId xmlns:p14="http://schemas.microsoft.com/office/powerpoint/2010/main" val="121158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6/21/15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6/21/15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starchild.gsfc.nasa.gov/docs/StarChild" TargetMode="External"/><Relationship Id="rId4" Type="http://schemas.openxmlformats.org/officeDocument/2006/relationships/hyperlink" Target="http://www.crh.noaa.gov/mkx/?n=using-radar" TargetMode="External"/><Relationship Id="rId5" Type="http://schemas.openxmlformats.org/officeDocument/2006/relationships/hyperlink" Target="http://locgt.net/spacebook/redshift" TargetMode="External"/><Relationship Id="rId1" Type="http://schemas.openxmlformats.org/officeDocument/2006/relationships/slideLayout" Target="../slideLayouts/slideLayout2.xml"/><Relationship Id="rId2" Type="http://schemas.openxmlformats.org/officeDocument/2006/relationships/hyperlink" Target="https://www.astro.virginaia.edu/class/whittle/astr553/Topic16/Lecture_16.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686800" cy="1981200"/>
          </a:xfrm>
        </p:spPr>
        <p:txBody>
          <a:bodyPr>
            <a:normAutofit/>
          </a:bodyPr>
          <a:lstStyle/>
          <a:p>
            <a:r>
              <a:rPr lang="en-US" sz="6000" b="1" dirty="0" smtClean="0"/>
              <a:t>International Young Naturalists’ Tournament</a:t>
            </a:r>
            <a:endParaRPr lang="en-US" sz="6000" dirty="0"/>
          </a:p>
        </p:txBody>
      </p:sp>
      <p:sp>
        <p:nvSpPr>
          <p:cNvPr id="3" name="Subtitle 2"/>
          <p:cNvSpPr>
            <a:spLocks noGrp="1"/>
          </p:cNvSpPr>
          <p:nvPr>
            <p:ph type="subTitle" idx="1"/>
          </p:nvPr>
        </p:nvSpPr>
        <p:spPr>
          <a:xfrm>
            <a:off x="228600" y="4038600"/>
            <a:ext cx="8786842" cy="2971800"/>
          </a:xfrm>
        </p:spPr>
        <p:txBody>
          <a:bodyPr>
            <a:normAutofit/>
          </a:bodyPr>
          <a:lstStyle/>
          <a:p>
            <a:pPr algn="r"/>
            <a:r>
              <a:rPr lang="x-none" sz="4000" b="1" dirty="0" smtClean="0">
                <a:solidFill>
                  <a:schemeClr val="tx1"/>
                </a:solidFill>
              </a:rPr>
              <a:t>			</a:t>
            </a:r>
            <a:r>
              <a:rPr lang="en-US" sz="4000" b="1" dirty="0" smtClean="0">
                <a:solidFill>
                  <a:srgbClr val="FF0000"/>
                </a:solidFill>
              </a:rPr>
              <a:t>9</a:t>
            </a:r>
            <a:r>
              <a:rPr lang="en-US" sz="4000" b="1" dirty="0">
                <a:solidFill>
                  <a:srgbClr val="FF0000"/>
                </a:solidFill>
              </a:rPr>
              <a:t>. Distances in open space</a:t>
            </a:r>
          </a:p>
          <a:p>
            <a:pPr algn="r"/>
            <a:r>
              <a:rPr lang="x-none" sz="4000" b="1" dirty="0">
                <a:solidFill>
                  <a:schemeClr val="tx1"/>
                </a:solidFill>
              </a:rPr>
              <a:t>	</a:t>
            </a:r>
            <a:r>
              <a:rPr lang="x-none" sz="4000" b="1" dirty="0" smtClean="0">
                <a:solidFill>
                  <a:schemeClr val="tx1"/>
                </a:solidFill>
              </a:rPr>
              <a:t>				     </a:t>
            </a:r>
            <a:r>
              <a:rPr lang="en-US" sz="4000" b="1" dirty="0" smtClean="0">
                <a:solidFill>
                  <a:schemeClr val="tx1"/>
                </a:solidFill>
              </a:rPr>
              <a:t>Serbian team</a:t>
            </a:r>
          </a:p>
          <a:p>
            <a:pPr algn="r"/>
            <a:r>
              <a:rPr lang="en-US" sz="4000" b="1" dirty="0" smtClean="0">
                <a:solidFill>
                  <a:schemeClr val="tx1"/>
                </a:solidFill>
              </a:rPr>
              <a:t>Regional Center For Talented Youth</a:t>
            </a:r>
            <a:r>
              <a:rPr lang="x-none" sz="4000" b="1" dirty="0" smtClean="0">
                <a:solidFill>
                  <a:schemeClr val="tx1"/>
                </a:solidFill>
              </a:rPr>
              <a:t> Belgrade II</a:t>
            </a:r>
            <a:endParaRPr lang="en-US" sz="4000" b="1" dirty="0" smtClean="0">
              <a:solidFill>
                <a:schemeClr val="tx1"/>
              </a:solidFill>
            </a:endParaRPr>
          </a:p>
          <a:p>
            <a:pPr algn="r"/>
            <a:endParaRPr lang="en-US" sz="4000" dirty="0">
              <a:solidFill>
                <a:schemeClr val="tx1"/>
              </a:solidFill>
            </a:endParaRPr>
          </a:p>
        </p:txBody>
      </p:sp>
      <p:pic>
        <p:nvPicPr>
          <p:cNvPr id="4" name="Picture 3" descr="IYNT logo.jpg"/>
          <p:cNvPicPr>
            <a:picLocks noChangeAspect="1"/>
          </p:cNvPicPr>
          <p:nvPr/>
        </p:nvPicPr>
        <p:blipFill>
          <a:blip r:embed="rId2"/>
          <a:stretch>
            <a:fillRect/>
          </a:stretch>
        </p:blipFill>
        <p:spPr>
          <a:xfrm>
            <a:off x="381000" y="304800"/>
            <a:ext cx="4724400" cy="9448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9000"/>
            <a:ext cx="2258290" cy="1505527"/>
          </a:xfrm>
          <a:prstGeom prst="rect">
            <a:avLst/>
          </a:prstGeo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7135"/>
            <a:ext cx="1994084" cy="145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612" y="242423"/>
            <a:ext cx="3898776" cy="946262"/>
          </a:xfrm>
        </p:spPr>
        <p:txBody>
          <a:bodyPr/>
          <a:lstStyle/>
          <a:p>
            <a:r>
              <a:rPr lang="en-US" dirty="0" smtClean="0">
                <a:solidFill>
                  <a:srgbClr val="00FFFF"/>
                </a:solidFill>
              </a:rPr>
              <a:t>Stellar parallax</a:t>
            </a:r>
            <a:endParaRPr lang="en-US" dirty="0">
              <a:solidFill>
                <a:srgbClr val="00FFFF"/>
              </a:solidFill>
            </a:endParaRPr>
          </a:p>
        </p:txBody>
      </p:sp>
      <p:sp>
        <p:nvSpPr>
          <p:cNvPr id="3" name="Content Placeholder 2"/>
          <p:cNvSpPr>
            <a:spLocks noGrp="1"/>
          </p:cNvSpPr>
          <p:nvPr>
            <p:ph sz="half" idx="1"/>
          </p:nvPr>
        </p:nvSpPr>
        <p:spPr/>
        <p:txBody>
          <a:bodyPr/>
          <a:lstStyle/>
          <a:p>
            <a:r>
              <a:rPr lang="en-US" dirty="0" smtClean="0"/>
              <a:t>If we use parsec as a unit of measurement distance is:</a:t>
            </a:r>
          </a:p>
          <a:p>
            <a:endParaRPr lang="en-US"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00200" y="3174532"/>
            <a:ext cx="1828800" cy="654518"/>
          </a:xfrm>
          <a:prstGeom prst="rect">
            <a:avLst/>
          </a:prstGeom>
          <a:noFill/>
        </p:spPr>
      </p:pic>
      <p:sp>
        <p:nvSpPr>
          <p:cNvPr id="5123" name="Rectangle 3"/>
          <p:cNvSpPr>
            <a:spLocks noChangeArrowheads="1"/>
          </p:cNvSpPr>
          <p:nvPr/>
        </p:nvSpPr>
        <p:spPr bwMode="auto">
          <a:xfrm>
            <a:off x="45720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8" name="Picture 2" descr="F:\Aca\IYNT\Stellarparallax_parsec1.svg_.png"/>
          <p:cNvPicPr>
            <a:picLocks noChangeAspect="1" noChangeArrowheads="1"/>
          </p:cNvPicPr>
          <p:nvPr/>
        </p:nvPicPr>
        <p:blipFill>
          <a:blip r:embed="rId3"/>
          <a:srcRect/>
          <a:stretch>
            <a:fillRect/>
          </a:stretch>
        </p:blipFill>
        <p:spPr bwMode="auto">
          <a:xfrm>
            <a:off x="5033423" y="1433200"/>
            <a:ext cx="3491880" cy="54754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a:bodyPr>
          <a:lstStyle/>
          <a:p>
            <a:r>
              <a:rPr lang="en-US" sz="3200" dirty="0" smtClean="0">
                <a:solidFill>
                  <a:srgbClr val="00FFFF"/>
                </a:solidFill>
              </a:rPr>
              <a:t>Measuring distances in solar system using parallax</a:t>
            </a:r>
            <a:endParaRPr lang="en-US" sz="3200" dirty="0">
              <a:solidFill>
                <a:srgbClr val="00FFFF"/>
              </a:solidFill>
            </a:endParaRPr>
          </a:p>
        </p:txBody>
      </p:sp>
      <p:pic>
        <p:nvPicPr>
          <p:cNvPr id="2051" name="Picture 3" descr="F:\Aca\IYNT\mars_parallax.jpg"/>
          <p:cNvPicPr>
            <a:picLocks noGrp="1" noChangeAspect="1" noChangeArrowheads="1"/>
          </p:cNvPicPr>
          <p:nvPr>
            <p:ph idx="1"/>
          </p:nvPr>
        </p:nvPicPr>
        <p:blipFill>
          <a:blip r:embed="rId3"/>
          <a:stretch>
            <a:fillRect/>
          </a:stretch>
        </p:blipFill>
        <p:spPr bwMode="auto">
          <a:xfrm>
            <a:off x="4343400" y="2133600"/>
            <a:ext cx="3810000" cy="3810000"/>
          </a:xfrm>
          <a:prstGeom prst="rect">
            <a:avLst/>
          </a:prstGeom>
          <a:noFill/>
        </p:spPr>
      </p:pic>
      <p:sp>
        <p:nvSpPr>
          <p:cNvPr id="8" name="Rectangle 7"/>
          <p:cNvSpPr/>
          <p:nvPr/>
        </p:nvSpPr>
        <p:spPr>
          <a:xfrm>
            <a:off x="0" y="1714488"/>
            <a:ext cx="3286148" cy="4401205"/>
          </a:xfrm>
          <a:prstGeom prst="rect">
            <a:avLst/>
          </a:prstGeom>
        </p:spPr>
        <p:txBody>
          <a:bodyPr wrap="square">
            <a:spAutoFit/>
          </a:bodyPr>
          <a:lstStyle/>
          <a:p>
            <a:pPr algn="ctr"/>
            <a:r>
              <a:rPr lang="en-US" sz="2800" b="1" dirty="0" smtClean="0"/>
              <a:t>A method of parallax can be used to determine distance to planets in the solar system, only observations are made at the same time from two points on the Earth’s surface</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Aca\IYNT\ESA_Hipparcos.jpg"/>
          <p:cNvPicPr>
            <a:picLocks noChangeAspect="1" noChangeArrowheads="1"/>
          </p:cNvPicPr>
          <p:nvPr/>
        </p:nvPicPr>
        <p:blipFill>
          <a:blip r:embed="rId3"/>
          <a:srcRect/>
          <a:stretch>
            <a:fillRect/>
          </a:stretch>
        </p:blipFill>
        <p:spPr bwMode="auto">
          <a:xfrm>
            <a:off x="0" y="81432"/>
            <a:ext cx="9366986" cy="7236000"/>
          </a:xfrm>
          <a:prstGeom prst="rect">
            <a:avLst/>
          </a:prstGeom>
          <a:noFill/>
        </p:spPr>
      </p:pic>
      <p:sp>
        <p:nvSpPr>
          <p:cNvPr id="2" name="Title 1"/>
          <p:cNvSpPr>
            <a:spLocks noGrp="1"/>
          </p:cNvSpPr>
          <p:nvPr>
            <p:ph type="title"/>
          </p:nvPr>
        </p:nvSpPr>
        <p:spPr>
          <a:xfrm>
            <a:off x="2122037" y="81432"/>
            <a:ext cx="5122912" cy="1252728"/>
          </a:xfrm>
        </p:spPr>
        <p:txBody>
          <a:bodyPr/>
          <a:lstStyle/>
          <a:p>
            <a:r>
              <a:rPr lang="en-US" dirty="0" smtClean="0">
                <a:solidFill>
                  <a:srgbClr val="00FFFF"/>
                </a:solidFill>
              </a:rPr>
              <a:t>What is </a:t>
            </a:r>
            <a:r>
              <a:rPr lang="en-US" dirty="0" err="1" smtClean="0">
                <a:solidFill>
                  <a:srgbClr val="00FFFF"/>
                </a:solidFill>
              </a:rPr>
              <a:t>Hipparcos</a:t>
            </a:r>
            <a:r>
              <a:rPr lang="en-US" dirty="0" smtClean="0">
                <a:solidFill>
                  <a:srgbClr val="00FFFF"/>
                </a:solidFill>
              </a:rPr>
              <a:t>?</a:t>
            </a:r>
            <a:endParaRPr lang="en-US" dirty="0">
              <a:solidFill>
                <a:srgbClr val="00FFFF"/>
              </a:solidFill>
            </a:endParaRPr>
          </a:p>
        </p:txBody>
      </p:sp>
      <p:sp>
        <p:nvSpPr>
          <p:cNvPr id="3" name="Content Placeholder 2"/>
          <p:cNvSpPr>
            <a:spLocks noGrp="1"/>
          </p:cNvSpPr>
          <p:nvPr>
            <p:ph idx="1"/>
          </p:nvPr>
        </p:nvSpPr>
        <p:spPr>
          <a:xfrm>
            <a:off x="5940152" y="1219200"/>
            <a:ext cx="3024336" cy="5378152"/>
          </a:xfrm>
        </p:spPr>
        <p:txBody>
          <a:bodyPr>
            <a:normAutofit/>
          </a:bodyPr>
          <a:lstStyle/>
          <a:p>
            <a:r>
              <a:rPr lang="en-US" sz="2800" dirty="0" smtClean="0">
                <a:solidFill>
                  <a:srgbClr val="00FFFF"/>
                </a:solidFill>
              </a:rPr>
              <a:t>The “range” </a:t>
            </a:r>
            <a:r>
              <a:rPr lang="en-US" sz="2800" dirty="0">
                <a:solidFill>
                  <a:srgbClr val="00FFFF"/>
                </a:solidFill>
              </a:rPr>
              <a:t>for ground </a:t>
            </a:r>
            <a:r>
              <a:rPr lang="en-US" sz="2800" dirty="0" smtClean="0">
                <a:solidFill>
                  <a:srgbClr val="00FFFF"/>
                </a:solidFill>
              </a:rPr>
              <a:t>telescopes is about 100 parsec (326 light years) </a:t>
            </a:r>
          </a:p>
          <a:p>
            <a:r>
              <a:rPr lang="en-US" sz="2800" dirty="0">
                <a:solidFill>
                  <a:srgbClr val="00FFFF"/>
                </a:solidFill>
              </a:rPr>
              <a:t>The “range” for </a:t>
            </a:r>
            <a:r>
              <a:rPr lang="en-US" sz="2800" dirty="0" smtClean="0">
                <a:solidFill>
                  <a:srgbClr val="00FFFF"/>
                </a:solidFill>
              </a:rPr>
              <a:t> space telescopes  is  up to 500 parsecs (1630 light years)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4546848" cy="1075520"/>
          </a:xfrm>
        </p:spPr>
        <p:txBody>
          <a:bodyPr/>
          <a:lstStyle/>
          <a:p>
            <a:r>
              <a:rPr lang="en-US" dirty="0" smtClean="0">
                <a:solidFill>
                  <a:srgbClr val="FFCC99"/>
                </a:solidFill>
              </a:rPr>
              <a:t>Standard candles</a:t>
            </a:r>
            <a:endParaRPr lang="en-US" dirty="0">
              <a:solidFill>
                <a:srgbClr val="FFCC99"/>
              </a:solidFill>
            </a:endParaRPr>
          </a:p>
        </p:txBody>
      </p:sp>
      <p:pic>
        <p:nvPicPr>
          <p:cNvPr id="4" name="Picture 2" descr="I:\Aca\IYNT\candles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8569" y="2522781"/>
            <a:ext cx="8006862"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263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796"/>
            <a:ext cx="4464496" cy="1251062"/>
          </a:xfrm>
        </p:spPr>
        <p:txBody>
          <a:bodyPr/>
          <a:lstStyle/>
          <a:p>
            <a:r>
              <a:rPr lang="sr-Latn-CS" dirty="0" smtClean="0">
                <a:solidFill>
                  <a:srgbClr val="FFCC99"/>
                </a:solidFill>
              </a:rPr>
              <a:t>Cepheid variable</a:t>
            </a:r>
            <a:endParaRPr lang="en-US" dirty="0">
              <a:solidFill>
                <a:srgbClr val="FFCC99"/>
              </a:solidFill>
            </a:endParaRPr>
          </a:p>
        </p:txBody>
      </p:sp>
      <p:pic>
        <p:nvPicPr>
          <p:cNvPr id="22530" name="Picture 2" descr="F:\Aca\IYNT\ESO_-_Model_Image_of_Cepheid_L_Carinae_(by).jpg"/>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C99"/>
                </a:solidFill>
              </a:rPr>
              <a:t>Cepheid </a:t>
            </a:r>
            <a:r>
              <a:rPr lang="en-US" dirty="0">
                <a:solidFill>
                  <a:srgbClr val="FFCC99"/>
                </a:solidFill>
              </a:rPr>
              <a:t>variable</a:t>
            </a:r>
          </a:p>
        </p:txBody>
      </p:sp>
      <p:pic>
        <p:nvPicPr>
          <p:cNvPr id="2052" name="Picture 4" descr="I:\Aca\IYNT\cephe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48345"/>
            <a:ext cx="9144000" cy="33440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5949280"/>
            <a:ext cx="9143999" cy="461665"/>
          </a:xfrm>
          <a:prstGeom prst="rect">
            <a:avLst/>
          </a:prstGeom>
        </p:spPr>
        <p:txBody>
          <a:bodyPr wrap="square">
            <a:spAutoFit/>
          </a:bodyPr>
          <a:lstStyle/>
          <a:p>
            <a:pPr marL="342900" indent="-342900">
              <a:buFont typeface="Arial" panose="020B0604020202020204" pitchFamily="34" charset="0"/>
              <a:buChar char="•"/>
            </a:pPr>
            <a:r>
              <a:rPr lang="en-US" sz="2400" b="1" dirty="0"/>
              <a:t>Cepheid variables are stars whose </a:t>
            </a:r>
            <a:r>
              <a:rPr lang="en-US" sz="2400" b="1" dirty="0" smtClean="0"/>
              <a:t>luminosity varies periodically</a:t>
            </a:r>
            <a:endParaRPr lang="en-US" sz="2400" b="1" dirty="0"/>
          </a:p>
        </p:txBody>
      </p:sp>
    </p:spTree>
    <p:extLst>
      <p:ext uri="{BB962C8B-B14F-4D97-AF65-F5344CB8AC3E}">
        <p14:creationId xmlns:p14="http://schemas.microsoft.com/office/powerpoint/2010/main" val="15398736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392" y="116632"/>
            <a:ext cx="4411216" cy="1252728"/>
          </a:xfrm>
        </p:spPr>
        <p:txBody>
          <a:bodyPr/>
          <a:lstStyle/>
          <a:p>
            <a:r>
              <a:rPr lang="sr-Latn-CS" dirty="0" smtClean="0">
                <a:solidFill>
                  <a:srgbClr val="FFCC99"/>
                </a:solidFill>
              </a:rPr>
              <a:t>Cepheid variable</a:t>
            </a:r>
            <a:endParaRPr lang="en-US" dirty="0">
              <a:solidFill>
                <a:srgbClr val="FFCC99"/>
              </a:solidFill>
            </a:endParaRPr>
          </a:p>
        </p:txBody>
      </p:sp>
      <p:sp>
        <p:nvSpPr>
          <p:cNvPr id="7" name="Content Placeholder 6"/>
          <p:cNvSpPr>
            <a:spLocks noGrp="1"/>
          </p:cNvSpPr>
          <p:nvPr>
            <p:ph idx="1"/>
          </p:nvPr>
        </p:nvSpPr>
        <p:spPr>
          <a:xfrm>
            <a:off x="457200" y="1412776"/>
            <a:ext cx="8229600" cy="1224136"/>
          </a:xfrm>
        </p:spPr>
        <p:txBody>
          <a:bodyPr>
            <a:normAutofit fontScale="92500" lnSpcReduction="20000"/>
          </a:bodyPr>
          <a:lstStyle/>
          <a:p>
            <a:pPr marL="118872" indent="0">
              <a:buNone/>
            </a:pPr>
            <a:endParaRPr lang="sr-Latn-CS" sz="2800" dirty="0" smtClean="0"/>
          </a:p>
          <a:p>
            <a:pPr>
              <a:buNone/>
            </a:pPr>
            <a:r>
              <a:rPr lang="en-US" sz="2800" dirty="0" smtClean="0"/>
              <a:t> </a:t>
            </a:r>
            <a:endParaRPr lang="en-US" sz="2800" dirty="0"/>
          </a:p>
          <a:p>
            <a:r>
              <a:rPr lang="en-US" sz="3000" dirty="0" smtClean="0"/>
              <a:t>“Range” of this method is 95 million light years.</a:t>
            </a:r>
          </a:p>
          <a:p>
            <a:endParaRPr lang="en-US" dirty="0" smtClean="0"/>
          </a:p>
          <a:p>
            <a:endParaRPr lang="en-US" dirty="0"/>
          </a:p>
        </p:txBody>
      </p:sp>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Range</a:t>
            </a:r>
            <a:r>
              <a:rPr kumimoji="0" lang="en-US" sz="11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of this method is 95 million light years.</a:t>
            </a:r>
            <a:endParaRPr kumimoji="0" lang="en-US" sz="1800" b="0" i="0" u="none" strike="noStrike" cap="none" normalizeH="0" baseline="0" smtClean="0">
              <a:ln>
                <a:noFill/>
              </a:ln>
              <a:solidFill>
                <a:schemeClr val="tx1"/>
              </a:solidFill>
              <a:effectLst/>
              <a:latin typeface="Arial" pitchFamily="34" charset="0"/>
            </a:endParaRPr>
          </a:p>
        </p:txBody>
      </p:sp>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Range</a:t>
            </a:r>
            <a:r>
              <a:rPr kumimoji="0" lang="en-US" sz="11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n-US" sz="1100" b="0" i="0" u="none" strike="noStrike" cap="none" normalizeH="0" baseline="0" smtClean="0">
                <a:ln>
                  <a:noFill/>
                </a:ln>
                <a:solidFill>
                  <a:schemeClr val="tx1"/>
                </a:solidFill>
                <a:effectLst/>
                <a:latin typeface="Cambria Math" pitchFamily="18" charset="0"/>
                <a:ea typeface="Calibri" pitchFamily="34" charset="0"/>
                <a:cs typeface="Times New Roman" pitchFamily="18" charset="0"/>
              </a:rPr>
              <a:t> of this method is 95 million light years.</a:t>
            </a: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2" descr="I:\Aca\IYNT\cephd brightne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208" y="2667000"/>
            <a:ext cx="6597152" cy="3867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6635080" cy="1003512"/>
          </a:xfrm>
        </p:spPr>
        <p:txBody>
          <a:bodyPr/>
          <a:lstStyle/>
          <a:p>
            <a:r>
              <a:rPr lang="sr-Latn-CS" dirty="0" smtClean="0">
                <a:solidFill>
                  <a:srgbClr val="FFCC99"/>
                </a:solidFill>
              </a:rPr>
              <a:t>Type Ia supernova</a:t>
            </a:r>
            <a:endParaRPr lang="en-US" dirty="0">
              <a:solidFill>
                <a:srgbClr val="FFCC99"/>
              </a:solidFill>
            </a:endParaRPr>
          </a:p>
        </p:txBody>
      </p:sp>
      <p:pic>
        <p:nvPicPr>
          <p:cNvPr id="38915" name="Picture 3" descr="F:\Aca\IYNT\800px-Supernova_Companion_Star.jpg"/>
          <p:cNvPicPr>
            <a:picLocks noGrp="1" noChangeAspect="1" noChangeArrowheads="1"/>
          </p:cNvPicPr>
          <p:nvPr>
            <p:ph idx="1"/>
          </p:nvPr>
        </p:nvPicPr>
        <p:blipFill>
          <a:blip r:embed="rId3"/>
          <a:stretch>
            <a:fillRect/>
          </a:stretch>
        </p:blipFill>
        <p:spPr bwMode="auto">
          <a:xfrm>
            <a:off x="1797802" y="1774825"/>
            <a:ext cx="5548396" cy="46259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947" y="147"/>
            <a:ext cx="7067128" cy="1252728"/>
          </a:xfrm>
        </p:spPr>
        <p:txBody>
          <a:bodyPr>
            <a:normAutofit/>
          </a:bodyPr>
          <a:lstStyle/>
          <a:p>
            <a:r>
              <a:rPr lang="en-US" dirty="0" smtClean="0">
                <a:solidFill>
                  <a:srgbClr val="FFCC99"/>
                </a:solidFill>
              </a:rPr>
              <a:t>What is t</a:t>
            </a:r>
            <a:r>
              <a:rPr lang="sr-Latn-CS" dirty="0" smtClean="0">
                <a:solidFill>
                  <a:srgbClr val="FFCC99"/>
                </a:solidFill>
              </a:rPr>
              <a:t>ype </a:t>
            </a:r>
            <a:r>
              <a:rPr lang="sr-Latn-CS" dirty="0" smtClean="0">
                <a:solidFill>
                  <a:srgbClr val="FFCC99"/>
                </a:solidFill>
                <a:latin typeface="Baskerville Old Face" pitchFamily="18" charset="0"/>
              </a:rPr>
              <a:t>I</a:t>
            </a:r>
            <a:r>
              <a:rPr lang="sr-Latn-CS" dirty="0" smtClean="0">
                <a:solidFill>
                  <a:srgbClr val="FFCC99"/>
                </a:solidFill>
              </a:rPr>
              <a:t> a supernova</a:t>
            </a:r>
            <a:r>
              <a:rPr lang="en-US" dirty="0" smtClean="0">
                <a:solidFill>
                  <a:srgbClr val="FFCC99"/>
                </a:solidFill>
              </a:rPr>
              <a:t> ?</a:t>
            </a:r>
            <a:endParaRPr lang="en-US" dirty="0">
              <a:solidFill>
                <a:srgbClr val="FFCC99"/>
              </a:solidFill>
            </a:endParaRPr>
          </a:p>
        </p:txBody>
      </p:sp>
      <p:sp>
        <p:nvSpPr>
          <p:cNvPr id="5" name="TextBox 4"/>
          <p:cNvSpPr txBox="1"/>
          <p:nvPr/>
        </p:nvSpPr>
        <p:spPr>
          <a:xfrm>
            <a:off x="0" y="1828800"/>
            <a:ext cx="91440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Occurs in binary systems where a white dwarf is present</a:t>
            </a:r>
          </a:p>
        </p:txBody>
      </p:sp>
      <p:pic>
        <p:nvPicPr>
          <p:cNvPr id="1026" name="Picture 2" descr="I:\Aca\IYNT\1a sli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8" y="2523486"/>
            <a:ext cx="9212978" cy="4350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60648"/>
            <a:ext cx="4896544" cy="1036704"/>
          </a:xfrm>
        </p:spPr>
        <p:txBody>
          <a:bodyPr/>
          <a:lstStyle/>
          <a:p>
            <a:r>
              <a:rPr lang="en-US" dirty="0" smtClean="0">
                <a:solidFill>
                  <a:srgbClr val="FFCC99"/>
                </a:solidFill>
              </a:rPr>
              <a:t>Type </a:t>
            </a:r>
            <a:r>
              <a:rPr lang="en-US" dirty="0" err="1" smtClean="0">
                <a:solidFill>
                  <a:srgbClr val="FFCC99"/>
                </a:solidFill>
              </a:rPr>
              <a:t>Ia</a:t>
            </a:r>
            <a:r>
              <a:rPr lang="en-US" dirty="0" smtClean="0">
                <a:solidFill>
                  <a:srgbClr val="FFCC99"/>
                </a:solidFill>
              </a:rPr>
              <a:t> supernova</a:t>
            </a:r>
            <a:endParaRPr lang="en-US" dirty="0">
              <a:solidFill>
                <a:srgbClr val="FFCC99"/>
              </a:solidFill>
            </a:endParaRPr>
          </a:p>
        </p:txBody>
      </p:sp>
      <p:pic>
        <p:nvPicPr>
          <p:cNvPr id="2052" name="Picture 4" descr="I:\Aca\IYNT\Type1aSupernova.jpe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r="17618" b="205"/>
          <a:stretch/>
        </p:blipFill>
        <p:spPr bwMode="auto">
          <a:xfrm>
            <a:off x="1690018" y="1774825"/>
            <a:ext cx="4748490" cy="460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60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FFFF"/>
                </a:solidFill>
              </a:rPr>
              <a:t>9. Distances in open space</a:t>
            </a:r>
            <a:endParaRPr lang="en-US" sz="5400" dirty="0">
              <a:solidFill>
                <a:srgbClr val="00FFFF"/>
              </a:solidFill>
            </a:endParaRPr>
          </a:p>
        </p:txBody>
      </p:sp>
      <p:sp>
        <p:nvSpPr>
          <p:cNvPr id="3" name="Content Placeholder 2"/>
          <p:cNvSpPr>
            <a:spLocks noGrp="1"/>
          </p:cNvSpPr>
          <p:nvPr>
            <p:ph idx="1"/>
          </p:nvPr>
        </p:nvSpPr>
        <p:spPr/>
        <p:txBody>
          <a:bodyPr>
            <a:normAutofit/>
          </a:bodyPr>
          <a:lstStyle/>
          <a:p>
            <a:r>
              <a:rPr lang="en-US" sz="3600" dirty="0" smtClean="0"/>
              <a:t>How do astronomers measure distances between the planets of the Solar System, </a:t>
            </a:r>
            <a:r>
              <a:rPr lang="sr-Latn-CS" sz="3600" dirty="0" smtClean="0"/>
              <a:t> </a:t>
            </a:r>
            <a:r>
              <a:rPr lang="en-US" sz="3600" dirty="0" smtClean="0"/>
              <a:t>between the</a:t>
            </a:r>
            <a:r>
              <a:rPr lang="sr-Latn-CS" sz="3600" dirty="0" smtClean="0"/>
              <a:t> </a:t>
            </a:r>
            <a:r>
              <a:rPr lang="en-US" sz="3600" dirty="0" smtClean="0"/>
              <a:t>stars in our Galaxy, or between the galaxies? </a:t>
            </a:r>
            <a:endParaRPr lang="sr-Latn-CS" sz="3600" dirty="0" smtClean="0"/>
          </a:p>
          <a:p>
            <a:endParaRPr lang="sr-Latn-CS" sz="3600" dirty="0" smtClean="0"/>
          </a:p>
          <a:p>
            <a:r>
              <a:rPr lang="en-US" sz="3600" dirty="0" smtClean="0"/>
              <a:t>Determine the distance between the two space</a:t>
            </a:r>
            <a:r>
              <a:rPr lang="sr-Latn-CS" sz="3600" dirty="0" smtClean="0"/>
              <a:t> </a:t>
            </a:r>
            <a:r>
              <a:rPr lang="en-US" sz="3600" dirty="0" smtClean="0"/>
              <a:t>objects of your choice.</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4978896" cy="1252728"/>
          </a:xfrm>
        </p:spPr>
        <p:txBody>
          <a:bodyPr>
            <a:normAutofit/>
          </a:bodyPr>
          <a:lstStyle/>
          <a:p>
            <a:r>
              <a:rPr lang="en-US" sz="4800" dirty="0" smtClean="0">
                <a:solidFill>
                  <a:srgbClr val="FF0000"/>
                </a:solidFill>
              </a:rPr>
              <a:t>What is redshift?</a:t>
            </a:r>
            <a:endParaRPr lang="en-US" sz="4800" dirty="0">
              <a:solidFill>
                <a:srgbClr val="FF0000"/>
              </a:solidFill>
            </a:endParaRPr>
          </a:p>
        </p:txBody>
      </p:sp>
      <p:pic>
        <p:nvPicPr>
          <p:cNvPr id="3075" name="Picture 3" descr="I:\Aca\IYNT\RedShift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99" y="1412776"/>
            <a:ext cx="9168399" cy="5445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4330824" cy="1003512"/>
          </a:xfrm>
        </p:spPr>
        <p:txBody>
          <a:bodyPr/>
          <a:lstStyle/>
          <a:p>
            <a:r>
              <a:rPr lang="sr-Latn-CS" sz="4800" dirty="0" smtClean="0">
                <a:solidFill>
                  <a:srgbClr val="00FFFF"/>
                </a:solidFill>
              </a:rPr>
              <a:t>Hubble’s    Law</a:t>
            </a:r>
            <a:endParaRPr lang="en-US" dirty="0"/>
          </a:p>
        </p:txBody>
      </p:sp>
      <p:pic>
        <p:nvPicPr>
          <p:cNvPr id="4098" name="Picture 2" descr="F:\Aca\IYNT\Hubble_law_anim.gif"/>
          <p:cNvPicPr>
            <a:picLocks noGrp="1" noChangeAspect="1" noChangeArrowheads="1" noCrop="1"/>
          </p:cNvPicPr>
          <p:nvPr>
            <p:ph idx="1"/>
          </p:nvPr>
        </p:nvPicPr>
        <p:blipFill>
          <a:blip r:embed="rId3"/>
          <a:srcRect/>
          <a:stretch>
            <a:fillRect/>
          </a:stretch>
        </p:blipFill>
        <p:spPr bwMode="auto">
          <a:xfrm>
            <a:off x="899592" y="1700808"/>
            <a:ext cx="7499174" cy="4614876"/>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CC99"/>
                </a:solidFill>
              </a:rPr>
              <a:t>What is cosmological redshift?</a:t>
            </a:r>
            <a:endParaRPr lang="en-US" sz="4800" dirty="0">
              <a:solidFill>
                <a:srgbClr val="FFCC99"/>
              </a:solidFill>
            </a:endParaRPr>
          </a:p>
        </p:txBody>
      </p:sp>
      <p:pic>
        <p:nvPicPr>
          <p:cNvPr id="4" name="Content Placeholder 3" descr="I:\Aca\IYNT\t16_redshift2.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23925" y="2301875"/>
            <a:ext cx="7296150" cy="3571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5257800" y="1676400"/>
                <a:ext cx="2667000" cy="1013675"/>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r>
                        <a:rPr lang="en-US" sz="2800" b="0" i="1" smtClean="0">
                          <a:latin typeface="Cambria Math"/>
                        </a:rPr>
                        <m:t>𝑧</m:t>
                      </m:r>
                      <m:r>
                        <a:rPr lang="en-US" sz="2800" b="0" i="1" smtClean="0">
                          <a:latin typeface="Cambria Math"/>
                        </a:rPr>
                        <m:t>=</m:t>
                      </m:r>
                      <m:f>
                        <m:fPr>
                          <m:ctrlPr>
                            <a:rPr lang="en-US" sz="2800" b="0" i="1" smtClean="0">
                              <a:latin typeface="Cambria Math"/>
                            </a:rPr>
                          </m:ctrlPr>
                        </m:fPr>
                        <m:num>
                          <m:r>
                            <a:rPr lang="en-US" sz="2800" b="0" i="1" smtClean="0">
                              <a:latin typeface="Cambria Math"/>
                            </a:rPr>
                            <m:t>𝑣</m:t>
                          </m:r>
                        </m:num>
                        <m:den>
                          <m:r>
                            <a:rPr lang="en-US" sz="2800" b="0" i="1" smtClean="0">
                              <a:latin typeface="Cambria Math"/>
                            </a:rPr>
                            <m:t>𝑐</m:t>
                          </m:r>
                        </m:den>
                      </m:f>
                      <m:r>
                        <a:rPr lang="en-US" sz="2800" b="0" i="1" smtClean="0">
                          <a:latin typeface="Cambria Math"/>
                        </a:rPr>
                        <m:t>=</m:t>
                      </m:r>
                      <m:f>
                        <m:fPr>
                          <m:ctrlPr>
                            <a:rPr lang="en-US" sz="2800" b="0" i="1" smtClean="0">
                              <a:latin typeface="Cambria Math"/>
                            </a:rPr>
                          </m:ctrlPr>
                        </m:fPr>
                        <m:num>
                          <m:r>
                            <m:rPr>
                              <m:sty m:val="p"/>
                            </m:rPr>
                            <a:rPr lang="el-GR" sz="2800" b="0" i="1" smtClean="0">
                              <a:latin typeface="Cambria Math"/>
                              <a:ea typeface="Cambria Math"/>
                            </a:rPr>
                            <m:t>Δ</m:t>
                          </m:r>
                          <m:r>
                            <a:rPr lang="el-GR" sz="2800" b="0" i="1" smtClean="0">
                              <a:latin typeface="Cambria Math"/>
                              <a:ea typeface="Cambria Math"/>
                            </a:rPr>
                            <m:t>𝜆</m:t>
                          </m:r>
                        </m:num>
                        <m:den>
                          <m:sSub>
                            <m:sSubPr>
                              <m:ctrlPr>
                                <a:rPr lang="en-US" sz="2800" b="0" i="1" smtClean="0">
                                  <a:latin typeface="Cambria Math"/>
                                </a:rPr>
                              </m:ctrlPr>
                            </m:sSubPr>
                            <m:e>
                              <m:r>
                                <a:rPr lang="en-US" sz="2800" b="0" i="1" smtClean="0">
                                  <a:latin typeface="Cambria Math"/>
                                  <a:ea typeface="Cambria Math"/>
                                </a:rPr>
                                <m:t>𝜆</m:t>
                              </m:r>
                            </m:e>
                            <m:sub>
                              <m:r>
                                <m:rPr>
                                  <m:nor/>
                                </m:rPr>
                                <a:rPr lang="en-US" sz="2800" b="0" i="0" smtClean="0">
                                  <a:latin typeface="Cambria Math"/>
                                </a:rPr>
                                <m:t>emit</m:t>
                              </m:r>
                            </m:sub>
                          </m:sSub>
                        </m:den>
                      </m:f>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257800" y="1676400"/>
                <a:ext cx="2667000" cy="101367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32083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r>
              <a:rPr lang="en-US" sz="3600" dirty="0" smtClean="0">
                <a:solidFill>
                  <a:srgbClr val="FFCC99"/>
                </a:solidFill>
              </a:rPr>
              <a:t>O</a:t>
            </a:r>
            <a:r>
              <a:rPr lang="x-none" sz="3600" dirty="0" smtClean="0">
                <a:solidFill>
                  <a:srgbClr val="FFCC99"/>
                </a:solidFill>
              </a:rPr>
              <a:t>ur </a:t>
            </a:r>
            <a:r>
              <a:rPr lang="en-US" sz="3600" dirty="0" smtClean="0">
                <a:solidFill>
                  <a:srgbClr val="FFCC99"/>
                </a:solidFill>
              </a:rPr>
              <a:t>calculation distance to Proxima Centauri</a:t>
            </a:r>
            <a:endParaRPr lang="en-US" sz="3600" dirty="0">
              <a:solidFill>
                <a:srgbClr val="FFCC99"/>
              </a:solidFill>
            </a:endParaRPr>
          </a:p>
        </p:txBody>
      </p:sp>
      <p:sp>
        <p:nvSpPr>
          <p:cNvPr id="3" name="Content Placeholder 2"/>
          <p:cNvSpPr>
            <a:spLocks noGrp="1"/>
          </p:cNvSpPr>
          <p:nvPr>
            <p:ph idx="1"/>
          </p:nvPr>
        </p:nvSpPr>
        <p:spPr>
          <a:xfrm>
            <a:off x="457200" y="1775191"/>
            <a:ext cx="8229600" cy="3165977"/>
          </a:xfrm>
        </p:spPr>
        <p:txBody>
          <a:bodyPr/>
          <a:lstStyle/>
          <a:p>
            <a:r>
              <a:rPr lang="en-US" dirty="0" smtClean="0"/>
              <a:t>W</a:t>
            </a:r>
            <a:r>
              <a:rPr lang="x-none" dirty="0" smtClean="0"/>
              <a:t>e</a:t>
            </a:r>
            <a:r>
              <a:rPr lang="en-US" dirty="0" smtClean="0"/>
              <a:t> used the method of parallax</a:t>
            </a:r>
          </a:p>
          <a:p>
            <a:endParaRPr lang="en-US" dirty="0"/>
          </a:p>
          <a:p>
            <a:r>
              <a:rPr lang="en-US" dirty="0" smtClean="0"/>
              <a:t>The parallax angle for </a:t>
            </a:r>
            <a:r>
              <a:rPr lang="en-US" dirty="0" err="1" smtClean="0"/>
              <a:t>Proxima</a:t>
            </a:r>
            <a:r>
              <a:rPr lang="en-US" dirty="0" smtClean="0"/>
              <a:t> Centauri is 0,769’’</a:t>
            </a:r>
          </a:p>
          <a:p>
            <a:endParaRPr lang="en-US" dirty="0"/>
          </a:p>
          <a:p>
            <a:pPr>
              <a:buNone/>
            </a:pPr>
            <a:r>
              <a:rPr lang="x-none" dirty="0" smtClean="0"/>
              <a:t>=&gt; </a:t>
            </a:r>
            <a:r>
              <a:rPr lang="en-US" dirty="0" smtClean="0"/>
              <a:t>The distance is 1.3 parsec or 4.24 light years</a:t>
            </a:r>
          </a:p>
          <a:p>
            <a:pPr marL="118872" indent="0">
              <a:buNone/>
            </a:pPr>
            <a:endParaRPr lang="en-US" dirty="0"/>
          </a:p>
        </p:txBody>
      </p:sp>
    </p:spTree>
    <p:extLst>
      <p:ext uri="{BB962C8B-B14F-4D97-AF65-F5344CB8AC3E}">
        <p14:creationId xmlns:p14="http://schemas.microsoft.com/office/powerpoint/2010/main" val="41916246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648"/>
            <a:ext cx="8229600" cy="1252728"/>
          </a:xfrm>
        </p:spPr>
        <p:txBody>
          <a:bodyPr/>
          <a:lstStyle/>
          <a:p>
            <a:endParaRPr lang="en-US" dirty="0"/>
          </a:p>
        </p:txBody>
      </p:sp>
      <p:sp>
        <p:nvSpPr>
          <p:cNvPr id="3" name="Content Placeholder 2"/>
          <p:cNvSpPr>
            <a:spLocks noGrp="1"/>
          </p:cNvSpPr>
          <p:nvPr>
            <p:ph idx="1"/>
          </p:nvPr>
        </p:nvSpPr>
        <p:spPr>
          <a:xfrm>
            <a:off x="381000" y="1851391"/>
            <a:ext cx="8229600" cy="4625609"/>
          </a:xfrm>
        </p:spPr>
        <p:txBody>
          <a:bodyPr>
            <a:normAutofit/>
          </a:bodyPr>
          <a:lstStyle/>
          <a:p>
            <a:pPr marL="118872" indent="0">
              <a:buNone/>
            </a:pPr>
            <a:r>
              <a:rPr lang="en-US" dirty="0" smtClean="0"/>
              <a:t>		</a:t>
            </a:r>
          </a:p>
          <a:p>
            <a:pPr marL="118872" indent="0">
              <a:buNone/>
            </a:pPr>
            <a:r>
              <a:rPr lang="en-US" dirty="0"/>
              <a:t>	</a:t>
            </a:r>
            <a:r>
              <a:rPr lang="en-US" dirty="0" smtClean="0"/>
              <a:t>		</a:t>
            </a:r>
            <a:r>
              <a:rPr lang="en-US" sz="5400" dirty="0" smtClean="0">
                <a:solidFill>
                  <a:srgbClr val="FFCC99"/>
                </a:solidFill>
              </a:rPr>
              <a:t>Thank you</a:t>
            </a:r>
          </a:p>
          <a:p>
            <a:pPr marL="118872" indent="0">
              <a:buNone/>
            </a:pPr>
            <a:r>
              <a:rPr lang="en-US" sz="5400" dirty="0" smtClean="0">
                <a:solidFill>
                  <a:srgbClr val="FFCC99"/>
                </a:solidFill>
              </a:rPr>
              <a:t> 		for your attention!</a:t>
            </a:r>
            <a:r>
              <a:rPr lang="x-none" sz="5400" dirty="0" smtClean="0">
                <a:solidFill>
                  <a:srgbClr val="FFCC99"/>
                </a:solidFill>
              </a:rPr>
              <a:t> </a:t>
            </a:r>
          </a:p>
          <a:p>
            <a:pPr marL="118872" indent="0">
              <a:buNone/>
            </a:pPr>
            <a:r>
              <a:rPr lang="x-none" sz="5400" dirty="0" smtClean="0">
                <a:solidFill>
                  <a:srgbClr val="FFCC99"/>
                </a:solidFill>
                <a:sym typeface="Wingdings" pitchFamily="2" charset="2"/>
              </a:rPr>
              <a:t>				  </a:t>
            </a:r>
            <a:endParaRPr lang="en-US" sz="5400" dirty="0" smtClean="0">
              <a:solidFill>
                <a:srgbClr val="FFCC99"/>
              </a:solidFill>
            </a:endParaRPr>
          </a:p>
          <a:p>
            <a:pPr marL="118872" indent="0">
              <a:buNone/>
            </a:pPr>
            <a:endParaRPr lang="en-US" dirty="0">
              <a:solidFill>
                <a:srgbClr val="FFCC99"/>
              </a:solidFill>
            </a:endParaRPr>
          </a:p>
          <a:p>
            <a:pPr marL="118872" indent="0">
              <a:buNone/>
            </a:pPr>
            <a:endParaRPr lang="en-US" dirty="0" smtClean="0">
              <a:solidFill>
                <a:srgbClr val="FFCC99"/>
              </a:solidFill>
            </a:endParaRPr>
          </a:p>
        </p:txBody>
      </p:sp>
      <p:pic>
        <p:nvPicPr>
          <p:cNvPr id="3074" name="Picture 2" descr="I:\Aca\IYNT\Star-Blue-Sky-Wallpaper-Free-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36" y="-167208"/>
            <a:ext cx="9948259" cy="7461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133600"/>
            <a:ext cx="9982200" cy="1938992"/>
          </a:xfrm>
          <a:prstGeom prst="rect">
            <a:avLst/>
          </a:prstGeom>
          <a:noFill/>
        </p:spPr>
        <p:txBody>
          <a:bodyPr wrap="square" rtlCol="0">
            <a:spAutoFit/>
          </a:bodyPr>
          <a:lstStyle/>
          <a:p>
            <a:r>
              <a:rPr lang="x-none" sz="6000" b="1" dirty="0" smtClean="0">
                <a:solidFill>
                  <a:srgbClr val="FF0000"/>
                </a:solidFill>
              </a:rPr>
              <a:t>Thank you for your attention! 			           </a:t>
            </a:r>
            <a:r>
              <a:rPr lang="x-none" sz="6000" b="1" dirty="0" smtClean="0">
                <a:solidFill>
                  <a:srgbClr val="FF0000"/>
                </a:solidFill>
                <a:sym typeface="Wingdings" pitchFamily="2" charset="2"/>
              </a:rPr>
              <a:t></a:t>
            </a:r>
            <a:endParaRPr lang="sr-Cyrl-CS" sz="6000" b="1" dirty="0">
              <a:solidFill>
                <a:srgbClr val="FF0000"/>
              </a:solidFill>
            </a:endParaRPr>
          </a:p>
        </p:txBody>
      </p:sp>
    </p:spTree>
    <p:extLst>
      <p:ext uri="{BB962C8B-B14F-4D97-AF65-F5344CB8AC3E}">
        <p14:creationId xmlns:p14="http://schemas.microsoft.com/office/powerpoint/2010/main" val="25581171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8872" indent="0">
              <a:buNone/>
            </a:pPr>
            <a:r>
              <a:rPr lang="en-US" dirty="0" smtClean="0">
                <a:hlinkClick r:id="rId2"/>
              </a:rPr>
              <a:t>https://www.astro.virginaia.edu/class/whittle/astr553/Topic16/Lecture_16.htm</a:t>
            </a:r>
            <a:endParaRPr lang="en-US" dirty="0" smtClean="0"/>
          </a:p>
          <a:p>
            <a:pPr marL="118872" indent="0">
              <a:buNone/>
            </a:pPr>
            <a:r>
              <a:rPr lang="en-US" dirty="0" smtClean="0">
                <a:hlinkClick r:id="rId3"/>
              </a:rPr>
              <a:t>http://starchild.gsfc.nasa.gov/docs/StarChild</a:t>
            </a:r>
            <a:endParaRPr lang="en-US" dirty="0" smtClean="0"/>
          </a:p>
          <a:p>
            <a:pPr marL="118872" indent="0">
              <a:buNone/>
            </a:pPr>
            <a:r>
              <a:rPr lang="en-US" dirty="0" smtClean="0">
                <a:hlinkClick r:id="rId4"/>
              </a:rPr>
              <a:t>http://www.crh.noaa.gov/mkx/?n=using-radar</a:t>
            </a:r>
            <a:endParaRPr lang="en-US" dirty="0" smtClean="0"/>
          </a:p>
          <a:p>
            <a:pPr marL="118872" indent="0">
              <a:buNone/>
            </a:pPr>
            <a:r>
              <a:rPr lang="en-US" dirty="0" smtClean="0">
                <a:hlinkClick r:id="rId5"/>
              </a:rPr>
              <a:t>http://locgt.net/spacebook</a:t>
            </a:r>
            <a:r>
              <a:rPr lang="en-US" smtClean="0">
                <a:hlinkClick r:id="rId5"/>
              </a:rPr>
              <a:t>/redshift</a:t>
            </a:r>
            <a:endParaRPr lang="en-US" smtClean="0"/>
          </a:p>
          <a:p>
            <a:pPr marL="118872" indent="0">
              <a:buNone/>
            </a:pPr>
            <a:endParaRPr lang="en-US" dirty="0"/>
          </a:p>
        </p:txBody>
      </p:sp>
    </p:spTree>
    <p:extLst>
      <p:ext uri="{BB962C8B-B14F-4D97-AF65-F5344CB8AC3E}">
        <p14:creationId xmlns:p14="http://schemas.microsoft.com/office/powerpoint/2010/main" val="12269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5241776" cy="1036704"/>
          </a:xfrm>
        </p:spPr>
        <p:txBody>
          <a:bodyPr/>
          <a:lstStyle/>
          <a:p>
            <a:r>
              <a:rPr lang="en-US" dirty="0" smtClean="0">
                <a:solidFill>
                  <a:srgbClr val="00FFFF"/>
                </a:solidFill>
              </a:rPr>
              <a:t>Units</a:t>
            </a:r>
            <a:r>
              <a:rPr lang="sr-Latn-CS" dirty="0" smtClean="0">
                <a:solidFill>
                  <a:srgbClr val="00FFFF"/>
                </a:solidFill>
              </a:rPr>
              <a:t>  in astronomy</a:t>
            </a:r>
            <a:endParaRPr lang="en-US" dirty="0">
              <a:solidFill>
                <a:srgbClr val="00FFFF"/>
              </a:solidFill>
            </a:endParaRPr>
          </a:p>
        </p:txBody>
      </p:sp>
      <p:sp>
        <p:nvSpPr>
          <p:cNvPr id="3" name="Content Placeholder 2"/>
          <p:cNvSpPr>
            <a:spLocks noGrp="1"/>
          </p:cNvSpPr>
          <p:nvPr>
            <p:ph idx="1"/>
          </p:nvPr>
        </p:nvSpPr>
        <p:spPr>
          <a:xfrm>
            <a:off x="2137" y="1447800"/>
            <a:ext cx="4281829" cy="5191700"/>
          </a:xfrm>
        </p:spPr>
        <p:txBody>
          <a:bodyPr>
            <a:normAutofit/>
          </a:bodyPr>
          <a:lstStyle/>
          <a:p>
            <a:r>
              <a:rPr lang="en-US" sz="2800" b="1" dirty="0" smtClean="0"/>
              <a:t>Astronomical Unit</a:t>
            </a:r>
            <a:r>
              <a:rPr lang="sr-Latn-CS" sz="2800" b="1" dirty="0" smtClean="0"/>
              <a:t>  - AU</a:t>
            </a:r>
            <a:endParaRPr lang="en-US" sz="2800" b="1" dirty="0" smtClean="0"/>
          </a:p>
          <a:p>
            <a:pPr marL="118872" indent="0">
              <a:buNone/>
            </a:pPr>
            <a:r>
              <a:rPr lang="en-US" sz="2800" b="1" dirty="0"/>
              <a:t> </a:t>
            </a:r>
            <a:r>
              <a:rPr lang="en-US" sz="2800" b="1" dirty="0" smtClean="0"/>
              <a:t>   150 million  kilometers</a:t>
            </a:r>
          </a:p>
          <a:p>
            <a:pPr marL="118872" indent="0">
              <a:buNone/>
            </a:pPr>
            <a:r>
              <a:rPr lang="en-US" sz="2800" b="1" dirty="0"/>
              <a:t> </a:t>
            </a:r>
            <a:r>
              <a:rPr lang="en-US" sz="2800" b="1" dirty="0" smtClean="0"/>
              <a:t>   93 million miles</a:t>
            </a:r>
            <a:endParaRPr lang="sr-Latn-CS" sz="2800" b="1" dirty="0" smtClean="0"/>
          </a:p>
          <a:p>
            <a:endParaRPr lang="sr-Latn-CS" sz="2800" b="1" dirty="0" smtClean="0"/>
          </a:p>
          <a:p>
            <a:r>
              <a:rPr lang="en-US" sz="2800" b="1" dirty="0" smtClean="0"/>
              <a:t>Light-Year</a:t>
            </a:r>
            <a:r>
              <a:rPr lang="sr-Latn-CS" sz="2800" b="1" dirty="0" smtClean="0"/>
              <a:t> –ly</a:t>
            </a:r>
            <a:endParaRPr lang="en-US" sz="2800" b="1" dirty="0" smtClean="0"/>
          </a:p>
          <a:p>
            <a:pPr marL="118872" indent="0">
              <a:buNone/>
            </a:pPr>
            <a:r>
              <a:rPr lang="en-US" sz="2800" b="1" dirty="0"/>
              <a:t> </a:t>
            </a:r>
            <a:r>
              <a:rPr lang="en-US" sz="2800" b="1" dirty="0" smtClean="0"/>
              <a:t>   9,5 trillion kilometers</a:t>
            </a:r>
          </a:p>
          <a:p>
            <a:pPr marL="118872" indent="0">
              <a:buNone/>
            </a:pPr>
            <a:r>
              <a:rPr lang="en-US" sz="2800" b="1" dirty="0"/>
              <a:t> </a:t>
            </a:r>
            <a:r>
              <a:rPr lang="en-US" sz="2800" b="1" dirty="0" smtClean="0"/>
              <a:t>   63 250 AU</a:t>
            </a:r>
            <a:endParaRPr lang="sr-Latn-CS" sz="2800" b="1" dirty="0" smtClean="0"/>
          </a:p>
          <a:p>
            <a:endParaRPr lang="en-US" sz="2800" b="1" dirty="0" smtClean="0"/>
          </a:p>
          <a:p>
            <a:r>
              <a:rPr lang="en-US" sz="2800" b="1" dirty="0" smtClean="0"/>
              <a:t>Parsec</a:t>
            </a:r>
            <a:r>
              <a:rPr lang="sr-Latn-CS" sz="2800" b="1" dirty="0" smtClean="0"/>
              <a:t> – pc</a:t>
            </a:r>
            <a:r>
              <a:rPr lang="en-US" sz="2800" b="1" dirty="0" smtClean="0"/>
              <a:t> </a:t>
            </a:r>
          </a:p>
          <a:p>
            <a:pPr marL="118872" indent="0">
              <a:buNone/>
            </a:pPr>
            <a:r>
              <a:rPr lang="en-US" sz="2800" b="1" dirty="0"/>
              <a:t> </a:t>
            </a:r>
            <a:r>
              <a:rPr lang="en-US" sz="2800" b="1" dirty="0" smtClean="0"/>
              <a:t>   3,26 light-years</a:t>
            </a:r>
          </a:p>
          <a:p>
            <a:pPr marL="118872" indent="0">
              <a:buNone/>
            </a:pPr>
            <a:endParaRPr lang="en-US" dirty="0"/>
          </a:p>
        </p:txBody>
      </p:sp>
      <p:pic>
        <p:nvPicPr>
          <p:cNvPr id="1026" name="Picture 2" descr="I:\Aca\IYNT\astronomska jedin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1412776"/>
            <a:ext cx="4879713"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58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Light year</a:t>
            </a:r>
          </a:p>
          <a:p>
            <a:endParaRPr lang="en-US" dirty="0"/>
          </a:p>
        </p:txBody>
      </p:sp>
      <p:pic>
        <p:nvPicPr>
          <p:cNvPr id="5122" name="Picture 2" descr="I:\Aca\IYNT\light y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8489"/>
            <a:ext cx="9143999" cy="564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44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00FFFF"/>
                </a:solidFill>
              </a:rPr>
              <a:t>Methods of measuring distances</a:t>
            </a:r>
            <a:endParaRPr lang="en-US" sz="4000" dirty="0">
              <a:solidFill>
                <a:srgbClr val="00FFFF"/>
              </a:solidFill>
            </a:endParaRPr>
          </a:p>
        </p:txBody>
      </p:sp>
      <p:sp>
        <p:nvSpPr>
          <p:cNvPr id="3" name="Content Placeholder 2"/>
          <p:cNvSpPr>
            <a:spLocks noGrp="1"/>
          </p:cNvSpPr>
          <p:nvPr>
            <p:ph idx="1"/>
          </p:nvPr>
        </p:nvSpPr>
        <p:spPr>
          <a:xfrm>
            <a:off x="571472" y="1643050"/>
            <a:ext cx="7429552" cy="4857784"/>
          </a:xfrm>
        </p:spPr>
        <p:txBody>
          <a:bodyPr>
            <a:normAutofit/>
          </a:bodyPr>
          <a:lstStyle/>
          <a:p>
            <a:r>
              <a:rPr lang="en-US" sz="4800" dirty="0" smtClean="0"/>
              <a:t>Radar</a:t>
            </a:r>
          </a:p>
          <a:p>
            <a:r>
              <a:rPr lang="en-US" sz="4800" dirty="0" smtClean="0"/>
              <a:t>Stellar parallax</a:t>
            </a:r>
          </a:p>
          <a:p>
            <a:r>
              <a:rPr lang="en-US" sz="4800" dirty="0" smtClean="0"/>
              <a:t>Standard candles</a:t>
            </a:r>
          </a:p>
          <a:p>
            <a:r>
              <a:rPr lang="en-US" sz="4800" dirty="0" smtClean="0"/>
              <a:t>Redshift and Hubble’s Law</a:t>
            </a:r>
          </a:p>
          <a:p>
            <a:pPr lvl="2">
              <a:buFont typeface="Wingdings" panose="05000000000000000000" pitchFamily="2" charset="2"/>
              <a:buChar char="q"/>
            </a:pPr>
            <a:endParaRPr lang="en-US" sz="4000" dirty="0" smtClean="0"/>
          </a:p>
          <a:p>
            <a:endParaRPr lang="en-US" dirty="0"/>
          </a:p>
        </p:txBody>
      </p:sp>
      <p:pic>
        <p:nvPicPr>
          <p:cNvPr id="4" name="Picture 2" descr="I:\Aca\IYNT\radaro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79120" y="1484784"/>
            <a:ext cx="2788590"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6707088" cy="1003512"/>
          </a:xfrm>
        </p:spPr>
        <p:txBody>
          <a:bodyPr>
            <a:normAutofit/>
          </a:bodyPr>
          <a:lstStyle/>
          <a:p>
            <a:r>
              <a:rPr lang="en-US" dirty="0" smtClean="0">
                <a:solidFill>
                  <a:srgbClr val="00FFFF"/>
                </a:solidFill>
              </a:rPr>
              <a:t>What is radar astrometry?</a:t>
            </a:r>
            <a:endParaRPr lang="en-US" dirty="0">
              <a:solidFill>
                <a:srgbClr val="00FFFF"/>
              </a:solidFill>
            </a:endParaRPr>
          </a:p>
        </p:txBody>
      </p:sp>
      <p:pic>
        <p:nvPicPr>
          <p:cNvPr id="6147" name="Picture 3" descr="I:\Aca\IYNT\2000px-Sonar_Principle_E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39370"/>
            <a:ext cx="8249643" cy="442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19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0688"/>
            <a:ext cx="5046328" cy="774920"/>
          </a:xfrm>
        </p:spPr>
        <p:txBody>
          <a:bodyPr/>
          <a:lstStyle/>
          <a:p>
            <a:r>
              <a:rPr lang="en-US" dirty="0" smtClean="0">
                <a:solidFill>
                  <a:srgbClr val="00FFFF"/>
                </a:solidFill>
              </a:rPr>
              <a:t>What is a parallax?</a:t>
            </a:r>
            <a:endParaRPr lang="en-US" dirty="0">
              <a:solidFill>
                <a:srgbClr val="00FFFF"/>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2643182"/>
            <a:ext cx="8017381" cy="376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01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dirty="0">
                <a:solidFill>
                  <a:srgbClr val="00FFFF"/>
                </a:solidFill>
              </a:rPr>
              <a:t>S</a:t>
            </a:r>
            <a:r>
              <a:rPr lang="en-US" dirty="0" smtClean="0">
                <a:solidFill>
                  <a:srgbClr val="00FFFF"/>
                </a:solidFill>
              </a:rPr>
              <a:t>tellar parallax</a:t>
            </a:r>
            <a:endParaRPr lang="en-US" dirty="0">
              <a:solidFill>
                <a:srgbClr val="00FFFF"/>
              </a:solidFill>
            </a:endParaRPr>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792668"/>
            <a:ext cx="8229600" cy="459028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98394"/>
            <a:ext cx="7499176" cy="946262"/>
          </a:xfrm>
        </p:spPr>
        <p:txBody>
          <a:bodyPr/>
          <a:lstStyle/>
          <a:p>
            <a:r>
              <a:rPr lang="en-US" dirty="0" smtClean="0">
                <a:solidFill>
                  <a:srgbClr val="00FFFF"/>
                </a:solidFill>
              </a:rPr>
              <a:t>Calculation of stellar parallax</a:t>
            </a:r>
            <a:endParaRPr lang="en-US" dirty="0">
              <a:solidFill>
                <a:srgbClr val="00FFFF"/>
              </a:solidFill>
            </a:endParaRPr>
          </a:p>
        </p:txBody>
      </p:sp>
      <p:sp>
        <p:nvSpPr>
          <p:cNvPr id="3" name="Content Placeholder 2"/>
          <p:cNvSpPr>
            <a:spLocks noGrp="1"/>
          </p:cNvSpPr>
          <p:nvPr>
            <p:ph sz="half" idx="1"/>
          </p:nvPr>
        </p:nvSpPr>
        <p:spPr/>
        <p:txBody>
          <a:bodyPr/>
          <a:lstStyle/>
          <a:p>
            <a:r>
              <a:rPr lang="en-US" dirty="0" smtClean="0"/>
              <a:t>When we apply trigonometry we have:</a:t>
            </a:r>
          </a:p>
          <a:p>
            <a:endParaRPr lang="en-US" dirty="0" smtClean="0"/>
          </a:p>
          <a:p>
            <a:pPr>
              <a:buNone/>
            </a:pPr>
            <a:r>
              <a:rPr lang="en-US" dirty="0" smtClean="0"/>
              <a:t/>
            </a:r>
            <a:br>
              <a:rPr lang="en-US" dirty="0" smtClean="0"/>
            </a:br>
            <a:endParaRPr lang="en-US" dirty="0" smtClean="0"/>
          </a:p>
          <a:p>
            <a:endParaRPr lang="en-US" dirty="0"/>
          </a:p>
        </p:txBody>
      </p:sp>
      <p:sp>
        <p:nvSpPr>
          <p:cNvPr id="4" name="Content Placeholder 3"/>
          <p:cNvSpPr>
            <a:spLocks noGrp="1"/>
          </p:cNvSpPr>
          <p:nvPr>
            <p:ph sz="half" idx="2"/>
          </p:nvPr>
        </p:nvSpPr>
        <p:spPr/>
        <p:txBody>
          <a:bodyPr/>
          <a:lstStyle/>
          <a:p>
            <a:r>
              <a:rPr lang="sr-Latn-CS" dirty="0" smtClean="0"/>
              <a:t>i</a:t>
            </a:r>
            <a:r>
              <a:rPr lang="en-US" dirty="0" smtClean="0"/>
              <a:t>f we use a small angle </a:t>
            </a:r>
          </a:p>
          <a:p>
            <a:pPr marL="118872" indent="0">
              <a:buNone/>
            </a:pPr>
            <a:r>
              <a:rPr lang="en-US" dirty="0" smtClean="0"/>
              <a:t>approximation</a:t>
            </a: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39984" y="2924944"/>
            <a:ext cx="1371600" cy="709841"/>
          </a:xfrm>
          <a:prstGeom prst="rect">
            <a:avLst/>
          </a:prstGeom>
          <a:noFill/>
        </p:spPr>
      </p:pic>
      <p:sp>
        <p:nvSpPr>
          <p:cNvPr id="7171" name="Rectangle 3"/>
          <p:cNvSpPr>
            <a:spLocks noChangeArrowheads="1"/>
          </p:cNvSpPr>
          <p:nvPr/>
        </p:nvSpPr>
        <p:spPr bwMode="auto">
          <a:xfrm>
            <a:off x="45720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7718" y="3963384"/>
            <a:ext cx="2675082" cy="761015"/>
          </a:xfrm>
          <a:prstGeom prst="rect">
            <a:avLst/>
          </a:prstGeom>
          <a:noFill/>
        </p:spPr>
      </p:pic>
      <p:sp>
        <p:nvSpPr>
          <p:cNvPr id="7174" name="Rectangle 6"/>
          <p:cNvSpPr>
            <a:spLocks noChangeArrowheads="1"/>
          </p:cNvSpPr>
          <p:nvPr/>
        </p:nvSpPr>
        <p:spPr bwMode="auto">
          <a:xfrm>
            <a:off x="45720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52120" y="3923534"/>
            <a:ext cx="1659948" cy="771525"/>
          </a:xfrm>
          <a:prstGeom prst="rect">
            <a:avLst/>
          </a:prstGeom>
          <a:noFill/>
        </p:spPr>
      </p:pic>
      <p:sp>
        <p:nvSpPr>
          <p:cNvPr id="7177" name="Rectangle 9"/>
          <p:cNvSpPr>
            <a:spLocks noChangeArrowheads="1"/>
          </p:cNvSpPr>
          <p:nvPr/>
        </p:nvSpPr>
        <p:spPr bwMode="auto">
          <a:xfrm>
            <a:off x="45720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1937</TotalTime>
  <Words>1852</Words>
  <Application>Microsoft Macintosh PowerPoint</Application>
  <PresentationFormat>On-screen Show (4:3)</PresentationFormat>
  <Paragraphs>150</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International Young Naturalists’ Tournament</vt:lpstr>
      <vt:lpstr>9. Distances in open space</vt:lpstr>
      <vt:lpstr>Units  in astronomy</vt:lpstr>
      <vt:lpstr>PowerPoint Presentation</vt:lpstr>
      <vt:lpstr>Methods of measuring distances</vt:lpstr>
      <vt:lpstr>What is radar astrometry?</vt:lpstr>
      <vt:lpstr>What is a parallax?</vt:lpstr>
      <vt:lpstr>                  Stellar parallax</vt:lpstr>
      <vt:lpstr>Calculation of stellar parallax</vt:lpstr>
      <vt:lpstr>Stellar parallax</vt:lpstr>
      <vt:lpstr>Measuring distances in solar system using parallax</vt:lpstr>
      <vt:lpstr>What is Hipparcos?</vt:lpstr>
      <vt:lpstr>Standard candles</vt:lpstr>
      <vt:lpstr>Cepheid variable</vt:lpstr>
      <vt:lpstr>  Cepheid variable</vt:lpstr>
      <vt:lpstr>Cepheid variable</vt:lpstr>
      <vt:lpstr>Type Ia supernova</vt:lpstr>
      <vt:lpstr>What is type I a supernova ?</vt:lpstr>
      <vt:lpstr>Type Ia supernova</vt:lpstr>
      <vt:lpstr>What is redshift?</vt:lpstr>
      <vt:lpstr>Hubble’s    Law</vt:lpstr>
      <vt:lpstr>What is cosmological redshift?</vt:lpstr>
      <vt:lpstr>Our calculation distance to Proxima Centauri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Aleksandar Ristivojevic</dc:creator>
  <cp:lastModifiedBy>Dean Polimac</cp:lastModifiedBy>
  <cp:revision>158</cp:revision>
  <dcterms:created xsi:type="dcterms:W3CDTF">2006-08-16T00:00:00Z</dcterms:created>
  <dcterms:modified xsi:type="dcterms:W3CDTF">2015-06-21T08:40:11Z</dcterms:modified>
</cp:coreProperties>
</file>