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56" r:id="rId2"/>
    <p:sldId id="259" r:id="rId3"/>
    <p:sldId id="268" r:id="rId4"/>
    <p:sldId id="277" r:id="rId5"/>
    <p:sldId id="278" r:id="rId6"/>
    <p:sldId id="280" r:id="rId7"/>
    <p:sldId id="279" r:id="rId8"/>
    <p:sldId id="281" r:id="rId9"/>
    <p:sldId id="258" r:id="rId10"/>
    <p:sldId id="276" r:id="rId11"/>
    <p:sldId id="267" r:id="rId12"/>
    <p:sldId id="261" r:id="rId13"/>
    <p:sldId id="266" r:id="rId14"/>
    <p:sldId id="265"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3" autoAdjust="0"/>
  </p:normalViewPr>
  <p:slideViewPr>
    <p:cSldViewPr>
      <p:cViewPr>
        <p:scale>
          <a:sx n="100" d="100"/>
          <a:sy n="100" d="100"/>
        </p:scale>
        <p:origin x="-1240"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A2A62-0AC5-4626-853D-AF098EEEC4E5}" type="datetimeFigureOut">
              <a:rPr lang="en-US" smtClean="0"/>
              <a:pPr/>
              <a:t>6/19/15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4E585-5AB4-4C76-A404-C9B67667B1D9}" type="slidenum">
              <a:rPr lang="en-US" smtClean="0"/>
              <a:pPr/>
              <a:t>‹#›</a:t>
            </a:fld>
            <a:endParaRPr lang="en-US" dirty="0"/>
          </a:p>
        </p:txBody>
      </p:sp>
    </p:spTree>
    <p:extLst>
      <p:ext uri="{BB962C8B-B14F-4D97-AF65-F5344CB8AC3E}">
        <p14:creationId xmlns:p14="http://schemas.microsoft.com/office/powerpoint/2010/main" val="337941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ta_(letter)" TargetMode="External"/><Relationship Id="rId4" Type="http://schemas.openxmlformats.org/officeDocument/2006/relationships/hyperlink" Target="https://en.wikipedia.org/wiki/Mu_(letter)" TargetMode="External"/><Relationship Id="rId5" Type="http://schemas.openxmlformats.org/officeDocument/2006/relationships/hyperlink" Target="https://en.wikipedia.org/wiki/SI_unit" TargetMode="External"/><Relationship Id="rId6" Type="http://schemas.openxmlformats.org/officeDocument/2006/relationships/hyperlink" Target="https://en.wikipedia.org/wiki/Pascal_(unit)" TargetMode="External"/><Relationship Id="rId7" Type="http://schemas.openxmlformats.org/officeDocument/2006/relationships/hyperlink" Target="https://en.wikipedia.org/wiki/Second" TargetMode="External"/><Relationship Id="rId8" Type="http://schemas.openxmlformats.org/officeDocument/2006/relationships/hyperlink" Target="https://en.wikipedia.org/wiki/Kilogram" TargetMode="External"/><Relationship Id="rId9" Type="http://schemas.openxmlformats.org/officeDocument/2006/relationships/hyperlink" Target="https://en.wikipedia.org/wiki/Metre" TargetMode="External"/><Relationship Id="rId10" Type="http://schemas.openxmlformats.org/officeDocument/2006/relationships/hyperlink" Target="https://en.wikipedia.org/wiki/Shear_modulus" TargetMode="External"/><Relationship Id="rId11" Type="http://schemas.openxmlformats.org/officeDocument/2006/relationships/hyperlink" Target="https://en.wikipedia.org/wiki/Time"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ynamic_viscosity" TargetMode="External"/><Relationship Id="rId4" Type="http://schemas.openxmlformats.org/officeDocument/2006/relationships/hyperlink" Target="https://en.wikipedia.org/wiki/Flow_velocity" TargetMode="External"/><Relationship Id="rId5" Type="http://schemas.openxmlformats.org/officeDocument/2006/relationships/hyperlink" Target="https://en.wikipedia.org/wiki/International_System_of_Units" TargetMode="External"/><Relationship Id="rId6" Type="http://schemas.openxmlformats.org/officeDocument/2006/relationships/hyperlink" Target="https://en.wikipedia.org/wiki/Newton_(unit)"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en.wikipedia.org/wiki/Plasma_(physics)" TargetMode="External"/><Relationship Id="rId12" Type="http://schemas.openxmlformats.org/officeDocument/2006/relationships/hyperlink" Target="http://en.wikipedia.org/wiki/Plasticity_(physics)" TargetMode="External"/><Relationship Id="rId13" Type="http://schemas.openxmlformats.org/officeDocument/2006/relationships/hyperlink" Target="http://en.wikipedia.org/wiki/Viscosity"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ewworldencyclopedia.org/entry/Liquid" TargetMode="External"/><Relationship Id="rId4" Type="http://schemas.openxmlformats.org/officeDocument/2006/relationships/hyperlink" Target="http://www.newworldencyclopedia.org/entry/Gas" TargetMode="External"/><Relationship Id="rId5" Type="http://schemas.openxmlformats.org/officeDocument/2006/relationships/hyperlink" Target="http://www.newworldencyclopedia.org/entry/Fluid_dynamics" TargetMode="External"/><Relationship Id="rId6" Type="http://schemas.openxmlformats.org/officeDocument/2006/relationships/hyperlink" Target="http://www.newworldencyclopedia.org/entry/Viscosity" TargetMode="External"/><Relationship Id="rId7" Type="http://schemas.openxmlformats.org/officeDocument/2006/relationships/hyperlink" Target="http://en.wikipedia.org/wiki/Deformation_(mechanics)" TargetMode="External"/><Relationship Id="rId8" Type="http://schemas.openxmlformats.org/officeDocument/2006/relationships/hyperlink" Target="http://en.wikipedia.org/wiki/Shear_stress" TargetMode="External"/><Relationship Id="rId9" Type="http://schemas.openxmlformats.org/officeDocument/2006/relationships/hyperlink" Target="http://en.wikipedia.org/wiki/Phase_(matter)" TargetMode="External"/><Relationship Id="rId10" Type="http://schemas.openxmlformats.org/officeDocument/2006/relationships/hyperlink" Target="http://en.wikipedia.org/wiki/Liqui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method applies Newton’s law of motion under force balance on a falling sphere ball when it reaches a terminal velocity. In Newton’s law of motion for a falling ball, there exist buoyancy force, weight force, and drag force, and these three forces reach a net force of zero. The drag force can be obtained from Stokes’ law, which is valid in Reynolds numbers less than 1. </a:t>
            </a:r>
            <a:endParaRPr lang="sr-Latn-CS" dirty="0" smtClean="0"/>
          </a:p>
          <a:p>
            <a:endParaRPr lang="sr-Latn-C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24E585-5AB4-4C76-A404-C9B67667B1D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Buoyance-potisak</a:t>
            </a:r>
          </a:p>
          <a:p>
            <a:r>
              <a:rPr lang="en-US" baseline="0" dirty="0" smtClean="0"/>
              <a:t>Buoyant force is cause by difference in pressure below and above the object that is placed in a fluid.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3</a:t>
            </a:fld>
            <a:endParaRPr lang="en-US" dirty="0"/>
          </a:p>
        </p:txBody>
      </p:sp>
    </p:spTree>
    <p:extLst>
      <p:ext uri="{BB962C8B-B14F-4D97-AF65-F5344CB8AC3E}">
        <p14:creationId xmlns:p14="http://schemas.microsoft.com/office/powerpoint/2010/main" val="238029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All liquids have a natural internal resistance to flow termed </a:t>
            </a:r>
            <a:r>
              <a:rPr lang="en-US" sz="1200" b="1" i="0" kern="1200" dirty="0" smtClean="0">
                <a:solidFill>
                  <a:schemeClr val="tx1"/>
                </a:solidFill>
                <a:latin typeface="+mn-lt"/>
                <a:ea typeface="+mn-ea"/>
                <a:cs typeface="+mn-cs"/>
              </a:rPr>
              <a:t>viscosity.</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Viscosity</a:t>
            </a:r>
            <a:r>
              <a:rPr lang="en-US" sz="1200" b="0" i="0" kern="1200" dirty="0" smtClean="0">
                <a:solidFill>
                  <a:schemeClr val="tx1"/>
                </a:solidFill>
                <a:latin typeface="+mn-lt"/>
                <a:ea typeface="+mn-ea"/>
                <a:cs typeface="+mn-cs"/>
              </a:rPr>
              <a:t> is the result of </a:t>
            </a:r>
            <a:r>
              <a:rPr lang="en-US" sz="1200" b="1" i="0" kern="1200" dirty="0" smtClean="0">
                <a:solidFill>
                  <a:schemeClr val="tx1"/>
                </a:solidFill>
                <a:latin typeface="+mn-lt"/>
                <a:ea typeface="+mn-ea"/>
                <a:cs typeface="+mn-cs"/>
              </a:rPr>
              <a:t>frictional interactions </a:t>
            </a:r>
            <a:r>
              <a:rPr lang="en-US" sz="1200" b="0" i="0" kern="1200" dirty="0" smtClean="0">
                <a:solidFill>
                  <a:schemeClr val="tx1"/>
                </a:solidFill>
                <a:latin typeface="+mn-lt"/>
                <a:ea typeface="+mn-ea"/>
                <a:cs typeface="+mn-cs"/>
              </a:rPr>
              <a:t>within a given liquid and is commonly expressed in two different ways. </a:t>
            </a:r>
          </a:p>
          <a:p>
            <a:endParaRPr lang="en-US" sz="1200" b="0" i="0" kern="1200" dirty="0" smtClean="0">
              <a:solidFill>
                <a:schemeClr val="tx1"/>
              </a:solidFill>
              <a:latin typeface="+mn-lt"/>
              <a:ea typeface="+mn-ea"/>
              <a:cs typeface="+mn-cs"/>
            </a:endParaRPr>
          </a:p>
          <a:p>
            <a:r>
              <a:rPr lang="en-US" b="1" dirty="0" smtClean="0"/>
              <a:t>The viscosity of a liquid is the property rep</a:t>
            </a:r>
            <a:r>
              <a:rPr lang="sr-Latn-CS" b="1" dirty="0" smtClean="0"/>
              <a:t>p</a:t>
            </a:r>
            <a:r>
              <a:rPr lang="en-US" b="1" dirty="0" smtClean="0"/>
              <a:t>resenting the internal resistance of the fluid to motion </a:t>
            </a:r>
            <a:r>
              <a:rPr lang="en-US" dirty="0" smtClean="0"/>
              <a:t>(Çengel &amp; Cimbala, 51). The viscosity of a liquid is created due to the movement of particles within the liquid creating friction. The higher the value of the viscosity, the more the liquid resists motion due to a large amount of friction. The same theory applies to low viscosity fluids; they resist motion far less due to minimal friction in the molecular structure of the fluid itself. Liquid is not the only state of matter that has the property of viscosity. </a:t>
            </a:r>
            <a:endParaRPr lang="sr-Latn-CS" dirty="0" smtClean="0"/>
          </a:p>
          <a:p>
            <a:r>
              <a:rPr lang="en-US" sz="1200" b="0" i="0" kern="1200" dirty="0" smtClean="0">
                <a:solidFill>
                  <a:schemeClr val="tx1"/>
                </a:solidFill>
                <a:latin typeface="+mn-lt"/>
                <a:ea typeface="+mn-ea"/>
                <a:cs typeface="+mn-cs"/>
              </a:rPr>
              <a:t>A fluid with low viscosity flows easily because its molecular makeup results in very little friction when it is in motion.</a:t>
            </a:r>
            <a:endParaRPr lang="sr-Latn-CS" dirty="0" smtClean="0"/>
          </a:p>
          <a:p>
            <a:endParaRPr lang="sr-Latn-CS" dirty="0" smtClean="0"/>
          </a:p>
          <a:p>
            <a:pPr fontAlgn="t"/>
            <a:r>
              <a:rPr lang="sr-Latn-CS" b="1" dirty="0" smtClean="0"/>
              <a:t>Picture :</a:t>
            </a:r>
            <a:r>
              <a:rPr lang="en-US" b="1" dirty="0" smtClean="0"/>
              <a:t>A simulation of substances with different viscosities. The substance above has lower viscosity than the substance below</a:t>
            </a:r>
          </a:p>
          <a:p>
            <a:r>
              <a:rPr lang="en-US" b="1" dirty="0" smtClean="0"/>
              <a:t>Common symbols</a:t>
            </a:r>
            <a:r>
              <a:rPr lang="sr-Latn-CS" b="1" dirty="0" smtClean="0"/>
              <a:t> </a:t>
            </a:r>
            <a:r>
              <a:rPr lang="en-US" sz="1200" b="1" u="none" strike="noStrike" kern="1200" dirty="0" smtClean="0">
                <a:solidFill>
                  <a:schemeClr val="tx1"/>
                </a:solidFill>
                <a:latin typeface="+mn-lt"/>
                <a:ea typeface="+mn-ea"/>
                <a:cs typeface="+mn-cs"/>
                <a:hlinkClick r:id="rId3" tooltip="Eta (letter)"/>
              </a:rPr>
              <a:t>η</a:t>
            </a:r>
            <a:r>
              <a:rPr lang="en-US" b="1" dirty="0" smtClean="0"/>
              <a:t>, </a:t>
            </a:r>
            <a:r>
              <a:rPr lang="en-US" sz="1200" b="1" u="none" strike="noStrike" kern="1200" dirty="0" smtClean="0">
                <a:solidFill>
                  <a:schemeClr val="tx1"/>
                </a:solidFill>
                <a:latin typeface="+mn-lt"/>
                <a:ea typeface="+mn-ea"/>
                <a:cs typeface="+mn-cs"/>
                <a:hlinkClick r:id="rId4" tooltip="Mu (letter)"/>
              </a:rPr>
              <a:t>μ</a:t>
            </a:r>
            <a:r>
              <a:rPr lang="sr-Latn-CS" sz="1200" b="1" u="none" strike="noStrike" kern="1200" dirty="0" smtClean="0">
                <a:solidFill>
                  <a:schemeClr val="tx1"/>
                </a:solidFill>
                <a:latin typeface="+mn-lt"/>
                <a:ea typeface="+mn-ea"/>
                <a:cs typeface="+mn-cs"/>
              </a:rPr>
              <a:t> </a:t>
            </a:r>
            <a:r>
              <a:rPr lang="en-US" sz="1200" b="1" u="none" strike="noStrike" kern="1200" dirty="0" smtClean="0">
                <a:solidFill>
                  <a:schemeClr val="tx1"/>
                </a:solidFill>
                <a:latin typeface="+mn-lt"/>
                <a:ea typeface="+mn-ea"/>
                <a:cs typeface="+mn-cs"/>
                <a:hlinkClick r:id="rId5" tooltip="SI unit"/>
              </a:rPr>
              <a:t>SI unit</a:t>
            </a:r>
            <a:r>
              <a:rPr lang="en-US" sz="1200" b="1" u="none" strike="noStrike" kern="1200" dirty="0" smtClean="0">
                <a:solidFill>
                  <a:schemeClr val="tx1"/>
                </a:solidFill>
                <a:latin typeface="+mn-lt"/>
                <a:ea typeface="+mn-ea"/>
                <a:cs typeface="+mn-cs"/>
                <a:hlinkClick r:id="rId6" tooltip="Pascal (unit)"/>
              </a:rPr>
              <a:t>Pa</a:t>
            </a:r>
            <a:r>
              <a:rPr lang="en-US" b="1" dirty="0" smtClean="0"/>
              <a:t>·</a:t>
            </a:r>
            <a:r>
              <a:rPr lang="en-US" sz="1200" b="1" u="none" strike="noStrike" kern="1200" dirty="0" smtClean="0">
                <a:solidFill>
                  <a:schemeClr val="tx1"/>
                </a:solidFill>
                <a:latin typeface="+mn-lt"/>
                <a:ea typeface="+mn-ea"/>
                <a:cs typeface="+mn-cs"/>
                <a:hlinkClick r:id="rId7" tooltip="Second"/>
              </a:rPr>
              <a:t>s</a:t>
            </a:r>
            <a:r>
              <a:rPr lang="en-US" b="1" dirty="0" smtClean="0"/>
              <a:t> = </a:t>
            </a:r>
            <a:r>
              <a:rPr lang="en-US" sz="1200" b="1" u="none" strike="noStrike" kern="1200" dirty="0" smtClean="0">
                <a:solidFill>
                  <a:schemeClr val="tx1"/>
                </a:solidFill>
                <a:latin typeface="+mn-lt"/>
                <a:ea typeface="+mn-ea"/>
                <a:cs typeface="+mn-cs"/>
                <a:hlinkClick r:id="rId8" tooltip="Kilogram"/>
              </a:rPr>
              <a:t>kg</a:t>
            </a:r>
            <a:r>
              <a:rPr lang="en-US" b="1" dirty="0" smtClean="0"/>
              <a:t>/(</a:t>
            </a:r>
            <a:r>
              <a:rPr lang="en-US" sz="1200" b="1" u="none" strike="noStrike" kern="1200" dirty="0" smtClean="0">
                <a:solidFill>
                  <a:schemeClr val="tx1"/>
                </a:solidFill>
                <a:latin typeface="+mn-lt"/>
                <a:ea typeface="+mn-ea"/>
                <a:cs typeface="+mn-cs"/>
                <a:hlinkClick r:id="rId7" tooltip="Second"/>
              </a:rPr>
              <a:t>s</a:t>
            </a:r>
            <a:r>
              <a:rPr lang="en-US" b="1" dirty="0" smtClean="0"/>
              <a:t>·</a:t>
            </a:r>
            <a:r>
              <a:rPr lang="en-US" sz="1200" b="1" u="none" strike="noStrike" kern="1200" dirty="0" smtClean="0">
                <a:solidFill>
                  <a:schemeClr val="tx1"/>
                </a:solidFill>
                <a:latin typeface="+mn-lt"/>
                <a:ea typeface="+mn-ea"/>
                <a:cs typeface="+mn-cs"/>
                <a:hlinkClick r:id="rId9" tooltip="Metre"/>
              </a:rPr>
              <a:t>m</a:t>
            </a:r>
            <a:r>
              <a:rPr lang="en-US" b="1" dirty="0" smtClean="0"/>
              <a:t>)Derivations from</a:t>
            </a:r>
            <a:r>
              <a:rPr lang="sr-Latn-CS" b="1" dirty="0" smtClean="0"/>
              <a:t> </a:t>
            </a:r>
            <a:r>
              <a:rPr lang="en-US" b="1" dirty="0" smtClean="0"/>
              <a:t>other quantities</a:t>
            </a:r>
            <a:r>
              <a:rPr lang="sr-Latn-CS" b="1" dirty="0" smtClean="0"/>
              <a:t> </a:t>
            </a:r>
            <a:r>
              <a:rPr lang="en-US" b="1" dirty="0" smtClean="0"/>
              <a:t>μ = </a:t>
            </a:r>
            <a:r>
              <a:rPr lang="en-US" sz="1200" b="1" u="none" strike="noStrike" kern="1200" dirty="0" smtClean="0">
                <a:solidFill>
                  <a:schemeClr val="tx1"/>
                </a:solidFill>
                <a:latin typeface="+mn-lt"/>
                <a:ea typeface="+mn-ea"/>
                <a:cs typeface="+mn-cs"/>
                <a:hlinkClick r:id="rId10" tooltip="Shear modulus"/>
              </a:rPr>
              <a:t>G</a:t>
            </a:r>
            <a:r>
              <a:rPr lang="en-US" b="1" dirty="0" smtClean="0"/>
              <a:t>·</a:t>
            </a:r>
            <a:r>
              <a:rPr lang="en-US" sz="1200" b="1" u="none" strike="noStrike" kern="1200" dirty="0" smtClean="0">
                <a:solidFill>
                  <a:schemeClr val="tx1"/>
                </a:solidFill>
                <a:latin typeface="+mn-lt"/>
                <a:ea typeface="+mn-ea"/>
                <a:cs typeface="+mn-cs"/>
                <a:hlinkClick r:id="rId11" tooltip="Time"/>
              </a:rPr>
              <a:t>t</a:t>
            </a:r>
            <a:endParaRPr lang="en-US" sz="1200" b="1" u="none" strike="noStrike" kern="1200" dirty="0" smtClean="0">
              <a:solidFill>
                <a:schemeClr val="tx1"/>
              </a:solidFill>
              <a:latin typeface="+mn-lt"/>
              <a:ea typeface="+mn-ea"/>
              <a:cs typeface="+mn-cs"/>
            </a:endParaRPr>
          </a:p>
          <a:p>
            <a:endParaRPr lang="en-US" sz="1200" b="1" u="none" strike="noStrike"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Treba naci o dynamic and kinetic viscosity</a:t>
            </a:r>
            <a:endParaRPr lang="sr-Latn-CS" b="1" dirty="0" smtClean="0"/>
          </a:p>
          <a:p>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force of viscosity on a small sphere moving through a viscous fluid is given by:</a:t>
            </a:r>
            <a:endParaRPr lang="sr-Latn-C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where </a:t>
            </a:r>
            <a:r>
              <a:rPr lang="en-US" sz="1200" b="0" i="1" kern="1200" dirty="0" smtClean="0">
                <a:solidFill>
                  <a:schemeClr val="tx1"/>
                </a:solidFill>
                <a:latin typeface="+mn-lt"/>
                <a:ea typeface="+mn-ea"/>
                <a:cs typeface="+mn-cs"/>
              </a:rPr>
              <a:t>F</a:t>
            </a:r>
            <a:r>
              <a:rPr lang="en-US" sz="1200" b="0" i="1" kern="1200" baseline="-25000" dirty="0" smtClean="0">
                <a:solidFill>
                  <a:schemeClr val="tx1"/>
                </a:solidFill>
                <a:latin typeface="+mn-lt"/>
                <a:ea typeface="+mn-ea"/>
                <a:cs typeface="+mn-cs"/>
              </a:rPr>
              <a:t>d</a:t>
            </a:r>
            <a:r>
              <a:rPr lang="en-US" sz="1200" b="0" i="0" kern="1200" dirty="0" smtClean="0">
                <a:solidFill>
                  <a:schemeClr val="tx1"/>
                </a:solidFill>
                <a:latin typeface="+mn-lt"/>
                <a:ea typeface="+mn-ea"/>
                <a:cs typeface="+mn-cs"/>
              </a:rPr>
              <a:t> is the frictional force – known as </a:t>
            </a:r>
            <a:r>
              <a:rPr lang="en-US" sz="1200" b="1" i="0" kern="1200" dirty="0" smtClean="0">
                <a:solidFill>
                  <a:schemeClr val="tx1"/>
                </a:solidFill>
                <a:latin typeface="+mn-lt"/>
                <a:ea typeface="+mn-ea"/>
                <a:cs typeface="+mn-cs"/>
              </a:rPr>
              <a:t>Stokes' drag</a:t>
            </a:r>
            <a:r>
              <a:rPr lang="en-US" sz="1200" b="0" i="0" kern="1200" dirty="0" smtClean="0">
                <a:solidFill>
                  <a:schemeClr val="tx1"/>
                </a:solidFill>
                <a:latin typeface="+mn-lt"/>
                <a:ea typeface="+mn-ea"/>
                <a:cs typeface="+mn-cs"/>
              </a:rPr>
              <a:t> – acting on the interface between the fluid and the particle, </a:t>
            </a:r>
            <a:r>
              <a:rPr lang="en-US" sz="1200" b="0" i="1" kern="1200" dirty="0" smtClean="0">
                <a:solidFill>
                  <a:schemeClr val="tx1"/>
                </a:solidFill>
                <a:latin typeface="+mn-lt"/>
                <a:ea typeface="+mn-ea"/>
                <a:cs typeface="+mn-cs"/>
              </a:rPr>
              <a:t>μ</a:t>
            </a:r>
            <a:r>
              <a:rPr lang="en-US" sz="1200" b="0" i="0" kern="1200" dirty="0" smtClean="0">
                <a:solidFill>
                  <a:schemeClr val="tx1"/>
                </a:solidFill>
                <a:latin typeface="+mn-lt"/>
                <a:ea typeface="+mn-ea"/>
                <a:cs typeface="+mn-cs"/>
              </a:rPr>
              <a:t> is the</a:t>
            </a:r>
            <a:r>
              <a:rPr lang="sr-Latn-C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tooltip="Dynamic viscosity"/>
              </a:rPr>
              <a:t>dynamic viscosity</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is the radius of the spherical object, and </a:t>
            </a:r>
            <a:r>
              <a:rPr lang="en-US" sz="1200" b="0" i="1" kern="1200" dirty="0" smtClean="0">
                <a:solidFill>
                  <a:schemeClr val="tx1"/>
                </a:solidFill>
                <a:latin typeface="+mn-lt"/>
                <a:ea typeface="+mn-ea"/>
                <a:cs typeface="+mn-cs"/>
              </a:rPr>
              <a:t>V</a:t>
            </a:r>
            <a:r>
              <a:rPr lang="en-US" sz="1200" b="0" i="0" kern="1200" dirty="0" smtClean="0">
                <a:solidFill>
                  <a:schemeClr val="tx1"/>
                </a:solidFill>
                <a:latin typeface="+mn-lt"/>
                <a:ea typeface="+mn-ea"/>
                <a:cs typeface="+mn-cs"/>
              </a:rPr>
              <a:t> is the </a:t>
            </a:r>
            <a:r>
              <a:rPr lang="en-US" sz="1200" b="0" i="0" u="none" strike="noStrike" kern="1200" dirty="0" smtClean="0">
                <a:solidFill>
                  <a:schemeClr val="tx1"/>
                </a:solidFill>
                <a:latin typeface="+mn-lt"/>
                <a:ea typeface="+mn-ea"/>
                <a:cs typeface="+mn-cs"/>
                <a:hlinkClick r:id="rId4" tooltip="Flow velocity"/>
              </a:rPr>
              <a:t>flow velocity</a:t>
            </a:r>
            <a:r>
              <a:rPr lang="en-US" sz="1200" b="0" i="0" kern="1200" dirty="0" smtClean="0">
                <a:solidFill>
                  <a:schemeClr val="tx1"/>
                </a:solidFill>
                <a:latin typeface="+mn-lt"/>
                <a:ea typeface="+mn-ea"/>
                <a:cs typeface="+mn-cs"/>
              </a:rPr>
              <a:t> relative to the object. In </a:t>
            </a:r>
            <a:r>
              <a:rPr lang="en-US" sz="1200" b="0" i="0" u="none" strike="noStrike" kern="1200" dirty="0" smtClean="0">
                <a:solidFill>
                  <a:schemeClr val="tx1"/>
                </a:solidFill>
                <a:latin typeface="+mn-lt"/>
                <a:ea typeface="+mn-ea"/>
                <a:cs typeface="+mn-cs"/>
                <a:hlinkClick r:id="rId5" tooltip="International System of Units"/>
              </a:rPr>
              <a:t>SI units</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F</a:t>
            </a:r>
            <a:r>
              <a:rPr lang="en-US" sz="1200" b="0" i="1" kern="1200" baseline="-25000" dirty="0" smtClean="0">
                <a:solidFill>
                  <a:schemeClr val="tx1"/>
                </a:solidFill>
                <a:latin typeface="+mn-lt"/>
                <a:ea typeface="+mn-ea"/>
                <a:cs typeface="+mn-cs"/>
              </a:rPr>
              <a:t>d</a:t>
            </a:r>
            <a:r>
              <a:rPr lang="en-US" sz="1200" b="0" i="0" kern="1200" dirty="0" smtClean="0">
                <a:solidFill>
                  <a:schemeClr val="tx1"/>
                </a:solidFill>
                <a:latin typeface="+mn-lt"/>
                <a:ea typeface="+mn-ea"/>
                <a:cs typeface="+mn-cs"/>
              </a:rPr>
              <a:t> is given in </a:t>
            </a:r>
            <a:r>
              <a:rPr lang="en-US" sz="1200" b="0" i="0" u="none" strike="noStrike" kern="1200" dirty="0" smtClean="0">
                <a:solidFill>
                  <a:schemeClr val="tx1"/>
                </a:solidFill>
                <a:latin typeface="+mn-lt"/>
                <a:ea typeface="+mn-ea"/>
                <a:cs typeface="+mn-cs"/>
                <a:hlinkClick r:id="rId6" tooltip="Newton (unit)"/>
              </a:rPr>
              <a:t>Newtons</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μ</a:t>
            </a:r>
            <a:r>
              <a:rPr lang="en-US" sz="1200" b="0" i="0" kern="1200" dirty="0" smtClean="0">
                <a:solidFill>
                  <a:schemeClr val="tx1"/>
                </a:solidFill>
                <a:latin typeface="+mn-lt"/>
                <a:ea typeface="+mn-ea"/>
                <a:cs typeface="+mn-cs"/>
              </a:rPr>
              <a:t> in Pa·s, </a:t>
            </a:r>
            <a:r>
              <a:rPr lang="en-US" sz="1200" b="0" i="1" kern="120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 in meters, and </a:t>
            </a:r>
            <a:r>
              <a:rPr lang="en-US" sz="1200" b="0" i="1" kern="1200" dirty="0" smtClean="0">
                <a:solidFill>
                  <a:schemeClr val="tx1"/>
                </a:solidFill>
                <a:latin typeface="+mn-lt"/>
                <a:ea typeface="+mn-ea"/>
                <a:cs typeface="+mn-cs"/>
              </a:rPr>
              <a:t>V</a:t>
            </a:r>
            <a:r>
              <a:rPr lang="en-US" sz="1200" b="0" i="0" kern="1200" dirty="0" smtClean="0">
                <a:solidFill>
                  <a:schemeClr val="tx1"/>
                </a:solidFill>
                <a:latin typeface="+mn-lt"/>
                <a:ea typeface="+mn-ea"/>
                <a:cs typeface="+mn-cs"/>
              </a:rPr>
              <a:t> in m/s.</a:t>
            </a:r>
          </a:p>
          <a:p>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the sphere falls so its velocity increases until it reaches a velocity known as the terminal velocity. At this velocity the frictional drag due to viscous forces is just balanced by the gravitational force and the velocity is constant. At this speed:</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Viscous drag = 6phrv = Weight = mg</a:t>
            </a:r>
            <a:r>
              <a:rPr lang="en-US" dirty="0" smtClean="0"/>
              <a:t/>
            </a:r>
            <a:br>
              <a:rPr lang="en-US" dirty="0" smtClean="0"/>
            </a:br>
            <a:r>
              <a:rPr lang="en-US" dirty="0" smtClean="0"/>
              <a:t/>
            </a:r>
            <a:br>
              <a:rPr lang="en-US" dirty="0" smtClean="0"/>
            </a:br>
            <a:r>
              <a:rPr lang="en-US" sz="1200" b="1" i="0" kern="1200" dirty="0" smtClean="0">
                <a:solidFill>
                  <a:schemeClr val="tx1"/>
                </a:solidFill>
                <a:latin typeface="+mn-lt"/>
                <a:ea typeface="+mn-ea"/>
                <a:cs typeface="+mn-cs"/>
              </a:rPr>
              <a:t>Frictional force (F) = 6phrv (Stokes' law)</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If the density of the material of the sphere is r and that of the liquid s, then effective gravitational force = weight – up thrust = 4/3pr</a:t>
            </a:r>
            <a:r>
              <a:rPr lang="en-US" sz="1200" b="0" i="0" kern="1200" baseline="30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(r – s) Therefore we have for the viscosity (h):</a:t>
            </a:r>
            <a:r>
              <a:rPr lang="en-US" dirty="0" smtClean="0"/>
              <a:t/>
            </a:r>
            <a:br>
              <a:rPr lang="en-US" dirty="0" smtClean="0"/>
            </a:br>
            <a:r>
              <a:rPr lang="en-US" dirty="0" smtClean="0"/>
              <a:t/>
            </a:r>
            <a:br>
              <a:rPr lang="en-US" dirty="0" smtClean="0"/>
            </a:br>
            <a:r>
              <a:rPr lang="en-US" sz="1200" b="1" i="0" kern="1200" dirty="0" smtClean="0">
                <a:solidFill>
                  <a:schemeClr val="tx1"/>
                </a:solidFill>
                <a:latin typeface="+mn-lt"/>
                <a:ea typeface="+mn-ea"/>
                <a:cs typeface="+mn-cs"/>
              </a:rPr>
              <a:t>Viscosity (h) = 2gr</a:t>
            </a:r>
            <a:r>
              <a:rPr lang="en-US" sz="1200" b="1" i="0" kern="1200" baseline="30000" dirty="0" smtClean="0">
                <a:solidFill>
                  <a:schemeClr val="tx1"/>
                </a:solidFill>
                <a:latin typeface="+mn-lt"/>
                <a:ea typeface="+mn-ea"/>
                <a:cs typeface="+mn-cs"/>
              </a:rPr>
              <a:t>2</a:t>
            </a:r>
            <a:r>
              <a:rPr lang="en-US" sz="1200" b="1" i="0" kern="1200" dirty="0" smtClean="0">
                <a:solidFill>
                  <a:schemeClr val="tx1"/>
                </a:solidFill>
                <a:latin typeface="+mn-lt"/>
                <a:ea typeface="+mn-ea"/>
                <a:cs typeface="+mn-cs"/>
              </a:rPr>
              <a:t>(r – s)/9v</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where v is the terminal velocity of the sphere.</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From the formula it can be seen that the frictional drag is smaller for large spheres than for small ones, and therefore the terminal velocity of a large sphere is greater than that for a small sphere of the same material </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fluid</a:t>
            </a:r>
            <a:r>
              <a:rPr lang="en-US" sz="1200" b="0" i="0" kern="1200" dirty="0" smtClean="0">
                <a:solidFill>
                  <a:schemeClr val="tx1"/>
                </a:solidFill>
                <a:latin typeface="+mn-lt"/>
                <a:ea typeface="+mn-ea"/>
                <a:cs typeface="+mn-cs"/>
              </a:rPr>
              <a:t> is defined as a substance that continually deforms (flows) under an applied shear stress regardless of the magnitude of the applied stress. It is a subset of the phases of matter and includes </a:t>
            </a:r>
            <a:r>
              <a:rPr lang="en-US" sz="1200" b="0" i="0" u="none" strike="noStrike" kern="1200" dirty="0" smtClean="0">
                <a:solidFill>
                  <a:schemeClr val="tx1"/>
                </a:solidFill>
                <a:latin typeface="+mn-lt"/>
                <a:ea typeface="+mn-ea"/>
                <a:cs typeface="+mn-cs"/>
                <a:hlinkClick r:id="rId3" tooltip="Liquid"/>
              </a:rPr>
              <a:t>liquids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Gas"/>
              </a:rPr>
              <a:t>gases</a:t>
            </a:r>
            <a:r>
              <a:rPr lang="en-US" sz="1200" b="0" i="0" kern="1200" dirty="0" smtClean="0">
                <a:solidFill>
                  <a:schemeClr val="tx1"/>
                </a:solidFill>
                <a:latin typeface="+mn-lt"/>
                <a:ea typeface="+mn-ea"/>
                <a:cs typeface="+mn-cs"/>
              </a:rPr>
              <a:t>, plasmas and, to some extent, plastic solids. The study of fluids is </a:t>
            </a:r>
            <a:r>
              <a:rPr lang="en-US" sz="1200" b="1" i="0" kern="1200" dirty="0" smtClean="0">
                <a:solidFill>
                  <a:schemeClr val="tx1"/>
                </a:solidFill>
                <a:latin typeface="+mn-lt"/>
                <a:ea typeface="+mn-ea"/>
                <a:cs typeface="+mn-cs"/>
              </a:rPr>
              <a:t>fluid mechanics</a:t>
            </a:r>
            <a:r>
              <a:rPr lang="en-US" sz="1200" b="0" i="0" kern="1200" dirty="0" smtClean="0">
                <a:solidFill>
                  <a:schemeClr val="tx1"/>
                </a:solidFill>
                <a:latin typeface="+mn-lt"/>
                <a:ea typeface="+mn-ea"/>
                <a:cs typeface="+mn-cs"/>
              </a:rPr>
              <a:t>, which is subdivided into fluid</a:t>
            </a:r>
            <a:r>
              <a:rPr lang="en-US" sz="1200" b="0" i="0" u="none" strike="noStrike" kern="1200" dirty="0" smtClean="0">
                <a:solidFill>
                  <a:schemeClr val="tx1"/>
                </a:solidFill>
                <a:latin typeface="+mn-lt"/>
                <a:ea typeface="+mn-ea"/>
                <a:cs typeface="+mn-cs"/>
                <a:hlinkClick r:id="rId5" tooltip="Fluid dynamics"/>
              </a:rPr>
              <a:t> dynamics</a:t>
            </a:r>
            <a:r>
              <a:rPr lang="en-US" sz="1200" b="0" i="0" kern="1200" dirty="0" smtClean="0">
                <a:solidFill>
                  <a:schemeClr val="tx1"/>
                </a:solidFill>
                <a:latin typeface="+mn-lt"/>
                <a:ea typeface="+mn-ea"/>
                <a:cs typeface="+mn-cs"/>
              </a:rPr>
              <a:t> and fluid statics, depending on whether the fluid is in motion or not.</a:t>
            </a:r>
          </a:p>
          <a:p>
            <a:pPr rtl="0"/>
            <a:r>
              <a:rPr lang="en-US" sz="1200" b="0" i="0" kern="1200" dirty="0" smtClean="0">
                <a:solidFill>
                  <a:schemeClr val="tx1"/>
                </a:solidFill>
                <a:latin typeface="+mn-lt"/>
                <a:ea typeface="+mn-ea"/>
                <a:cs typeface="+mn-cs"/>
              </a:rPr>
              <a:t>Fluids are also divided into </a:t>
            </a:r>
            <a:r>
              <a:rPr lang="en-US" sz="1200" b="1" i="0" kern="1200" dirty="0" smtClean="0">
                <a:solidFill>
                  <a:schemeClr val="tx1"/>
                </a:solidFill>
                <a:latin typeface="+mn-lt"/>
                <a:ea typeface="+mn-ea"/>
                <a:cs typeface="+mn-cs"/>
              </a:rPr>
              <a:t>liquids</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gases</a:t>
            </a:r>
            <a:r>
              <a:rPr lang="en-US" sz="1200" b="0" i="0" kern="1200" dirty="0" smtClean="0">
                <a:solidFill>
                  <a:schemeClr val="tx1"/>
                </a:solidFill>
                <a:latin typeface="+mn-lt"/>
                <a:ea typeface="+mn-ea"/>
                <a:cs typeface="+mn-cs"/>
              </a:rPr>
              <a:t>. </a:t>
            </a:r>
            <a:endParaRPr lang="sr-Latn-C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Liquids form a free surface (that is, a surface not created by their container) while gases do not. The distinction between solids and fluids is not so obvious. The distinction is made by evaluating the </a:t>
            </a:r>
            <a:r>
              <a:rPr lang="en-US" sz="1200" b="0" i="0" u="none" strike="noStrike" kern="1200" dirty="0" smtClean="0">
                <a:solidFill>
                  <a:schemeClr val="tx1"/>
                </a:solidFill>
                <a:latin typeface="+mn-lt"/>
                <a:ea typeface="+mn-ea"/>
                <a:cs typeface="+mn-cs"/>
                <a:hlinkClick r:id="rId6" tooltip="Viscosity"/>
              </a:rPr>
              <a:t>viscosity</a:t>
            </a:r>
            <a:r>
              <a:rPr lang="en-US" sz="1200" b="0" i="0" kern="1200" dirty="0" smtClean="0">
                <a:solidFill>
                  <a:schemeClr val="tx1"/>
                </a:solidFill>
                <a:latin typeface="+mn-lt"/>
                <a:ea typeface="+mn-ea"/>
                <a:cs typeface="+mn-cs"/>
              </a:rPr>
              <a:t> of the matter:</a:t>
            </a:r>
            <a:endParaRPr lang="sr-Latn-C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C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b="0" i="0" kern="1200" dirty="0" smtClean="0">
                <a:solidFill>
                  <a:schemeClr val="tx1"/>
                </a:solidFill>
                <a:latin typeface="+mn-lt"/>
                <a:ea typeface="+mn-ea"/>
                <a:cs typeface="+mn-cs"/>
              </a:rPr>
              <a:t>I</a:t>
            </a:r>
            <a:r>
              <a:rPr lang="en-US" sz="1200" b="0" i="0" kern="1200" dirty="0" smtClean="0">
                <a:solidFill>
                  <a:schemeClr val="tx1"/>
                </a:solidFill>
                <a:latin typeface="+mn-lt"/>
                <a:ea typeface="+mn-ea"/>
                <a:cs typeface="+mn-cs"/>
              </a:rPr>
              <a:t>n physics, a </a:t>
            </a:r>
            <a:r>
              <a:rPr lang="en-US" sz="1200" b="1" i="0" kern="1200" dirty="0" smtClean="0">
                <a:solidFill>
                  <a:schemeClr val="tx1"/>
                </a:solidFill>
                <a:latin typeface="+mn-lt"/>
                <a:ea typeface="+mn-ea"/>
                <a:cs typeface="+mn-cs"/>
              </a:rPr>
              <a:t>fluid</a:t>
            </a:r>
            <a:r>
              <a:rPr lang="en-US" sz="1200" b="0" i="0" kern="1200" dirty="0" smtClean="0">
                <a:solidFill>
                  <a:schemeClr val="tx1"/>
                </a:solidFill>
                <a:latin typeface="+mn-lt"/>
                <a:ea typeface="+mn-ea"/>
                <a:cs typeface="+mn-cs"/>
              </a:rPr>
              <a:t> is a substance that continually </a:t>
            </a:r>
            <a:r>
              <a:rPr lang="en-US" sz="1200" b="0" i="0" u="none" strike="noStrike" kern="1200" dirty="0" smtClean="0">
                <a:solidFill>
                  <a:schemeClr val="tx1"/>
                </a:solidFill>
                <a:latin typeface="+mn-lt"/>
                <a:ea typeface="+mn-ea"/>
                <a:cs typeface="+mn-cs"/>
                <a:hlinkClick r:id="rId7" tooltip="Deformation (mechanics)"/>
              </a:rPr>
              <a:t>deforms</a:t>
            </a:r>
            <a:r>
              <a:rPr lang="en-US" sz="1200" b="0" i="0" kern="1200" dirty="0" smtClean="0">
                <a:solidFill>
                  <a:schemeClr val="tx1"/>
                </a:solidFill>
                <a:latin typeface="+mn-lt"/>
                <a:ea typeface="+mn-ea"/>
                <a:cs typeface="+mn-cs"/>
              </a:rPr>
              <a:t> (flows) under an applied </a:t>
            </a:r>
            <a:r>
              <a:rPr lang="en-US" sz="1200" b="0" i="0" u="none" strike="noStrike" kern="1200" dirty="0" smtClean="0">
                <a:solidFill>
                  <a:schemeClr val="tx1"/>
                </a:solidFill>
                <a:latin typeface="+mn-lt"/>
                <a:ea typeface="+mn-ea"/>
                <a:cs typeface="+mn-cs"/>
                <a:hlinkClick r:id="rId8" tooltip="Shear stress"/>
              </a:rPr>
              <a:t>shear stress</a:t>
            </a:r>
            <a:r>
              <a:rPr lang="en-US" sz="1200" b="0" i="0" kern="1200" dirty="0" smtClean="0">
                <a:solidFill>
                  <a:schemeClr val="tx1"/>
                </a:solidFill>
                <a:latin typeface="+mn-lt"/>
                <a:ea typeface="+mn-ea"/>
                <a:cs typeface="+mn-cs"/>
              </a:rPr>
              <a:t>. Fluids are a subset of the </a:t>
            </a:r>
            <a:r>
              <a:rPr lang="en-US" sz="1200" b="0" i="0" u="none" strike="noStrike" kern="1200" dirty="0" smtClean="0">
                <a:solidFill>
                  <a:schemeClr val="tx1"/>
                </a:solidFill>
                <a:latin typeface="+mn-lt"/>
                <a:ea typeface="+mn-ea"/>
                <a:cs typeface="+mn-cs"/>
                <a:hlinkClick r:id="rId9" tooltip="Phase (matter)"/>
              </a:rPr>
              <a:t>phases</a:t>
            </a:r>
            <a:r>
              <a:rPr lang="en-US" sz="1200" b="0" i="0" kern="1200" dirty="0" smtClean="0">
                <a:solidFill>
                  <a:schemeClr val="tx1"/>
                </a:solidFill>
                <a:latin typeface="+mn-lt"/>
                <a:ea typeface="+mn-ea"/>
                <a:cs typeface="+mn-cs"/>
              </a:rPr>
              <a:t> of matter and include</a:t>
            </a:r>
            <a:r>
              <a:rPr lang="sr-Latn-C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0" tooltip="Liquid"/>
              </a:rPr>
              <a:t>liquids</a:t>
            </a:r>
            <a:r>
              <a:rPr lang="en-US" sz="1200" b="0" i="0" kern="1200" dirty="0" smtClean="0">
                <a:solidFill>
                  <a:schemeClr val="tx1"/>
                </a:solidFill>
                <a:latin typeface="+mn-lt"/>
                <a:ea typeface="+mn-ea"/>
                <a:cs typeface="+mn-cs"/>
              </a:rPr>
              <a:t>, gases, </a:t>
            </a:r>
            <a:r>
              <a:rPr lang="en-US" sz="1200" b="0" i="0" u="none" strike="noStrike" kern="1200" dirty="0" smtClean="0">
                <a:solidFill>
                  <a:schemeClr val="tx1"/>
                </a:solidFill>
                <a:latin typeface="+mn-lt"/>
                <a:ea typeface="+mn-ea"/>
                <a:cs typeface="+mn-cs"/>
                <a:hlinkClick r:id="rId11" tooltip="Plasma (physics)"/>
              </a:rPr>
              <a:t>plasmas</a:t>
            </a:r>
            <a:r>
              <a:rPr lang="en-US" sz="1200" b="0" i="0" kern="1200" dirty="0" smtClean="0">
                <a:solidFill>
                  <a:schemeClr val="tx1"/>
                </a:solidFill>
                <a:latin typeface="+mn-lt"/>
                <a:ea typeface="+mn-ea"/>
                <a:cs typeface="+mn-cs"/>
              </a:rPr>
              <a:t> and, to some extent, </a:t>
            </a:r>
            <a:r>
              <a:rPr lang="en-US" sz="1200" b="0" i="0" u="none" strike="noStrike" kern="1200" dirty="0" smtClean="0">
                <a:solidFill>
                  <a:schemeClr val="tx1"/>
                </a:solidFill>
                <a:latin typeface="+mn-lt"/>
                <a:ea typeface="+mn-ea"/>
                <a:cs typeface="+mn-cs"/>
                <a:hlinkClick r:id="rId12" tooltip="Plasticity (physics)"/>
              </a:rPr>
              <a:t>plastic solids</a:t>
            </a:r>
            <a:r>
              <a:rPr lang="en-US" sz="1200" b="0" i="0" kern="1200" dirty="0" smtClean="0">
                <a:solidFill>
                  <a:schemeClr val="tx1"/>
                </a:solidFill>
                <a:latin typeface="+mn-lt"/>
                <a:ea typeface="+mn-ea"/>
                <a:cs typeface="+mn-cs"/>
              </a:rPr>
              <a:t>. </a:t>
            </a:r>
            <a:endParaRPr lang="sr-Latn-CS" sz="1200" b="0" i="0" kern="1200" dirty="0" smtClean="0">
              <a:solidFill>
                <a:schemeClr val="tx1"/>
              </a:solidFill>
              <a:latin typeface="+mn-lt"/>
              <a:ea typeface="+mn-ea"/>
              <a:cs typeface="+mn-cs"/>
            </a:endParaRPr>
          </a:p>
          <a:p>
            <a:endParaRPr lang="sr-Latn-C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Fluids display properties such as:</a:t>
            </a:r>
          </a:p>
          <a:p>
            <a:pPr>
              <a:buFont typeface="Arial" pitchFamily="34" charset="0"/>
              <a:buChar char="•"/>
            </a:pPr>
            <a:r>
              <a:rPr lang="sr-Latn-C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not resisting deformation</a:t>
            </a:r>
            <a:r>
              <a:rPr lang="en-US" sz="1200" b="0" i="0" kern="1200" dirty="0" smtClean="0">
                <a:solidFill>
                  <a:schemeClr val="tx1"/>
                </a:solidFill>
                <a:latin typeface="+mn-lt"/>
                <a:ea typeface="+mn-ea"/>
                <a:cs typeface="+mn-cs"/>
              </a:rPr>
              <a:t>, or resisting it only lightly (</a:t>
            </a:r>
            <a:r>
              <a:rPr lang="en-US" sz="1200" b="0" i="0" u="none" strike="noStrike" kern="1200" dirty="0" smtClean="0">
                <a:solidFill>
                  <a:schemeClr val="tx1"/>
                </a:solidFill>
                <a:latin typeface="+mn-lt"/>
                <a:ea typeface="+mn-ea"/>
                <a:cs typeface="+mn-cs"/>
                <a:hlinkClick r:id="rId13" tooltip="Viscosity"/>
              </a:rPr>
              <a:t>viscosity</a:t>
            </a:r>
            <a:r>
              <a:rPr lang="en-US" sz="1200" b="0" i="0" kern="1200" dirty="0" smtClean="0">
                <a:solidFill>
                  <a:schemeClr val="tx1"/>
                </a:solidFill>
                <a:latin typeface="+mn-lt"/>
                <a:ea typeface="+mn-ea"/>
                <a:cs typeface="+mn-cs"/>
              </a:rPr>
              <a:t>), and</a:t>
            </a:r>
          </a:p>
          <a:p>
            <a:pPr>
              <a:buFont typeface="Arial" pitchFamily="34" charset="0"/>
              <a:buChar char="•"/>
            </a:pPr>
            <a:r>
              <a:rPr lang="sr-Latn-C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the ability to flow </a:t>
            </a:r>
            <a:r>
              <a:rPr lang="en-US" sz="1200" b="0" i="0" kern="1200" dirty="0" smtClean="0">
                <a:solidFill>
                  <a:schemeClr val="tx1"/>
                </a:solidFill>
                <a:latin typeface="+mn-lt"/>
                <a:ea typeface="+mn-ea"/>
                <a:cs typeface="+mn-cs"/>
              </a:rPr>
              <a:t>(also described as the ability to take on the shape of the container).This also means that all liquids have the property of fluidity.</a:t>
            </a:r>
            <a:endParaRPr lang="sr-Latn-CS" sz="1200" b="0" i="0" kern="1200" dirty="0" smtClean="0">
              <a:solidFill>
                <a:schemeClr val="tx1"/>
              </a:solidFill>
              <a:latin typeface="+mn-lt"/>
              <a:ea typeface="+mn-ea"/>
              <a:cs typeface="+mn-cs"/>
            </a:endParaRPr>
          </a:p>
          <a:p>
            <a:pPr rtl="0"/>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Newton's law of viscosity states that the shear stress between adjacent fluid layers is proportional to the negative value of the velocity gradient between the two layers. </a:t>
            </a:r>
            <a:endParaRPr lang="sr-Latn-CS" dirty="0" smtClean="0"/>
          </a:p>
          <a:p>
            <a:endParaRPr lang="sr-Latn-CS" dirty="0" smtClean="0"/>
          </a:p>
          <a:p>
            <a:r>
              <a:rPr lang="en-US" dirty="0" smtClean="0"/>
              <a:t>Therefore, (3.1.3) also states that the rate of momentum transfer per unit area, between two adjacent layers of fluid, is proportional to the negative value of the velocity gradient between them. </a:t>
            </a:r>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first is </a:t>
            </a:r>
            <a:r>
              <a:rPr lang="en-US" sz="1200" b="1" i="0" kern="1200" dirty="0" smtClean="0">
                <a:solidFill>
                  <a:schemeClr val="tx1"/>
                </a:solidFill>
                <a:latin typeface="+mn-lt"/>
                <a:ea typeface="+mn-ea"/>
                <a:cs typeface="+mn-cs"/>
              </a:rPr>
              <a:t>dynamic viscosity</a:t>
            </a:r>
            <a:r>
              <a:rPr lang="en-US" sz="1200" b="0" i="0" kern="1200" dirty="0" smtClean="0">
                <a:solidFill>
                  <a:schemeClr val="tx1"/>
                </a:solidFill>
                <a:latin typeface="+mn-lt"/>
                <a:ea typeface="+mn-ea"/>
                <a:cs typeface="+mn-cs"/>
              </a:rPr>
              <a:t>, also known as </a:t>
            </a:r>
            <a:r>
              <a:rPr lang="en-US" sz="1200" b="1" i="0" kern="1200" dirty="0" smtClean="0">
                <a:solidFill>
                  <a:schemeClr val="tx1"/>
                </a:solidFill>
                <a:latin typeface="+mn-lt"/>
                <a:ea typeface="+mn-ea"/>
                <a:cs typeface="+mn-cs"/>
              </a:rPr>
              <a:t>absolute viscosity</a:t>
            </a:r>
            <a:r>
              <a:rPr lang="en-US" sz="1200" b="0" i="0" kern="1200" dirty="0" smtClean="0">
                <a:solidFill>
                  <a:schemeClr val="tx1"/>
                </a:solidFill>
                <a:latin typeface="+mn-lt"/>
                <a:ea typeface="+mn-ea"/>
                <a:cs typeface="+mn-cs"/>
              </a:rPr>
              <a:t>, which measures a fluid’s resistance to flow. In precise terms, dynamic viscosity is </a:t>
            </a:r>
            <a:r>
              <a:rPr lang="en-US" sz="1200" b="1" i="0" kern="1200" dirty="0" smtClean="0">
                <a:solidFill>
                  <a:schemeClr val="tx1"/>
                </a:solidFill>
                <a:latin typeface="+mn-lt"/>
                <a:ea typeface="+mn-ea"/>
                <a:cs typeface="+mn-cs"/>
              </a:rPr>
              <a:t>the tangential force per unit area necessary to move one plane past another at unit velocity at unit distance apart</a:t>
            </a:r>
            <a:r>
              <a:rPr lang="en-US" sz="1200" b="0" i="0" kern="1200" dirty="0" smtClean="0">
                <a:solidFill>
                  <a:schemeClr val="tx1"/>
                </a:solidFill>
                <a:latin typeface="+mn-lt"/>
                <a:ea typeface="+mn-ea"/>
                <a:cs typeface="+mn-cs"/>
              </a:rPr>
              <a:t>. As one plane moves past another in a fluid, a velocity gradient is established between the two layers </a:t>
            </a:r>
            <a:r>
              <a:rPr lang="sr-Latn-CS" sz="1200" b="0" i="0" kern="1200" dirty="0" smtClean="0">
                <a:solidFill>
                  <a:schemeClr val="tx1"/>
                </a:solidFill>
                <a:latin typeface="+mn-lt"/>
                <a:ea typeface="+mn-ea"/>
                <a:cs typeface="+mn-cs"/>
              </a:rPr>
              <a:t>.</a:t>
            </a:r>
          </a:p>
          <a:p>
            <a:endParaRPr lang="sr-Latn-CS" sz="1200" b="0" i="0" kern="1200" dirty="0" smtClean="0">
              <a:solidFill>
                <a:schemeClr val="tx1"/>
              </a:solidFill>
              <a:latin typeface="+mn-lt"/>
              <a:ea typeface="+mn-ea"/>
              <a:cs typeface="+mn-cs"/>
            </a:endParaRPr>
          </a:p>
          <a:p>
            <a:r>
              <a:rPr lang="en-US" dirty="0" smtClean="0"/>
              <a:t>The existence and nature of viscosity can be demonstrated by suspending two horizontal, parallel plates in a liquid so that they are separated by a very small distance, Y (Fig. 3.1). Now, if the upper plate is kept stationary while the lower plate is set to motion with a velocity uo, the layer of liquid right next to this plate will also start to move. With time, the motion of the bottom layer of fluid will cause the fluid layers higher up to also move. </a:t>
            </a:r>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One of the invaluable applications of the determination of viscosity is identifying a given liquid as Newtonian or non-Newtonian in nature.</a:t>
            </a:r>
          </a:p>
          <a:p>
            <a:r>
              <a:rPr lang="en-US" sz="1200" b="1" i="0" kern="1200" dirty="0" smtClean="0">
                <a:solidFill>
                  <a:schemeClr val="tx1"/>
                </a:solidFill>
                <a:latin typeface="+mn-lt"/>
                <a:ea typeface="+mn-ea"/>
                <a:cs typeface="+mn-cs"/>
              </a:rPr>
              <a:t>Newtonian liquids </a:t>
            </a:r>
            <a:r>
              <a:rPr lang="en-US" sz="1200" b="0" i="0" kern="1200" dirty="0" smtClean="0">
                <a:solidFill>
                  <a:schemeClr val="tx1"/>
                </a:solidFill>
                <a:latin typeface="+mn-lt"/>
                <a:ea typeface="+mn-ea"/>
                <a:cs typeface="+mn-cs"/>
              </a:rPr>
              <a:t>are those whose viscosities remain constant for all values of applied shear stress.</a:t>
            </a:r>
            <a:endParaRPr lang="sr-Latn-C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Newtonian fluids (named after sir Isaac Newton) are any fluid whose stress versus strain rate curve is linear and starts at zero. In other words in a valve, a light valve actuation pushed this fluid, and heavier actuations push it more. How much more is a linear function.</a:t>
            </a:r>
          </a:p>
          <a:p>
            <a:r>
              <a:rPr lang="en-US" sz="1200" b="1" i="1" kern="1200" dirty="0" smtClean="0">
                <a:solidFill>
                  <a:schemeClr val="tx1"/>
                </a:solidFill>
                <a:latin typeface="+mn-lt"/>
                <a:ea typeface="+mn-ea"/>
                <a:cs typeface="+mn-cs"/>
              </a:rPr>
              <a:t>Non-Newtonian</a:t>
            </a:r>
            <a:r>
              <a:rPr lang="en-US" sz="1200" b="1" i="0" kern="1200" dirty="0" smtClean="0">
                <a:solidFill>
                  <a:schemeClr val="tx1"/>
                </a:solidFill>
                <a:latin typeface="+mn-lt"/>
                <a:ea typeface="+mn-ea"/>
                <a:cs typeface="+mn-cs"/>
              </a:rPr>
              <a:t> </a:t>
            </a:r>
            <a:r>
              <a:rPr lang="sr-Latn-CS" sz="1200" b="1"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liquids</a:t>
            </a:r>
            <a:r>
              <a:rPr lang="en-US" sz="1200" b="0" i="0" kern="1200" dirty="0" smtClean="0">
                <a:solidFill>
                  <a:schemeClr val="tx1"/>
                </a:solidFill>
                <a:latin typeface="+mn-lt"/>
                <a:ea typeface="+mn-ea"/>
                <a:cs typeface="+mn-cs"/>
              </a:rPr>
              <a:t> are those liquids whose viscosities vary with applied shear stress and/or time.</a:t>
            </a:r>
          </a:p>
          <a:p>
            <a:endParaRPr lang="en-US" dirty="0"/>
          </a:p>
        </p:txBody>
      </p:sp>
      <p:sp>
        <p:nvSpPr>
          <p:cNvPr id="4" name="Slide Number Placeholder 3"/>
          <p:cNvSpPr>
            <a:spLocks noGrp="1"/>
          </p:cNvSpPr>
          <p:nvPr>
            <p:ph type="sldNum" sz="quarter" idx="10"/>
          </p:nvPr>
        </p:nvSpPr>
        <p:spPr/>
        <p:txBody>
          <a:bodyPr/>
          <a:lstStyle/>
          <a:p>
            <a:fld id="{3C24E585-5AB4-4C76-A404-C9B67667B1D9}"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6/19/15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6/19/15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G:\Falling Ball\Voda1.jpg"/>
          <p:cNvPicPr>
            <a:picLocks noChangeAspect="1" noChangeArrowheads="1"/>
          </p:cNvPicPr>
          <p:nvPr/>
        </p:nvPicPr>
        <p:blipFill>
          <a:blip r:embed="rId2" cstate="print"/>
          <a:stretch>
            <a:fillRect/>
          </a:stretch>
        </p:blipFill>
        <p:spPr bwMode="auto">
          <a:xfrm>
            <a:off x="0" y="0"/>
            <a:ext cx="9144000" cy="6858001"/>
          </a:xfrm>
          <a:prstGeom prst="rect">
            <a:avLst/>
          </a:prstGeom>
          <a:noFill/>
        </p:spPr>
      </p:pic>
      <p:sp>
        <p:nvSpPr>
          <p:cNvPr id="6" name="Rectangle 5"/>
          <p:cNvSpPr/>
          <p:nvPr/>
        </p:nvSpPr>
        <p:spPr>
          <a:xfrm>
            <a:off x="1447800" y="2514600"/>
            <a:ext cx="6609053" cy="1631216"/>
          </a:xfrm>
          <a:prstGeom prst="rect">
            <a:avLst/>
          </a:prstGeom>
        </p:spPr>
        <p:txBody>
          <a:bodyPr wrap="none">
            <a:spAutoFit/>
          </a:bodyPr>
          <a:lstStyle/>
          <a:p>
            <a:pPr algn="ctr"/>
            <a:r>
              <a:rPr lang="en-US" sz="5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International Young  </a:t>
            </a:r>
          </a:p>
          <a:p>
            <a:pPr algn="ctr"/>
            <a:r>
              <a:rPr lang="en-US" sz="5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Naturalists’ Tournament</a:t>
            </a:r>
            <a:endParaRPr lang="en-US" sz="5000"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228600" y="4267200"/>
            <a:ext cx="8915400" cy="1877437"/>
          </a:xfrm>
          <a:prstGeom prst="rect">
            <a:avLst/>
          </a:prstGeom>
        </p:spPr>
        <p:txBody>
          <a:bodyPr wrap="square">
            <a:spAutoFit/>
          </a:bodyPr>
          <a:lstStyle/>
          <a:p>
            <a:pPr algn="ctr"/>
            <a:r>
              <a:rPr lang="sr-Latn-CS" sz="4400" b="1" dirty="0" smtClean="0">
                <a:solidFill>
                  <a:schemeClr val="bg1"/>
                </a:solidFill>
                <a:effectLst>
                  <a:outerShdw blurRad="38100" dist="38100" dir="2700000" algn="tl">
                    <a:srgbClr val="000000">
                      <a:alpha val="43137"/>
                    </a:srgbClr>
                  </a:outerShdw>
                </a:effectLst>
                <a:latin typeface="Calibri" pitchFamily="34" charset="0"/>
              </a:rPr>
              <a:t>5</a:t>
            </a:r>
            <a:r>
              <a:rPr lang="en-US" sz="4400" b="1" dirty="0" smtClean="0">
                <a:solidFill>
                  <a:schemeClr val="bg1"/>
                </a:solidFill>
                <a:effectLst>
                  <a:outerShdw blurRad="38100" dist="38100" dir="2700000" algn="tl">
                    <a:srgbClr val="000000">
                      <a:alpha val="43137"/>
                    </a:srgbClr>
                  </a:outerShdw>
                </a:effectLst>
                <a:latin typeface="Calibri" pitchFamily="34" charset="0"/>
              </a:rPr>
              <a:t>.</a:t>
            </a:r>
            <a:r>
              <a:rPr lang="sr-Latn-CS" sz="4400" b="1" dirty="0" smtClean="0">
                <a:solidFill>
                  <a:schemeClr val="bg1"/>
                </a:solidFill>
                <a:effectLst>
                  <a:outerShdw blurRad="38100" dist="38100" dir="2700000" algn="tl">
                    <a:srgbClr val="000000">
                      <a:alpha val="43137"/>
                    </a:srgbClr>
                  </a:outerShdw>
                </a:effectLst>
                <a:latin typeface="Calibri" pitchFamily="34" charset="0"/>
              </a:rPr>
              <a:t>Falling Ball</a:t>
            </a:r>
            <a:endParaRPr lang="en-US" sz="14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en-US" sz="3600" b="1" dirty="0" smtClean="0">
                <a:solidFill>
                  <a:schemeClr val="bg1"/>
                </a:solidFill>
                <a:latin typeface="Calibri" pitchFamily="34" charset="0"/>
                <a:cs typeface="Calibri" pitchFamily="34" charset="0"/>
              </a:rPr>
              <a:t>                              </a:t>
            </a:r>
            <a:r>
              <a:rPr lang="en-US" sz="3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Serbian team          </a:t>
            </a:r>
          </a:p>
          <a:p>
            <a:r>
              <a:rPr lang="en-US" sz="3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Regional Center For Talented Youth</a:t>
            </a:r>
            <a:endParaRPr lang="en-US" sz="3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 name="Group 9"/>
          <p:cNvGrpSpPr/>
          <p:nvPr/>
        </p:nvGrpSpPr>
        <p:grpSpPr>
          <a:xfrm>
            <a:off x="457200" y="457200"/>
            <a:ext cx="8229600" cy="1266377"/>
            <a:chOff x="830801" y="546569"/>
            <a:chExt cx="7456567" cy="1045351"/>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486" y="546570"/>
              <a:ext cx="1570882" cy="10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Logo Institucije.png"/>
            <p:cNvPicPr>
              <a:picLocks noChangeAspect="1"/>
            </p:cNvPicPr>
            <p:nvPr/>
          </p:nvPicPr>
          <p:blipFill rotWithShape="1">
            <a:blip r:embed="rId4" cstate="print"/>
            <a:srcRect l="6556"/>
            <a:stretch/>
          </p:blipFill>
          <p:spPr>
            <a:xfrm>
              <a:off x="830801" y="546569"/>
              <a:ext cx="1155162" cy="1042417"/>
            </a:xfrm>
            <a:prstGeom prst="rect">
              <a:avLst/>
            </a:prstGeom>
          </p:spPr>
        </p:pic>
        <p:pic>
          <p:nvPicPr>
            <p:cNvPr id="13" name="Picture 2"/>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7339"/>
            <a:stretch/>
          </p:blipFill>
          <p:spPr bwMode="auto">
            <a:xfrm>
              <a:off x="830801" y="1314155"/>
              <a:ext cx="1155161" cy="2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538" name="Picture 2" descr="http://www.iynt.org/belgrade/logo_2015_draft_small.jpg"/>
          <p:cNvPicPr>
            <a:picLocks noChangeAspect="1" noChangeArrowheads="1"/>
          </p:cNvPicPr>
          <p:nvPr/>
        </p:nvPicPr>
        <p:blipFill>
          <a:blip r:embed="rId6" cstate="print"/>
          <a:srcRect/>
          <a:stretch>
            <a:fillRect/>
          </a:stretch>
        </p:blipFill>
        <p:spPr bwMode="auto">
          <a:xfrm>
            <a:off x="1828800" y="533400"/>
            <a:ext cx="4389120" cy="1219200"/>
          </a:xfrm>
          <a:prstGeom prst="rect">
            <a:avLst/>
          </a:prstGeom>
          <a:noFill/>
        </p:spPr>
      </p:pic>
    </p:spTree>
    <p:extLst>
      <p:ext uri="{BB962C8B-B14F-4D97-AF65-F5344CB8AC3E}">
        <p14:creationId xmlns:p14="http://schemas.microsoft.com/office/powerpoint/2010/main" val="4112701647"/>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Fluids</a:t>
            </a:r>
            <a:endParaRPr lang="en-US" dirty="0"/>
          </a:p>
        </p:txBody>
      </p:sp>
      <p:pic>
        <p:nvPicPr>
          <p:cNvPr id="20485" name="Picture 5" descr="G:\Falling Ball\Voda1.jpg"/>
          <p:cNvPicPr>
            <a:picLocks noGrp="1" noChangeAspect="1" noChangeArrowheads="1"/>
          </p:cNvPicPr>
          <p:nvPr>
            <p:ph idx="1"/>
          </p:nvPr>
        </p:nvPicPr>
        <p:blipFill>
          <a:blip r:embed="rId3" cstate="print"/>
          <a:stretch>
            <a:fillRect/>
          </a:stretch>
        </p:blipFill>
        <p:spPr bwMode="auto">
          <a:xfrm>
            <a:off x="0" y="1295401"/>
            <a:ext cx="9144000" cy="5562600"/>
          </a:xfrm>
          <a:prstGeom prst="rect">
            <a:avLst/>
          </a:prstGeom>
          <a:noFill/>
        </p:spPr>
      </p:pic>
    </p:spTree>
    <p:extLst>
      <p:ext uri="{BB962C8B-B14F-4D97-AF65-F5344CB8AC3E}">
        <p14:creationId xmlns:p14="http://schemas.microsoft.com/office/powerpoint/2010/main" val="2528231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a:bodyPr>
          <a:lstStyle/>
          <a:p>
            <a:r>
              <a:rPr lang="en-US" sz="6000" dirty="0" smtClean="0"/>
              <a:t>Newton's law of viscosity</a:t>
            </a:r>
            <a:endParaRPr lang="en-US" sz="6000" dirty="0"/>
          </a:p>
        </p:txBody>
      </p:sp>
      <p:pic>
        <p:nvPicPr>
          <p:cNvPr id="1026" name="Picture 2" descr="G:\Falling Ball\350px-Laminar_shear.svg.png"/>
          <p:cNvPicPr>
            <a:picLocks noGrp="1" noChangeAspect="1" noChangeArrowheads="1"/>
          </p:cNvPicPr>
          <p:nvPr>
            <p:ph idx="1"/>
          </p:nvPr>
        </p:nvPicPr>
        <p:blipFill>
          <a:blip r:embed="rId3" cstate="print"/>
          <a:srcRect/>
          <a:stretch>
            <a:fillRect/>
          </a:stretch>
        </p:blipFill>
        <p:spPr bwMode="auto">
          <a:xfrm>
            <a:off x="4741228" y="1382486"/>
            <a:ext cx="4174172" cy="2981551"/>
          </a:xfrm>
          <a:prstGeom prst="rect">
            <a:avLst/>
          </a:prstGeom>
          <a:noFill/>
        </p:spPr>
      </p:pic>
      <p:pic>
        <p:nvPicPr>
          <p:cNvPr id="6" name="Picture 2" descr="G:\Falling Ball\dinamic viscosity.jpg"/>
          <p:cNvPicPr>
            <a:picLocks noChangeAspect="1" noChangeArrowheads="1"/>
          </p:cNvPicPr>
          <p:nvPr/>
        </p:nvPicPr>
        <p:blipFill>
          <a:blip r:embed="rId4" cstate="print"/>
          <a:srcRect/>
          <a:stretch>
            <a:fillRect/>
          </a:stretch>
        </p:blipFill>
        <p:spPr bwMode="auto">
          <a:xfrm>
            <a:off x="0" y="4191000"/>
            <a:ext cx="5709633" cy="2667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sz="6000" dirty="0" smtClean="0"/>
              <a:t>	Coefficient  of viscosity</a:t>
            </a:r>
            <a:endParaRPr lang="en-US" sz="6000" dirty="0"/>
          </a:p>
        </p:txBody>
      </p:sp>
      <p:pic>
        <p:nvPicPr>
          <p:cNvPr id="15361" name="Picture 1" descr="G:\Falling Ball\m-oil-viscosity-chart-1-2.jpg"/>
          <p:cNvPicPr>
            <a:picLocks noGrp="1" noChangeAspect="1" noChangeArrowheads="1"/>
          </p:cNvPicPr>
          <p:nvPr>
            <p:ph idx="1"/>
          </p:nvPr>
        </p:nvPicPr>
        <p:blipFill>
          <a:blip r:embed="rId3" cstate="print"/>
          <a:srcRect/>
          <a:stretch>
            <a:fillRect/>
          </a:stretch>
        </p:blipFill>
        <p:spPr bwMode="auto">
          <a:xfrm>
            <a:off x="1447800" y="1905000"/>
            <a:ext cx="6241551" cy="43398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rmAutofit fontScale="90000"/>
          </a:bodyPr>
          <a:lstStyle/>
          <a:p>
            <a:r>
              <a:rPr lang="sr-Latn-CS" dirty="0" smtClean="0"/>
              <a:t>Newtonian and Non- Newtonian fluids</a:t>
            </a:r>
            <a:endParaRPr lang="en-US" dirty="0"/>
          </a:p>
        </p:txBody>
      </p:sp>
      <p:pic>
        <p:nvPicPr>
          <p:cNvPr id="1026" name="Picture 2" descr="G:\Falling Ball\Newtonian fluids.jpg"/>
          <p:cNvPicPr>
            <a:picLocks noGrp="1" noChangeAspect="1" noChangeArrowheads="1"/>
          </p:cNvPicPr>
          <p:nvPr>
            <p:ph sz="half" idx="1"/>
          </p:nvPr>
        </p:nvPicPr>
        <p:blipFill>
          <a:blip r:embed="rId2" cstate="print"/>
          <a:srcRect/>
          <a:stretch>
            <a:fillRect/>
          </a:stretch>
        </p:blipFill>
        <p:spPr bwMode="auto">
          <a:xfrm>
            <a:off x="0" y="3124200"/>
            <a:ext cx="4720808" cy="3505200"/>
          </a:xfrm>
          <a:prstGeom prst="rect">
            <a:avLst/>
          </a:prstGeom>
          <a:noFill/>
        </p:spPr>
      </p:pic>
      <p:pic>
        <p:nvPicPr>
          <p:cNvPr id="1027" name="Picture 3" descr="G:\Falling Ball\Non-Newtonia fluidsn.jpg"/>
          <p:cNvPicPr>
            <a:picLocks noGrp="1" noChangeAspect="1" noChangeArrowheads="1"/>
          </p:cNvPicPr>
          <p:nvPr>
            <p:ph sz="half" idx="2"/>
          </p:nvPr>
        </p:nvPicPr>
        <p:blipFill>
          <a:blip r:embed="rId3" cstate="print"/>
          <a:srcRect/>
          <a:stretch>
            <a:fillRect/>
          </a:stretch>
        </p:blipFill>
        <p:spPr bwMode="auto">
          <a:xfrm>
            <a:off x="4636223" y="1600200"/>
            <a:ext cx="4507777" cy="3352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rmAutofit fontScale="90000"/>
          </a:bodyPr>
          <a:lstStyle/>
          <a:p>
            <a:r>
              <a:rPr lang="sr-Latn-CS" dirty="0" smtClean="0"/>
              <a:t>Newtonian and Non-Newtonian fliuds</a:t>
            </a:r>
            <a:endParaRPr lang="en-US" dirty="0"/>
          </a:p>
        </p:txBody>
      </p:sp>
      <p:pic>
        <p:nvPicPr>
          <p:cNvPr id="5122" name="Picture 2" descr="G:\Falling Ball\27082011-engineering1604.jpg"/>
          <p:cNvPicPr>
            <a:picLocks noGrp="1" noChangeAspect="1" noChangeArrowheads="1"/>
          </p:cNvPicPr>
          <p:nvPr>
            <p:ph sz="half" idx="1"/>
          </p:nvPr>
        </p:nvPicPr>
        <p:blipFill>
          <a:blip r:embed="rId3" cstate="print"/>
          <a:srcRect/>
          <a:stretch>
            <a:fillRect/>
          </a:stretch>
        </p:blipFill>
        <p:spPr bwMode="auto">
          <a:xfrm>
            <a:off x="0" y="2667000"/>
            <a:ext cx="4782022" cy="3713956"/>
          </a:xfrm>
          <a:prstGeom prst="rect">
            <a:avLst/>
          </a:prstGeom>
          <a:noFill/>
        </p:spPr>
      </p:pic>
      <p:sp>
        <p:nvSpPr>
          <p:cNvPr id="4" name="Content Placeholder 3"/>
          <p:cNvSpPr>
            <a:spLocks noGrp="1"/>
          </p:cNvSpPr>
          <p:nvPr>
            <p:ph sz="half" idx="2"/>
          </p:nvPr>
        </p:nvSpPr>
        <p:spPr/>
        <p:txBody>
          <a:bodyPr>
            <a:normAutofit/>
          </a:bodyPr>
          <a:lstStyle/>
          <a:p>
            <a:r>
              <a:rPr lang="sr-Latn-CS" sz="3200" dirty="0" smtClean="0"/>
              <a:t>Newtonian fliuds- water, milk</a:t>
            </a:r>
          </a:p>
          <a:p>
            <a:endParaRPr lang="sr-Latn-CS" sz="3200" dirty="0" smtClean="0"/>
          </a:p>
          <a:p>
            <a:r>
              <a:rPr lang="sr-Latn-CS" sz="3200" dirty="0" smtClean="0"/>
              <a:t>Non –Newtonian fliuds – ketchup, mayonnaise, liquid  chocolate</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Terminal velocity</a:t>
            </a:r>
            <a:endParaRPr lang="en-US" dirty="0"/>
          </a:p>
        </p:txBody>
      </p:sp>
      <p:pic>
        <p:nvPicPr>
          <p:cNvPr id="2050" name="Picture 2" descr="G:\Falling Ball\terminal-velocity.jpeg"/>
          <p:cNvPicPr>
            <a:picLocks noGrp="1" noChangeAspect="1" noChangeArrowheads="1"/>
          </p:cNvPicPr>
          <p:nvPr>
            <p:ph idx="1"/>
          </p:nvPr>
        </p:nvPicPr>
        <p:blipFill>
          <a:blip r:embed="rId3" cstate="print"/>
          <a:srcRect/>
          <a:stretch>
            <a:fillRect/>
          </a:stretch>
        </p:blipFill>
        <p:spPr bwMode="auto">
          <a:xfrm>
            <a:off x="0" y="2362200"/>
            <a:ext cx="2057400" cy="3694627"/>
          </a:xfrm>
          <a:prstGeom prst="rect">
            <a:avLst/>
          </a:prstGeom>
          <a:noFill/>
        </p:spPr>
      </p:pic>
      <p:pic>
        <p:nvPicPr>
          <p:cNvPr id="6" name="Picture 3" descr="G:\Falling Ball\dijagram.png"/>
          <p:cNvPicPr>
            <a:picLocks noChangeAspect="1" noChangeArrowheads="1"/>
          </p:cNvPicPr>
          <p:nvPr/>
        </p:nvPicPr>
        <p:blipFill>
          <a:blip r:embed="rId4" cstate="print"/>
          <a:srcRect/>
          <a:stretch>
            <a:fillRect/>
          </a:stretch>
        </p:blipFill>
        <p:spPr bwMode="auto">
          <a:xfrm>
            <a:off x="2819400" y="2514600"/>
            <a:ext cx="5897137" cy="31813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sr-Latn-CS" dirty="0" smtClean="0"/>
              <a:t>Problem</a:t>
            </a:r>
            <a:endParaRPr lang="en-US" dirty="0"/>
          </a:p>
        </p:txBody>
      </p:sp>
      <p:sp>
        <p:nvSpPr>
          <p:cNvPr id="3" name="Content Placeholder 2"/>
          <p:cNvSpPr>
            <a:spLocks noGrp="1"/>
          </p:cNvSpPr>
          <p:nvPr>
            <p:ph sz="half" idx="1"/>
          </p:nvPr>
        </p:nvSpPr>
        <p:spPr>
          <a:xfrm>
            <a:off x="304800" y="1795645"/>
            <a:ext cx="5334000" cy="4623816"/>
          </a:xfrm>
        </p:spPr>
        <p:txBody>
          <a:bodyPr>
            <a:normAutofit fontScale="70000" lnSpcReduction="20000"/>
          </a:bodyPr>
          <a:lstStyle/>
          <a:p>
            <a:pPr marL="118872" indent="0">
              <a:buNone/>
            </a:pPr>
            <a:r>
              <a:rPr lang="en-US" sz="3800" dirty="0" smtClean="0"/>
              <a:t>An electronic balance (1) is connected to a PC (5) in order to record the time dependence of the measured weight. A light frame (4) is mounted on a tall beaker (2) filled with water. The frame has a holder (3) allowing controlled release of a small ball such that it falls into the water. The beaker is placed on the balance as depicted in the Figure. </a:t>
            </a:r>
            <a:r>
              <a:rPr lang="en-US" sz="3800" b="1" dirty="0" smtClean="0"/>
              <a:t>Investigate how the readings of the balance reflect the different phases of the motion of the ball.</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28800"/>
            <a:ext cx="2743200" cy="459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motion of the ball</a:t>
            </a:r>
            <a:endParaRPr lang="en-US" dirty="0"/>
          </a:p>
        </p:txBody>
      </p:sp>
      <p:pic>
        <p:nvPicPr>
          <p:cNvPr id="6" name="Picture 2" descr="G:\Falling Ball\ball.png"/>
          <p:cNvPicPr>
            <a:picLocks noChangeAspect="1" noChangeArrowheads="1"/>
          </p:cNvPicPr>
          <p:nvPr/>
        </p:nvPicPr>
        <p:blipFill>
          <a:blip r:embed="rId3" cstate="print"/>
          <a:srcRect/>
          <a:stretch>
            <a:fillRect/>
          </a:stretch>
        </p:blipFill>
        <p:spPr bwMode="auto">
          <a:xfrm>
            <a:off x="3810000" y="2057400"/>
            <a:ext cx="5334000" cy="4548793"/>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7955" y="1524000"/>
                <a:ext cx="5249845" cy="2279983"/>
              </a:xfrm>
              <a:prstGeom prst="rect">
                <a:avLst/>
              </a:prstGeom>
            </p:spPr>
            <p:txBody>
              <a:bodyPr wrap="square">
                <a:spAutoFit/>
              </a:bodyPr>
              <a:lstStyle/>
              <a:p>
                <a:pPr marL="118872" indent="0" algn="ctr">
                  <a:buNone/>
                </a:pPr>
                <a14:m>
                  <m:oMathPara xmlns:m="http://schemas.openxmlformats.org/officeDocument/2006/math" xmlns="">
                    <m:oMathParaPr>
                      <m:jc m:val="centerGroup"/>
                    </m:oMathParaPr>
                    <m:oMath xmlns:m="http://schemas.openxmlformats.org/officeDocument/2006/math">
                      <m:sSub>
                        <m:sSubPr>
                          <m:ctrlPr>
                            <a:rPr lang="en-US" sz="2800" b="1" i="1" smtClean="0">
                              <a:latin typeface="Cambria Math"/>
                            </a:rPr>
                          </m:ctrlPr>
                        </m:sSubPr>
                        <m:e>
                          <m:r>
                            <a:rPr lang="en-US" sz="2800" b="1" i="1">
                              <a:latin typeface="Cambria Math"/>
                            </a:rPr>
                            <m:t>𝑭</m:t>
                          </m:r>
                        </m:e>
                        <m:sub>
                          <m:r>
                            <a:rPr lang="en-US" sz="2800" b="1" i="1">
                              <a:latin typeface="Cambria Math"/>
                            </a:rPr>
                            <m:t>𝒑</m:t>
                          </m:r>
                        </m:sub>
                      </m:sSub>
                      <m:r>
                        <a:rPr lang="en-US" sz="2800" b="1" i="1">
                          <a:latin typeface="Cambria Math"/>
                        </a:rPr>
                        <m:t>=</m:t>
                      </m:r>
                      <m:sSub>
                        <m:sSubPr>
                          <m:ctrlPr>
                            <a:rPr lang="en-US" sz="2800" b="1" i="1">
                              <a:latin typeface="Cambria Math"/>
                            </a:rPr>
                          </m:ctrlPr>
                        </m:sSubPr>
                        <m:e>
                          <m:r>
                            <a:rPr lang="en-US" sz="2800" b="1" i="1">
                              <a:latin typeface="Cambria Math"/>
                              <a:ea typeface="Cambria Math"/>
                            </a:rPr>
                            <m:t>𝝆</m:t>
                          </m:r>
                        </m:e>
                        <m:sub>
                          <m:r>
                            <a:rPr lang="en-US" sz="2800" b="1" i="1">
                              <a:latin typeface="Cambria Math"/>
                            </a:rPr>
                            <m:t>𝟎</m:t>
                          </m:r>
                        </m:sub>
                      </m:sSub>
                      <m:r>
                        <a:rPr lang="en-US" sz="2800" b="1" i="1">
                          <a:latin typeface="Cambria Math"/>
                          <a:ea typeface="Cambria Math"/>
                        </a:rPr>
                        <m:t>∙</m:t>
                      </m:r>
                      <m:r>
                        <a:rPr lang="en-US" sz="2800" b="1" i="1">
                          <a:latin typeface="Cambria Math"/>
                        </a:rPr>
                        <m:t>𝑽</m:t>
                      </m:r>
                      <m:r>
                        <a:rPr lang="en-US" sz="2800" b="1" i="1">
                          <a:latin typeface="Cambria Math"/>
                          <a:ea typeface="Cambria Math"/>
                        </a:rPr>
                        <m:t>∙</m:t>
                      </m:r>
                      <m:r>
                        <a:rPr lang="en-US" sz="2800" b="1" i="1">
                          <a:latin typeface="Cambria Math"/>
                        </a:rPr>
                        <m:t>𝒈</m:t>
                      </m:r>
                      <m:r>
                        <a:rPr lang="en-US" sz="2800" b="0" i="1" smtClean="0">
                          <a:latin typeface="Cambria Math"/>
                        </a:rPr>
                        <m:t>−</m:t>
                      </m:r>
                      <m:r>
                        <m:rPr>
                          <m:nor/>
                        </m:rPr>
                        <a:rPr lang="en-US" sz="2800" b="0" i="0" smtClean="0">
                          <a:latin typeface="Cambria Math"/>
                        </a:rPr>
                        <m:t>Buoyant</m:t>
                      </m:r>
                      <m:r>
                        <m:rPr>
                          <m:nor/>
                        </m:rPr>
                        <a:rPr lang="en-US" sz="2800" b="0" i="0" smtClean="0">
                          <a:latin typeface="Cambria Math"/>
                        </a:rPr>
                        <m:t> </m:t>
                      </m:r>
                      <m:r>
                        <m:rPr>
                          <m:nor/>
                        </m:rPr>
                        <a:rPr lang="en-US" sz="2800" b="0" i="0" smtClean="0">
                          <a:latin typeface="Cambria Math"/>
                        </a:rPr>
                        <m:t>force</m:t>
                      </m:r>
                    </m:oMath>
                  </m:oMathPara>
                </a14:m>
                <a:endParaRPr lang="en-US" sz="2800" b="0" dirty="0" smtClean="0"/>
              </a:p>
              <a:p>
                <a:pPr marL="118872" indent="0" algn="ctr">
                  <a:buNone/>
                </a:pPr>
                <a:endParaRPr lang="en-US" sz="2800" i="1" dirty="0" smtClean="0">
                  <a:latin typeface="Cambria Math"/>
                </a:endParaRPr>
              </a:p>
              <a:p>
                <a:pPr marL="118872" indent="0" algn="ctr">
                  <a:buNone/>
                </a:pPr>
                <a14:m>
                  <m:oMathPara xmlns:m="http://schemas.openxmlformats.org/officeDocument/2006/math" xmlns="">
                    <m:oMathParaPr>
                      <m:jc m:val="centerGroup"/>
                    </m:oMathParaPr>
                    <m:oMath xmlns:m="http://schemas.openxmlformats.org/officeDocument/2006/math">
                      <m:sSub>
                        <m:sSubPr>
                          <m:ctrlPr>
                            <a:rPr lang="en-US" sz="2800" i="1" smtClean="0">
                              <a:latin typeface="Cambria Math"/>
                            </a:rPr>
                          </m:ctrlPr>
                        </m:sSubPr>
                        <m:e>
                          <m:r>
                            <a:rPr lang="en-US" sz="2800" i="1" smtClean="0">
                              <a:latin typeface="Cambria Math"/>
                              <a:ea typeface="Cambria Math"/>
                            </a:rPr>
                            <m:t>𝜌</m:t>
                          </m:r>
                        </m:e>
                        <m:sub>
                          <m:r>
                            <a:rPr lang="en-US" sz="2800" b="0" i="1" smtClean="0">
                              <a:latin typeface="Cambria Math"/>
                            </a:rPr>
                            <m:t>0</m:t>
                          </m:r>
                        </m:sub>
                      </m:sSub>
                      <m:r>
                        <a:rPr lang="en-US" sz="2800" b="0" i="1" smtClean="0">
                          <a:latin typeface="Cambria Math"/>
                        </a:rPr>
                        <m:t>−</m:t>
                      </m:r>
                      <m:r>
                        <m:rPr>
                          <m:nor/>
                        </m:rPr>
                        <a:rPr lang="en-US" sz="2800" b="0" i="0" smtClean="0">
                          <a:latin typeface="Cambria Math"/>
                        </a:rPr>
                        <m:t>density</m:t>
                      </m:r>
                      <m:r>
                        <m:rPr>
                          <m:nor/>
                        </m:rPr>
                        <a:rPr lang="en-US" sz="2800" b="0" i="0" smtClean="0">
                          <a:latin typeface="Cambria Math"/>
                        </a:rPr>
                        <m:t> </m:t>
                      </m:r>
                      <m:r>
                        <m:rPr>
                          <m:nor/>
                        </m:rPr>
                        <a:rPr lang="en-US" sz="2800" b="0" i="0" smtClean="0">
                          <a:latin typeface="Cambria Math"/>
                        </a:rPr>
                        <m:t>of</m:t>
                      </m:r>
                      <m:r>
                        <m:rPr>
                          <m:nor/>
                        </m:rPr>
                        <a:rPr lang="en-US" sz="2800" b="0" i="0" smtClean="0">
                          <a:latin typeface="Cambria Math"/>
                        </a:rPr>
                        <m:t> </m:t>
                      </m:r>
                      <m:r>
                        <m:rPr>
                          <m:nor/>
                        </m:rPr>
                        <a:rPr lang="en-US" sz="2800" b="0" i="0" smtClean="0">
                          <a:latin typeface="Cambria Math"/>
                        </a:rPr>
                        <m:t>the</m:t>
                      </m:r>
                      <m:r>
                        <m:rPr>
                          <m:nor/>
                        </m:rPr>
                        <a:rPr lang="en-US" sz="2800" b="0" i="0" smtClean="0">
                          <a:latin typeface="Cambria Math"/>
                        </a:rPr>
                        <m:t> </m:t>
                      </m:r>
                      <m:r>
                        <m:rPr>
                          <m:nor/>
                        </m:rPr>
                        <a:rPr lang="en-US" sz="2800" b="0" i="0" smtClean="0">
                          <a:latin typeface="Cambria Math"/>
                        </a:rPr>
                        <m:t>liquid</m:t>
                      </m:r>
                    </m:oMath>
                  </m:oMathPara>
                </a14:m>
                <a:endParaRPr lang="en-US" sz="2800" dirty="0" smtClean="0"/>
              </a:p>
              <a:p>
                <a:pPr marL="118872" indent="0" algn="ctr">
                  <a:buNone/>
                </a:pPr>
                <a:endParaRPr lang="en-US" sz="2800" b="0" i="1" dirty="0" smtClean="0">
                  <a:latin typeface="Cambria Math"/>
                </a:endParaRPr>
              </a:p>
              <a:p>
                <a:pPr marL="118872" indent="0" algn="ctr">
                  <a:buNone/>
                </a:pPr>
                <a14:m>
                  <m:oMathPara xmlns:m="http://schemas.openxmlformats.org/officeDocument/2006/math" xmlns="">
                    <m:oMathParaPr>
                      <m:jc m:val="centerGroup"/>
                    </m:oMathParaPr>
                    <m:oMath xmlns:m="http://schemas.openxmlformats.org/officeDocument/2006/math">
                      <m:r>
                        <a:rPr lang="en-US" sz="2800" b="0" i="1" smtClean="0">
                          <a:latin typeface="Cambria Math"/>
                        </a:rPr>
                        <m:t>𝑉</m:t>
                      </m:r>
                      <m:r>
                        <a:rPr lang="en-US" sz="2800" b="0" i="1" smtClean="0">
                          <a:latin typeface="Cambria Math"/>
                        </a:rPr>
                        <m:t>−</m:t>
                      </m:r>
                      <m:r>
                        <m:rPr>
                          <m:nor/>
                        </m:rPr>
                        <a:rPr lang="en-US" sz="2800" b="0" i="0" smtClean="0">
                          <a:latin typeface="Cambria Math"/>
                        </a:rPr>
                        <m:t>volume</m:t>
                      </m:r>
                      <m:r>
                        <m:rPr>
                          <m:nor/>
                        </m:rPr>
                        <a:rPr lang="en-US" sz="2800" b="0" i="0" smtClean="0">
                          <a:latin typeface="Cambria Math"/>
                        </a:rPr>
                        <m:t> </m:t>
                      </m:r>
                      <m:r>
                        <m:rPr>
                          <m:nor/>
                        </m:rPr>
                        <a:rPr lang="en-US" sz="2800" b="0" i="0" smtClean="0">
                          <a:latin typeface="Cambria Math"/>
                        </a:rPr>
                        <m:t>of</m:t>
                      </m:r>
                      <m:r>
                        <m:rPr>
                          <m:nor/>
                        </m:rPr>
                        <a:rPr lang="en-US" sz="2800" b="0" i="0" smtClean="0">
                          <a:latin typeface="Cambria Math"/>
                        </a:rPr>
                        <m:t> </m:t>
                      </m:r>
                      <m:r>
                        <m:rPr>
                          <m:nor/>
                        </m:rPr>
                        <a:rPr lang="en-US" sz="2800" b="0" i="0" smtClean="0">
                          <a:latin typeface="Cambria Math"/>
                        </a:rPr>
                        <m:t>the</m:t>
                      </m:r>
                      <m:r>
                        <m:rPr>
                          <m:nor/>
                        </m:rPr>
                        <a:rPr lang="en-US" sz="2800" b="0" i="0" smtClean="0">
                          <a:latin typeface="Cambria Math"/>
                        </a:rPr>
                        <m:t> </m:t>
                      </m:r>
                      <m:r>
                        <m:rPr>
                          <m:nor/>
                        </m:rPr>
                        <a:rPr lang="en-US" sz="2800" b="0" i="0" smtClean="0">
                          <a:latin typeface="Cambria Math"/>
                        </a:rPr>
                        <m:t>body</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7955" y="1524000"/>
                <a:ext cx="5249845" cy="22799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55" y="4038600"/>
                <a:ext cx="4792645" cy="989117"/>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2800" b="1" i="1" smtClean="0">
                              <a:latin typeface="Cambria Math"/>
                            </a:rPr>
                          </m:ctrlPr>
                        </m:sSubPr>
                        <m:e>
                          <m:r>
                            <a:rPr lang="en-US" sz="2800" b="1" i="1" smtClean="0">
                              <a:latin typeface="Cambria Math"/>
                            </a:rPr>
                            <m:t>𝑭</m:t>
                          </m:r>
                        </m:e>
                        <m:sub>
                          <m:r>
                            <a:rPr lang="en-US" sz="2800" b="1" i="1" smtClean="0">
                              <a:latin typeface="Cambria Math"/>
                            </a:rPr>
                            <m:t>𝒈</m:t>
                          </m:r>
                        </m:sub>
                      </m:sSub>
                      <m:r>
                        <a:rPr lang="en-US" sz="2800" b="1" i="1" smtClean="0">
                          <a:latin typeface="Cambria Math"/>
                        </a:rPr>
                        <m:t>=</m:t>
                      </m:r>
                      <m:r>
                        <a:rPr lang="en-US" sz="2800" b="1" i="1" smtClean="0">
                          <a:latin typeface="Cambria Math"/>
                        </a:rPr>
                        <m:t>𝒎𝒈</m:t>
                      </m:r>
                      <m:r>
                        <a:rPr lang="en-US" sz="2800" b="0" i="1" smtClean="0">
                          <a:latin typeface="Cambria Math"/>
                        </a:rPr>
                        <m:t>−</m:t>
                      </m:r>
                      <m:r>
                        <m:rPr>
                          <m:nor/>
                        </m:rPr>
                        <a:rPr lang="en-US" sz="2800" b="0" i="0" smtClean="0">
                          <a:latin typeface="Cambria Math"/>
                        </a:rPr>
                        <m:t>Gravity</m:t>
                      </m:r>
                    </m:oMath>
                  </m:oMathPara>
                </a14:m>
                <a:endParaRPr lang="en-US" sz="2800" b="0" i="0" dirty="0" smtClean="0">
                  <a:latin typeface="Cambria Math"/>
                </a:endParaRPr>
              </a:p>
              <a:p>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7955" y="4038600"/>
                <a:ext cx="4792645" cy="989117"/>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7200" dirty="0" smtClean="0"/>
              <a:t>Viscosity</a:t>
            </a:r>
            <a:endParaRPr lang="en-US" sz="7200" dirty="0"/>
          </a:p>
        </p:txBody>
      </p:sp>
      <p:sp>
        <p:nvSpPr>
          <p:cNvPr id="6" name="Content Placeholder 5"/>
          <p:cNvSpPr>
            <a:spLocks noGrp="1"/>
          </p:cNvSpPr>
          <p:nvPr>
            <p:ph idx="1"/>
          </p:nvPr>
        </p:nvSpPr>
        <p:spPr>
          <a:xfrm>
            <a:off x="304800" y="1752600"/>
            <a:ext cx="6705600" cy="4800600"/>
          </a:xfrm>
        </p:spPr>
        <p:txBody>
          <a:bodyPr>
            <a:normAutofit/>
          </a:bodyPr>
          <a:lstStyle/>
          <a:p>
            <a:endParaRPr lang="sr-Latn-CS" dirty="0" smtClean="0"/>
          </a:p>
          <a:p>
            <a:r>
              <a:rPr lang="sr-Latn-CS" sz="4000" dirty="0" smtClean="0"/>
              <a:t>R</a:t>
            </a:r>
            <a:r>
              <a:rPr lang="en-US" sz="4000" dirty="0" smtClean="0"/>
              <a:t>e</a:t>
            </a:r>
            <a:r>
              <a:rPr lang="sr-Latn-CS" sz="4000" dirty="0" smtClean="0"/>
              <a:t>p</a:t>
            </a:r>
            <a:r>
              <a:rPr lang="en-US" sz="4000" dirty="0" smtClean="0"/>
              <a:t>resenting the internal resistance of the fluid to motion </a:t>
            </a:r>
          </a:p>
          <a:p>
            <a:endParaRPr lang="en-US" sz="4000" dirty="0" smtClean="0"/>
          </a:p>
          <a:p>
            <a:endParaRPr lang="sr-Latn-CS" sz="4000" dirty="0" smtClean="0"/>
          </a:p>
        </p:txBody>
      </p:sp>
      <p:pic>
        <p:nvPicPr>
          <p:cNvPr id="8" name="Picture 7" descr="Viscosity.gif"/>
          <p:cNvPicPr>
            <a:picLocks noChangeAspect="1"/>
          </p:cNvPicPr>
          <p:nvPr/>
        </p:nvPicPr>
        <p:blipFill>
          <a:blip r:embed="rId3" cstate="print"/>
          <a:stretch>
            <a:fillRect/>
          </a:stretch>
        </p:blipFill>
        <p:spPr>
          <a:xfrm>
            <a:off x="7315200" y="1752600"/>
            <a:ext cx="1295400" cy="4733925"/>
          </a:xfrm>
          <a:prstGeom prst="rect">
            <a:avLst/>
          </a:prstGeom>
        </p:spPr>
      </p:pic>
    </p:spTree>
    <p:extLst>
      <p:ext uri="{BB962C8B-B14F-4D97-AF65-F5344CB8AC3E}">
        <p14:creationId xmlns:p14="http://schemas.microsoft.com/office/powerpoint/2010/main" val="1963585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a:t>
            </a:r>
            <a:r>
              <a:rPr lang="sr-Latn-CS" sz="6000" dirty="0" smtClean="0"/>
              <a:t>Stokes</a:t>
            </a:r>
            <a:r>
              <a:rPr lang="en-US" sz="6000" dirty="0" smtClean="0"/>
              <a:t>’  </a:t>
            </a:r>
            <a:r>
              <a:rPr lang="sr-Latn-CS" sz="6000" dirty="0" smtClean="0"/>
              <a:t>law</a:t>
            </a:r>
            <a:endParaRPr lang="en-US" sz="6000" dirty="0"/>
          </a:p>
        </p:txBody>
      </p:sp>
      <mc:AlternateContent xmlns:mc="http://schemas.openxmlformats.org/markup-compatibility/2006" xmlns:a14="http://schemas.microsoft.com/office/drawing/2010/main">
        <mc:Choice Requires="a14">
          <p:sp>
            <p:nvSpPr>
              <p:cNvPr id="6" name="TextBox 5"/>
              <p:cNvSpPr txBox="1"/>
              <p:nvPr/>
            </p:nvSpPr>
            <p:spPr>
              <a:xfrm>
                <a:off x="31214" y="2209800"/>
                <a:ext cx="5668731" cy="332398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4800" i="1" smtClean="0">
                              <a:latin typeface="Cambria Math"/>
                            </a:rPr>
                          </m:ctrlPr>
                        </m:sSubPr>
                        <m:e>
                          <m:r>
                            <a:rPr lang="en-US" sz="4800" b="0" i="1" smtClean="0">
                              <a:latin typeface="Cambria Math"/>
                            </a:rPr>
                            <m:t>𝐹</m:t>
                          </m:r>
                        </m:e>
                        <m:sub>
                          <m:r>
                            <a:rPr lang="en-US" sz="4800" b="0" i="1" smtClean="0">
                              <a:latin typeface="Cambria Math"/>
                            </a:rPr>
                            <m:t>𝑑</m:t>
                          </m:r>
                        </m:sub>
                      </m:sSub>
                      <m:r>
                        <a:rPr lang="en-US" sz="4800" b="0" i="1" smtClean="0">
                          <a:latin typeface="Cambria Math"/>
                        </a:rPr>
                        <m:t>=6</m:t>
                      </m:r>
                      <m:r>
                        <a:rPr lang="en-US" sz="4800" b="0" i="1" smtClean="0">
                          <a:latin typeface="Cambria Math"/>
                          <a:ea typeface="Cambria Math"/>
                        </a:rPr>
                        <m:t>𝜋𝜇</m:t>
                      </m:r>
                      <m:r>
                        <a:rPr lang="en-US" sz="4800" b="0" i="1" smtClean="0">
                          <a:latin typeface="Cambria Math"/>
                          <a:ea typeface="Cambria Math"/>
                        </a:rPr>
                        <m:t>𝑅𝑣</m:t>
                      </m:r>
                    </m:oMath>
                  </m:oMathPara>
                </a14:m>
                <a:endParaRPr lang="en-US" sz="4800" b="0" dirty="0" smtClean="0">
                  <a:ea typeface="Cambria Math"/>
                </a:endParaRPr>
              </a:p>
              <a:p>
                <a:endParaRPr lang="en-US" sz="4800" dirty="0" smtClean="0"/>
              </a:p>
              <a:p>
                <a14:m>
                  <m:oMathPara xmlns:m="http://schemas.openxmlformats.org/officeDocument/2006/math" xmlns="">
                    <m:oMathParaPr>
                      <m:jc m:val="centerGroup"/>
                    </m:oMathParaPr>
                    <m:oMath xmlns:m="http://schemas.openxmlformats.org/officeDocument/2006/math">
                      <m:r>
                        <a:rPr lang="en-US" sz="3800" i="1" smtClean="0">
                          <a:latin typeface="Cambria Math"/>
                          <a:ea typeface="Cambria Math"/>
                        </a:rPr>
                        <m:t>𝜇</m:t>
                      </m:r>
                      <m:r>
                        <a:rPr lang="en-US" sz="3800" b="0" i="1" smtClean="0">
                          <a:latin typeface="Cambria Math"/>
                          <a:ea typeface="Cambria Math"/>
                        </a:rPr>
                        <m:t>−</m:t>
                      </m:r>
                      <m:r>
                        <m:rPr>
                          <m:nor/>
                        </m:rPr>
                        <a:rPr lang="en-US" sz="3800" b="0" i="0" smtClean="0">
                          <a:latin typeface="Cambria Math"/>
                          <a:ea typeface="Cambria Math"/>
                        </a:rPr>
                        <m:t>viscosity</m:t>
                      </m:r>
                      <m:r>
                        <m:rPr>
                          <m:nor/>
                        </m:rPr>
                        <a:rPr lang="en-US" sz="3800" b="0" i="0" smtClean="0">
                          <a:latin typeface="Cambria Math"/>
                          <a:ea typeface="Cambria Math"/>
                        </a:rPr>
                        <m:t> </m:t>
                      </m:r>
                      <m:r>
                        <m:rPr>
                          <m:nor/>
                        </m:rPr>
                        <a:rPr lang="en-US" sz="3800" b="0" i="0" smtClean="0">
                          <a:latin typeface="Cambria Math"/>
                          <a:ea typeface="Cambria Math"/>
                        </a:rPr>
                        <m:t>coefficient</m:t>
                      </m:r>
                    </m:oMath>
                  </m:oMathPara>
                </a14:m>
                <a:endParaRPr lang="en-US" sz="3800" b="0" dirty="0" smtClean="0">
                  <a:ea typeface="Cambria Math"/>
                </a:endParaRPr>
              </a:p>
              <a:p>
                <a14:m>
                  <m:oMathPara xmlns:m="http://schemas.openxmlformats.org/officeDocument/2006/math" xmlns="">
                    <m:oMathParaPr>
                      <m:jc m:val="centerGroup"/>
                    </m:oMathParaPr>
                    <m:oMath xmlns:m="http://schemas.openxmlformats.org/officeDocument/2006/math">
                      <m:r>
                        <a:rPr lang="en-US" sz="3800" b="0" i="1" smtClean="0">
                          <a:latin typeface="Cambria Math"/>
                        </a:rPr>
                        <m:t>𝑅</m:t>
                      </m:r>
                      <m:r>
                        <a:rPr lang="en-US" sz="3800" b="0" i="1" smtClean="0">
                          <a:latin typeface="Cambria Math"/>
                        </a:rPr>
                        <m:t>−</m:t>
                      </m:r>
                      <m:r>
                        <m:rPr>
                          <m:nor/>
                        </m:rPr>
                        <a:rPr lang="en-US" sz="3800" b="0" i="0" smtClean="0">
                          <a:latin typeface="Cambria Math"/>
                        </a:rPr>
                        <m:t>radius</m:t>
                      </m:r>
                      <m:r>
                        <m:rPr>
                          <m:nor/>
                        </m:rPr>
                        <a:rPr lang="en-US" sz="3800" b="0" i="0" smtClean="0">
                          <a:latin typeface="Cambria Math"/>
                        </a:rPr>
                        <m:t> </m:t>
                      </m:r>
                      <m:r>
                        <m:rPr>
                          <m:nor/>
                        </m:rPr>
                        <a:rPr lang="en-US" sz="3800" b="0" i="0" smtClean="0">
                          <a:latin typeface="Cambria Math"/>
                        </a:rPr>
                        <m:t>of</m:t>
                      </m:r>
                      <m:r>
                        <m:rPr>
                          <m:nor/>
                        </m:rPr>
                        <a:rPr lang="en-US" sz="3800" b="0" i="0" smtClean="0">
                          <a:latin typeface="Cambria Math"/>
                        </a:rPr>
                        <m:t> </m:t>
                      </m:r>
                      <m:r>
                        <m:rPr>
                          <m:nor/>
                        </m:rPr>
                        <a:rPr lang="en-US" sz="3800" b="0" i="0" smtClean="0">
                          <a:latin typeface="Cambria Math"/>
                        </a:rPr>
                        <m:t>the</m:t>
                      </m:r>
                      <m:r>
                        <m:rPr>
                          <m:nor/>
                        </m:rPr>
                        <a:rPr lang="en-US" sz="3800" b="0" i="0" smtClean="0">
                          <a:latin typeface="Cambria Math"/>
                        </a:rPr>
                        <m:t> </m:t>
                      </m:r>
                      <m:r>
                        <m:rPr>
                          <m:nor/>
                        </m:rPr>
                        <a:rPr lang="en-US" sz="3800" b="0" i="0" smtClean="0">
                          <a:latin typeface="Cambria Math"/>
                        </a:rPr>
                        <m:t>ball</m:t>
                      </m:r>
                    </m:oMath>
                  </m:oMathPara>
                </a14:m>
                <a:endParaRPr lang="en-US" sz="3800" b="0" dirty="0" smtClean="0"/>
              </a:p>
              <a:p>
                <a14:m>
                  <m:oMathPara xmlns:m="http://schemas.openxmlformats.org/officeDocument/2006/math" xmlns="">
                    <m:oMathParaPr>
                      <m:jc m:val="centerGroup"/>
                    </m:oMathParaPr>
                    <m:oMath xmlns:m="http://schemas.openxmlformats.org/officeDocument/2006/math">
                      <m:r>
                        <a:rPr lang="en-US" sz="3800" b="0" i="1" smtClean="0">
                          <a:latin typeface="Cambria Math"/>
                        </a:rPr>
                        <m:t>𝑣</m:t>
                      </m:r>
                      <m:r>
                        <a:rPr lang="en-US" sz="3800" b="0" i="1" smtClean="0">
                          <a:latin typeface="Cambria Math"/>
                        </a:rPr>
                        <m:t>− </m:t>
                      </m:r>
                      <m:r>
                        <m:rPr>
                          <m:nor/>
                        </m:rPr>
                        <a:rPr lang="en-US" sz="3800" b="0" i="0" smtClean="0">
                          <a:latin typeface="Cambria Math"/>
                        </a:rPr>
                        <m:t>velocity</m:t>
                      </m:r>
                      <m:r>
                        <m:rPr>
                          <m:nor/>
                        </m:rPr>
                        <a:rPr lang="en-US" sz="3800" b="0" i="0" smtClean="0">
                          <a:latin typeface="Cambria Math"/>
                        </a:rPr>
                        <m:t> </m:t>
                      </m:r>
                      <m:r>
                        <m:rPr>
                          <m:nor/>
                        </m:rPr>
                        <a:rPr lang="en-US" sz="3800" b="0" i="0" smtClean="0">
                          <a:latin typeface="Cambria Math"/>
                        </a:rPr>
                        <m:t>of</m:t>
                      </m:r>
                      <m:r>
                        <m:rPr>
                          <m:nor/>
                        </m:rPr>
                        <a:rPr lang="en-US" sz="3800" b="0" i="0" smtClean="0">
                          <a:latin typeface="Cambria Math"/>
                        </a:rPr>
                        <m:t> </m:t>
                      </m:r>
                      <m:r>
                        <m:rPr>
                          <m:nor/>
                        </m:rPr>
                        <a:rPr lang="en-US" sz="3800" b="0" i="0" smtClean="0">
                          <a:latin typeface="Cambria Math"/>
                        </a:rPr>
                        <m:t>the</m:t>
                      </m:r>
                      <m:r>
                        <m:rPr>
                          <m:nor/>
                        </m:rPr>
                        <a:rPr lang="en-US" sz="3800" b="0" i="0" smtClean="0">
                          <a:latin typeface="Cambria Math"/>
                        </a:rPr>
                        <m:t> </m:t>
                      </m:r>
                      <m:r>
                        <m:rPr>
                          <m:nor/>
                        </m:rPr>
                        <a:rPr lang="en-US" sz="3800" b="0" i="0" smtClean="0">
                          <a:latin typeface="Cambria Math"/>
                        </a:rPr>
                        <m:t>ball</m:t>
                      </m:r>
                    </m:oMath>
                  </m:oMathPara>
                </a14:m>
                <a:endParaRPr lang="en-US" sz="38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31214" y="2209800"/>
                <a:ext cx="5668731" cy="3323987"/>
              </a:xfrm>
              <a:prstGeom prst="rect">
                <a:avLst/>
              </a:prstGeom>
              <a:blipFill rotWithShape="1">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524000"/>
            <a:ext cx="3598607" cy="5177742"/>
          </a:xfrm>
          <a:prstGeom prst="rect">
            <a:avLst/>
          </a:prstGeom>
        </p:spPr>
      </p:pic>
    </p:spTree>
    <p:extLst>
      <p:ext uri="{BB962C8B-B14F-4D97-AF65-F5344CB8AC3E}">
        <p14:creationId xmlns:p14="http://schemas.microsoft.com/office/powerpoint/2010/main" val="3281124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10515600" cy="1673352"/>
          </a:xfrm>
        </p:spPr>
        <p:txBody>
          <a:bodyPr>
            <a:normAutofit/>
          </a:bodyPr>
          <a:lstStyle/>
          <a:p>
            <a:r>
              <a:rPr lang="x-none" dirty="0" smtClean="0"/>
              <a:t>		</a:t>
            </a:r>
            <a:r>
              <a:rPr lang="en-US" dirty="0" smtClean="0"/>
              <a:t>Why does the weight change?</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57350"/>
            <a:ext cx="2477736" cy="51054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733799" y="2047875"/>
                <a:ext cx="2146357" cy="55823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2800" b="0" i="1" smtClean="0">
                          <a:latin typeface="Cambria Math"/>
                        </a:rPr>
                        <m:t>𝑁</m:t>
                      </m:r>
                      <m:r>
                        <a:rPr lang="en-US" sz="2800" b="0" i="1" smtClean="0">
                          <a:latin typeface="Cambria Math"/>
                        </a:rPr>
                        <m:t>=</m:t>
                      </m:r>
                      <m:r>
                        <a:rPr lang="en-US" sz="2800" b="0" i="1" smtClean="0">
                          <a:latin typeface="Cambria Math"/>
                        </a:rPr>
                        <m:t>𝐹</m:t>
                      </m:r>
                      <m:r>
                        <a:rPr lang="en-US" sz="2800" b="0" i="1" smtClean="0">
                          <a:latin typeface="Cambria Math"/>
                        </a:rPr>
                        <m:t>+</m:t>
                      </m:r>
                      <m:sSub>
                        <m:sSubPr>
                          <m:ctrlPr>
                            <a:rPr lang="en-US" sz="2800" b="0" i="1" smtClean="0">
                              <a:latin typeface="Cambria Math"/>
                            </a:rPr>
                          </m:ctrlPr>
                        </m:sSubPr>
                        <m:e>
                          <m:r>
                            <a:rPr lang="en-US" sz="2800" b="0" i="1" smtClean="0">
                              <a:latin typeface="Cambria Math"/>
                            </a:rPr>
                            <m:t>𝐹</m:t>
                          </m:r>
                          <m:r>
                            <a:rPr lang="en-US" sz="2800" b="0" i="1" smtClean="0">
                              <a:latin typeface="Cambria Math"/>
                            </a:rPr>
                            <m:t>′</m:t>
                          </m:r>
                        </m:e>
                        <m:sub>
                          <m:r>
                            <a:rPr lang="en-US" sz="2800" b="0" i="1" smtClean="0">
                              <a:latin typeface="Cambria Math"/>
                            </a:rPr>
                            <m:t>𝑔</m:t>
                          </m:r>
                        </m:sub>
                      </m:sSub>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733799" y="2047875"/>
                <a:ext cx="2146357" cy="5582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48050" y="2971800"/>
                <a:ext cx="4611519" cy="39190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𝐹</m:t>
                          </m:r>
                          <m:r>
                            <a:rPr lang="en-US" b="0" i="1" smtClean="0">
                              <a:latin typeface="Cambria Math"/>
                            </a:rPr>
                            <m:t>′</m:t>
                          </m:r>
                        </m:e>
                        <m:sub>
                          <m:r>
                            <a:rPr lang="en-US" b="0" i="1" smtClean="0">
                              <a:latin typeface="Cambria Math"/>
                            </a:rPr>
                            <m:t>𝑔</m:t>
                          </m:r>
                        </m:sub>
                      </m:sSub>
                      <m:r>
                        <a:rPr lang="en-US" b="0" i="1" smtClean="0">
                          <a:latin typeface="Cambria Math"/>
                        </a:rPr>
                        <m:t>−</m:t>
                      </m:r>
                      <m:r>
                        <m:rPr>
                          <m:sty m:val="p"/>
                        </m:rPr>
                        <a:rPr lang="en-US" b="0" i="0" smtClean="0">
                          <a:latin typeface="Cambria Math"/>
                        </a:rPr>
                        <m:t>Gravitational</m:t>
                      </m:r>
                      <m:r>
                        <a:rPr lang="en-US" b="0" i="0" smtClean="0">
                          <a:latin typeface="Cambria Math"/>
                        </a:rPr>
                        <m:t> </m:t>
                      </m:r>
                      <m:r>
                        <m:rPr>
                          <m:sty m:val="p"/>
                        </m:rPr>
                        <a:rPr lang="en-US" b="0" i="0" smtClean="0">
                          <a:latin typeface="Cambria Math"/>
                        </a:rPr>
                        <m:t>force</m:t>
                      </m:r>
                      <m:r>
                        <a:rPr lang="en-US" b="0" i="0" smtClean="0">
                          <a:latin typeface="Cambria Math"/>
                        </a:rPr>
                        <m:t> </m:t>
                      </m:r>
                      <m:r>
                        <m:rPr>
                          <m:sty m:val="p"/>
                        </m:rPr>
                        <a:rPr lang="en-US" b="0" i="0" smtClean="0">
                          <a:latin typeface="Cambria Math"/>
                        </a:rPr>
                        <m:t>acting</m:t>
                      </m:r>
                      <m:r>
                        <a:rPr lang="en-US" b="0" i="0" smtClean="0">
                          <a:latin typeface="Cambria Math"/>
                        </a:rPr>
                        <m:t> </m:t>
                      </m:r>
                      <m:r>
                        <m:rPr>
                          <m:sty m:val="p"/>
                        </m:rPr>
                        <a:rPr lang="en-US" b="0" i="0" smtClean="0">
                          <a:latin typeface="Cambria Math"/>
                        </a:rPr>
                        <m:t>on</m:t>
                      </m:r>
                      <m:r>
                        <a:rPr lang="en-US" b="0" i="0" smtClean="0">
                          <a:latin typeface="Cambria Math"/>
                        </a:rPr>
                        <m:t> </m:t>
                      </m:r>
                      <m:r>
                        <m:rPr>
                          <m:sty m:val="p"/>
                        </m:rPr>
                        <a:rPr lang="en-US" b="0" i="0" smtClean="0">
                          <a:latin typeface="Cambria Math"/>
                        </a:rPr>
                        <m:t>the</m:t>
                      </m:r>
                      <m:r>
                        <a:rPr lang="en-US" b="0" i="0" smtClean="0">
                          <a:latin typeface="Cambria Math"/>
                        </a:rPr>
                        <m:t> </m:t>
                      </m:r>
                      <m:r>
                        <m:rPr>
                          <m:sty m:val="p"/>
                        </m:rPr>
                        <a:rPr lang="en-US" b="0" i="0" smtClean="0">
                          <a:latin typeface="Cambria Math"/>
                        </a:rPr>
                        <m:t>water</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448050" y="2971800"/>
                <a:ext cx="4611519" cy="391902"/>
              </a:xfrm>
              <a:prstGeom prst="rect">
                <a:avLst/>
              </a:prstGeom>
              <a:blipFill rotWithShape="1">
                <a:blip r:embed="rId4"/>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48050" y="3448816"/>
                <a:ext cx="4343625" cy="39190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𝑔</m:t>
                          </m:r>
                        </m:sub>
                      </m:sSub>
                      <m:r>
                        <a:rPr lang="en-US" b="0" i="1" smtClean="0">
                          <a:latin typeface="Cambria Math"/>
                        </a:rPr>
                        <m:t>−</m:t>
                      </m:r>
                      <m:r>
                        <m:rPr>
                          <m:sty m:val="p"/>
                        </m:rPr>
                        <a:rPr lang="en-US" b="0" i="0" smtClean="0">
                          <a:latin typeface="Cambria Math"/>
                        </a:rPr>
                        <m:t>Gravitational</m:t>
                      </m:r>
                      <m:r>
                        <a:rPr lang="en-US" b="0" i="0" smtClean="0">
                          <a:latin typeface="Cambria Math"/>
                        </a:rPr>
                        <m:t> </m:t>
                      </m:r>
                      <m:r>
                        <m:rPr>
                          <m:sty m:val="p"/>
                        </m:rPr>
                        <a:rPr lang="en-US" b="0" i="0" smtClean="0">
                          <a:latin typeface="Cambria Math"/>
                        </a:rPr>
                        <m:t>force</m:t>
                      </m:r>
                      <m:r>
                        <a:rPr lang="en-US" b="0" i="0" smtClean="0">
                          <a:latin typeface="Cambria Math"/>
                        </a:rPr>
                        <m:t> </m:t>
                      </m:r>
                      <m:r>
                        <m:rPr>
                          <m:sty m:val="p"/>
                        </m:rPr>
                        <a:rPr lang="en-US" b="0" i="0" smtClean="0">
                          <a:latin typeface="Cambria Math"/>
                        </a:rPr>
                        <m:t>acting</m:t>
                      </m:r>
                      <m:r>
                        <a:rPr lang="en-US" b="0" i="0" smtClean="0">
                          <a:latin typeface="Cambria Math"/>
                        </a:rPr>
                        <m:t> </m:t>
                      </m:r>
                      <m:r>
                        <m:rPr>
                          <m:sty m:val="p"/>
                        </m:rPr>
                        <a:rPr lang="en-US" b="0" i="0" smtClean="0">
                          <a:latin typeface="Cambria Math"/>
                        </a:rPr>
                        <m:t>on</m:t>
                      </m:r>
                      <m:r>
                        <a:rPr lang="en-US" b="0" i="0" smtClean="0">
                          <a:latin typeface="Cambria Math"/>
                        </a:rPr>
                        <m:t> </m:t>
                      </m:r>
                      <m:r>
                        <m:rPr>
                          <m:sty m:val="p"/>
                        </m:rPr>
                        <a:rPr lang="en-US" b="0" i="0" smtClean="0">
                          <a:latin typeface="Cambria Math"/>
                        </a:rPr>
                        <m:t>the</m:t>
                      </m:r>
                      <m:r>
                        <a:rPr lang="en-US" b="0" i="0" smtClean="0">
                          <a:latin typeface="Cambria Math"/>
                        </a:rPr>
                        <m:t> </m:t>
                      </m:r>
                      <m:r>
                        <m:rPr>
                          <m:sty m:val="p"/>
                        </m:rPr>
                        <a:rPr lang="en-US" b="0" i="0" smtClean="0">
                          <a:latin typeface="Cambria Math"/>
                        </a:rPr>
                        <m:t>ball</m:t>
                      </m:r>
                      <m:r>
                        <a:rPr lang="en-US" b="0" i="0" smtClean="0">
                          <a:latin typeface="Cambria Math"/>
                        </a:rPr>
                        <m:t> </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448050" y="3448816"/>
                <a:ext cx="4343625" cy="391902"/>
              </a:xfrm>
              <a:prstGeom prst="rect">
                <a:avLst/>
              </a:prstGeom>
              <a:blipFill rotWithShape="1">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48050" y="3962400"/>
                <a:ext cx="3930307"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𝐹</m:t>
                      </m:r>
                      <m:r>
                        <a:rPr lang="en-US" b="0" i="1" smtClean="0">
                          <a:latin typeface="Cambria Math"/>
                        </a:rPr>
                        <m:t> −</m:t>
                      </m:r>
                      <m:r>
                        <m:rPr>
                          <m:nor/>
                        </m:rPr>
                        <a:rPr lang="en-US" b="0" i="0" smtClean="0">
                          <a:latin typeface="Cambria Math"/>
                        </a:rPr>
                        <m:t>resulting</m:t>
                      </m:r>
                      <m:r>
                        <m:rPr>
                          <m:nor/>
                        </m:rPr>
                        <a:rPr lang="en-US" b="0" i="0" smtClean="0">
                          <a:latin typeface="Cambria Math"/>
                        </a:rPr>
                        <m:t> </m:t>
                      </m:r>
                      <m:r>
                        <m:rPr>
                          <m:nor/>
                        </m:rPr>
                        <a:rPr lang="en-US" b="0" i="0" smtClean="0">
                          <a:latin typeface="Cambria Math"/>
                        </a:rPr>
                        <m:t>buoyant</m:t>
                      </m:r>
                      <m:r>
                        <m:rPr>
                          <m:nor/>
                        </m:rPr>
                        <a:rPr lang="en-US" b="0" i="0" smtClean="0">
                          <a:latin typeface="Cambria Math"/>
                        </a:rPr>
                        <m:t> </m:t>
                      </m:r>
                      <m:r>
                        <m:rPr>
                          <m:nor/>
                        </m:rPr>
                        <a:rPr lang="en-US" b="0" i="0" smtClean="0">
                          <a:latin typeface="Cambria Math"/>
                        </a:rPr>
                        <m:t>force</m:t>
                      </m:r>
                      <m:r>
                        <m:rPr>
                          <m:nor/>
                        </m:rPr>
                        <a:rPr lang="en-US" b="0" i="0" smtClean="0">
                          <a:latin typeface="Cambria Math"/>
                        </a:rPr>
                        <m:t> </m:t>
                      </m:r>
                      <m:r>
                        <m:rPr>
                          <m:nor/>
                        </m:rPr>
                        <a:rPr lang="en-US" b="0" i="0" smtClean="0">
                          <a:latin typeface="Cambria Math"/>
                        </a:rPr>
                        <m:t>and</m:t>
                      </m:r>
                      <m:r>
                        <m:rPr>
                          <m:nor/>
                        </m:rPr>
                        <a:rPr lang="en-US" b="0" i="0" smtClean="0">
                          <a:latin typeface="Cambria Math"/>
                        </a:rPr>
                        <m:t> </m:t>
                      </m:r>
                      <m:r>
                        <m:rPr>
                          <m:nor/>
                        </m:rPr>
                        <a:rPr lang="en-US" b="0" i="0" smtClean="0">
                          <a:latin typeface="Cambria Math"/>
                        </a:rPr>
                        <m:t>drag</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448050" y="3962400"/>
                <a:ext cx="3930307" cy="369332"/>
              </a:xfrm>
              <a:prstGeom prst="rect">
                <a:avLst/>
              </a:prstGeom>
              <a:blipFill rotWithShape="1">
                <a:blip r:embed="rId6"/>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126269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in motion of the ball</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24" y="1600200"/>
            <a:ext cx="1731458" cy="480115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80534"/>
            <a:ext cx="1627193" cy="482081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600200"/>
            <a:ext cx="1676400" cy="480682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585452"/>
            <a:ext cx="2101656" cy="4878636"/>
          </a:xfrm>
          <a:prstGeom prst="rect">
            <a:avLst/>
          </a:prstGeom>
        </p:spPr>
      </p:pic>
      <p:sp>
        <p:nvSpPr>
          <p:cNvPr id="22" name="TextBox 21"/>
          <p:cNvSpPr txBox="1"/>
          <p:nvPr/>
        </p:nvSpPr>
        <p:spPr>
          <a:xfrm>
            <a:off x="151724" y="6464088"/>
            <a:ext cx="1829476" cy="369332"/>
          </a:xfrm>
          <a:prstGeom prst="rect">
            <a:avLst/>
          </a:prstGeom>
          <a:noFill/>
        </p:spPr>
        <p:txBody>
          <a:bodyPr wrap="square" rtlCol="0">
            <a:spAutoFit/>
          </a:bodyPr>
          <a:lstStyle/>
          <a:p>
            <a:r>
              <a:rPr lang="en-US" dirty="0" smtClean="0"/>
              <a:t>Phase 1</a:t>
            </a:r>
            <a:endParaRPr lang="en-US" dirty="0"/>
          </a:p>
        </p:txBody>
      </p:sp>
      <p:sp>
        <p:nvSpPr>
          <p:cNvPr id="23" name="TextBox 22"/>
          <p:cNvSpPr txBox="1"/>
          <p:nvPr/>
        </p:nvSpPr>
        <p:spPr>
          <a:xfrm>
            <a:off x="2286000" y="6464088"/>
            <a:ext cx="1550993" cy="369332"/>
          </a:xfrm>
          <a:prstGeom prst="rect">
            <a:avLst/>
          </a:prstGeom>
          <a:noFill/>
        </p:spPr>
        <p:txBody>
          <a:bodyPr wrap="square" rtlCol="0">
            <a:spAutoFit/>
          </a:bodyPr>
          <a:lstStyle/>
          <a:p>
            <a:r>
              <a:rPr lang="en-US" dirty="0" smtClean="0"/>
              <a:t>Phase 2</a:t>
            </a:r>
            <a:endParaRPr lang="en-US" dirty="0"/>
          </a:p>
        </p:txBody>
      </p:sp>
      <p:sp>
        <p:nvSpPr>
          <p:cNvPr id="24" name="TextBox 23"/>
          <p:cNvSpPr txBox="1"/>
          <p:nvPr/>
        </p:nvSpPr>
        <p:spPr>
          <a:xfrm>
            <a:off x="4350774" y="6464088"/>
            <a:ext cx="1371600" cy="369332"/>
          </a:xfrm>
          <a:prstGeom prst="rect">
            <a:avLst/>
          </a:prstGeom>
          <a:noFill/>
        </p:spPr>
        <p:txBody>
          <a:bodyPr wrap="square" rtlCol="0">
            <a:spAutoFit/>
          </a:bodyPr>
          <a:lstStyle/>
          <a:p>
            <a:r>
              <a:rPr lang="en-US" dirty="0" smtClean="0"/>
              <a:t>Phase 3</a:t>
            </a:r>
            <a:endParaRPr lang="en-US" dirty="0"/>
          </a:p>
        </p:txBody>
      </p:sp>
      <p:sp>
        <p:nvSpPr>
          <p:cNvPr id="26" name="TextBox 25"/>
          <p:cNvSpPr txBox="1"/>
          <p:nvPr/>
        </p:nvSpPr>
        <p:spPr>
          <a:xfrm>
            <a:off x="6553200" y="6453633"/>
            <a:ext cx="1752600" cy="369332"/>
          </a:xfrm>
          <a:prstGeom prst="rect">
            <a:avLst/>
          </a:prstGeom>
          <a:noFill/>
        </p:spPr>
        <p:txBody>
          <a:bodyPr wrap="square" rtlCol="0">
            <a:spAutoFit/>
          </a:bodyPr>
          <a:lstStyle/>
          <a:p>
            <a:r>
              <a:rPr lang="en-US" dirty="0" smtClean="0"/>
              <a:t>Phase 4</a:t>
            </a:r>
            <a:endParaRPr lang="en-US" dirty="0"/>
          </a:p>
        </p:txBody>
      </p:sp>
    </p:spTree>
    <p:extLst>
      <p:ext uri="{BB962C8B-B14F-4D97-AF65-F5344CB8AC3E}">
        <p14:creationId xmlns:p14="http://schemas.microsoft.com/office/powerpoint/2010/main" val="3404816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8229600" cy="1252728"/>
          </a:xfrm>
        </p:spPr>
        <p:txBody>
          <a:bodyPr/>
          <a:lstStyle/>
          <a:p>
            <a:r>
              <a:rPr lang="en-US" dirty="0" smtClean="0"/>
              <a:t>		</a:t>
            </a:r>
            <a:r>
              <a:rPr lang="en-US" sz="4400" dirty="0" smtClean="0"/>
              <a:t>Readings of the Balance</a:t>
            </a:r>
            <a:endParaRPr lang="en-US" sz="4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0639" y="1774825"/>
            <a:ext cx="6162721" cy="4625975"/>
          </a:xfrm>
        </p:spPr>
      </p:pic>
    </p:spTree>
    <p:extLst>
      <p:ext uri="{BB962C8B-B14F-4D97-AF65-F5344CB8AC3E}">
        <p14:creationId xmlns:p14="http://schemas.microsoft.com/office/powerpoint/2010/main" val="465258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Falling Ball\Voda1.jpg"/>
          <p:cNvPicPr>
            <a:picLocks noChangeAspect="1" noChangeArrowheads="1"/>
          </p:cNvPicPr>
          <p:nvPr/>
        </p:nvPicPr>
        <p:blipFill>
          <a:blip r:embed="rId3" cstate="print"/>
          <a:stretch>
            <a:fillRect/>
          </a:stretch>
        </p:blipFill>
        <p:spPr bwMode="auto">
          <a:xfrm>
            <a:off x="0" y="1295401"/>
            <a:ext cx="9144000" cy="5562600"/>
          </a:xfrm>
          <a:prstGeom prst="rect">
            <a:avLst/>
          </a:prstGeom>
          <a:noFill/>
        </p:spPr>
      </p:pic>
      <p:sp>
        <p:nvSpPr>
          <p:cNvPr id="2" name="Title 1"/>
          <p:cNvSpPr>
            <a:spLocks noGrp="1"/>
          </p:cNvSpPr>
          <p:nvPr>
            <p:ph type="title"/>
          </p:nvPr>
        </p:nvSpPr>
        <p:spPr/>
        <p:txBody>
          <a:bodyPr/>
          <a:lstStyle/>
          <a:p>
            <a:r>
              <a:rPr lang="en-US" dirty="0" smtClean="0"/>
              <a:t>Thank you for your attention!</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2901</TotalTime>
  <Words>836</Words>
  <Application>Microsoft Macintosh PowerPoint</Application>
  <PresentationFormat>On-screen Show (4:3)</PresentationFormat>
  <Paragraphs>90</Paragraphs>
  <Slides>15</Slides>
  <Notes>10</Notes>
  <HiddenSlides>6</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PowerPoint Presentation</vt:lpstr>
      <vt:lpstr>   Problem</vt:lpstr>
      <vt:lpstr>   The motion of the ball</vt:lpstr>
      <vt:lpstr>Viscosity</vt:lpstr>
      <vt:lpstr>  Stokes’  law</vt:lpstr>
      <vt:lpstr>  Why does the weight change?</vt:lpstr>
      <vt:lpstr>Phases in motion of the ball</vt:lpstr>
      <vt:lpstr>  Readings of the Balance</vt:lpstr>
      <vt:lpstr>Thank you for your attention!</vt:lpstr>
      <vt:lpstr>Fluids</vt:lpstr>
      <vt:lpstr>Newton's law of viscosity</vt:lpstr>
      <vt:lpstr> Coefficient  of viscosity</vt:lpstr>
      <vt:lpstr>Newtonian and Non- Newtonian fluids</vt:lpstr>
      <vt:lpstr>Newtonian and Non-Newtonian fliuds</vt:lpstr>
      <vt:lpstr>Terminal velocity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STEFAN</dc:creator>
  <cp:lastModifiedBy>Dean Polimac</cp:lastModifiedBy>
  <cp:revision>146</cp:revision>
  <dcterms:created xsi:type="dcterms:W3CDTF">2006-08-16T00:00:00Z</dcterms:created>
  <dcterms:modified xsi:type="dcterms:W3CDTF">2015-06-19T21:44:50Z</dcterms:modified>
</cp:coreProperties>
</file>