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sldIdLst>
    <p:sldId id="256" r:id="rId2"/>
    <p:sldId id="257" r:id="rId3"/>
    <p:sldId id="258" r:id="rId4"/>
    <p:sldId id="259" r:id="rId5"/>
    <p:sldId id="265" r:id="rId6"/>
    <p:sldId id="266" r:id="rId7"/>
    <p:sldId id="267" r:id="rId8"/>
    <p:sldId id="269" r:id="rId9"/>
    <p:sldId id="268" r:id="rId10"/>
    <p:sldId id="272"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41" autoAdjust="0"/>
  </p:normalViewPr>
  <p:slideViewPr>
    <p:cSldViewPr>
      <p:cViewPr>
        <p:scale>
          <a:sx n="76" d="100"/>
          <a:sy n="76" d="100"/>
        </p:scale>
        <p:origin x="-294" y="1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1B3CF-FA41-4EEE-9BCC-7FFF951BC4D3}"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3F1C9-B7F0-4D19-B626-D588F27483F4}" type="slidenum">
              <a:rPr lang="en-US" smtClean="0"/>
              <a:pPr/>
              <a:t>‹#›</a:t>
            </a:fld>
            <a:endParaRPr lang="en-US"/>
          </a:p>
        </p:txBody>
      </p:sp>
    </p:spTree>
    <p:extLst>
      <p:ext uri="{BB962C8B-B14F-4D97-AF65-F5344CB8AC3E}">
        <p14:creationId xmlns:p14="http://schemas.microsoft.com/office/powerpoint/2010/main" val="232877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Tagma of the fly, the head, consists of </a:t>
            </a:r>
            <a:r>
              <a:rPr lang="en-US" dirty="0" err="1" smtClean="0"/>
              <a:t>ocelli</a:t>
            </a:r>
            <a:r>
              <a:rPr lang="en-US" dirty="0" smtClean="0"/>
              <a:t>, antennae, compound eyes, and the mouthparts. </a:t>
            </a:r>
          </a:p>
          <a:p>
            <a:r>
              <a:rPr lang="en-US" dirty="0" smtClean="0"/>
              <a:t>2) Thorax, bears the wings and contains the flight muscles on the second segment</a:t>
            </a:r>
          </a:p>
          <a:p>
            <a:r>
              <a:rPr lang="en-US" dirty="0" smtClean="0"/>
              <a:t>3) Abdomen</a:t>
            </a:r>
          </a:p>
          <a:p>
            <a:endParaRPr lang="en-US" dirty="0"/>
          </a:p>
        </p:txBody>
      </p:sp>
      <p:sp>
        <p:nvSpPr>
          <p:cNvPr id="4" name="Slide Number Placeholder 3"/>
          <p:cNvSpPr>
            <a:spLocks noGrp="1"/>
          </p:cNvSpPr>
          <p:nvPr>
            <p:ph type="sldNum" sz="quarter" idx="10"/>
          </p:nvPr>
        </p:nvSpPr>
        <p:spPr/>
        <p:txBody>
          <a:bodyPr/>
          <a:lstStyle/>
          <a:p>
            <a:fld id="{5C93F1C9-B7F0-4D19-B626-D588F27483F4}" type="slidenum">
              <a:rPr lang="en-US" smtClean="0"/>
              <a:pPr/>
              <a:t>4</a:t>
            </a:fld>
            <a:endParaRPr lang="en-US"/>
          </a:p>
        </p:txBody>
      </p:sp>
    </p:spTree>
    <p:extLst>
      <p:ext uri="{BB962C8B-B14F-4D97-AF65-F5344CB8AC3E}">
        <p14:creationId xmlns:p14="http://schemas.microsoft.com/office/powerpoint/2010/main" val="357250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Tiny Hairs on Foot</a:t>
            </a:r>
          </a:p>
          <a:p>
            <a:r>
              <a:rPr lang="en-US" dirty="0" smtClean="0"/>
              <a:t>Insect feet often have microscopic bristle-like hairs, that are stiff enough to find the small inconsistencies in surfaces. Most ceiling and wall materials such as wood, drywall, ceiling tile and even concrete and glass, have very tiny pits and holes, making them porous. Insects can feel the holes and pits in the surface and grab into them with the stiff hairs on the bottoms of their feet. This keeps the insect tethered to the surface.</a:t>
            </a:r>
            <a:endParaRPr lang="sr-Latn-RS" dirty="0" smtClean="0"/>
          </a:p>
          <a:p>
            <a:endParaRPr lang="en-US" dirty="0"/>
          </a:p>
        </p:txBody>
      </p:sp>
      <p:sp>
        <p:nvSpPr>
          <p:cNvPr id="4" name="Slide Number Placeholder 3"/>
          <p:cNvSpPr>
            <a:spLocks noGrp="1"/>
          </p:cNvSpPr>
          <p:nvPr>
            <p:ph type="sldNum" sz="quarter" idx="10"/>
          </p:nvPr>
        </p:nvSpPr>
        <p:spPr/>
        <p:txBody>
          <a:bodyPr/>
          <a:lstStyle/>
          <a:p>
            <a:fld id="{5C93F1C9-B7F0-4D19-B626-D588F27483F4}" type="slidenum">
              <a:rPr lang="en-US" smtClean="0"/>
              <a:pPr/>
              <a:t>5</a:t>
            </a:fld>
            <a:endParaRPr lang="en-US"/>
          </a:p>
        </p:txBody>
      </p:sp>
    </p:spTree>
    <p:extLst>
      <p:ext uri="{BB962C8B-B14F-4D97-AF65-F5344CB8AC3E}">
        <p14:creationId xmlns:p14="http://schemas.microsoft.com/office/powerpoint/2010/main" val="362960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Walking upside-down requires a careful balance of adhesion and weight, and specialized trekking tools to combat the constant tug of gravity.</a:t>
            </a:r>
          </a:p>
          <a:p>
            <a:r>
              <a:rPr lang="en-US" dirty="0" smtClean="0"/>
              <a:t>Each fly foot has two fat footpads that give the insect plenty of surface area with which to cling. The adhesive pads on the feet, called </a:t>
            </a:r>
            <a:r>
              <a:rPr lang="en-US" dirty="0" err="1" smtClean="0"/>
              <a:t>pulvilli</a:t>
            </a:r>
            <a:r>
              <a:rPr lang="en-US" dirty="0" smtClean="0"/>
              <a:t>, come equipped with tiny hairs that have spatula-like tips. These hairs are called setae.</a:t>
            </a:r>
          </a:p>
          <a:p>
            <a:r>
              <a:rPr lang="en-US" dirty="0" smtClean="0"/>
              <a:t>Scientists once thought that the curved shape of the hairs suggested that flies used them to grip onto the ceiling. In fact, the hairs produce a glue-like substance made of sugars and oils.</a:t>
            </a:r>
          </a:p>
          <a:p>
            <a:endParaRPr lang="en-US" dirty="0"/>
          </a:p>
        </p:txBody>
      </p:sp>
      <p:sp>
        <p:nvSpPr>
          <p:cNvPr id="4" name="Slide Number Placeholder 3"/>
          <p:cNvSpPr>
            <a:spLocks noGrp="1"/>
          </p:cNvSpPr>
          <p:nvPr>
            <p:ph type="sldNum" sz="quarter" idx="10"/>
          </p:nvPr>
        </p:nvSpPr>
        <p:spPr/>
        <p:txBody>
          <a:bodyPr/>
          <a:lstStyle/>
          <a:p>
            <a:fld id="{5C93F1C9-B7F0-4D19-B626-D588F27483F4}" type="slidenum">
              <a:rPr lang="en-US" smtClean="0"/>
              <a:pPr/>
              <a:t>6</a:t>
            </a:fld>
            <a:endParaRPr lang="en-US"/>
          </a:p>
        </p:txBody>
      </p:sp>
    </p:spTree>
    <p:extLst>
      <p:ext uri="{BB962C8B-B14F-4D97-AF65-F5344CB8AC3E}">
        <p14:creationId xmlns:p14="http://schemas.microsoft.com/office/powerpoint/2010/main" val="394760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3F1C9-B7F0-4D19-B626-D588F27483F4}" type="slidenum">
              <a:rPr lang="en-US" smtClean="0"/>
              <a:pPr/>
              <a:t>7</a:t>
            </a:fld>
            <a:endParaRPr lang="en-US"/>
          </a:p>
        </p:txBody>
      </p:sp>
    </p:spTree>
    <p:extLst>
      <p:ext uri="{BB962C8B-B14F-4D97-AF65-F5344CB8AC3E}">
        <p14:creationId xmlns:p14="http://schemas.microsoft.com/office/powerpoint/2010/main" val="194378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Cohesive Forces</a:t>
            </a:r>
          </a:p>
          <a:p>
            <a:r>
              <a:rPr lang="en-US" dirty="0" smtClean="0"/>
              <a:t>Cohesive forces are the intermolecular forces (such as those from hydrogen bonding and Van der Waals forces) which cause a tendency in liquids to resist separation. These attractive forces exist between molecules of the same substance. For instance, rain falls in droplets, rather than a fine mist, because water has strong cohesion which pulls its molecules tightly together, forming droplets. This force tends to unite molecules of a liquid, gathering them into relatively large clusters due to the molecules' dislike for its surrounding.</a:t>
            </a:r>
          </a:p>
          <a:p>
            <a:endParaRPr lang="en-US" dirty="0" smtClean="0"/>
          </a:p>
          <a:p>
            <a:r>
              <a:rPr lang="en-US" dirty="0" smtClean="0"/>
              <a:t>Adhesive Forces</a:t>
            </a:r>
          </a:p>
          <a:p>
            <a:r>
              <a:rPr lang="en-US" dirty="0" smtClean="0"/>
              <a:t>Adhesive forces are the attractive forces between unlike molecules. They are caused by forces acting between two substances, such as mechanical forces (sticking together) and electrostatic forces (attraction due to opposing charges). In the case of a liquid wetting agent, adhesion causes the liquid to cling to the surface on which it rests. When water is poured on clean glass, it tends to spread, forming a thin, uniform film over the glasses surface. This is because the adhesive forces between water and glass are strong enough to pull the water molecules out of their spherical formation and hold them against the surface of the glass, thus avoiding the repulsion between like molecules.</a:t>
            </a:r>
            <a:endParaRPr lang="en-US" dirty="0"/>
          </a:p>
        </p:txBody>
      </p:sp>
      <p:sp>
        <p:nvSpPr>
          <p:cNvPr id="4" name="Slide Number Placeholder 3"/>
          <p:cNvSpPr>
            <a:spLocks noGrp="1"/>
          </p:cNvSpPr>
          <p:nvPr>
            <p:ph type="sldNum" sz="quarter" idx="10"/>
          </p:nvPr>
        </p:nvSpPr>
        <p:spPr/>
        <p:txBody>
          <a:bodyPr/>
          <a:lstStyle/>
          <a:p>
            <a:fld id="{5C93F1C9-B7F0-4D19-B626-D588F27483F4}" type="slidenum">
              <a:rPr lang="en-US" smtClean="0"/>
              <a:pPr/>
              <a:t>8</a:t>
            </a:fld>
            <a:endParaRPr lang="en-US"/>
          </a:p>
        </p:txBody>
      </p:sp>
    </p:spTree>
    <p:extLst>
      <p:ext uri="{BB962C8B-B14F-4D97-AF65-F5344CB8AC3E}">
        <p14:creationId xmlns:p14="http://schemas.microsoft.com/office/powerpoint/2010/main" val="222573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3F1C9-B7F0-4D19-B626-D588F27483F4}" type="slidenum">
              <a:rPr lang="en-US" smtClean="0"/>
              <a:pPr/>
              <a:t>10</a:t>
            </a:fld>
            <a:endParaRPr lang="en-US"/>
          </a:p>
        </p:txBody>
      </p:sp>
    </p:spTree>
    <p:extLst>
      <p:ext uri="{BB962C8B-B14F-4D97-AF65-F5344CB8AC3E}">
        <p14:creationId xmlns:p14="http://schemas.microsoft.com/office/powerpoint/2010/main" val="142854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Animal" TargetMode="External"/><Relationship Id="rId7" Type="http://schemas.openxmlformats.org/officeDocument/2006/relationships/hyperlink" Target="http://en.wikipedia.org/w/index.php?title=Antliophora&amp;action=edit&amp;redlink=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en.wikipedia.org/wiki/Panorpida" TargetMode="External"/><Relationship Id="rId5" Type="http://schemas.openxmlformats.org/officeDocument/2006/relationships/hyperlink" Target="http://en.wikipedia.org/wiki/Insect" TargetMode="External"/><Relationship Id="rId4" Type="http://schemas.openxmlformats.org/officeDocument/2006/relationships/hyperlink" Target="http://en.wikipedia.org/wiki/Arthropo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7400"/>
            <a:ext cx="9144000" cy="4648200"/>
          </a:xfrm>
        </p:spPr>
        <p:txBody>
          <a:bodyPr>
            <a:normAutofit/>
          </a:bodyPr>
          <a:lstStyle/>
          <a:p>
            <a:pPr algn="ctr"/>
            <a:r>
              <a:rPr lang="en-US" sz="5600" dirty="0" smtClean="0">
                <a:effectLst>
                  <a:outerShdw blurRad="38100" dist="38100" dir="2700000" algn="tl">
                    <a:srgbClr val="000000">
                      <a:alpha val="43137"/>
                    </a:srgbClr>
                  </a:outerShdw>
                </a:effectLst>
                <a:latin typeface="+mj-lt"/>
                <a:ea typeface="Arial Unicode MS" pitchFamily="34" charset="-128"/>
                <a:cs typeface="Levenim MT" pitchFamily="2" charset="-79"/>
              </a:rPr>
              <a:t>International Young Naturalists’ Tournament </a:t>
            </a:r>
            <a:endParaRPr lang="en-US" sz="5600" dirty="0">
              <a:effectLst>
                <a:outerShdw blurRad="38100" dist="38100" dir="2700000" algn="tl">
                  <a:srgbClr val="000000">
                    <a:alpha val="43137"/>
                  </a:srgbClr>
                </a:outerShdw>
              </a:effectLst>
              <a:latin typeface="+mj-lt"/>
              <a:ea typeface="Arial Unicode MS" pitchFamily="34" charset="-128"/>
              <a:cs typeface="Levenim MT" pitchFamily="2" charset="-79"/>
            </a:endParaRPr>
          </a:p>
        </p:txBody>
      </p:sp>
      <p:sp>
        <p:nvSpPr>
          <p:cNvPr id="2" name="Title 1"/>
          <p:cNvSpPr>
            <a:spLocks noGrp="1"/>
          </p:cNvSpPr>
          <p:nvPr>
            <p:ph type="ctrTitle"/>
          </p:nvPr>
        </p:nvSpPr>
        <p:spPr>
          <a:xfrm>
            <a:off x="-4038600" y="4343400"/>
            <a:ext cx="13487400" cy="2057400"/>
          </a:xfrm>
        </p:spPr>
        <p:txBody>
          <a:bodyPr>
            <a:normAutofit/>
          </a:bodyPr>
          <a:lstStyle/>
          <a:p>
            <a:pPr marL="4171950" lvl="8" indent="-514350" algn="ctr"/>
            <a:r>
              <a:rPr lang="en-US" sz="3600" b="1" dirty="0" smtClean="0">
                <a:solidFill>
                  <a:srgbClr val="92D050"/>
                </a:solidFill>
                <a:effectLst>
                  <a:outerShdw blurRad="38100" dist="38100" dir="2700000" algn="tl">
                    <a:srgbClr val="000000">
                      <a:alpha val="43137"/>
                    </a:srgbClr>
                  </a:outerShdw>
                </a:effectLst>
                <a:latin typeface="+mj-lt"/>
                <a:ea typeface="Arial Unicode MS" pitchFamily="34" charset="-128"/>
                <a:cs typeface="Levenim MT" pitchFamily="2" charset="-79"/>
              </a:rPr>
              <a:t> </a:t>
            </a:r>
            <a:r>
              <a:rPr lang="sr-Latn-RS" sz="3600" b="1" dirty="0" smtClean="0">
                <a:solidFill>
                  <a:srgbClr val="92D050"/>
                </a:solidFill>
                <a:effectLst>
                  <a:outerShdw blurRad="38100" dist="38100" dir="2700000" algn="tl">
                    <a:srgbClr val="000000">
                      <a:alpha val="43137"/>
                    </a:srgbClr>
                  </a:outerShdw>
                </a:effectLst>
                <a:latin typeface="+mj-lt"/>
                <a:ea typeface="Arial Unicode MS" pitchFamily="34" charset="-128"/>
                <a:cs typeface="Levenim MT" pitchFamily="2" charset="-79"/>
              </a:rPr>
              <a:t>1</a:t>
            </a:r>
            <a:r>
              <a:rPr lang="en-US" sz="3600" b="1" dirty="0" smtClean="0">
                <a:solidFill>
                  <a:srgbClr val="92D050"/>
                </a:solidFill>
                <a:effectLst>
                  <a:outerShdw blurRad="38100" dist="38100" dir="2700000" algn="tl">
                    <a:srgbClr val="000000">
                      <a:alpha val="43137"/>
                    </a:srgbClr>
                  </a:outerShdw>
                </a:effectLst>
                <a:latin typeface="+mj-lt"/>
                <a:ea typeface="Arial Unicode MS" pitchFamily="34" charset="-128"/>
                <a:cs typeface="Levenim MT" pitchFamily="2" charset="-79"/>
              </a:rPr>
              <a:t>5.Fly</a:t>
            </a:r>
            <a:r>
              <a:rPr lang="en-US" sz="3600" b="1" dirty="0" smtClean="0">
                <a:latin typeface="+mj-lt"/>
                <a:ea typeface="Arial Unicode MS" pitchFamily="34" charset="-128"/>
                <a:cs typeface="Levenim MT" pitchFamily="2" charset="-79"/>
              </a:rPr>
              <a:t/>
            </a:r>
            <a:br>
              <a:rPr lang="en-US" sz="3600" b="1" dirty="0" smtClean="0">
                <a:latin typeface="+mj-lt"/>
                <a:ea typeface="Arial Unicode MS" pitchFamily="34" charset="-128"/>
                <a:cs typeface="Levenim MT" pitchFamily="2" charset="-79"/>
              </a:rPr>
            </a:br>
            <a:r>
              <a:rPr lang="en-US" sz="3600" dirty="0" smtClean="0">
                <a:effectLst>
                  <a:outerShdw blurRad="38100" dist="38100" dir="2700000" algn="tl">
                    <a:srgbClr val="000000">
                      <a:alpha val="43137"/>
                    </a:srgbClr>
                  </a:outerShdw>
                </a:effectLst>
                <a:latin typeface="+mj-lt"/>
                <a:ea typeface="Arial Unicode MS" pitchFamily="34" charset="-128"/>
                <a:cs typeface="Levenim MT" pitchFamily="2" charset="-79"/>
              </a:rPr>
              <a:t>Serbian team </a:t>
            </a:r>
            <a:br>
              <a:rPr lang="en-US" sz="3600" dirty="0" smtClean="0">
                <a:effectLst>
                  <a:outerShdw blurRad="38100" dist="38100" dir="2700000" algn="tl">
                    <a:srgbClr val="000000">
                      <a:alpha val="43137"/>
                    </a:srgbClr>
                  </a:outerShdw>
                </a:effectLst>
                <a:latin typeface="+mj-lt"/>
                <a:ea typeface="Arial Unicode MS" pitchFamily="34" charset="-128"/>
                <a:cs typeface="Levenim MT" pitchFamily="2" charset="-79"/>
              </a:rPr>
            </a:br>
            <a:r>
              <a:rPr lang="en-US" sz="3600" dirty="0" smtClean="0">
                <a:effectLst>
                  <a:outerShdw blurRad="38100" dist="38100" dir="2700000" algn="tl">
                    <a:srgbClr val="000000">
                      <a:alpha val="43137"/>
                    </a:srgbClr>
                  </a:outerShdw>
                </a:effectLst>
                <a:latin typeface="+mj-lt"/>
                <a:ea typeface="Arial Unicode MS" pitchFamily="34" charset="-128"/>
                <a:cs typeface="Levenim MT" pitchFamily="2" charset="-79"/>
              </a:rPr>
              <a:t>Regional Center For Talented Youth</a:t>
            </a:r>
            <a:r>
              <a:rPr lang="en-US" sz="2400" dirty="0" smtClean="0">
                <a:effectLst>
                  <a:outerShdw blurRad="38100" dist="38100" dir="2700000" algn="tl">
                    <a:srgbClr val="000000">
                      <a:alpha val="43137"/>
                    </a:srgbClr>
                  </a:outerShdw>
                </a:effectLst>
                <a:latin typeface="Levenim MT" pitchFamily="2" charset="-79"/>
                <a:ea typeface="Arial Unicode MS" pitchFamily="34" charset="-128"/>
                <a:cs typeface="Levenim MT" pitchFamily="2" charset="-79"/>
              </a:rPr>
              <a:t/>
            </a:r>
            <a:br>
              <a:rPr lang="en-US" sz="2400" dirty="0" smtClean="0">
                <a:effectLst>
                  <a:outerShdw blurRad="38100" dist="38100" dir="2700000" algn="tl">
                    <a:srgbClr val="000000">
                      <a:alpha val="43137"/>
                    </a:srgbClr>
                  </a:outerShdw>
                </a:effectLst>
                <a:latin typeface="Levenim MT" pitchFamily="2" charset="-79"/>
                <a:ea typeface="Arial Unicode MS" pitchFamily="34" charset="-128"/>
                <a:cs typeface="Levenim MT" pitchFamily="2" charset="-79"/>
              </a:rPr>
            </a:br>
            <a:endParaRPr lang="en-US" dirty="0">
              <a:effectLst>
                <a:outerShdw blurRad="38100" dist="38100" dir="2700000" algn="tl">
                  <a:srgbClr val="000000">
                    <a:alpha val="43137"/>
                  </a:srgbClr>
                </a:outerShdw>
              </a:effectLst>
              <a:latin typeface="Levenim MT" pitchFamily="2" charset="-79"/>
              <a:ea typeface="Arial Unicode MS" pitchFamily="34" charset="-128"/>
              <a:cs typeface="Levenim MT" pitchFamily="2" charset="-79"/>
            </a:endParaRPr>
          </a:p>
        </p:txBody>
      </p:sp>
      <p:grpSp>
        <p:nvGrpSpPr>
          <p:cNvPr id="6" name="Group 9"/>
          <p:cNvGrpSpPr/>
          <p:nvPr/>
        </p:nvGrpSpPr>
        <p:grpSpPr>
          <a:xfrm>
            <a:off x="533400" y="609600"/>
            <a:ext cx="8229600" cy="1266377"/>
            <a:chOff x="830801" y="546569"/>
            <a:chExt cx="7456567" cy="1045351"/>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86" y="546570"/>
              <a:ext cx="1570882" cy="104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Logo Institucije.png"/>
            <p:cNvPicPr>
              <a:picLocks noChangeAspect="1"/>
            </p:cNvPicPr>
            <p:nvPr/>
          </p:nvPicPr>
          <p:blipFill rotWithShape="1">
            <a:blip r:embed="rId3" cstate="print"/>
            <a:srcRect l="6556"/>
            <a:stretch/>
          </p:blipFill>
          <p:spPr>
            <a:xfrm>
              <a:off x="830801" y="546569"/>
              <a:ext cx="1155162" cy="1042417"/>
            </a:xfrm>
            <a:prstGeom prst="rect">
              <a:avLst/>
            </a:prstGeom>
          </p:spPr>
        </p:pic>
        <p:pic>
          <p:nvPicPr>
            <p:cNvPr id="9" name="Picture 2"/>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339"/>
            <a:stretch/>
          </p:blipFill>
          <p:spPr bwMode="auto">
            <a:xfrm>
              <a:off x="830801" y="1314155"/>
              <a:ext cx="1155161" cy="2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descr="http://www.iynt.org/belgrade/logo_2015_draft_small.jpg"/>
          <p:cNvPicPr>
            <a:picLocks noChangeAspect="1" noChangeArrowheads="1"/>
          </p:cNvPicPr>
          <p:nvPr/>
        </p:nvPicPr>
        <p:blipFill>
          <a:blip r:embed="rId5" cstate="print"/>
          <a:srcRect/>
          <a:stretch>
            <a:fillRect/>
          </a:stretch>
        </p:blipFill>
        <p:spPr bwMode="auto">
          <a:xfrm>
            <a:off x="2209800" y="609600"/>
            <a:ext cx="4389120" cy="12192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pPr marL="0" indent="0" algn="ctr">
              <a:buNone/>
            </a:pPr>
            <a:r>
              <a:rPr lang="sr-Latn-RS" dirty="0" smtClean="0"/>
              <a:t>At which ceiling fly can’t walk on?</a:t>
            </a:r>
            <a:endParaRPr lang="en-US" dirty="0"/>
          </a:p>
        </p:txBody>
      </p:sp>
      <p:sp>
        <p:nvSpPr>
          <p:cNvPr id="3" name="Content Placeholder 2"/>
          <p:cNvSpPr>
            <a:spLocks noGrp="1"/>
          </p:cNvSpPr>
          <p:nvPr>
            <p:ph sz="quarter" idx="13"/>
          </p:nvPr>
        </p:nvSpPr>
        <p:spPr>
          <a:xfrm>
            <a:off x="0" y="1905000"/>
            <a:ext cx="5035394" cy="916187"/>
          </a:xfrm>
        </p:spPr>
        <p:txBody>
          <a:bodyPr>
            <a:normAutofit/>
          </a:bodyPr>
          <a:lstStyle/>
          <a:p>
            <a:pPr marL="45720" indent="0">
              <a:buNone/>
            </a:pPr>
            <a:r>
              <a:rPr lang="sr-Latn-RS" sz="2000" dirty="0" smtClean="0"/>
              <a:t>If we put glue on the ceiling,</a:t>
            </a:r>
            <a:r>
              <a:rPr lang="en-US" sz="2000" dirty="0" smtClean="0"/>
              <a:t> fly</a:t>
            </a:r>
            <a:r>
              <a:rPr lang="sr-Latn-RS" sz="2000" dirty="0" smtClean="0"/>
              <a:t> will be stuck, so she won’t be able to walk on it</a:t>
            </a:r>
            <a:endParaRPr lang="en-US" sz="2000" dirty="0"/>
          </a:p>
        </p:txBody>
      </p:sp>
      <p:sp>
        <p:nvSpPr>
          <p:cNvPr id="5" name="TextBox 4"/>
          <p:cNvSpPr txBox="1"/>
          <p:nvPr/>
        </p:nvSpPr>
        <p:spPr>
          <a:xfrm>
            <a:off x="4648200" y="6019800"/>
            <a:ext cx="4724400" cy="646331"/>
          </a:xfrm>
          <a:prstGeom prst="rect">
            <a:avLst/>
          </a:prstGeom>
          <a:noFill/>
        </p:spPr>
        <p:txBody>
          <a:bodyPr wrap="square" rtlCol="0">
            <a:spAutoFit/>
          </a:bodyPr>
          <a:lstStyle/>
          <a:p>
            <a:r>
              <a:rPr lang="en-US" dirty="0" smtClean="0">
                <a:solidFill>
                  <a:schemeClr val="tx2"/>
                </a:solidFill>
              </a:rPr>
              <a:t>  </a:t>
            </a:r>
            <a:r>
              <a:rPr lang="sr-Latn-RS" dirty="0" smtClean="0">
                <a:solidFill>
                  <a:schemeClr val="tx2"/>
                </a:solidFill>
              </a:rPr>
              <a:t>If we</a:t>
            </a:r>
            <a:r>
              <a:rPr lang="en-US" dirty="0" smtClean="0">
                <a:solidFill>
                  <a:schemeClr val="tx2"/>
                </a:solidFill>
              </a:rPr>
              <a:t> put the</a:t>
            </a:r>
            <a:r>
              <a:rPr lang="sr-Latn-RS" dirty="0" smtClean="0">
                <a:solidFill>
                  <a:schemeClr val="tx2"/>
                </a:solidFill>
              </a:rPr>
              <a:t> same oil that she has</a:t>
            </a:r>
            <a:endParaRPr lang="en-US" dirty="0" smtClean="0">
              <a:solidFill>
                <a:schemeClr val="tx2"/>
              </a:solidFill>
            </a:endParaRPr>
          </a:p>
          <a:p>
            <a:r>
              <a:rPr lang="sr-Latn-RS" dirty="0" smtClean="0">
                <a:solidFill>
                  <a:schemeClr val="tx2"/>
                </a:solidFill>
              </a:rPr>
              <a:t> she w</a:t>
            </a:r>
            <a:r>
              <a:rPr lang="en-US" dirty="0" smtClean="0">
                <a:solidFill>
                  <a:schemeClr val="tx2"/>
                </a:solidFill>
              </a:rPr>
              <a:t>ill</a:t>
            </a:r>
            <a:r>
              <a:rPr lang="sr-Latn-RS" dirty="0" smtClean="0">
                <a:solidFill>
                  <a:schemeClr val="tx2"/>
                </a:solidFill>
              </a:rPr>
              <a:t> only slip down of the ceiling</a:t>
            </a:r>
            <a:endParaRPr lang="en-US"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810000"/>
            <a:ext cx="3276600" cy="21826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124200"/>
            <a:ext cx="3657600" cy="2745552"/>
          </a:xfrm>
          <a:prstGeom prst="rect">
            <a:avLst/>
          </a:prstGeom>
        </p:spPr>
      </p:pic>
      <p:sp>
        <p:nvSpPr>
          <p:cNvPr id="8" name="Down Arrow 7"/>
          <p:cNvSpPr/>
          <p:nvPr/>
        </p:nvSpPr>
        <p:spPr>
          <a:xfrm>
            <a:off x="6705600" y="3505200"/>
            <a:ext cx="304800" cy="457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1295400"/>
            <a:ext cx="2895600" cy="2258871"/>
          </a:xfrm>
          <a:prstGeom prst="rect">
            <a:avLst/>
          </a:prstGeom>
        </p:spPr>
      </p:pic>
    </p:spTree>
    <p:extLst>
      <p:ext uri="{BB962C8B-B14F-4D97-AF65-F5344CB8AC3E}">
        <p14:creationId xmlns:p14="http://schemas.microsoft.com/office/powerpoint/2010/main" val="335681696"/>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marL="0" indent="0" algn="ctr">
              <a:buNone/>
            </a:pPr>
            <a:r>
              <a:rPr lang="sr-Latn-RS" dirty="0" smtClean="0"/>
              <a:t>Conclusion</a:t>
            </a:r>
            <a:endParaRPr lang="en-US" dirty="0"/>
          </a:p>
        </p:txBody>
      </p:sp>
      <p:sp>
        <p:nvSpPr>
          <p:cNvPr id="3" name="Content Placeholder 2"/>
          <p:cNvSpPr>
            <a:spLocks noGrp="1"/>
          </p:cNvSpPr>
          <p:nvPr>
            <p:ph sz="quarter" idx="13"/>
          </p:nvPr>
        </p:nvSpPr>
        <p:spPr>
          <a:xfrm>
            <a:off x="0" y="1694484"/>
            <a:ext cx="4724400" cy="3868116"/>
          </a:xfrm>
        </p:spPr>
        <p:txBody>
          <a:bodyPr>
            <a:normAutofit lnSpcReduction="10000"/>
          </a:bodyPr>
          <a:lstStyle/>
          <a:p>
            <a:r>
              <a:rPr lang="sr-Latn-RS" dirty="0" smtClean="0"/>
              <a:t> The specific walking on the ceiling isn’t allowed by </a:t>
            </a:r>
            <a:r>
              <a:rPr lang="en-US" dirty="0" smtClean="0"/>
              <a:t>little </a:t>
            </a:r>
            <a:r>
              <a:rPr lang="en-US" dirty="0"/>
              <a:t>hairs on the fly’s </a:t>
            </a:r>
            <a:r>
              <a:rPr lang="en-US" dirty="0" smtClean="0"/>
              <a:t>feet</a:t>
            </a:r>
            <a:endParaRPr lang="sr-Latn-RS" dirty="0" smtClean="0"/>
          </a:p>
          <a:p>
            <a:endParaRPr lang="en-US" dirty="0" smtClean="0"/>
          </a:p>
          <a:p>
            <a:r>
              <a:rPr lang="en-US" dirty="0" smtClean="0"/>
              <a:t> </a:t>
            </a:r>
            <a:r>
              <a:rPr lang="sr-Latn-RS" dirty="0" smtClean="0"/>
              <a:t>The glue made of sugar and oil is strong enough to keep fly on the ceiling, but not too strong so she get stuck on it</a:t>
            </a:r>
          </a:p>
          <a:p>
            <a:endParaRPr lang="en-US" dirty="0" smtClean="0"/>
          </a:p>
          <a:p>
            <a:r>
              <a:rPr lang="en-US" dirty="0" smtClean="0"/>
              <a:t> </a:t>
            </a:r>
            <a:r>
              <a:rPr lang="sr-Latn-RS" dirty="0" smtClean="0"/>
              <a:t>That </a:t>
            </a:r>
            <a:r>
              <a:rPr lang="sr-Latn-RS" dirty="0"/>
              <a:t>glue </a:t>
            </a:r>
            <a:r>
              <a:rPr lang="sr-Latn-RS" dirty="0" smtClean="0"/>
              <a:t>applies forces adhesion and cohesion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752600"/>
            <a:ext cx="4181475" cy="38862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9128899"/>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457200"/>
            <a:ext cx="7315200" cy="5057968"/>
          </a:xfrm>
        </p:spPr>
        <p:txBody>
          <a:bodyPr/>
          <a:lstStyle/>
          <a:p>
            <a:pPr marL="0" indent="0" algn="ctr">
              <a:buNone/>
            </a:pPr>
            <a:r>
              <a:rPr lang="sr-Latn-RS" sz="6000"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THANK</a:t>
            </a:r>
            <a:r>
              <a:rPr lang="en-US" sz="6000"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 YOU</a:t>
            </a:r>
            <a:r>
              <a:rPr lang="sr-Latn-RS" sz="6000"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 FOR YOUR ATTENTION!!!</a:t>
            </a:r>
            <a:endParaRPr lang="en-US" sz="6000" dirty="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590800"/>
            <a:ext cx="4800600" cy="3962400"/>
          </a:xfrm>
          <a:prstGeom prst="rect">
            <a:avLst/>
          </a:prstGeom>
          <a:ln>
            <a:noFill/>
          </a:ln>
          <a:effectLst>
            <a:softEdge rad="112500"/>
          </a:effectLst>
        </p:spPr>
      </p:pic>
    </p:spTree>
    <p:extLst>
      <p:ext uri="{BB962C8B-B14F-4D97-AF65-F5344CB8AC3E}">
        <p14:creationId xmlns:p14="http://schemas.microsoft.com/office/powerpoint/2010/main" val="256920438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8534400" cy="1066800"/>
          </a:xfrm>
        </p:spPr>
        <p:txBody>
          <a:bodyPr>
            <a:normAutofit fontScale="90000"/>
          </a:bodyPr>
          <a:lstStyle/>
          <a:p>
            <a:pPr marL="0" indent="0" algn="ctr">
              <a:buNone/>
            </a:pPr>
            <a:r>
              <a:rPr lang="en-US" sz="7300" dirty="0" smtClean="0"/>
              <a:t>15. Fly</a:t>
            </a:r>
            <a:r>
              <a:rPr lang="en-US" dirty="0" smtClean="0"/>
              <a:t/>
            </a:r>
            <a:br>
              <a:rPr lang="en-US" dirty="0" smtClean="0"/>
            </a:br>
            <a:endParaRPr lang="en-US" dirty="0"/>
          </a:p>
        </p:txBody>
      </p:sp>
      <p:sp>
        <p:nvSpPr>
          <p:cNvPr id="3" name="Content Placeholder 2"/>
          <p:cNvSpPr>
            <a:spLocks noGrp="1"/>
          </p:cNvSpPr>
          <p:nvPr>
            <p:ph sz="quarter" idx="13"/>
          </p:nvPr>
        </p:nvSpPr>
        <p:spPr>
          <a:xfrm>
            <a:off x="457200" y="2286000"/>
            <a:ext cx="8153400" cy="3474720"/>
          </a:xfrm>
        </p:spPr>
        <p:txBody>
          <a:bodyPr>
            <a:normAutofit/>
          </a:bodyPr>
          <a:lstStyle/>
          <a:p>
            <a:r>
              <a:rPr lang="en-US" sz="4000" dirty="0" smtClean="0"/>
              <a:t>A fly can easily walk on a ceiling.</a:t>
            </a:r>
            <a:endParaRPr lang="sr-Latn-RS" sz="4000" dirty="0" smtClean="0"/>
          </a:p>
          <a:p>
            <a:r>
              <a:rPr lang="en-US" sz="4000" dirty="0" smtClean="0"/>
              <a:t> How is this possible? </a:t>
            </a:r>
            <a:endParaRPr lang="sr-Latn-RS" sz="4000" dirty="0" smtClean="0"/>
          </a:p>
          <a:p>
            <a:r>
              <a:rPr lang="en-US" sz="4000" dirty="0" smtClean="0"/>
              <a:t>Can one find such a ceiling that the fly would be unable to walk on?</a:t>
            </a:r>
            <a:endParaRPr lang="en-US"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28600"/>
            <a:ext cx="3733800" cy="2395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pPr marL="0" indent="0" algn="ctr">
              <a:buNone/>
            </a:pPr>
            <a:r>
              <a:rPr lang="en-US" dirty="0" smtClean="0"/>
              <a:t>Fly</a:t>
            </a:r>
            <a:endParaRPr lang="en-US" dirty="0"/>
          </a:p>
        </p:txBody>
      </p:sp>
      <p:pic>
        <p:nvPicPr>
          <p:cNvPr id="2050" name="Picture 2" descr="C:\Users\ognjen\Desktop\CT 2014-15\Fly\slike\krupan-plan-muve-crna-kucna.jpg"/>
          <p:cNvPicPr>
            <a:picLocks noGrp="1" noChangeAspect="1" noChangeArrowheads="1"/>
          </p:cNvPicPr>
          <p:nvPr>
            <p:ph sz="quarter" idx="13"/>
          </p:nvPr>
        </p:nvPicPr>
        <p:blipFill>
          <a:blip r:embed="rId2" cstate="print"/>
          <a:srcRect/>
          <a:stretch>
            <a:fillRect/>
          </a:stretch>
        </p:blipFill>
        <p:spPr bwMode="auto">
          <a:xfrm>
            <a:off x="152400" y="1828800"/>
            <a:ext cx="4876800" cy="3657600"/>
          </a:xfrm>
          <a:prstGeom prst="rect">
            <a:avLst/>
          </a:prstGeom>
          <a:ln>
            <a:noFill/>
          </a:ln>
          <a:effectLst>
            <a:softEdge rad="112500"/>
          </a:effectLst>
        </p:spPr>
      </p:pic>
      <p:graphicFrame>
        <p:nvGraphicFramePr>
          <p:cNvPr id="4" name="Table 3"/>
          <p:cNvGraphicFramePr>
            <a:graphicFrameLocks noGrp="1"/>
          </p:cNvGraphicFramePr>
          <p:nvPr>
            <p:extLst>
              <p:ext uri="{D42A27DB-BD31-4B8C-83A1-F6EECF244321}">
                <p14:modId xmlns:p14="http://schemas.microsoft.com/office/powerpoint/2010/main" val="791801476"/>
              </p:ext>
            </p:extLst>
          </p:nvPr>
        </p:nvGraphicFramePr>
        <p:xfrm>
          <a:off x="6172200" y="1219200"/>
          <a:ext cx="2819400" cy="3482049"/>
        </p:xfrm>
        <a:graphic>
          <a:graphicData uri="http://schemas.openxmlformats.org/drawingml/2006/table">
            <a:tbl>
              <a:tblPr/>
              <a:tblGrid>
                <a:gridCol w="1409700"/>
                <a:gridCol w="1409700"/>
              </a:tblGrid>
              <a:tr h="623725">
                <a:tc>
                  <a:txBody>
                    <a:bodyPr/>
                    <a:lstStyle/>
                    <a:p>
                      <a:pPr fontAlgn="t"/>
                      <a:r>
                        <a:rPr lang="en-US" sz="1800" dirty="0">
                          <a:effectLst/>
                        </a:rPr>
                        <a:t>Kingdom:</a:t>
                      </a: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dirty="0" err="1">
                          <a:solidFill>
                            <a:srgbClr val="0B0080"/>
                          </a:solidFill>
                          <a:effectLst/>
                          <a:hlinkClick r:id="rId3" tooltip="Animal"/>
                        </a:rPr>
                        <a:t>Animalia</a:t>
                      </a:r>
                      <a:endParaRPr lang="en-US" sz="1800" dirty="0">
                        <a:effectLst/>
                      </a:endParaRP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23725">
                <a:tc>
                  <a:txBody>
                    <a:bodyPr/>
                    <a:lstStyle/>
                    <a:p>
                      <a:pPr fontAlgn="t"/>
                      <a:r>
                        <a:rPr lang="en-US" sz="1800">
                          <a:effectLst/>
                        </a:rPr>
                        <a:t>Phylum:</a:t>
                      </a: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a:solidFill>
                            <a:srgbClr val="0B0080"/>
                          </a:solidFill>
                          <a:effectLst/>
                          <a:hlinkClick r:id="rId4" tooltip="Arthropod"/>
                        </a:rPr>
                        <a:t>Arthropoda</a:t>
                      </a:r>
                      <a:endParaRPr lang="en-US" sz="1800">
                        <a:effectLst/>
                      </a:endParaRP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56414">
                <a:tc>
                  <a:txBody>
                    <a:bodyPr/>
                    <a:lstStyle/>
                    <a:p>
                      <a:pPr fontAlgn="t"/>
                      <a:r>
                        <a:rPr lang="en-US" sz="1800">
                          <a:effectLst/>
                        </a:rPr>
                        <a:t>Class:</a:t>
                      </a: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a:solidFill>
                            <a:srgbClr val="0B0080"/>
                          </a:solidFill>
                          <a:effectLst/>
                          <a:hlinkClick r:id="rId5" tooltip="Insect"/>
                        </a:rPr>
                        <a:t>Insecta</a:t>
                      </a:r>
                      <a:endParaRPr lang="en-US" sz="1800">
                        <a:effectLst/>
                      </a:endParaRP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23725">
                <a:tc>
                  <a:txBody>
                    <a:bodyPr/>
                    <a:lstStyle/>
                    <a:p>
                      <a:pPr fontAlgn="t"/>
                      <a:r>
                        <a:rPr lang="en-US" sz="1800">
                          <a:effectLst/>
                        </a:rPr>
                        <a:t>Superorder:</a:t>
                      </a: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a:solidFill>
                            <a:srgbClr val="0B0080"/>
                          </a:solidFill>
                          <a:effectLst/>
                          <a:hlinkClick r:id="rId6" tooltip="Panorpida"/>
                        </a:rPr>
                        <a:t>Panorpida</a:t>
                      </a:r>
                      <a:endParaRPr lang="en-US" sz="1800">
                        <a:effectLst/>
                      </a:endParaRP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23725">
                <a:tc>
                  <a:txBody>
                    <a:bodyPr/>
                    <a:lstStyle/>
                    <a:p>
                      <a:pPr fontAlgn="t"/>
                      <a:r>
                        <a:rPr lang="en-US" sz="1800">
                          <a:effectLst/>
                        </a:rPr>
                        <a:t>(unranked):</a:t>
                      </a: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a:solidFill>
                            <a:srgbClr val="A55858"/>
                          </a:solidFill>
                          <a:effectLst/>
                          <a:hlinkClick r:id="rId7" tooltip="Antliophora (page does not exist)"/>
                        </a:rPr>
                        <a:t>Antliophora</a:t>
                      </a:r>
                      <a:endParaRPr lang="en-US" sz="1800">
                        <a:effectLst/>
                      </a:endParaRP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23725">
                <a:tc>
                  <a:txBody>
                    <a:bodyPr/>
                    <a:lstStyle/>
                    <a:p>
                      <a:pPr fontAlgn="t"/>
                      <a:r>
                        <a:rPr lang="en-US" sz="1800" dirty="0">
                          <a:effectLst/>
                        </a:rPr>
                        <a:t>Order:</a:t>
                      </a: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b="1" dirty="0" err="1">
                          <a:effectLst/>
                        </a:rPr>
                        <a:t>Diptera</a:t>
                      </a:r>
                      <a:endParaRPr lang="en-US" sz="1800" dirty="0">
                        <a:effectLst/>
                      </a:endParaRPr>
                    </a:p>
                  </a:txBody>
                  <a:tcPr marL="89104" marR="89104" marT="44552" marB="4455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5" name="Rectangle 4"/>
          <p:cNvSpPr/>
          <p:nvPr/>
        </p:nvSpPr>
        <p:spPr>
          <a:xfrm rot="595874">
            <a:off x="5638361" y="5345084"/>
            <a:ext cx="2615082" cy="545068"/>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610492">
            <a:off x="5646855" y="5454646"/>
            <a:ext cx="3124200" cy="369332"/>
          </a:xfrm>
          <a:prstGeom prst="rect">
            <a:avLst/>
          </a:prstGeom>
          <a:noFill/>
        </p:spPr>
        <p:txBody>
          <a:bodyPr wrap="square" rtlCol="0">
            <a:spAutoFit/>
          </a:bodyPr>
          <a:lstStyle/>
          <a:p>
            <a:r>
              <a:rPr lang="sr-Latn-RS" dirty="0" smtClean="0"/>
              <a:t>Over </a:t>
            </a:r>
            <a:r>
              <a:rPr lang="en-US" dirty="0"/>
              <a:t>120,000 species</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ox(in)">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marL="0" indent="0" algn="ctr">
              <a:buNone/>
            </a:pPr>
            <a:r>
              <a:rPr lang="sr-Latn-RS" dirty="0" smtClean="0"/>
              <a:t>Anatomy of</a:t>
            </a:r>
            <a:r>
              <a:rPr lang="en-US" dirty="0" smtClean="0"/>
              <a:t> the</a:t>
            </a:r>
            <a:r>
              <a:rPr lang="sr-Latn-RS" dirty="0" smtClean="0"/>
              <a:t> fly</a:t>
            </a:r>
            <a:endParaRPr lang="en-US" dirty="0"/>
          </a:p>
        </p:txBody>
      </p:sp>
      <p:sp>
        <p:nvSpPr>
          <p:cNvPr id="5" name="Content Placeholder 4"/>
          <p:cNvSpPr>
            <a:spLocks noGrp="1"/>
          </p:cNvSpPr>
          <p:nvPr>
            <p:ph sz="quarter" idx="13"/>
          </p:nvPr>
        </p:nvSpPr>
        <p:spPr>
          <a:xfrm>
            <a:off x="6324600" y="2209800"/>
            <a:ext cx="2362200" cy="1379982"/>
          </a:xfrm>
        </p:spPr>
        <p:txBody>
          <a:bodyPr/>
          <a:lstStyle/>
          <a:p>
            <a:pPr marL="45720" lvl="0" indent="0">
              <a:buClr>
                <a:srgbClr val="FEA022">
                  <a:lumMod val="75000"/>
                </a:srgbClr>
              </a:buClr>
              <a:buNone/>
            </a:pPr>
            <a:r>
              <a:rPr lang="sr-Latn-RS" sz="2000" dirty="0" smtClean="0">
                <a:solidFill>
                  <a:prstClr val="black">
                    <a:lumMod val="75000"/>
                    <a:lumOff val="25000"/>
                  </a:prstClr>
                </a:solidFill>
              </a:rPr>
              <a:t>1) T</a:t>
            </a:r>
            <a:r>
              <a:rPr lang="en-US" sz="2000" dirty="0" smtClean="0">
                <a:solidFill>
                  <a:prstClr val="black">
                    <a:lumMod val="75000"/>
                    <a:lumOff val="25000"/>
                  </a:prstClr>
                </a:solidFill>
              </a:rPr>
              <a:t>a</a:t>
            </a:r>
            <a:r>
              <a:rPr lang="sr-Latn-RS" sz="2000" dirty="0" smtClean="0">
                <a:solidFill>
                  <a:prstClr val="black">
                    <a:lumMod val="75000"/>
                    <a:lumOff val="25000"/>
                  </a:prstClr>
                </a:solidFill>
              </a:rPr>
              <a:t>gma</a:t>
            </a:r>
            <a:r>
              <a:rPr lang="en-US" sz="2000" dirty="0">
                <a:solidFill>
                  <a:prstClr val="black">
                    <a:lumMod val="75000"/>
                    <a:lumOff val="25000"/>
                  </a:prstClr>
                </a:solidFill>
              </a:rPr>
              <a:t> </a:t>
            </a:r>
            <a:r>
              <a:rPr lang="sr-Latn-RS" sz="2000" dirty="0" smtClean="0">
                <a:solidFill>
                  <a:prstClr val="black">
                    <a:lumMod val="75000"/>
                    <a:lumOff val="25000"/>
                  </a:prstClr>
                </a:solidFill>
              </a:rPr>
              <a:t>(head)</a:t>
            </a:r>
          </a:p>
          <a:p>
            <a:pPr marL="45720" lvl="0" indent="0">
              <a:buClr>
                <a:srgbClr val="FEA022">
                  <a:lumMod val="75000"/>
                </a:srgbClr>
              </a:buClr>
              <a:buNone/>
            </a:pPr>
            <a:r>
              <a:rPr lang="sr-Latn-RS" sz="2000" dirty="0" smtClean="0">
                <a:solidFill>
                  <a:prstClr val="black">
                    <a:lumMod val="75000"/>
                    <a:lumOff val="25000"/>
                  </a:prstClr>
                </a:solidFill>
              </a:rPr>
              <a:t>2) Thorax</a:t>
            </a:r>
            <a:endParaRPr lang="sr-Latn-RS" sz="2000" dirty="0">
              <a:solidFill>
                <a:schemeClr val="tx1"/>
              </a:solidFill>
            </a:endParaRPr>
          </a:p>
          <a:p>
            <a:pPr marL="45720" lvl="0" indent="0">
              <a:buClr>
                <a:srgbClr val="FEA022">
                  <a:lumMod val="75000"/>
                </a:srgbClr>
              </a:buClr>
              <a:buNone/>
            </a:pPr>
            <a:r>
              <a:rPr lang="sr-Latn-RS" sz="2000" dirty="0" smtClean="0">
                <a:solidFill>
                  <a:prstClr val="black">
                    <a:lumMod val="75000"/>
                    <a:lumOff val="25000"/>
                  </a:prstClr>
                </a:solidFill>
              </a:rPr>
              <a:t>3</a:t>
            </a:r>
            <a:r>
              <a:rPr lang="sr-Latn-RS" sz="2000" dirty="0">
                <a:solidFill>
                  <a:prstClr val="black">
                    <a:lumMod val="75000"/>
                    <a:lumOff val="25000"/>
                  </a:prstClr>
                </a:solidFill>
              </a:rPr>
              <a:t>) </a:t>
            </a:r>
            <a:r>
              <a:rPr lang="sr-Latn-RS" sz="2000" dirty="0" smtClean="0">
                <a:solidFill>
                  <a:prstClr val="black">
                    <a:lumMod val="75000"/>
                    <a:lumOff val="25000"/>
                  </a:prstClr>
                </a:solidFill>
              </a:rPr>
              <a:t>Abdomen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1676400"/>
            <a:ext cx="4821233" cy="4495800"/>
          </a:xfrm>
          <a:prstGeom prst="rect">
            <a:avLst/>
          </a:prstGeom>
          <a:ln>
            <a:noFill/>
          </a:ln>
          <a:effectLst>
            <a:outerShdw blurRad="292100" dist="139700" dir="2700000" algn="tl" rotWithShape="0">
              <a:srgbClr val="333333">
                <a:alpha val="65000"/>
              </a:srgbClr>
            </a:outerShdw>
          </a:effectLst>
        </p:spPr>
      </p:pic>
      <p:sp>
        <p:nvSpPr>
          <p:cNvPr id="7" name="Folded Corner 6"/>
          <p:cNvSpPr/>
          <p:nvPr/>
        </p:nvSpPr>
        <p:spPr>
          <a:xfrm>
            <a:off x="6324600" y="2057400"/>
            <a:ext cx="2209800" cy="1866900"/>
          </a:xfrm>
          <a:prstGeom prst="foldedCorner">
            <a:avLst/>
          </a:prstGeom>
          <a:no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8001000" cy="1329324"/>
          </a:xfrm>
        </p:spPr>
        <p:txBody>
          <a:bodyPr>
            <a:normAutofit/>
          </a:bodyPr>
          <a:lstStyle/>
          <a:p>
            <a:pPr marL="45720" indent="0">
              <a:buNone/>
            </a:pPr>
            <a:r>
              <a:rPr lang="en-US" dirty="0" smtClean="0"/>
              <a:t>Scientists </a:t>
            </a:r>
            <a:r>
              <a:rPr lang="en-US" dirty="0"/>
              <a:t>used to think that the little hairs on the fly’s feet allowed them to grip tiny cracks in surfaces they walked </a:t>
            </a:r>
            <a:r>
              <a:rPr lang="en-US" dirty="0" smtClean="0"/>
              <a:t>on</a:t>
            </a:r>
            <a:r>
              <a:rPr lang="sr-Latn-RS" dirty="0" smtClean="0"/>
              <a:t>, which is shown uncorrect in 2006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47" y="1786524"/>
            <a:ext cx="4427951" cy="4427951"/>
          </a:xfrm>
          <a:prstGeom prst="rect">
            <a:avLst/>
          </a:prstGeom>
          <a:ln>
            <a:noFill/>
          </a:ln>
          <a:effectLst>
            <a:softEdge rad="112500"/>
          </a:effec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953000" y="2438400"/>
            <a:ext cx="39624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692993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marL="0" indent="0" algn="ctr">
              <a:buNone/>
            </a:pPr>
            <a:r>
              <a:rPr lang="sr-Latn-RS" dirty="0" smtClean="0"/>
              <a:t>So how does fly walk on the ceiling?</a:t>
            </a:r>
            <a:endParaRPr lang="en-US" dirty="0"/>
          </a:p>
        </p:txBody>
      </p:sp>
      <p:sp>
        <p:nvSpPr>
          <p:cNvPr id="3" name="Content Placeholder 2"/>
          <p:cNvSpPr>
            <a:spLocks noGrp="1"/>
          </p:cNvSpPr>
          <p:nvPr>
            <p:ph sz="quarter" idx="13"/>
          </p:nvPr>
        </p:nvSpPr>
        <p:spPr>
          <a:xfrm>
            <a:off x="381000" y="2895600"/>
            <a:ext cx="3733800" cy="3474720"/>
          </a:xfrm>
        </p:spPr>
        <p:txBody>
          <a:bodyPr>
            <a:normAutofit/>
          </a:bodyPr>
          <a:lstStyle/>
          <a:p>
            <a:pPr marL="45720" indent="0">
              <a:buNone/>
            </a:pPr>
            <a:r>
              <a:rPr lang="sr-Latn-RS" dirty="0"/>
              <a:t>S</a:t>
            </a:r>
            <a:r>
              <a:rPr lang="en-US" dirty="0" err="1" smtClean="0"/>
              <a:t>ubstance</a:t>
            </a:r>
            <a:r>
              <a:rPr lang="en-US" dirty="0" smtClean="0"/>
              <a:t> </a:t>
            </a:r>
            <a:r>
              <a:rPr lang="en-US" dirty="0"/>
              <a:t>secreted by the hairs on a fly’s feet is actually a very sticky glue </a:t>
            </a:r>
            <a:r>
              <a:rPr lang="en-US" dirty="0" smtClean="0"/>
              <a:t>compound</a:t>
            </a:r>
            <a:endParaRPr lang="en-US" dirty="0"/>
          </a:p>
        </p:txBody>
      </p:sp>
      <p:pic>
        <p:nvPicPr>
          <p:cNvPr id="4" name="Content Placeholder 6" descr="fly (1).jpg"/>
          <p:cNvPicPr>
            <a:picLocks noChangeAspect="1"/>
          </p:cNvPicPr>
          <p:nvPr/>
        </p:nvPicPr>
        <p:blipFill>
          <a:blip r:embed="rId3" cstate="print"/>
          <a:stretch>
            <a:fillRect/>
          </a:stretch>
        </p:blipFill>
        <p:spPr>
          <a:xfrm>
            <a:off x="4953000" y="3806952"/>
            <a:ext cx="3962400" cy="3051048"/>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76800">
            <a:off x="4978747" y="2228600"/>
            <a:ext cx="1183761" cy="2223162"/>
          </a:xfrm>
          <a:prstGeom prst="rect">
            <a:avLst/>
          </a:prstGeom>
        </p:spPr>
      </p:pic>
      <p:sp>
        <p:nvSpPr>
          <p:cNvPr id="6" name="Oval 5"/>
          <p:cNvSpPr/>
          <p:nvPr/>
        </p:nvSpPr>
        <p:spPr>
          <a:xfrm>
            <a:off x="228600" y="2438400"/>
            <a:ext cx="3962400" cy="23622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186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512511" cy="1143000"/>
          </a:xfrm>
        </p:spPr>
        <p:txBody>
          <a:bodyPr/>
          <a:lstStyle/>
          <a:p>
            <a:pPr marL="0" indent="0" algn="ctr">
              <a:buNone/>
            </a:pPr>
            <a:r>
              <a:rPr lang="sr-Latn-RS" dirty="0" smtClean="0"/>
              <a:t>Structure of the glue</a:t>
            </a:r>
            <a:br>
              <a:rPr lang="sr-Latn-RS" dirty="0" smtClean="0"/>
            </a:br>
            <a:endParaRPr lang="en-US" dirty="0"/>
          </a:p>
        </p:txBody>
      </p:sp>
      <p:sp>
        <p:nvSpPr>
          <p:cNvPr id="3" name="Content Placeholder 2"/>
          <p:cNvSpPr>
            <a:spLocks noGrp="1"/>
          </p:cNvSpPr>
          <p:nvPr>
            <p:ph sz="quarter" idx="13"/>
          </p:nvPr>
        </p:nvSpPr>
        <p:spPr>
          <a:xfrm rot="437959">
            <a:off x="1992953" y="5450827"/>
            <a:ext cx="4267200" cy="457200"/>
          </a:xfrm>
        </p:spPr>
        <p:txBody>
          <a:bodyPr/>
          <a:lstStyle/>
          <a:p>
            <a:pPr marL="45720" indent="0">
              <a:buNone/>
            </a:pPr>
            <a:r>
              <a:rPr lang="en-US" dirty="0" smtClean="0"/>
              <a:t> </a:t>
            </a:r>
            <a:r>
              <a:rPr lang="sr-Latn-RS" dirty="0" smtClean="0"/>
              <a:t>Glue is </a:t>
            </a:r>
            <a:r>
              <a:rPr lang="sr-Latn-RS" smtClean="0"/>
              <a:t>made of </a:t>
            </a:r>
            <a:r>
              <a:rPr lang="sr-Latn-RS" dirty="0" smtClean="0"/>
              <a:t>sugar and oil</a:t>
            </a:r>
          </a:p>
        </p:txBody>
      </p:sp>
      <p:sp>
        <p:nvSpPr>
          <p:cNvPr id="4" name="Oval Callout 3"/>
          <p:cNvSpPr/>
          <p:nvPr/>
        </p:nvSpPr>
        <p:spPr>
          <a:xfrm rot="510647">
            <a:off x="4764871" y="1871827"/>
            <a:ext cx="3886200" cy="2895600"/>
          </a:xfrm>
          <a:prstGeom prst="wedgeEllipseCallout">
            <a:avLst>
              <a:gd name="adj1" fmla="val -17425"/>
              <a:gd name="adj2" fmla="val 641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5691">
            <a:off x="4769409" y="1845490"/>
            <a:ext cx="3974365" cy="2956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Rounded Rectangle 8"/>
          <p:cNvSpPr/>
          <p:nvPr/>
        </p:nvSpPr>
        <p:spPr>
          <a:xfrm rot="440867">
            <a:off x="2075895" y="5437599"/>
            <a:ext cx="4038600" cy="548531"/>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D050"/>
                </a:solidFill>
              </a:ln>
              <a:solidFill>
                <a:schemeClr val="bg1">
                  <a:lumMod val="7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81200"/>
            <a:ext cx="3527961" cy="23443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35225046"/>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ox(in)">
                                      <p:cBhvr>
                                        <p:cTn id="14" dur="500"/>
                                        <p:tgtEl>
                                          <p:spTgt spid="3074"/>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par>
                                <p:cTn id="23" presetID="55"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marL="0" indent="0" algn="ctr">
              <a:buNone/>
            </a:pPr>
            <a:r>
              <a:rPr lang="sr-Latn-RS" dirty="0"/>
              <a:t>A</a:t>
            </a:r>
            <a:r>
              <a:rPr lang="en-US" dirty="0" err="1" smtClean="0"/>
              <a:t>dhesion</a:t>
            </a:r>
            <a:r>
              <a:rPr lang="en-US" dirty="0" smtClean="0"/>
              <a:t> </a:t>
            </a:r>
            <a:r>
              <a:rPr lang="en-US" dirty="0"/>
              <a:t>and </a:t>
            </a:r>
            <a:r>
              <a:rPr lang="en-US" dirty="0" smtClean="0"/>
              <a:t>cohesion</a:t>
            </a:r>
            <a:r>
              <a:rPr lang="sr-Latn-RS" dirty="0" smtClean="0"/>
              <a:t> of glue</a:t>
            </a: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752600"/>
            <a:ext cx="5715000" cy="3888905"/>
          </a:xfrm>
          <a:prstGeom prst="rect">
            <a:avLst/>
          </a:prstGeom>
          <a:ln w="38100" cap="sq">
            <a:solidFill>
              <a:schemeClr val="tx1">
                <a:lumMod val="90000"/>
                <a:lumOff val="1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3978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0"/>
            <a:ext cx="5257800" cy="5162550"/>
          </a:xfrm>
        </p:spPr>
        <p:txBody>
          <a:bodyPr>
            <a:normAutofit/>
          </a:bodyPr>
          <a:lstStyle/>
          <a:p>
            <a:pPr marL="502920" indent="-457200">
              <a:buAutoNum type="alphaLcParenR"/>
            </a:pPr>
            <a:r>
              <a:rPr lang="sr-Latn-RS" dirty="0" smtClean="0"/>
              <a:t>f</a:t>
            </a:r>
            <a:r>
              <a:rPr lang="en-US" dirty="0" err="1" smtClean="0"/>
              <a:t>ly</a:t>
            </a:r>
            <a:r>
              <a:rPr lang="en-US" dirty="0" smtClean="0"/>
              <a:t> </a:t>
            </a:r>
            <a:r>
              <a:rPr lang="en-US" dirty="0"/>
              <a:t>can push the leg of his body, causing it to bend the foot pads and to </a:t>
            </a:r>
            <a:r>
              <a:rPr lang="sr-Latn-RS" dirty="0" smtClean="0"/>
              <a:t>rise free</a:t>
            </a:r>
          </a:p>
          <a:p>
            <a:pPr marL="502920" indent="-457200">
              <a:buNone/>
            </a:pPr>
            <a:endParaRPr lang="en-US" dirty="0" smtClean="0"/>
          </a:p>
          <a:p>
            <a:pPr marL="502920" indent="-457200">
              <a:buAutoNum type="alphaLcParenR" startAt="2"/>
            </a:pPr>
            <a:r>
              <a:rPr lang="en-US" dirty="0" smtClean="0"/>
              <a:t>twisting </a:t>
            </a:r>
            <a:r>
              <a:rPr lang="en-US" dirty="0"/>
              <a:t>the </a:t>
            </a:r>
            <a:r>
              <a:rPr lang="en-US" dirty="0" smtClean="0"/>
              <a:t>foot</a:t>
            </a:r>
            <a:endParaRPr lang="sr-Latn-RS" dirty="0" smtClean="0"/>
          </a:p>
          <a:p>
            <a:pPr marL="45720" indent="0">
              <a:buNone/>
            </a:pPr>
            <a:endParaRPr lang="en-US" dirty="0"/>
          </a:p>
          <a:p>
            <a:pPr marL="502920" indent="-457200">
              <a:buAutoNum type="alphaLcParenR" startAt="3"/>
            </a:pPr>
            <a:r>
              <a:rPr lang="en-US" dirty="0" smtClean="0"/>
              <a:t>separating </a:t>
            </a:r>
            <a:r>
              <a:rPr lang="en-US" dirty="0"/>
              <a:t>the back part of the foot using claws and swinging foot </a:t>
            </a:r>
            <a:r>
              <a:rPr lang="en-US" dirty="0" smtClean="0"/>
              <a:t>forward</a:t>
            </a:r>
            <a:endParaRPr lang="sr-Latn-RS" dirty="0" smtClean="0"/>
          </a:p>
          <a:p>
            <a:pPr marL="45720" indent="0">
              <a:buNone/>
            </a:pPr>
            <a:endParaRPr lang="en-US" dirty="0"/>
          </a:p>
          <a:p>
            <a:pPr marL="502920" indent="-457200">
              <a:buAutoNum type="alphaLcParenR" startAt="4"/>
            </a:pPr>
            <a:r>
              <a:rPr lang="en-US" dirty="0" smtClean="0"/>
              <a:t>or </a:t>
            </a:r>
            <a:r>
              <a:rPr lang="en-US" dirty="0"/>
              <a:t>simply jerked backward pushing claws over the top of the </a:t>
            </a:r>
            <a:r>
              <a:rPr lang="en-US" dirty="0" smtClean="0"/>
              <a:t>foot</a:t>
            </a:r>
            <a:endParaRPr lang="sr-Latn-RS" dirty="0" smtClean="0"/>
          </a:p>
          <a:p>
            <a:pPr marL="4572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600200"/>
            <a:ext cx="3362461"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76201"/>
            <a:ext cx="9144000" cy="1508105"/>
          </a:xfrm>
          <a:prstGeom prst="rect">
            <a:avLst/>
          </a:prstGeom>
          <a:noFill/>
        </p:spPr>
        <p:txBody>
          <a:bodyPr wrap="square" rtlCol="0">
            <a:spAutoFit/>
          </a:bodyPr>
          <a:lstStyle/>
          <a:p>
            <a:pPr algn="ctr"/>
            <a:r>
              <a:rPr lang="sr-Latn-RS" sz="4600" b="1" dirty="0" smtClean="0">
                <a:solidFill>
                  <a:schemeClr val="tx2"/>
                </a:solidFill>
              </a:rPr>
              <a:t>How to separate the foot from the surface?</a:t>
            </a:r>
            <a:endParaRPr lang="en-US" sz="4600" b="1" dirty="0">
              <a:solidFill>
                <a:schemeClr val="tx2"/>
              </a:solidFill>
            </a:endParaRPr>
          </a:p>
        </p:txBody>
      </p:sp>
    </p:spTree>
    <p:extLst>
      <p:ext uri="{BB962C8B-B14F-4D97-AF65-F5344CB8AC3E}">
        <p14:creationId xmlns:p14="http://schemas.microsoft.com/office/powerpoint/2010/main" val="24181936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331</TotalTime>
  <Words>742</Words>
  <Application>Microsoft Office PowerPoint</Application>
  <PresentationFormat>On-screen Show (4:3)</PresentationFormat>
  <Paragraphs>68</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 15.Fly Serbian team  Regional Center For Talented Youth </vt:lpstr>
      <vt:lpstr>15. Fly </vt:lpstr>
      <vt:lpstr>Fly</vt:lpstr>
      <vt:lpstr>Anatomy of the fly</vt:lpstr>
      <vt:lpstr>PowerPoint Presentation</vt:lpstr>
      <vt:lpstr>So how does fly walk on the ceiling?</vt:lpstr>
      <vt:lpstr>Structure of the glue </vt:lpstr>
      <vt:lpstr>Adhesion and cohesion of glue  </vt:lpstr>
      <vt:lpstr>PowerPoint Presentation</vt:lpstr>
      <vt:lpstr>At which ceiling fly can’t walk on?</vt:lpstr>
      <vt:lpstr>Conclusion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5.Fly Serbian team  Regional Center For Talented Youth</dc:title>
  <dc:creator>Oli i Ogi</dc:creator>
  <cp:lastModifiedBy>VanjaUna</cp:lastModifiedBy>
  <cp:revision>34</cp:revision>
  <dcterms:created xsi:type="dcterms:W3CDTF">2006-08-16T00:00:00Z</dcterms:created>
  <dcterms:modified xsi:type="dcterms:W3CDTF">2015-06-24T23:16:52Z</dcterms:modified>
</cp:coreProperties>
</file>