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70" r:id="rId5"/>
    <p:sldId id="260" r:id="rId6"/>
    <p:sldId id="259" r:id="rId7"/>
    <p:sldId id="261" r:id="rId8"/>
    <p:sldId id="271" r:id="rId9"/>
    <p:sldId id="272" r:id="rId10"/>
    <p:sldId id="273" r:id="rId11"/>
    <p:sldId id="274" r:id="rId12"/>
    <p:sldId id="275" r:id="rId13"/>
    <p:sldId id="276" r:id="rId14"/>
    <p:sldId id="277" r:id="rId15"/>
    <p:sldId id="278" r:id="rId16"/>
    <p:sldId id="281" r:id="rId17"/>
    <p:sldId id="282" r:id="rId18"/>
    <p:sldId id="283" r:id="rId19"/>
    <p:sldId id="280" r:id="rId20"/>
    <p:sldId id="284" r:id="rId21"/>
    <p:sldId id="279" r:id="rId22"/>
    <p:sldId id="267" r:id="rId23"/>
    <p:sldId id="285" r:id="rId24"/>
    <p:sldId id="264" r:id="rId25"/>
    <p:sldId id="262" r:id="rId26"/>
    <p:sldId id="263"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11E"/>
    <a:srgbClr val="050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6092" autoAdjust="0"/>
  </p:normalViewPr>
  <p:slideViewPr>
    <p:cSldViewPr>
      <p:cViewPr>
        <p:scale>
          <a:sx n="59" d="100"/>
          <a:sy n="59" d="100"/>
        </p:scale>
        <p:origin x="-1656"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00612-28F6-4582-B446-2E704E8E83B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8F83021-2A46-443C-ACB7-555B9F695AE0}">
      <dgm:prSet custT="1"/>
      <dgm:spPr/>
      <dgm:t>
        <a:bodyPr/>
        <a:lstStyle/>
        <a:p>
          <a:pPr rtl="0"/>
          <a:r>
            <a:rPr lang="sr-Latn-RS" sz="2200" b="1" dirty="0" smtClean="0"/>
            <a:t>x</a:t>
          </a:r>
          <a:r>
            <a:rPr lang="sr-Latn-RS" sz="2200" dirty="0" smtClean="0"/>
            <a:t>=the bin position e.g. x=0 could be treated as the left-most bin, and x=N could be treated as the right-most bin</a:t>
          </a:r>
          <a:endParaRPr lang="en-US" sz="2200" dirty="0"/>
        </a:p>
      </dgm:t>
    </dgm:pt>
    <dgm:pt modelId="{FA914C84-34C0-4F80-A0BA-00441BB2E28D}" type="parTrans" cxnId="{9B4C16FD-F13F-4C2A-A108-BBF8776E6157}">
      <dgm:prSet/>
      <dgm:spPr/>
      <dgm:t>
        <a:bodyPr/>
        <a:lstStyle/>
        <a:p>
          <a:endParaRPr lang="en-US"/>
        </a:p>
      </dgm:t>
    </dgm:pt>
    <dgm:pt modelId="{D3B823BD-87CA-4CD1-BFF6-6F05BF254581}" type="sibTrans" cxnId="{9B4C16FD-F13F-4C2A-A108-BBF8776E6157}">
      <dgm:prSet/>
      <dgm:spPr/>
      <dgm:t>
        <a:bodyPr/>
        <a:lstStyle/>
        <a:p>
          <a:endParaRPr lang="en-US"/>
        </a:p>
      </dgm:t>
    </dgm:pt>
    <dgm:pt modelId="{B69ACDE6-A4A6-41A3-89B5-9384931CEF11}">
      <dgm:prSet custT="1"/>
      <dgm:spPr/>
      <dgm:t>
        <a:bodyPr/>
        <a:lstStyle/>
        <a:p>
          <a:pPr rtl="0"/>
          <a:r>
            <a:rPr lang="sr-Latn-RS" sz="2200" b="1" dirty="0" smtClean="0"/>
            <a:t>P</a:t>
          </a:r>
          <a:r>
            <a:rPr lang="sr-Latn-RS" sz="2200" dirty="0" smtClean="0"/>
            <a:t>=the probabilaty of x</a:t>
          </a:r>
          <a:endParaRPr lang="en-US" sz="2200" dirty="0"/>
        </a:p>
      </dgm:t>
    </dgm:pt>
    <dgm:pt modelId="{302A749D-800D-4387-9897-81C78EBA10BB}" type="parTrans" cxnId="{3273AB0F-DF9E-4DB4-933B-213507C7FEA8}">
      <dgm:prSet/>
      <dgm:spPr/>
      <dgm:t>
        <a:bodyPr/>
        <a:lstStyle/>
        <a:p>
          <a:endParaRPr lang="en-US"/>
        </a:p>
      </dgm:t>
    </dgm:pt>
    <dgm:pt modelId="{5C592F2F-E2D1-4277-BA1B-B4A744D98AC6}" type="sibTrans" cxnId="{3273AB0F-DF9E-4DB4-933B-213507C7FEA8}">
      <dgm:prSet/>
      <dgm:spPr/>
      <dgm:t>
        <a:bodyPr/>
        <a:lstStyle/>
        <a:p>
          <a:endParaRPr lang="en-US"/>
        </a:p>
      </dgm:t>
    </dgm:pt>
    <dgm:pt modelId="{C9EB1BA2-F931-4FBA-9AB9-2CAC7B1F060F}">
      <dgm:prSet custT="1"/>
      <dgm:spPr/>
      <dgm:t>
        <a:bodyPr/>
        <a:lstStyle/>
        <a:p>
          <a:pPr rtl="0"/>
          <a:r>
            <a:rPr lang="sr-Latn-RS" sz="2200" b="1" dirty="0" smtClean="0"/>
            <a:t>p</a:t>
          </a:r>
          <a:r>
            <a:rPr lang="sr-Latn-RS" sz="2200" dirty="0" smtClean="0"/>
            <a:t>=the probability of bouncing right (if x=0 represents the left-most bin). In an unbiased machine: p=0.5</a:t>
          </a:r>
          <a:endParaRPr lang="en-US" sz="2200" dirty="0"/>
        </a:p>
      </dgm:t>
    </dgm:pt>
    <dgm:pt modelId="{37A0228D-34F6-4A50-BFD9-65B4C30B3A1C}" type="parTrans" cxnId="{C398D3CA-CE1C-4957-889B-7B6CC4E935C8}">
      <dgm:prSet/>
      <dgm:spPr/>
      <dgm:t>
        <a:bodyPr/>
        <a:lstStyle/>
        <a:p>
          <a:endParaRPr lang="en-US"/>
        </a:p>
      </dgm:t>
    </dgm:pt>
    <dgm:pt modelId="{16EC2952-937C-4E37-9E7A-561E84FC9D12}" type="sibTrans" cxnId="{C398D3CA-CE1C-4957-889B-7B6CC4E935C8}">
      <dgm:prSet/>
      <dgm:spPr/>
      <dgm:t>
        <a:bodyPr/>
        <a:lstStyle/>
        <a:p>
          <a:endParaRPr lang="en-US"/>
        </a:p>
      </dgm:t>
    </dgm:pt>
    <dgm:pt modelId="{763F799F-6CD2-42D7-AB62-46694915D6B5}">
      <dgm:prSet custT="1"/>
      <dgm:spPr/>
      <dgm:t>
        <a:bodyPr/>
        <a:lstStyle/>
        <a:p>
          <a:pPr rtl="0"/>
          <a:r>
            <a:rPr lang="sr-Latn-RS" sz="2200" b="1" dirty="0" smtClean="0"/>
            <a:t>N</a:t>
          </a:r>
          <a:r>
            <a:rPr lang="sr-Latn-RS" sz="2200" dirty="0" smtClean="0"/>
            <a:t>=the number of rows of pins i.e. The number of times a ball bounces</a:t>
          </a:r>
          <a:endParaRPr lang="en-US" sz="2200" dirty="0"/>
        </a:p>
      </dgm:t>
    </dgm:pt>
    <dgm:pt modelId="{908FFDC7-3E72-495E-B22F-B08258F5AE24}" type="parTrans" cxnId="{F3CD949C-002E-4E45-8E89-B391DDFCA292}">
      <dgm:prSet/>
      <dgm:spPr/>
      <dgm:t>
        <a:bodyPr/>
        <a:lstStyle/>
        <a:p>
          <a:endParaRPr lang="en-US"/>
        </a:p>
      </dgm:t>
    </dgm:pt>
    <dgm:pt modelId="{145327CF-3201-4E22-866D-43E8E8738751}" type="sibTrans" cxnId="{F3CD949C-002E-4E45-8E89-B391DDFCA292}">
      <dgm:prSet/>
      <dgm:spPr/>
      <dgm:t>
        <a:bodyPr/>
        <a:lstStyle/>
        <a:p>
          <a:endParaRPr lang="en-US"/>
        </a:p>
      </dgm:t>
    </dgm:pt>
    <dgm:pt modelId="{3A4FCCF7-B9D3-4A73-8342-8313CF69B53D}" type="pres">
      <dgm:prSet presAssocID="{A1C00612-28F6-4582-B446-2E704E8E83B2}" presName="linear" presStyleCnt="0">
        <dgm:presLayoutVars>
          <dgm:animLvl val="lvl"/>
          <dgm:resizeHandles val="exact"/>
        </dgm:presLayoutVars>
      </dgm:prSet>
      <dgm:spPr/>
      <dgm:t>
        <a:bodyPr/>
        <a:lstStyle/>
        <a:p>
          <a:endParaRPr lang="en-US"/>
        </a:p>
      </dgm:t>
    </dgm:pt>
    <dgm:pt modelId="{D277B24F-6A2A-4FED-81CF-1EDA4CCBF812}" type="pres">
      <dgm:prSet presAssocID="{C8F83021-2A46-443C-ACB7-555B9F695AE0}" presName="parentText" presStyleLbl="node1" presStyleIdx="0" presStyleCnt="4">
        <dgm:presLayoutVars>
          <dgm:chMax val="0"/>
          <dgm:bulletEnabled val="1"/>
        </dgm:presLayoutVars>
      </dgm:prSet>
      <dgm:spPr/>
      <dgm:t>
        <a:bodyPr/>
        <a:lstStyle/>
        <a:p>
          <a:endParaRPr lang="en-US"/>
        </a:p>
      </dgm:t>
    </dgm:pt>
    <dgm:pt modelId="{55C6760A-6BC0-47AD-9F02-C6B9A2FE7596}" type="pres">
      <dgm:prSet presAssocID="{D3B823BD-87CA-4CD1-BFF6-6F05BF254581}" presName="spacer" presStyleCnt="0"/>
      <dgm:spPr/>
    </dgm:pt>
    <dgm:pt modelId="{68DC5A78-DA43-4760-82FC-DBF63FD19EA3}" type="pres">
      <dgm:prSet presAssocID="{B69ACDE6-A4A6-41A3-89B5-9384931CEF11}" presName="parentText" presStyleLbl="node1" presStyleIdx="1" presStyleCnt="4">
        <dgm:presLayoutVars>
          <dgm:chMax val="0"/>
          <dgm:bulletEnabled val="1"/>
        </dgm:presLayoutVars>
      </dgm:prSet>
      <dgm:spPr/>
      <dgm:t>
        <a:bodyPr/>
        <a:lstStyle/>
        <a:p>
          <a:endParaRPr lang="en-US"/>
        </a:p>
      </dgm:t>
    </dgm:pt>
    <dgm:pt modelId="{7DB08085-C538-40B4-AC5E-2C1636B7A80E}" type="pres">
      <dgm:prSet presAssocID="{5C592F2F-E2D1-4277-BA1B-B4A744D98AC6}" presName="spacer" presStyleCnt="0"/>
      <dgm:spPr/>
    </dgm:pt>
    <dgm:pt modelId="{684BEFC9-B524-417D-A993-66C02DBE8647}" type="pres">
      <dgm:prSet presAssocID="{C9EB1BA2-F931-4FBA-9AB9-2CAC7B1F060F}" presName="parentText" presStyleLbl="node1" presStyleIdx="2" presStyleCnt="4">
        <dgm:presLayoutVars>
          <dgm:chMax val="0"/>
          <dgm:bulletEnabled val="1"/>
        </dgm:presLayoutVars>
      </dgm:prSet>
      <dgm:spPr/>
      <dgm:t>
        <a:bodyPr/>
        <a:lstStyle/>
        <a:p>
          <a:endParaRPr lang="en-US"/>
        </a:p>
      </dgm:t>
    </dgm:pt>
    <dgm:pt modelId="{A53CB8EC-110A-4DD7-96BB-600B413E749B}" type="pres">
      <dgm:prSet presAssocID="{16EC2952-937C-4E37-9E7A-561E84FC9D12}" presName="spacer" presStyleCnt="0"/>
      <dgm:spPr/>
    </dgm:pt>
    <dgm:pt modelId="{23DA4602-6D94-475A-BCA8-41D5844049B4}" type="pres">
      <dgm:prSet presAssocID="{763F799F-6CD2-42D7-AB62-46694915D6B5}" presName="parentText" presStyleLbl="node1" presStyleIdx="3" presStyleCnt="4">
        <dgm:presLayoutVars>
          <dgm:chMax val="0"/>
          <dgm:bulletEnabled val="1"/>
        </dgm:presLayoutVars>
      </dgm:prSet>
      <dgm:spPr/>
      <dgm:t>
        <a:bodyPr/>
        <a:lstStyle/>
        <a:p>
          <a:endParaRPr lang="en-US"/>
        </a:p>
      </dgm:t>
    </dgm:pt>
  </dgm:ptLst>
  <dgm:cxnLst>
    <dgm:cxn modelId="{8B0E0BCC-C6D3-4E7C-96EA-5E02D759CA7C}" type="presOf" srcId="{C9EB1BA2-F931-4FBA-9AB9-2CAC7B1F060F}" destId="{684BEFC9-B524-417D-A993-66C02DBE8647}" srcOrd="0" destOrd="0" presId="urn:microsoft.com/office/officeart/2005/8/layout/vList2"/>
    <dgm:cxn modelId="{C398D3CA-CE1C-4957-889B-7B6CC4E935C8}" srcId="{A1C00612-28F6-4582-B446-2E704E8E83B2}" destId="{C9EB1BA2-F931-4FBA-9AB9-2CAC7B1F060F}" srcOrd="2" destOrd="0" parTransId="{37A0228D-34F6-4A50-BFD9-65B4C30B3A1C}" sibTransId="{16EC2952-937C-4E37-9E7A-561E84FC9D12}"/>
    <dgm:cxn modelId="{F3CD949C-002E-4E45-8E89-B391DDFCA292}" srcId="{A1C00612-28F6-4582-B446-2E704E8E83B2}" destId="{763F799F-6CD2-42D7-AB62-46694915D6B5}" srcOrd="3" destOrd="0" parTransId="{908FFDC7-3E72-495E-B22F-B08258F5AE24}" sibTransId="{145327CF-3201-4E22-866D-43E8E8738751}"/>
    <dgm:cxn modelId="{9B4C16FD-F13F-4C2A-A108-BBF8776E6157}" srcId="{A1C00612-28F6-4582-B446-2E704E8E83B2}" destId="{C8F83021-2A46-443C-ACB7-555B9F695AE0}" srcOrd="0" destOrd="0" parTransId="{FA914C84-34C0-4F80-A0BA-00441BB2E28D}" sibTransId="{D3B823BD-87CA-4CD1-BFF6-6F05BF254581}"/>
    <dgm:cxn modelId="{5868D5A7-76C2-4101-AF52-77A6A1818A36}" type="presOf" srcId="{763F799F-6CD2-42D7-AB62-46694915D6B5}" destId="{23DA4602-6D94-475A-BCA8-41D5844049B4}" srcOrd="0" destOrd="0" presId="urn:microsoft.com/office/officeart/2005/8/layout/vList2"/>
    <dgm:cxn modelId="{3273AB0F-DF9E-4DB4-933B-213507C7FEA8}" srcId="{A1C00612-28F6-4582-B446-2E704E8E83B2}" destId="{B69ACDE6-A4A6-41A3-89B5-9384931CEF11}" srcOrd="1" destOrd="0" parTransId="{302A749D-800D-4387-9897-81C78EBA10BB}" sibTransId="{5C592F2F-E2D1-4277-BA1B-B4A744D98AC6}"/>
    <dgm:cxn modelId="{0E9576E6-DADD-401F-A942-9BAC1170B474}" type="presOf" srcId="{B69ACDE6-A4A6-41A3-89B5-9384931CEF11}" destId="{68DC5A78-DA43-4760-82FC-DBF63FD19EA3}" srcOrd="0" destOrd="0" presId="urn:microsoft.com/office/officeart/2005/8/layout/vList2"/>
    <dgm:cxn modelId="{D33CA20D-3CD6-4723-9173-40B6E6DACF7E}" type="presOf" srcId="{A1C00612-28F6-4582-B446-2E704E8E83B2}" destId="{3A4FCCF7-B9D3-4A73-8342-8313CF69B53D}" srcOrd="0" destOrd="0" presId="urn:microsoft.com/office/officeart/2005/8/layout/vList2"/>
    <dgm:cxn modelId="{F27D0A91-0D75-4143-BFED-DEB29EE4D5BA}" type="presOf" srcId="{C8F83021-2A46-443C-ACB7-555B9F695AE0}" destId="{D277B24F-6A2A-4FED-81CF-1EDA4CCBF812}" srcOrd="0" destOrd="0" presId="urn:microsoft.com/office/officeart/2005/8/layout/vList2"/>
    <dgm:cxn modelId="{BBB1E15C-2889-447B-BB13-5E5B6AC84A2F}" type="presParOf" srcId="{3A4FCCF7-B9D3-4A73-8342-8313CF69B53D}" destId="{D277B24F-6A2A-4FED-81CF-1EDA4CCBF812}" srcOrd="0" destOrd="0" presId="urn:microsoft.com/office/officeart/2005/8/layout/vList2"/>
    <dgm:cxn modelId="{BC79331C-30E0-4293-907A-D8E32F7548F7}" type="presParOf" srcId="{3A4FCCF7-B9D3-4A73-8342-8313CF69B53D}" destId="{55C6760A-6BC0-47AD-9F02-C6B9A2FE7596}" srcOrd="1" destOrd="0" presId="urn:microsoft.com/office/officeart/2005/8/layout/vList2"/>
    <dgm:cxn modelId="{E3B51864-230C-457A-B762-3A4067093D26}" type="presParOf" srcId="{3A4FCCF7-B9D3-4A73-8342-8313CF69B53D}" destId="{68DC5A78-DA43-4760-82FC-DBF63FD19EA3}" srcOrd="2" destOrd="0" presId="urn:microsoft.com/office/officeart/2005/8/layout/vList2"/>
    <dgm:cxn modelId="{4FB61DC2-FA98-477D-90DA-352E8D61E468}" type="presParOf" srcId="{3A4FCCF7-B9D3-4A73-8342-8313CF69B53D}" destId="{7DB08085-C538-40B4-AC5E-2C1636B7A80E}" srcOrd="3" destOrd="0" presId="urn:microsoft.com/office/officeart/2005/8/layout/vList2"/>
    <dgm:cxn modelId="{DFDFA504-AA20-4E4A-8BE5-343C6E8E3638}" type="presParOf" srcId="{3A4FCCF7-B9D3-4A73-8342-8313CF69B53D}" destId="{684BEFC9-B524-417D-A993-66C02DBE8647}" srcOrd="4" destOrd="0" presId="urn:microsoft.com/office/officeart/2005/8/layout/vList2"/>
    <dgm:cxn modelId="{27A1F03C-7201-4294-8CAF-3F438D9B199A}" type="presParOf" srcId="{3A4FCCF7-B9D3-4A73-8342-8313CF69B53D}" destId="{A53CB8EC-110A-4DD7-96BB-600B413E749B}" srcOrd="5" destOrd="0" presId="urn:microsoft.com/office/officeart/2005/8/layout/vList2"/>
    <dgm:cxn modelId="{7C19AEC4-6478-4B1D-AA09-E2697CE5F1FA}" type="presParOf" srcId="{3A4FCCF7-B9D3-4A73-8342-8313CF69B53D}" destId="{23DA4602-6D94-475A-BCA8-41D5844049B4}"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7B24F-6A2A-4FED-81CF-1EDA4CCBF812}">
      <dsp:nvSpPr>
        <dsp:cNvPr id="0" name=""/>
        <dsp:cNvSpPr/>
      </dsp:nvSpPr>
      <dsp:spPr>
        <a:xfrm>
          <a:off x="0" y="3087"/>
          <a:ext cx="4191000" cy="11219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r-Latn-RS" sz="2200" b="1" kern="1200" dirty="0" smtClean="0"/>
            <a:t>x</a:t>
          </a:r>
          <a:r>
            <a:rPr lang="sr-Latn-RS" sz="2200" kern="1200" dirty="0" smtClean="0"/>
            <a:t>=the bin position e.g. x=0 could be treated as the left-most bin, and x=N could be treated as the right-most bin</a:t>
          </a:r>
          <a:endParaRPr lang="en-US" sz="2200" kern="1200" dirty="0"/>
        </a:p>
      </dsp:txBody>
      <dsp:txXfrm>
        <a:off x="54768" y="57855"/>
        <a:ext cx="4081464" cy="1012384"/>
      </dsp:txXfrm>
    </dsp:sp>
    <dsp:sp modelId="{68DC5A78-DA43-4760-82FC-DBF63FD19EA3}">
      <dsp:nvSpPr>
        <dsp:cNvPr id="0" name=""/>
        <dsp:cNvSpPr/>
      </dsp:nvSpPr>
      <dsp:spPr>
        <a:xfrm>
          <a:off x="0" y="1135160"/>
          <a:ext cx="4191000" cy="11219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r-Latn-RS" sz="2200" b="1" kern="1200" dirty="0" smtClean="0"/>
            <a:t>P</a:t>
          </a:r>
          <a:r>
            <a:rPr lang="sr-Latn-RS" sz="2200" kern="1200" dirty="0" smtClean="0"/>
            <a:t>=the probabilaty of x</a:t>
          </a:r>
          <a:endParaRPr lang="en-US" sz="2200" kern="1200" dirty="0"/>
        </a:p>
      </dsp:txBody>
      <dsp:txXfrm>
        <a:off x="54768" y="1189928"/>
        <a:ext cx="4081464" cy="1012384"/>
      </dsp:txXfrm>
    </dsp:sp>
    <dsp:sp modelId="{684BEFC9-B524-417D-A993-66C02DBE8647}">
      <dsp:nvSpPr>
        <dsp:cNvPr id="0" name=""/>
        <dsp:cNvSpPr/>
      </dsp:nvSpPr>
      <dsp:spPr>
        <a:xfrm>
          <a:off x="0" y="2267234"/>
          <a:ext cx="4191000" cy="11219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r-Latn-RS" sz="2200" b="1" kern="1200" dirty="0" smtClean="0"/>
            <a:t>p</a:t>
          </a:r>
          <a:r>
            <a:rPr lang="sr-Latn-RS" sz="2200" kern="1200" dirty="0" smtClean="0"/>
            <a:t>=the probability of bouncing right (if x=0 represents the left-most bin). In an unbiased machine: p=0.5</a:t>
          </a:r>
          <a:endParaRPr lang="en-US" sz="2200" kern="1200" dirty="0"/>
        </a:p>
      </dsp:txBody>
      <dsp:txXfrm>
        <a:off x="54768" y="2322002"/>
        <a:ext cx="4081464" cy="1012384"/>
      </dsp:txXfrm>
    </dsp:sp>
    <dsp:sp modelId="{23DA4602-6D94-475A-BCA8-41D5844049B4}">
      <dsp:nvSpPr>
        <dsp:cNvPr id="0" name=""/>
        <dsp:cNvSpPr/>
      </dsp:nvSpPr>
      <dsp:spPr>
        <a:xfrm>
          <a:off x="0" y="3399307"/>
          <a:ext cx="4191000" cy="11219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sr-Latn-RS" sz="2200" b="1" kern="1200" dirty="0" smtClean="0"/>
            <a:t>N</a:t>
          </a:r>
          <a:r>
            <a:rPr lang="sr-Latn-RS" sz="2200" kern="1200" dirty="0" smtClean="0"/>
            <a:t>=the number of rows of pins i.e. The number of times a ball bounces</a:t>
          </a:r>
          <a:endParaRPr lang="en-US" sz="2200" kern="1200" dirty="0"/>
        </a:p>
      </dsp:txBody>
      <dsp:txXfrm>
        <a:off x="54768" y="3454075"/>
        <a:ext cx="4081464" cy="10123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F7728-8972-4703-9C62-602C52D9863F}" type="datetimeFigureOut">
              <a:rPr lang="en-US" smtClean="0"/>
              <a:t>6/23/2015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D4483-BC99-41E7-9EAC-6AA475E1295B}" type="slidenum">
              <a:rPr lang="en-US" smtClean="0"/>
              <a:t>‹#›</a:t>
            </a:fld>
            <a:endParaRPr lang="en-US"/>
          </a:p>
        </p:txBody>
      </p:sp>
    </p:spTree>
    <p:extLst>
      <p:ext uri="{BB962C8B-B14F-4D97-AF65-F5344CB8AC3E}">
        <p14:creationId xmlns:p14="http://schemas.microsoft.com/office/powerpoint/2010/main" val="21810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a:t>
            </a:fld>
            <a:endParaRPr lang="en-US"/>
          </a:p>
        </p:txBody>
      </p:sp>
    </p:spTree>
    <p:extLst>
      <p:ext uri="{BB962C8B-B14F-4D97-AF65-F5344CB8AC3E}">
        <p14:creationId xmlns:p14="http://schemas.microsoft.com/office/powerpoint/2010/main" val="332986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dropped all the particles at the same time they would hit each other and bounce back which would also cause them to form a different distribution.</a:t>
            </a:r>
          </a:p>
          <a:p>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15</a:t>
            </a:fld>
            <a:endParaRPr lang="en-US"/>
          </a:p>
        </p:txBody>
      </p:sp>
    </p:spTree>
    <p:extLst>
      <p:ext uri="{BB962C8B-B14F-4D97-AF65-F5344CB8AC3E}">
        <p14:creationId xmlns:p14="http://schemas.microsoft.com/office/powerpoint/2010/main" val="261662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Obsticals in</a:t>
            </a:r>
            <a:r>
              <a:rPr lang="sr-Latn-RS" baseline="0" dirty="0" smtClean="0"/>
              <a:t> square</a:t>
            </a:r>
          </a:p>
          <a:p>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16</a:t>
            </a:fld>
            <a:endParaRPr lang="en-US"/>
          </a:p>
        </p:txBody>
      </p:sp>
    </p:spTree>
    <p:extLst>
      <p:ext uri="{BB962C8B-B14F-4D97-AF65-F5344CB8AC3E}">
        <p14:creationId xmlns:p14="http://schemas.microsoft.com/office/powerpoint/2010/main" val="377963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If we turn obstacles upside-down</a:t>
            </a:r>
            <a:r>
              <a:rPr lang="sr-Latn-RS" baseline="0" dirty="0" smtClean="0"/>
              <a:t>.</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17</a:t>
            </a:fld>
            <a:endParaRPr lang="en-US"/>
          </a:p>
        </p:txBody>
      </p:sp>
    </p:spTree>
    <p:extLst>
      <p:ext uri="{BB962C8B-B14F-4D97-AF65-F5344CB8AC3E}">
        <p14:creationId xmlns:p14="http://schemas.microsoft.com/office/powerpoint/2010/main" val="368142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There isn’t enough number of the columns at the bottom</a:t>
            </a:r>
            <a:r>
              <a:rPr lang="sr-Latn-RS" baseline="0" dirty="0" smtClean="0"/>
              <a:t> of the galton box.</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18</a:t>
            </a:fld>
            <a:endParaRPr lang="en-US"/>
          </a:p>
        </p:txBody>
      </p:sp>
    </p:spTree>
    <p:extLst>
      <p:ext uri="{BB962C8B-B14F-4D97-AF65-F5344CB8AC3E}">
        <p14:creationId xmlns:p14="http://schemas.microsoft.com/office/powerpoint/2010/main" val="1075367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U objasnjenju problema je pisalo kako tokom</a:t>
            </a:r>
            <a:r>
              <a:rPr lang="sr-Latn-RS" baseline="0" dirty="0" smtClean="0"/>
              <a:t> galtonovog ekperimenta uz pomoc galtonove kutije dobijamo normalnu distribuciju i nas zadatak je glasio da koristimo razlicite tipove i oblike prepreka kako ta distribucija vise ne bi bila normalna</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2</a:t>
            </a:fld>
            <a:endParaRPr lang="en-US"/>
          </a:p>
        </p:txBody>
      </p:sp>
    </p:spTree>
    <p:extLst>
      <p:ext uri="{BB962C8B-B14F-4D97-AF65-F5344CB8AC3E}">
        <p14:creationId xmlns:p14="http://schemas.microsoft.com/office/powerpoint/2010/main" val="214285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Prvo trebamo da znamo nesto uopsteno o galtonovoj kutiji. Galtonova kutija je uredjaj</a:t>
            </a:r>
            <a:r>
              <a:rPr lang="sr-Latn-RS" baseline="0" dirty="0" smtClean="0"/>
              <a:t> koji je napravio Frensis Galton kako bi mogao uraditi galtonov eksperiment i dokazati da slucajno bacena zrna pasulja mogu ciniti normalnu distribuciju. A sad da objasnimo nacin rada galtonove kutije. Prvo kroz levak na vrhu uredjaja bacamo loptice i svaka loptica svoj put pocinje od centra. Kako loptica stigne do prepreke ona moze da skrene levo ili desno i verovatnoca za to je 50-50%. Kada je verovatnoca da se nesto desi 50-50%  onda se to naziva bernulijev eksperiment. Takvo kretanje klikera u galtonovoj kutiji se naziva paskalovo kretanje. Posle odredjenog vremena svaki od klikera ce pasti na dno uredjaja u jedan od pretinaca. Kada padne dovoljan broj klikera pojavice se normalna distribucija.</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3</a:t>
            </a:fld>
            <a:endParaRPr lang="en-US"/>
          </a:p>
        </p:txBody>
      </p:sp>
    </p:spTree>
    <p:extLst>
      <p:ext uri="{BB962C8B-B14F-4D97-AF65-F5344CB8AC3E}">
        <p14:creationId xmlns:p14="http://schemas.microsoft.com/office/powerpoint/2010/main" val="383096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Ovde smo prikazali</a:t>
            </a:r>
            <a:r>
              <a:rPr lang="sr-Latn-RS" baseline="0" dirty="0" smtClean="0"/>
              <a:t> princip rada galtonove kutije o kome smo pricali na prethondnom slajdu.</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4</a:t>
            </a:fld>
            <a:endParaRPr lang="en-US"/>
          </a:p>
        </p:txBody>
      </p:sp>
    </p:spTree>
    <p:extLst>
      <p:ext uri="{BB962C8B-B14F-4D97-AF65-F5344CB8AC3E}">
        <p14:creationId xmlns:p14="http://schemas.microsoft.com/office/powerpoint/2010/main" val="1133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mtClean="0"/>
              <a:t>Galtonova kutija koristi princip rada paskalovog</a:t>
            </a:r>
            <a:r>
              <a:rPr lang="sr-Latn-RS" baseline="0" smtClean="0"/>
              <a:t> trougla. </a:t>
            </a:r>
            <a:endParaRPr lang="en-US"/>
          </a:p>
        </p:txBody>
      </p:sp>
      <p:sp>
        <p:nvSpPr>
          <p:cNvPr id="4" name="Slide Number Placeholder 3"/>
          <p:cNvSpPr>
            <a:spLocks noGrp="1"/>
          </p:cNvSpPr>
          <p:nvPr>
            <p:ph type="sldNum" sz="quarter" idx="10"/>
          </p:nvPr>
        </p:nvSpPr>
        <p:spPr/>
        <p:txBody>
          <a:bodyPr/>
          <a:lstStyle/>
          <a:p>
            <a:fld id="{DEBD4483-BC99-41E7-9EAC-6AA475E1295B}" type="slidenum">
              <a:rPr lang="en-US" smtClean="0"/>
              <a:t>5</a:t>
            </a:fld>
            <a:endParaRPr lang="en-US"/>
          </a:p>
        </p:txBody>
      </p:sp>
    </p:spTree>
    <p:extLst>
      <p:ext uri="{BB962C8B-B14F-4D97-AF65-F5344CB8AC3E}">
        <p14:creationId xmlns:p14="http://schemas.microsoft.com/office/powerpoint/2010/main" val="356929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6</a:t>
            </a:fld>
            <a:endParaRPr lang="en-US"/>
          </a:p>
        </p:txBody>
      </p:sp>
    </p:spTree>
    <p:extLst>
      <p:ext uri="{BB962C8B-B14F-4D97-AF65-F5344CB8AC3E}">
        <p14:creationId xmlns:p14="http://schemas.microsoft.com/office/powerpoint/2010/main" val="378447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D4483-BC99-41E7-9EAC-6AA475E1295B}" type="slidenum">
              <a:rPr lang="en-US" smtClean="0"/>
              <a:t>7</a:t>
            </a:fld>
            <a:endParaRPr lang="en-US"/>
          </a:p>
        </p:txBody>
      </p:sp>
    </p:spTree>
    <p:extLst>
      <p:ext uri="{BB962C8B-B14F-4D97-AF65-F5344CB8AC3E}">
        <p14:creationId xmlns:p14="http://schemas.microsoft.com/office/powerpoint/2010/main" val="90488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a:t>
            </a:r>
            <a:r>
              <a:rPr lang="sr-Latn-RS" dirty="0" smtClean="0"/>
              <a:t> </a:t>
            </a:r>
            <a:r>
              <a:rPr lang="en-US" dirty="0" smtClean="0"/>
              <a:t>would change the positioning of the obstacles into a circulate shape or a shape we would get a different </a:t>
            </a:r>
            <a:r>
              <a:rPr lang="en-US" dirty="0" err="1" smtClean="0"/>
              <a:t>distrubution</a:t>
            </a:r>
            <a:r>
              <a:rPr lang="en-US" dirty="0" smtClean="0"/>
              <a:t> than the normal one</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changing the volume of the obstacles positioning we would get more obstacles in less space and that would change the movement of the particles and that would cause the particles to form a different distribution.</a:t>
            </a:r>
          </a:p>
          <a:p>
            <a:endParaRPr lang="sr-Latn-RS" dirty="0" smtClean="0"/>
          </a:p>
          <a:p>
            <a:r>
              <a:rPr lang="sr-Latn-RS" dirty="0" smtClean="0"/>
              <a:t>If we change the distance between</a:t>
            </a:r>
            <a:r>
              <a:rPr lang="sr-Latn-RS" baseline="0" dirty="0" smtClean="0"/>
              <a:t> the obstacles so that we have no more triangles with equal sides we won’t get the normal distribution.</a:t>
            </a:r>
            <a:endParaRPr lang="en-US" dirty="0"/>
          </a:p>
        </p:txBody>
      </p:sp>
      <p:sp>
        <p:nvSpPr>
          <p:cNvPr id="4" name="Slide Number Placeholder 3"/>
          <p:cNvSpPr>
            <a:spLocks noGrp="1"/>
          </p:cNvSpPr>
          <p:nvPr>
            <p:ph type="sldNum" sz="quarter" idx="10"/>
          </p:nvPr>
        </p:nvSpPr>
        <p:spPr/>
        <p:txBody>
          <a:bodyPr/>
          <a:lstStyle/>
          <a:p>
            <a:fld id="{DEBD4483-BC99-41E7-9EAC-6AA475E1295B}" type="slidenum">
              <a:rPr lang="en-US" smtClean="0"/>
              <a:t>14</a:t>
            </a:fld>
            <a:endParaRPr lang="en-US"/>
          </a:p>
        </p:txBody>
      </p:sp>
    </p:spTree>
    <p:extLst>
      <p:ext uri="{BB962C8B-B14F-4D97-AF65-F5344CB8AC3E}">
        <p14:creationId xmlns:p14="http://schemas.microsoft.com/office/powerpoint/2010/main" val="143962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0893244">
            <a:off x="1341968" y="1468167"/>
            <a:ext cx="25908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0138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91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3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3200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267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535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54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380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634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848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0BD53-F943-48ED-9BE7-196A8EE66FFC}" type="datetimeFigureOut">
              <a:rPr lang="en-US" smtClean="0">
                <a:solidFill>
                  <a:prstClr val="black"/>
                </a:solidFill>
              </a:rPr>
              <a:pPr/>
              <a:t>6/23/2015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39D2269-B921-4D54-A147-D7C20EE9735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930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1" name="Picture 7" descr="C:\Users\Owner\AppData\Local\Microsoft\Windows\Temporary Internet Files\Content.IE5\18X3X63O\MP900448543[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rot="20890100">
            <a:off x="1295400" y="1524000"/>
            <a:ext cx="23622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3581400"/>
            <a:ext cx="8229600" cy="2971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89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3200" b="0" kern="1200">
          <a:solidFill>
            <a:schemeClr val="tx1"/>
          </a:solidFill>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Segoe Print" pitchFamily="2" charset="0"/>
          <a:ea typeface="+mn-ea"/>
          <a:cs typeface="+mn-cs"/>
        </a:defRPr>
      </a:lvl1pPr>
      <a:lvl2pPr marL="742950" indent="-285750" algn="l" defTabSz="914400" rtl="0" eaLnBrk="1" latinLnBrk="0" hangingPunct="1">
        <a:spcBef>
          <a:spcPct val="20000"/>
        </a:spcBef>
        <a:buFont typeface="Arial" pitchFamily="34" charset="0"/>
        <a:buChar char="–"/>
        <a:defRPr sz="2400" b="1" kern="1200">
          <a:solidFill>
            <a:schemeClr val="tx1"/>
          </a:solidFill>
          <a:latin typeface="Segoe Print" pitchFamily="2" charset="0"/>
          <a:ea typeface="+mn-ea"/>
          <a:cs typeface="+mn-cs"/>
        </a:defRPr>
      </a:lvl2pPr>
      <a:lvl3pPr marL="1143000" indent="-228600" algn="l" defTabSz="914400" rtl="0" eaLnBrk="1" latinLnBrk="0" hangingPunct="1">
        <a:spcBef>
          <a:spcPct val="20000"/>
        </a:spcBef>
        <a:buFont typeface="Arial" pitchFamily="34" charset="0"/>
        <a:buChar char="•"/>
        <a:defRPr sz="2000" b="1" kern="1200">
          <a:solidFill>
            <a:schemeClr val="tx1"/>
          </a:solidFill>
          <a:latin typeface="Segoe Print" pitchFamily="2" charset="0"/>
          <a:ea typeface="+mn-ea"/>
          <a:cs typeface="+mn-cs"/>
        </a:defRPr>
      </a:lvl3pPr>
      <a:lvl4pPr marL="1600200" indent="-228600" algn="l" defTabSz="914400" rtl="0" eaLnBrk="1" latinLnBrk="0" hangingPunct="1">
        <a:spcBef>
          <a:spcPct val="20000"/>
        </a:spcBef>
        <a:buFont typeface="Arial" pitchFamily="34" charset="0"/>
        <a:buChar char="–"/>
        <a:defRPr sz="1800" b="1" kern="1200">
          <a:solidFill>
            <a:schemeClr val="tx1"/>
          </a:solidFill>
          <a:latin typeface="Segoe Print" pitchFamily="2" charset="0"/>
          <a:ea typeface="+mn-ea"/>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Segoe 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eacherlink.org/content/math/interactive/flash/quincunx/quincunx.html" TargetMode="External"/><Relationship Id="rId2" Type="http://schemas.openxmlformats.org/officeDocument/2006/relationships/hyperlink" Target="http://www.statisticalconsultants.co.nz/blog/the-galton-box.html" TargetMode="External"/><Relationship Id="rId1" Type="http://schemas.openxmlformats.org/officeDocument/2006/relationships/slideLayout" Target="../slideLayouts/slideLayout2.xml"/><Relationship Id="rId5" Type="http://schemas.openxmlformats.org/officeDocument/2006/relationships/hyperlink" Target="http://www.mathsisfun.com/data/standard-normal-distribution.html" TargetMode="External"/><Relationship Id="rId4" Type="http://schemas.openxmlformats.org/officeDocument/2006/relationships/hyperlink" Target="http://www.mathsisfun.com/data/quincun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hyperlink" Target="quincunxpc.ex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0"/>
            <a:ext cx="5410200" cy="1828800"/>
          </a:xfrm>
        </p:spPr>
        <p:txBody>
          <a:bodyPr>
            <a:normAutofit/>
          </a:bodyPr>
          <a:lstStyle/>
          <a:p>
            <a:r>
              <a:rPr lang="en-US" sz="4000" dirty="0">
                <a:solidFill>
                  <a:prstClr val="black"/>
                </a:solidFill>
                <a:effectLst>
                  <a:outerShdw blurRad="38100" dist="38100" dir="2700000" algn="tl">
                    <a:srgbClr val="000000">
                      <a:alpha val="43137"/>
                    </a:srgbClr>
                  </a:outerShdw>
                </a:effectLst>
                <a:latin typeface="+mn-lt"/>
                <a:cs typeface="Calibri" pitchFamily="34" charset="0"/>
              </a:rPr>
              <a:t>International Young  </a:t>
            </a:r>
            <a:br>
              <a:rPr lang="en-US" sz="4000" dirty="0">
                <a:solidFill>
                  <a:prstClr val="black"/>
                </a:solidFill>
                <a:effectLst>
                  <a:outerShdw blurRad="38100" dist="38100" dir="2700000" algn="tl">
                    <a:srgbClr val="000000">
                      <a:alpha val="43137"/>
                    </a:srgbClr>
                  </a:outerShdw>
                </a:effectLst>
                <a:latin typeface="+mn-lt"/>
                <a:cs typeface="Calibri" pitchFamily="34" charset="0"/>
              </a:rPr>
            </a:br>
            <a:r>
              <a:rPr lang="en-US" sz="4000" dirty="0">
                <a:solidFill>
                  <a:prstClr val="black"/>
                </a:solidFill>
                <a:effectLst>
                  <a:outerShdw blurRad="38100" dist="38100" dir="2700000" algn="tl">
                    <a:srgbClr val="000000">
                      <a:alpha val="43137"/>
                    </a:srgbClr>
                  </a:outerShdw>
                </a:effectLst>
                <a:latin typeface="+mn-lt"/>
                <a:cs typeface="Calibri" pitchFamily="34" charset="0"/>
              </a:rPr>
              <a:t>Naturalists’ </a:t>
            </a:r>
            <a:r>
              <a:rPr lang="en-US" sz="4000" dirty="0" smtClean="0">
                <a:solidFill>
                  <a:prstClr val="black"/>
                </a:solidFill>
                <a:effectLst>
                  <a:outerShdw blurRad="38100" dist="38100" dir="2700000" algn="tl">
                    <a:srgbClr val="000000">
                      <a:alpha val="43137"/>
                    </a:srgbClr>
                  </a:outerShdw>
                </a:effectLst>
                <a:latin typeface="+mn-lt"/>
                <a:cs typeface="Calibri" pitchFamily="34" charset="0"/>
              </a:rPr>
              <a:t>Tournament</a:t>
            </a:r>
            <a:endParaRPr lang="en-US" sz="4000" dirty="0">
              <a:latin typeface="+mn-lt"/>
            </a:endParaRPr>
          </a:p>
        </p:txBody>
      </p:sp>
      <p:sp>
        <p:nvSpPr>
          <p:cNvPr id="3" name="Subtitle 2"/>
          <p:cNvSpPr>
            <a:spLocks noGrp="1"/>
          </p:cNvSpPr>
          <p:nvPr>
            <p:ph type="subTitle" idx="1"/>
          </p:nvPr>
        </p:nvSpPr>
        <p:spPr>
          <a:xfrm>
            <a:off x="2895600" y="2895600"/>
            <a:ext cx="6400800" cy="1752600"/>
          </a:xfrm>
        </p:spPr>
        <p:txBody>
          <a:bodyPr>
            <a:noAutofit/>
          </a:bodyPr>
          <a:lstStyle/>
          <a:p>
            <a:r>
              <a:rPr lang="en-US" sz="3600" b="1" dirty="0" smtClean="0">
                <a:solidFill>
                  <a:prstClr val="black"/>
                </a:solidFill>
                <a:effectLst>
                  <a:outerShdw blurRad="38100" dist="38100" dir="2700000" algn="tl">
                    <a:srgbClr val="000000">
                      <a:alpha val="43137"/>
                    </a:srgbClr>
                  </a:outerShdw>
                </a:effectLst>
                <a:latin typeface="+mn-lt"/>
                <a:cs typeface="Calibri" pitchFamily="34" charset="0"/>
              </a:rPr>
              <a:t>Serbian </a:t>
            </a:r>
            <a:r>
              <a:rPr lang="en-US" sz="3600" b="1" dirty="0">
                <a:solidFill>
                  <a:prstClr val="black"/>
                </a:solidFill>
                <a:effectLst>
                  <a:outerShdw blurRad="38100" dist="38100" dir="2700000" algn="tl">
                    <a:srgbClr val="000000">
                      <a:alpha val="43137"/>
                    </a:srgbClr>
                  </a:outerShdw>
                </a:effectLst>
                <a:latin typeface="+mn-lt"/>
                <a:cs typeface="Calibri" pitchFamily="34" charset="0"/>
              </a:rPr>
              <a:t>team </a:t>
            </a:r>
            <a:r>
              <a:rPr lang="sr-Latn-RS" sz="3600" b="1" dirty="0" smtClean="0">
                <a:solidFill>
                  <a:prstClr val="black"/>
                </a:solidFill>
                <a:effectLst>
                  <a:outerShdw blurRad="38100" dist="38100" dir="2700000" algn="tl">
                    <a:srgbClr val="000000">
                      <a:alpha val="43137"/>
                    </a:srgbClr>
                  </a:outerShdw>
                </a:effectLst>
                <a:latin typeface="+mn-lt"/>
                <a:cs typeface="Calibri" pitchFamily="34" charset="0"/>
              </a:rPr>
              <a:t>2</a:t>
            </a:r>
            <a:r>
              <a:rPr lang="en-US" sz="3600" b="1" dirty="0" smtClean="0">
                <a:solidFill>
                  <a:prstClr val="black"/>
                </a:solidFill>
                <a:effectLst>
                  <a:outerShdw blurRad="38100" dist="38100" dir="2700000" algn="tl">
                    <a:srgbClr val="000000">
                      <a:alpha val="43137"/>
                    </a:srgbClr>
                  </a:outerShdw>
                </a:effectLst>
                <a:latin typeface="+mn-lt"/>
                <a:cs typeface="Calibri" pitchFamily="34" charset="0"/>
              </a:rPr>
              <a:t>         </a:t>
            </a:r>
            <a:endParaRPr lang="en-US" sz="3600" b="1" dirty="0">
              <a:solidFill>
                <a:prstClr val="black"/>
              </a:solidFill>
              <a:effectLst>
                <a:outerShdw blurRad="38100" dist="38100" dir="2700000" algn="tl">
                  <a:srgbClr val="000000">
                    <a:alpha val="43137"/>
                  </a:srgbClr>
                </a:outerShdw>
              </a:effectLst>
              <a:latin typeface="+mn-lt"/>
              <a:cs typeface="Calibri" pitchFamily="34" charset="0"/>
            </a:endParaRPr>
          </a:p>
          <a:p>
            <a:r>
              <a:rPr lang="en-US" sz="3600" b="1" dirty="0">
                <a:solidFill>
                  <a:prstClr val="black"/>
                </a:solidFill>
                <a:effectLst>
                  <a:outerShdw blurRad="38100" dist="38100" dir="2700000" algn="tl">
                    <a:srgbClr val="000000">
                      <a:alpha val="43137"/>
                    </a:srgbClr>
                  </a:outerShdw>
                </a:effectLst>
                <a:latin typeface="+mn-lt"/>
                <a:cs typeface="Calibri" pitchFamily="34" charset="0"/>
              </a:rPr>
              <a:t>   </a:t>
            </a:r>
            <a:r>
              <a:rPr lang="en-US" sz="3600" b="1" dirty="0" smtClean="0">
                <a:solidFill>
                  <a:prstClr val="black"/>
                </a:solidFill>
                <a:effectLst>
                  <a:outerShdw blurRad="38100" dist="38100" dir="2700000" algn="tl">
                    <a:srgbClr val="000000">
                      <a:alpha val="43137"/>
                    </a:srgbClr>
                  </a:outerShdw>
                </a:effectLst>
                <a:latin typeface="+mn-lt"/>
                <a:cs typeface="Calibri" pitchFamily="34" charset="0"/>
              </a:rPr>
              <a:t>Regional Center</a:t>
            </a:r>
            <a:endParaRPr lang="sr-Latn-RS" sz="3600" b="1" dirty="0" smtClean="0">
              <a:solidFill>
                <a:prstClr val="black"/>
              </a:solidFill>
              <a:effectLst>
                <a:outerShdw blurRad="38100" dist="38100" dir="2700000" algn="tl">
                  <a:srgbClr val="000000">
                    <a:alpha val="43137"/>
                  </a:srgbClr>
                </a:outerShdw>
              </a:effectLst>
              <a:latin typeface="+mn-lt"/>
              <a:cs typeface="Calibri" pitchFamily="34" charset="0"/>
            </a:endParaRPr>
          </a:p>
          <a:p>
            <a:r>
              <a:rPr lang="en-US" sz="3600" b="1" dirty="0" smtClean="0">
                <a:solidFill>
                  <a:prstClr val="black"/>
                </a:solidFill>
                <a:effectLst>
                  <a:outerShdw blurRad="38100" dist="38100" dir="2700000" algn="tl">
                    <a:srgbClr val="000000">
                      <a:alpha val="43137"/>
                    </a:srgbClr>
                  </a:outerShdw>
                </a:effectLst>
                <a:latin typeface="+mn-lt"/>
                <a:cs typeface="Calibri" pitchFamily="34" charset="0"/>
              </a:rPr>
              <a:t> </a:t>
            </a:r>
            <a:r>
              <a:rPr lang="en-US" sz="3600" b="1" dirty="0">
                <a:solidFill>
                  <a:prstClr val="black"/>
                </a:solidFill>
                <a:effectLst>
                  <a:outerShdw blurRad="38100" dist="38100" dir="2700000" algn="tl">
                    <a:srgbClr val="000000">
                      <a:alpha val="43137"/>
                    </a:srgbClr>
                  </a:outerShdw>
                </a:effectLst>
                <a:latin typeface="+mn-lt"/>
                <a:cs typeface="Calibri" pitchFamily="34" charset="0"/>
              </a:rPr>
              <a:t>For Talented </a:t>
            </a:r>
            <a:r>
              <a:rPr lang="en-US" sz="3600" b="1" dirty="0" smtClean="0">
                <a:solidFill>
                  <a:prstClr val="black"/>
                </a:solidFill>
                <a:effectLst>
                  <a:outerShdw blurRad="38100" dist="38100" dir="2700000" algn="tl">
                    <a:srgbClr val="000000">
                      <a:alpha val="43137"/>
                    </a:srgbClr>
                  </a:outerShdw>
                </a:effectLst>
                <a:latin typeface="+mn-lt"/>
                <a:cs typeface="Calibri" pitchFamily="34" charset="0"/>
              </a:rPr>
              <a:t>Youth</a:t>
            </a:r>
            <a:r>
              <a:rPr lang="sr-Latn-RS" sz="3600" b="1" dirty="0" smtClean="0">
                <a:solidFill>
                  <a:prstClr val="black"/>
                </a:solidFill>
                <a:effectLst>
                  <a:outerShdw blurRad="38100" dist="38100" dir="2700000" algn="tl">
                    <a:srgbClr val="000000">
                      <a:alpha val="43137"/>
                    </a:srgbClr>
                  </a:outerShdw>
                </a:effectLst>
                <a:latin typeface="+mn-lt"/>
                <a:cs typeface="Calibri" pitchFamily="34" charset="0"/>
              </a:rPr>
              <a:t> Belgrade II</a:t>
            </a:r>
            <a:endParaRPr lang="en-US" sz="3600" b="1" dirty="0">
              <a:solidFill>
                <a:prstClr val="black"/>
              </a:solidFill>
              <a:effectLst>
                <a:outerShdw blurRad="38100" dist="38100" dir="2700000" algn="tl">
                  <a:srgbClr val="000000">
                    <a:alpha val="43137"/>
                  </a:srgbClr>
                </a:outerShdw>
              </a:effectLst>
              <a:latin typeface="+mn-lt"/>
              <a:cs typeface="Calibri" pitchFamily="34" charset="0"/>
            </a:endParaRPr>
          </a:p>
          <a:p>
            <a:endParaRPr lang="en-US" sz="36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64" y="5410200"/>
            <a:ext cx="8229600" cy="12684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rot="20910167">
            <a:off x="1186326" y="1574973"/>
            <a:ext cx="2892156" cy="1569660"/>
          </a:xfrm>
          <a:prstGeom prst="rect">
            <a:avLst/>
          </a:prstGeom>
          <a:noFill/>
        </p:spPr>
        <p:txBody>
          <a:bodyPr wrap="square" rtlCol="0">
            <a:spAutoFit/>
          </a:bodyPr>
          <a:lstStyle/>
          <a:p>
            <a:pPr lvl="0" algn="ctr">
              <a:spcBef>
                <a:spcPct val="20000"/>
              </a:spcBef>
            </a:pPr>
            <a:r>
              <a:rPr lang="sr-Latn-RS" sz="4800" b="1" dirty="0">
                <a:solidFill>
                  <a:srgbClr val="4F81BD">
                    <a:lumMod val="75000"/>
                  </a:srgbClr>
                </a:solidFill>
                <a:effectLst>
                  <a:outerShdw blurRad="38100" dist="38100" dir="2700000" algn="tl">
                    <a:srgbClr val="000000">
                      <a:alpha val="43137"/>
                    </a:srgbClr>
                  </a:outerShdw>
                </a:effectLst>
              </a:rPr>
              <a:t>14. Galton box</a:t>
            </a:r>
            <a:endParaRPr lang="en-US" sz="1600" b="1" dirty="0">
              <a:solidFill>
                <a:srgbClr val="4F81BD">
                  <a:lumMod val="75000"/>
                </a:srgbClr>
              </a:solidFill>
              <a:effectLst>
                <a:outerShdw blurRad="38100" dist="38100" dir="2700000" algn="tl">
                  <a:srgbClr val="000000">
                    <a:alpha val="43137"/>
                  </a:srgbClr>
                </a:outerShdw>
              </a:effectLst>
              <a:cs typeface="Calibri"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386" y="5489062"/>
            <a:ext cx="4800600" cy="1110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024821"/>
      </p:ext>
    </p:extLst>
  </p:cSld>
  <p:clrMapOvr>
    <a:masterClrMapping/>
  </p:clrMapOvr>
  <mc:AlternateContent xmlns:mc="http://schemas.openxmlformats.org/markup-compatibility/2006" xmlns:p14="http://schemas.microsoft.com/office/powerpoint/2010/main">
    <mc:Choice Requires="p14">
      <p:transition spd="slow" p14:dur="2000" advTm="1031"/>
    </mc:Choice>
    <mc:Fallback xmlns="">
      <p:transition spd="slow" advTm="103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600" dirty="0" smtClean="0">
                <a:latin typeface="+mn-lt"/>
              </a:rPr>
              <a:t>2) Size of obstacles</a:t>
            </a:r>
            <a:endParaRPr lang="en-US" sz="36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228600"/>
            <a:ext cx="2756985" cy="1828800"/>
          </a:xfrm>
        </p:spPr>
      </p:pic>
      <p:sp>
        <p:nvSpPr>
          <p:cNvPr id="5" name="TextBox 4"/>
          <p:cNvSpPr txBox="1"/>
          <p:nvPr/>
        </p:nvSpPr>
        <p:spPr>
          <a:xfrm>
            <a:off x="6302829" y="2171385"/>
            <a:ext cx="2819400" cy="400110"/>
          </a:xfrm>
          <a:prstGeom prst="rect">
            <a:avLst/>
          </a:prstGeom>
          <a:noFill/>
        </p:spPr>
        <p:txBody>
          <a:bodyPr wrap="square" rtlCol="0">
            <a:spAutoFit/>
          </a:bodyPr>
          <a:lstStyle/>
          <a:p>
            <a:pPr algn="ctr"/>
            <a:r>
              <a:rPr lang="sr-Latn-RS" sz="2000" i="1" dirty="0" smtClean="0"/>
              <a:t>Plain obstacle like nail</a:t>
            </a:r>
            <a:endParaRPr lang="en-US" sz="2000" i="1" dirty="0"/>
          </a:p>
        </p:txBody>
      </p:sp>
      <p:cxnSp>
        <p:nvCxnSpPr>
          <p:cNvPr id="7" name="Straight Arrow Connector 6"/>
          <p:cNvCxnSpPr/>
          <p:nvPr/>
        </p:nvCxnSpPr>
        <p:spPr>
          <a:xfrm flipH="1">
            <a:off x="5520046" y="1153885"/>
            <a:ext cx="596735" cy="4789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267200" y="1740498"/>
            <a:ext cx="2155371" cy="430887"/>
          </a:xfrm>
          <a:prstGeom prst="rect">
            <a:avLst/>
          </a:prstGeom>
          <a:noFill/>
        </p:spPr>
        <p:txBody>
          <a:bodyPr wrap="square" rtlCol="0">
            <a:spAutoFit/>
          </a:bodyPr>
          <a:lstStyle/>
          <a:p>
            <a:r>
              <a:rPr lang="sr-Latn-RS" sz="2200" dirty="0" smtClean="0"/>
              <a:t>MORE SPACE</a:t>
            </a:r>
            <a:endParaRPr lang="en-US" sz="2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243" y="3276600"/>
            <a:ext cx="3855720" cy="2819400"/>
          </a:xfrm>
          <a:prstGeom prst="rect">
            <a:avLst/>
          </a:prstGeom>
        </p:spPr>
      </p:pic>
      <p:sp>
        <p:nvSpPr>
          <p:cNvPr id="11" name="TextBox 10"/>
          <p:cNvSpPr txBox="1"/>
          <p:nvPr/>
        </p:nvSpPr>
        <p:spPr>
          <a:xfrm>
            <a:off x="4495800" y="6324600"/>
            <a:ext cx="4572000" cy="400110"/>
          </a:xfrm>
          <a:prstGeom prst="rect">
            <a:avLst/>
          </a:prstGeom>
          <a:noFill/>
        </p:spPr>
        <p:txBody>
          <a:bodyPr wrap="square" rtlCol="0">
            <a:spAutoFit/>
          </a:bodyPr>
          <a:lstStyle/>
          <a:p>
            <a:pPr algn="ctr"/>
            <a:r>
              <a:rPr lang="sr-Latn-RS" sz="2000" i="1" dirty="0" smtClean="0"/>
              <a:t>M</a:t>
            </a:r>
            <a:r>
              <a:rPr lang="en-US" sz="2000" i="1" dirty="0" smtClean="0"/>
              <a:t>ore complicated</a:t>
            </a:r>
            <a:r>
              <a:rPr lang="sr-Latn-RS" sz="2000" i="1" dirty="0" smtClean="0"/>
              <a:t> and bigger obstacle</a:t>
            </a:r>
            <a:endParaRPr lang="en-US" sz="2000" i="1" dirty="0"/>
          </a:p>
        </p:txBody>
      </p:sp>
      <p:cxnSp>
        <p:nvCxnSpPr>
          <p:cNvPr id="13" name="Straight Arrow Connector 12"/>
          <p:cNvCxnSpPr/>
          <p:nvPr/>
        </p:nvCxnSpPr>
        <p:spPr>
          <a:xfrm flipH="1">
            <a:off x="3429000" y="4343400"/>
            <a:ext cx="1066800" cy="342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752600" y="4686300"/>
            <a:ext cx="1905000" cy="430887"/>
          </a:xfrm>
          <a:prstGeom prst="rect">
            <a:avLst/>
          </a:prstGeom>
          <a:noFill/>
        </p:spPr>
        <p:txBody>
          <a:bodyPr wrap="square" rtlCol="0">
            <a:spAutoFit/>
          </a:bodyPr>
          <a:lstStyle/>
          <a:p>
            <a:r>
              <a:rPr lang="sr-Latn-RS" sz="2200" dirty="0" smtClean="0"/>
              <a:t>LESS SPACE</a:t>
            </a:r>
            <a:endParaRPr lang="en-US" sz="2200" dirty="0"/>
          </a:p>
        </p:txBody>
      </p:sp>
    </p:spTree>
    <p:extLst>
      <p:ext uri="{BB962C8B-B14F-4D97-AF65-F5344CB8AC3E}">
        <p14:creationId xmlns:p14="http://schemas.microsoft.com/office/powerpoint/2010/main" val="286537579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600" dirty="0">
                <a:latin typeface="+mn-lt"/>
              </a:rPr>
              <a:t>3</a:t>
            </a:r>
            <a:r>
              <a:rPr lang="sr-Latn-RS" sz="3600" dirty="0" smtClean="0">
                <a:latin typeface="+mn-lt"/>
              </a:rPr>
              <a:t>) The </a:t>
            </a:r>
            <a:r>
              <a:rPr lang="en-US" sz="3600" dirty="0" smtClean="0">
                <a:latin typeface="+mn-lt"/>
              </a:rPr>
              <a:t>way </a:t>
            </a:r>
            <a:r>
              <a:rPr lang="en-US" sz="3600" dirty="0">
                <a:latin typeface="+mn-lt"/>
              </a:rPr>
              <a:t>of placing obstacles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25386"/>
            <a:ext cx="4200526" cy="4780599"/>
          </a:xfrm>
          <a:prstGeom prst="rect">
            <a:avLst/>
          </a:prstGeom>
        </p:spPr>
      </p:pic>
      <p:cxnSp>
        <p:nvCxnSpPr>
          <p:cNvPr id="6" name="Straight Arrow Connector 5"/>
          <p:cNvCxnSpPr/>
          <p:nvPr/>
        </p:nvCxnSpPr>
        <p:spPr>
          <a:xfrm flipH="1">
            <a:off x="6629400" y="3429000"/>
            <a:ext cx="2599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189931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189479" y="1507106"/>
            <a:ext cx="2735327" cy="1143000"/>
          </a:xfrm>
        </p:spPr>
        <p:txBody>
          <a:bodyPr/>
          <a:lstStyle/>
          <a:p>
            <a:r>
              <a:rPr lang="sr-Latn-RS" sz="4400" i="1" dirty="0" smtClean="0">
                <a:latin typeface="+mn-lt"/>
              </a:rPr>
              <a:t>SOLUTION number 2</a:t>
            </a:r>
            <a:endParaRPr lang="en-US" sz="4400" i="1" dirty="0">
              <a:latin typeface="+mn-lt"/>
            </a:endParaRPr>
          </a:p>
        </p:txBody>
      </p:sp>
      <p:sp>
        <p:nvSpPr>
          <p:cNvPr id="5" name="Right Arrow 4"/>
          <p:cNvSpPr/>
          <p:nvPr/>
        </p:nvSpPr>
        <p:spPr>
          <a:xfrm>
            <a:off x="2695225" y="4911299"/>
            <a:ext cx="1428050" cy="655210"/>
          </a:xfrm>
          <a:prstGeom prst="right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568" y="3505199"/>
            <a:ext cx="4900432" cy="338185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 y="3505199"/>
            <a:ext cx="2596515" cy="336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4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116262" y="1511054"/>
            <a:ext cx="2844068" cy="1143000"/>
          </a:xfrm>
        </p:spPr>
        <p:txBody>
          <a:bodyPr/>
          <a:lstStyle/>
          <a:p>
            <a:r>
              <a:rPr lang="sr-Latn-RS" sz="4000" i="1" dirty="0" smtClean="0">
                <a:latin typeface="+mn-lt"/>
              </a:rPr>
              <a:t>SOLUTION number 2</a:t>
            </a:r>
            <a:endParaRPr lang="en-US" sz="4000" i="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905000"/>
            <a:ext cx="4114800" cy="4362854"/>
          </a:xfrm>
          <a:prstGeom prst="rect">
            <a:avLst/>
          </a:prstGeom>
        </p:spPr>
      </p:pic>
    </p:spTree>
    <p:extLst>
      <p:ext uri="{BB962C8B-B14F-4D97-AF65-F5344CB8AC3E}">
        <p14:creationId xmlns:p14="http://schemas.microsoft.com/office/powerpoint/2010/main" val="4517142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97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4000" dirty="0" smtClean="0">
                <a:latin typeface="+mn-lt"/>
              </a:rPr>
              <a:t>SOLUTION</a:t>
            </a:r>
            <a:br>
              <a:rPr lang="sr-Latn-RS" sz="4000" dirty="0" smtClean="0">
                <a:latin typeface="+mn-lt"/>
              </a:rPr>
            </a:br>
            <a:r>
              <a:rPr lang="sr-Latn-RS" sz="4000" dirty="0" smtClean="0">
                <a:latin typeface="+mn-lt"/>
              </a:rPr>
              <a:t>number 3</a:t>
            </a:r>
            <a:endParaRPr lang="en-US" sz="40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04655"/>
            <a:ext cx="3888441" cy="49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Connector 7"/>
          <p:cNvSpPr/>
          <p:nvPr/>
        </p:nvSpPr>
        <p:spPr>
          <a:xfrm>
            <a:off x="5369859" y="1368511"/>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369859" y="2241722"/>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172200" y="17526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7696200" y="27432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940378" y="4984861"/>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134504" y="26670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934200" y="2241722"/>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940378" y="3152705"/>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6130260" y="3570775"/>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369859" y="3152705"/>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6134504" y="5378054"/>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696200" y="4502827"/>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369859" y="40386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6172200" y="4525602"/>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6940378" y="4082788"/>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7696200" y="3575833"/>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6934200" y="13716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7696200" y="5378054"/>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5410200" y="4906602"/>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7696200" y="1828800"/>
            <a:ext cx="381000" cy="381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9559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4.6417E-6 L -0.07847 -4.6417E-6 L -0.1118 0.04693 L -0.14305 0.04693 " pathEditMode="relative" ptsTypes="AAAA">
                                      <p:cBhvr>
                                        <p:cTn id="6" dur="1000" fill="hold"/>
                                        <p:tgtEl>
                                          <p:spTgt spid="27"/>
                                        </p:tgtEl>
                                        <p:attrNameLst>
                                          <p:attrName>ppt_x</p:attrName>
                                          <p:attrName>ppt_y</p:attrName>
                                        </p:attrNameLst>
                                      </p:cBhvr>
                                    </p:animMotion>
                                  </p:childTnLst>
                                </p:cTn>
                              </p:par>
                            </p:childTnLst>
                          </p:cTn>
                        </p:par>
                        <p:par>
                          <p:cTn id="7" fill="hold">
                            <p:stCondLst>
                              <p:cond delay="1000"/>
                            </p:stCondLst>
                            <p:childTnLst>
                              <p:par>
                                <p:cTn id="8" presetID="0" presetClass="path" presetSubtype="0" accel="50000" decel="50000" fill="hold" grpId="0" nodeType="afterEffect">
                                  <p:stCondLst>
                                    <p:cond delay="0"/>
                                  </p:stCondLst>
                                  <p:childTnLst>
                                    <p:animMotion origin="layout" path="M 2.77778E-7 -5.3583E-6 L 0.00018 -0.05479 " pathEditMode="relative" ptsTypes="AA">
                                      <p:cBhvr>
                                        <p:cTn id="9" dur="1000" fill="hold"/>
                                        <p:tgtEl>
                                          <p:spTgt spid="17"/>
                                        </p:tgtEl>
                                        <p:attrNameLst>
                                          <p:attrName>ppt_x</p:attrName>
                                          <p:attrName>ppt_y</p:attrName>
                                        </p:attrNameLst>
                                      </p:cBhvr>
                                    </p:animMotion>
                                  </p:childTnLst>
                                </p:cTn>
                              </p:par>
                            </p:childTnLst>
                          </p:cTn>
                        </p:par>
                        <p:par>
                          <p:cTn id="10" fill="hold">
                            <p:stCondLst>
                              <p:cond delay="2000"/>
                            </p:stCondLst>
                            <p:childTnLst>
                              <p:par>
                                <p:cTn id="11" presetID="63" presetClass="path" presetSubtype="0" accel="50000" decel="50000" fill="hold" grpId="0" nodeType="afterEffect">
                                  <p:stCondLst>
                                    <p:cond delay="0"/>
                                  </p:stCondLst>
                                  <p:childTnLst>
                                    <p:animMotion origin="layout" path="M -3.61111E-6 2.77855E-6 L 0.07066 0.00462 " pathEditMode="relative" rAng="0" ptsTypes="AA">
                                      <p:cBhvr>
                                        <p:cTn id="12" dur="1000" fill="hold"/>
                                        <p:tgtEl>
                                          <p:spTgt spid="18"/>
                                        </p:tgtEl>
                                        <p:attrNameLst>
                                          <p:attrName>ppt_x</p:attrName>
                                          <p:attrName>ppt_y</p:attrName>
                                        </p:attrNameLst>
                                      </p:cBhvr>
                                      <p:rCtr x="3524" y="231"/>
                                    </p:animMotion>
                                  </p:childTnLst>
                                </p:cTn>
                              </p:par>
                            </p:childTnLst>
                          </p:cTn>
                        </p:par>
                        <p:par>
                          <p:cTn id="13" fill="hold">
                            <p:stCondLst>
                              <p:cond delay="3000"/>
                            </p:stCondLst>
                            <p:childTnLst>
                              <p:par>
                                <p:cTn id="14" presetID="35" presetClass="path" presetSubtype="0" accel="50000" decel="50000" fill="hold" grpId="0" nodeType="afterEffect">
                                  <p:stCondLst>
                                    <p:cond delay="0"/>
                                  </p:stCondLst>
                                  <p:childTnLst>
                                    <p:animMotion origin="layout" path="M 1.11111E-6 4.24411E-6 L -0.06389 -0.00208 " pathEditMode="relative" rAng="0" ptsTypes="AA">
                                      <p:cBhvr>
                                        <p:cTn id="15" dur="1000" fill="hold"/>
                                        <p:tgtEl>
                                          <p:spTgt spid="24"/>
                                        </p:tgtEl>
                                        <p:attrNameLst>
                                          <p:attrName>ppt_x</p:attrName>
                                          <p:attrName>ppt_y</p:attrName>
                                        </p:attrNameLst>
                                      </p:cBhvr>
                                      <p:rCtr x="-3194" y="-116"/>
                                    </p:animMotion>
                                  </p:childTnLst>
                                </p:cTn>
                              </p:par>
                            </p:childTnLst>
                          </p:cTn>
                        </p:par>
                        <p:par>
                          <p:cTn id="16" fill="hold">
                            <p:stCondLst>
                              <p:cond delay="4000"/>
                            </p:stCondLst>
                            <p:childTnLst>
                              <p:par>
                                <p:cTn id="17" presetID="42" presetClass="path" presetSubtype="0" accel="50000" decel="50000" fill="hold" grpId="0" nodeType="afterEffect">
                                  <p:stCondLst>
                                    <p:cond delay="0"/>
                                  </p:stCondLst>
                                  <p:childTnLst>
                                    <p:animMotion origin="layout" path="M -3.33333E-6 -3.52288E-6 L 0.03768 0.04901 " pathEditMode="relative" rAng="0" ptsTypes="AA">
                                      <p:cBhvr>
                                        <p:cTn id="18" dur="1000" fill="hold"/>
                                        <p:tgtEl>
                                          <p:spTgt spid="23"/>
                                        </p:tgtEl>
                                        <p:attrNameLst>
                                          <p:attrName>ppt_x</p:attrName>
                                          <p:attrName>ppt_y</p:attrName>
                                        </p:attrNameLst>
                                      </p:cBhvr>
                                      <p:rCtr x="1875" y="2450"/>
                                    </p:animMotion>
                                  </p:childTnLst>
                                </p:cTn>
                              </p:par>
                            </p:childTnLst>
                          </p:cTn>
                        </p:par>
                        <p:par>
                          <p:cTn id="19" fill="hold">
                            <p:stCondLst>
                              <p:cond delay="5000"/>
                            </p:stCondLst>
                            <p:childTnLst>
                              <p:par>
                                <p:cTn id="20" presetID="42" presetClass="path" presetSubtype="0" accel="50000" decel="50000" fill="hold" grpId="0" nodeType="afterEffect">
                                  <p:stCondLst>
                                    <p:cond delay="0"/>
                                  </p:stCondLst>
                                  <p:childTnLst>
                                    <p:animMotion origin="layout" path="M 0 8.73786E-7 L 0.02899 0.01387 " pathEditMode="relative" rAng="0" ptsTypes="AA">
                                      <p:cBhvr>
                                        <p:cTn id="21" dur="1000" fill="hold"/>
                                        <p:tgtEl>
                                          <p:spTgt spid="21"/>
                                        </p:tgtEl>
                                        <p:attrNameLst>
                                          <p:attrName>ppt_x</p:attrName>
                                          <p:attrName>ppt_y</p:attrName>
                                        </p:attrNameLst>
                                      </p:cBhvr>
                                      <p:rCtr x="1441" y="693"/>
                                    </p:animMotion>
                                  </p:childTnLst>
                                </p:cTn>
                              </p:par>
                            </p:childTnLst>
                          </p:cTn>
                        </p:par>
                        <p:par>
                          <p:cTn id="22" fill="hold">
                            <p:stCondLst>
                              <p:cond delay="6000"/>
                            </p:stCondLst>
                            <p:childTnLst>
                              <p:par>
                                <p:cTn id="23" presetID="63" presetClass="path" presetSubtype="0" accel="50000" decel="50000" fill="hold" grpId="0" nodeType="afterEffect">
                                  <p:stCondLst>
                                    <p:cond delay="0"/>
                                  </p:stCondLst>
                                  <p:childTnLst>
                                    <p:animMotion origin="layout" path="M 5E-6 1.99723E-6 L 0.2198 -0.00832 " pathEditMode="relative" rAng="0" ptsTypes="AA">
                                      <p:cBhvr>
                                        <p:cTn id="24" dur="1000" fill="hold"/>
                                        <p:tgtEl>
                                          <p:spTgt spid="26"/>
                                        </p:tgtEl>
                                        <p:attrNameLst>
                                          <p:attrName>ppt_x</p:attrName>
                                          <p:attrName>ppt_y</p:attrName>
                                        </p:attrNameLst>
                                      </p:cBhvr>
                                      <p:rCtr x="10990" y="-416"/>
                                    </p:animMotion>
                                  </p:childTnLst>
                                </p:cTn>
                              </p:par>
                            </p:childTnLst>
                          </p:cTn>
                        </p:par>
                        <p:par>
                          <p:cTn id="25" fill="hold">
                            <p:stCondLst>
                              <p:cond delay="7000"/>
                            </p:stCondLst>
                            <p:childTnLst>
                              <p:par>
                                <p:cTn id="26" presetID="0" presetClass="path" presetSubtype="0" accel="50000" decel="50000" fill="hold" grpId="0" nodeType="afterEffect">
                                  <p:stCondLst>
                                    <p:cond delay="0"/>
                                  </p:stCondLst>
                                  <p:childTnLst>
                                    <p:animMotion origin="layout" path="M 0 -3.33333E-6 L -0.04583 0.13889 " pathEditMode="relative" rAng="0" ptsTypes="AA">
                                      <p:cBhvr>
                                        <p:cTn id="27" dur="1000" fill="hold"/>
                                        <p:tgtEl>
                                          <p:spTgt spid="11"/>
                                        </p:tgtEl>
                                        <p:attrNameLst>
                                          <p:attrName>ppt_x</p:attrName>
                                          <p:attrName>ppt_y</p:attrName>
                                        </p:attrNameLst>
                                      </p:cBhvr>
                                      <p:rCtr x="-2292"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21" grpId="0" animBg="1"/>
      <p:bldP spid="23" grpId="0" animBg="1"/>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293660" y="1507210"/>
            <a:ext cx="2525976" cy="1143000"/>
          </a:xfrm>
        </p:spPr>
        <p:txBody>
          <a:bodyPr/>
          <a:lstStyle/>
          <a:p>
            <a:r>
              <a:rPr lang="sr-Latn-RS" sz="4000" dirty="0" smtClean="0">
                <a:latin typeface="+mn-lt"/>
              </a:rPr>
              <a:t>SOLUTION</a:t>
            </a:r>
            <a:br>
              <a:rPr lang="sr-Latn-RS" sz="4000" dirty="0" smtClean="0">
                <a:latin typeface="+mn-lt"/>
              </a:rPr>
            </a:br>
            <a:r>
              <a:rPr lang="sr-Latn-RS" sz="4000" dirty="0" smtClean="0">
                <a:latin typeface="+mn-lt"/>
              </a:rPr>
              <a:t>number </a:t>
            </a:r>
            <a:r>
              <a:rPr lang="sr-Latn-RS" sz="4000" dirty="0" smtClean="0">
                <a:latin typeface="+mn-lt"/>
              </a:rPr>
              <a:t>1</a:t>
            </a:r>
            <a:endParaRPr lang="en-US" sz="4000" dirty="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666" r="53459" b="1"/>
          <a:stretch/>
        </p:blipFill>
        <p:spPr>
          <a:xfrm>
            <a:off x="5486400" y="1465757"/>
            <a:ext cx="3381424" cy="4242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3581400"/>
            <a:ext cx="4419600" cy="914400"/>
          </a:xfrm>
        </p:spPr>
        <p:txBody>
          <a:bodyPr>
            <a:noAutofit/>
          </a:bodyPr>
          <a:lstStyle/>
          <a:p>
            <a:pPr marL="0" lvl="0" indent="0" algn="ctr">
              <a:buNone/>
            </a:pPr>
            <a:r>
              <a:rPr lang="sr-Latn-RS" sz="3000" b="0" dirty="0">
                <a:latin typeface="+mn-lt"/>
              </a:rPr>
              <a:t>W</a:t>
            </a:r>
            <a:r>
              <a:rPr lang="sr-Latn-RS" sz="3000" b="0" dirty="0" smtClean="0">
                <a:latin typeface="+mn-lt"/>
              </a:rPr>
              <a:t>e drop </a:t>
            </a:r>
            <a:r>
              <a:rPr lang="sr-Latn-RS" sz="3000" b="0" dirty="0">
                <a:latin typeface="+mn-lt"/>
              </a:rPr>
              <a:t>all the particles at the same </a:t>
            </a:r>
            <a:r>
              <a:rPr lang="sr-Latn-RS" sz="3000" b="0" dirty="0" smtClean="0">
                <a:latin typeface="+mn-lt"/>
              </a:rPr>
              <a:t>time</a:t>
            </a:r>
            <a:endParaRPr lang="en-US" sz="3000" b="0" dirty="0">
              <a:latin typeface="+mn-lt"/>
            </a:endParaRPr>
          </a:p>
        </p:txBody>
      </p:sp>
      <p:sp>
        <p:nvSpPr>
          <p:cNvPr id="5" name="Down Arrow 4"/>
          <p:cNvSpPr/>
          <p:nvPr/>
        </p:nvSpPr>
        <p:spPr>
          <a:xfrm>
            <a:off x="2471737" y="4585855"/>
            <a:ext cx="171450" cy="762000"/>
          </a:xfrm>
          <a:prstGeom prst="downArrow">
            <a:avLst>
              <a:gd name="adj1" fmla="val 50000"/>
              <a:gd name="adj2" fmla="val 14996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9574" y="5160818"/>
            <a:ext cx="4467226" cy="1477328"/>
          </a:xfrm>
          <a:prstGeom prst="rect">
            <a:avLst/>
          </a:prstGeom>
          <a:noFill/>
        </p:spPr>
        <p:txBody>
          <a:bodyPr wrap="square" rtlCol="0">
            <a:spAutoFit/>
          </a:bodyPr>
          <a:lstStyle/>
          <a:p>
            <a:pPr lvl="0" algn="ctr"/>
            <a:r>
              <a:rPr lang="sr-Latn-RS" sz="3000" dirty="0"/>
              <a:t>they hit each other and bounce back </a:t>
            </a:r>
            <a:endParaRPr lang="en-US" sz="3000" dirty="0"/>
          </a:p>
          <a:p>
            <a:pPr algn="ctr"/>
            <a:endParaRPr lang="en-US" sz="3000" dirty="0"/>
          </a:p>
        </p:txBody>
      </p:sp>
    </p:spTree>
    <p:extLst>
      <p:ext uri="{BB962C8B-B14F-4D97-AF65-F5344CB8AC3E}">
        <p14:creationId xmlns:p14="http://schemas.microsoft.com/office/powerpoint/2010/main" val="14853827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293501" y="1505675"/>
            <a:ext cx="2540952" cy="1143000"/>
          </a:xfrm>
        </p:spPr>
        <p:txBody>
          <a:bodyPr/>
          <a:lstStyle/>
          <a:p>
            <a:r>
              <a:rPr lang="sr-Latn-RS" sz="4000" dirty="0" smtClean="0">
                <a:latin typeface="+mn-lt"/>
              </a:rPr>
              <a:t>SOLUTION number </a:t>
            </a:r>
            <a:r>
              <a:rPr lang="sr-Latn-RS" sz="4000" dirty="0">
                <a:latin typeface="+mn-lt"/>
              </a:rPr>
              <a:t>3</a:t>
            </a:r>
            <a:endParaRPr lang="en-US" sz="4000" dirty="0">
              <a:latin typeface="+mn-lt"/>
            </a:endParaRPr>
          </a:p>
        </p:txBody>
      </p:sp>
      <p:sp>
        <p:nvSpPr>
          <p:cNvPr id="3" name="Content Placeholder 2"/>
          <p:cNvSpPr>
            <a:spLocks noGrp="1"/>
          </p:cNvSpPr>
          <p:nvPr>
            <p:ph idx="1"/>
          </p:nvPr>
        </p:nvSpPr>
        <p:spPr>
          <a:xfrm>
            <a:off x="533400" y="5791200"/>
            <a:ext cx="8229600" cy="838200"/>
          </a:xfrm>
        </p:spPr>
        <p:txBody>
          <a:bodyPr>
            <a:normAutofit/>
          </a:bodyPr>
          <a:lstStyle/>
          <a:p>
            <a:r>
              <a:rPr lang="sr-Latn-RS" sz="3200" b="0" dirty="0">
                <a:latin typeface="+mn-lt"/>
              </a:rPr>
              <a:t>Obstacles</a:t>
            </a:r>
            <a:r>
              <a:rPr lang="sr-Latn-RS" sz="3200" b="0" dirty="0" smtClean="0">
                <a:latin typeface="+mn-lt"/>
              </a:rPr>
              <a:t> are one bellow the other</a:t>
            </a:r>
            <a:endParaRPr lang="en-US" sz="3200" b="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
            <a:ext cx="3124200" cy="403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753910" y="1129324"/>
            <a:ext cx="153472"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138116"/>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00427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5766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1563 -0.00902 L 0.01146 0.49075 " pathEditMode="relative" rAng="0" ptsTypes="AA">
                                      <p:cBhvr>
                                        <p:cTn id="6" dur="2000" fill="hold"/>
                                        <p:tgtEl>
                                          <p:spTgt spid="5"/>
                                        </p:tgtEl>
                                        <p:attrNameLst>
                                          <p:attrName>ppt_x</p:attrName>
                                          <p:attrName>ppt_y</p:attrName>
                                        </p:attrNameLst>
                                      </p:cBhvr>
                                      <p:rCtr x="-208" y="24988"/>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125 0.02013 L -0.0125 0.48658 " pathEditMode="relative" rAng="0" ptsTypes="AA">
                                      <p:cBhvr>
                                        <p:cTn id="9" dur="2000" fill="hold"/>
                                        <p:tgtEl>
                                          <p:spTgt spid="1028"/>
                                        </p:tgtEl>
                                        <p:attrNameLst>
                                          <p:attrName>ppt_x</p:attrName>
                                          <p:attrName>ppt_y</p:attrName>
                                        </p:attrNameLst>
                                      </p:cBhvr>
                                      <p:rCtr x="0" y="23323"/>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3.33333E-6 -1.38825E-6 L -0.00416 0.45604 " pathEditMode="relative" rAng="0" ptsTypes="AA">
                                      <p:cBhvr>
                                        <p:cTn id="12" dur="2000" fill="hold"/>
                                        <p:tgtEl>
                                          <p:spTgt spid="1027"/>
                                        </p:tgtEl>
                                        <p:attrNameLst>
                                          <p:attrName>ppt_x</p:attrName>
                                          <p:attrName>ppt_y</p:attrName>
                                        </p:attrNameLst>
                                      </p:cBhvr>
                                      <p:rCtr x="-208" y="227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293335" y="1504074"/>
            <a:ext cx="2556576" cy="1143000"/>
          </a:xfrm>
        </p:spPr>
        <p:txBody>
          <a:bodyPr/>
          <a:lstStyle/>
          <a:p>
            <a:r>
              <a:rPr lang="sr-Latn-RS" sz="4000" dirty="0" smtClean="0">
                <a:latin typeface="+mn-lt"/>
              </a:rPr>
              <a:t>SOLUTION number </a:t>
            </a:r>
            <a:r>
              <a:rPr lang="sr-Latn-RS" sz="4000" dirty="0" smtClean="0">
                <a:latin typeface="+mn-lt"/>
              </a:rPr>
              <a:t>2</a:t>
            </a:r>
            <a:endParaRPr lang="en-US" sz="4000" dirty="0">
              <a:latin typeface="+mn-lt"/>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0438"/>
          <a:stretch/>
        </p:blipFill>
        <p:spPr>
          <a:xfrm rot="10800000">
            <a:off x="4648200" y="3201987"/>
            <a:ext cx="3287758" cy="3351212"/>
          </a:xfr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132"/>
          <a:stretch/>
        </p:blipFill>
        <p:spPr bwMode="auto">
          <a:xfrm>
            <a:off x="4648200" y="1801242"/>
            <a:ext cx="3287295" cy="144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4045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4000" dirty="0" smtClean="0">
                <a:latin typeface="+mn-lt"/>
              </a:rPr>
              <a:t>SOLUTION number </a:t>
            </a:r>
            <a:r>
              <a:rPr lang="sr-Latn-RS" sz="4000" dirty="0" smtClean="0">
                <a:latin typeface="+mn-lt"/>
              </a:rPr>
              <a:t>3</a:t>
            </a:r>
            <a:endParaRPr lang="en-US" sz="40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2614611" cy="364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892069"/>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4000" dirty="0" smtClean="0">
                <a:latin typeface="+mn-lt"/>
              </a:rPr>
              <a:t>Our visit...</a:t>
            </a:r>
            <a:endParaRPr lang="en-US" sz="4000" dirty="0">
              <a:latin typeface="+mn-lt"/>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0833" r="9167"/>
          <a:stretch/>
        </p:blipFill>
        <p:spPr>
          <a:xfrm rot="438579">
            <a:off x="5219896" y="309015"/>
            <a:ext cx="3711360" cy="2982342"/>
          </a:xfrm>
          <a:prstGeom prst="rect">
            <a:avLst/>
          </a:prstGeom>
          <a:scene3d>
            <a:camera prst="orthographicFront"/>
            <a:lightRig rig="threePt" dir="t"/>
          </a:scene3d>
          <a:sp3d>
            <a:bevelT w="152400" h="50800" prst="softRound"/>
          </a:sp3d>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820" r="8588"/>
          <a:stretch/>
        </p:blipFill>
        <p:spPr>
          <a:xfrm rot="285504">
            <a:off x="116391" y="3681492"/>
            <a:ext cx="4129604" cy="2977698"/>
          </a:xfrm>
          <a:prstGeom prst="rect">
            <a:avLst/>
          </a:prstGeom>
          <a:scene3d>
            <a:camera prst="orthographicFront"/>
            <a:lightRig rig="threePt" dir="t"/>
          </a:scene3d>
          <a:sp3d>
            <a:bevelT w="152400" h="50800" prst="softRound"/>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165" r="5769"/>
          <a:stretch/>
        </p:blipFill>
        <p:spPr>
          <a:xfrm rot="21338836">
            <a:off x="4910278" y="3894943"/>
            <a:ext cx="4134696" cy="2766599"/>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325669863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n-lt"/>
              </a:rPr>
              <a:t>14. Galton box </a:t>
            </a:r>
          </a:p>
        </p:txBody>
      </p:sp>
      <p:sp>
        <p:nvSpPr>
          <p:cNvPr id="3" name="Content Placeholder 2"/>
          <p:cNvSpPr>
            <a:spLocks noGrp="1"/>
          </p:cNvSpPr>
          <p:nvPr>
            <p:ph idx="1"/>
          </p:nvPr>
        </p:nvSpPr>
        <p:spPr/>
        <p:txBody>
          <a:bodyPr>
            <a:normAutofit lnSpcReduction="10000"/>
          </a:bodyPr>
          <a:lstStyle/>
          <a:p>
            <a:r>
              <a:rPr lang="en-US" dirty="0">
                <a:latin typeface="+mn-lt"/>
              </a:rPr>
              <a:t>In the Galton box, a regular 2D lattice of obstacles disperses a thin flow of falling particles. When falling on the bottom of the box, the particles show a normal distribution. Use various types or particles and different arrangements of the obstacles to find the conditions when the distribution is no longer normal. </a:t>
            </a:r>
          </a:p>
        </p:txBody>
      </p:sp>
    </p:spTree>
    <p:extLst>
      <p:ext uri="{BB962C8B-B14F-4D97-AF65-F5344CB8AC3E}">
        <p14:creationId xmlns:p14="http://schemas.microsoft.com/office/powerpoint/2010/main" val="407294546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4000" dirty="0" smtClean="0">
                <a:latin typeface="+mn-lt"/>
              </a:rPr>
              <a:t>Our visit...</a:t>
            </a:r>
            <a:endParaRPr lang="en-US" sz="4000" dirty="0">
              <a:latin typeface="+mn-lt"/>
            </a:endParaRPr>
          </a:p>
        </p:txBody>
      </p:sp>
      <p:pic>
        <p:nvPicPr>
          <p:cNvPr id="5" name="Video-za-unicu (3).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27225" y="3581400"/>
            <a:ext cx="5287963" cy="2971800"/>
          </a:xfrm>
        </p:spPr>
      </p:pic>
    </p:spTree>
    <p:extLst>
      <p:ext uri="{BB962C8B-B14F-4D97-AF65-F5344CB8AC3E}">
        <p14:creationId xmlns:p14="http://schemas.microsoft.com/office/powerpoint/2010/main" val="208900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978882" y="1685770"/>
            <a:ext cx="3163654" cy="956788"/>
          </a:xfrm>
        </p:spPr>
        <p:txBody>
          <a:bodyPr/>
          <a:lstStyle/>
          <a:p>
            <a:r>
              <a:rPr lang="sr-Latn-RS" sz="4000" dirty="0" smtClean="0">
                <a:latin typeface="+mn-lt"/>
              </a:rPr>
              <a:t/>
            </a:r>
            <a:br>
              <a:rPr lang="sr-Latn-RS" sz="4000" dirty="0" smtClean="0">
                <a:latin typeface="+mn-lt"/>
              </a:rPr>
            </a:br>
            <a:r>
              <a:rPr lang="sr-Latn-RS" sz="4000" dirty="0" smtClean="0">
                <a:latin typeface="+mn-lt"/>
              </a:rPr>
              <a:t>CONCLUSION</a:t>
            </a:r>
            <a:br>
              <a:rPr lang="sr-Latn-RS" sz="4000" dirty="0" smtClean="0">
                <a:latin typeface="+mn-lt"/>
              </a:rPr>
            </a:br>
            <a:endParaRPr lang="en-US" sz="4000" dirty="0">
              <a:latin typeface="+mn-lt"/>
            </a:endParaRPr>
          </a:p>
        </p:txBody>
      </p:sp>
      <p:sp>
        <p:nvSpPr>
          <p:cNvPr id="3" name="Content Placeholder 2"/>
          <p:cNvSpPr>
            <a:spLocks noGrp="1"/>
          </p:cNvSpPr>
          <p:nvPr>
            <p:ph idx="1"/>
          </p:nvPr>
        </p:nvSpPr>
        <p:spPr/>
        <p:txBody>
          <a:bodyPr anchor="ctr">
            <a:normAutofit/>
          </a:bodyPr>
          <a:lstStyle/>
          <a:p>
            <a:r>
              <a:rPr lang="sr-Latn-RS" sz="3400" b="0" dirty="0" smtClean="0">
                <a:latin typeface="+mn-lt"/>
              </a:rPr>
              <a:t>The ways the normal distribution can be changed is by </a:t>
            </a:r>
            <a:r>
              <a:rPr lang="sr-Latn-RS" sz="3400" b="0" dirty="0" smtClean="0">
                <a:latin typeface="+mn-lt"/>
              </a:rPr>
              <a:t>not having the funnel, turning that part with obstacles upside-down and by changing the number of the columns.</a:t>
            </a:r>
            <a:endParaRPr lang="en-US" sz="3400" b="0" dirty="0">
              <a:latin typeface="+mn-lt"/>
            </a:endParaRPr>
          </a:p>
        </p:txBody>
      </p:sp>
    </p:spTree>
    <p:extLst>
      <p:ext uri="{BB962C8B-B14F-4D97-AF65-F5344CB8AC3E}">
        <p14:creationId xmlns:p14="http://schemas.microsoft.com/office/powerpoint/2010/main" val="24533901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00400"/>
            <a:ext cx="8763000" cy="3429001"/>
          </a:xfrm>
        </p:spPr>
        <p:txBody>
          <a:bodyPr>
            <a:normAutofit/>
          </a:bodyPr>
          <a:lstStyle/>
          <a:p>
            <a:pPr marL="0" indent="0">
              <a:buNone/>
            </a:pPr>
            <a:endParaRPr lang="sr-Latn-RS" sz="6000" dirty="0" smtClean="0">
              <a:latin typeface="+mn-lt"/>
            </a:endParaRPr>
          </a:p>
          <a:p>
            <a:pPr marL="0" indent="0" algn="ctr">
              <a:buNone/>
            </a:pPr>
            <a:r>
              <a:rPr lang="sr-Latn-RS" sz="6000" dirty="0">
                <a:latin typeface="+mn-lt"/>
              </a:rPr>
              <a:t> </a:t>
            </a:r>
            <a:r>
              <a:rPr lang="sr-Latn-RS" sz="6000" dirty="0" smtClean="0">
                <a:latin typeface="+mn-lt"/>
              </a:rPr>
              <a:t> THANK YOU FOR  YOUR  </a:t>
            </a:r>
          </a:p>
          <a:p>
            <a:pPr marL="0" indent="0">
              <a:buNone/>
            </a:pPr>
            <a:r>
              <a:rPr lang="sr-Latn-RS" sz="6000" dirty="0">
                <a:latin typeface="+mn-lt"/>
              </a:rPr>
              <a:t> </a:t>
            </a:r>
            <a:r>
              <a:rPr lang="sr-Latn-RS" sz="6000" dirty="0" smtClean="0">
                <a:latin typeface="+mn-lt"/>
              </a:rPr>
              <a:t>         ATTENTION!!! </a:t>
            </a:r>
            <a:endParaRPr lang="en-US" sz="60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7594">
            <a:off x="1386857" y="912252"/>
            <a:ext cx="2396162" cy="239616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38200"/>
            <a:ext cx="3162300" cy="3162300"/>
          </a:xfrm>
          <a:prstGeom prst="rect">
            <a:avLst/>
          </a:prstGeom>
        </p:spPr>
      </p:pic>
    </p:spTree>
    <p:extLst>
      <p:ext uri="{BB962C8B-B14F-4D97-AF65-F5344CB8AC3E}">
        <p14:creationId xmlns:p14="http://schemas.microsoft.com/office/powerpoint/2010/main" val="156877010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Reference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a:t>
            </a:r>
            <a:r>
              <a:rPr lang="en-US" dirty="0" smtClean="0">
                <a:hlinkClick r:id="rId2"/>
              </a:rPr>
              <a:t>www.statisticalconsultants.co.nz/blog/the-galton-box.html</a:t>
            </a:r>
            <a:endParaRPr lang="sr-Latn-RS" dirty="0" smtClean="0"/>
          </a:p>
          <a:p>
            <a:r>
              <a:rPr lang="en-US" dirty="0">
                <a:hlinkClick r:id="rId3"/>
              </a:rPr>
              <a:t>http://</a:t>
            </a:r>
            <a:r>
              <a:rPr lang="en-US" dirty="0" smtClean="0">
                <a:hlinkClick r:id="rId3"/>
              </a:rPr>
              <a:t>teacherlink.org/content/math/interactive/flash/quincunx/quincunx.html</a:t>
            </a:r>
            <a:endParaRPr lang="sr-Latn-RS" dirty="0"/>
          </a:p>
          <a:p>
            <a:r>
              <a:rPr lang="en-US" dirty="0">
                <a:hlinkClick r:id="rId4"/>
              </a:rPr>
              <a:t>http://</a:t>
            </a:r>
            <a:r>
              <a:rPr lang="en-US" dirty="0" smtClean="0">
                <a:hlinkClick r:id="rId4"/>
              </a:rPr>
              <a:t>www.mathsisfun.com/data/quincunx.html</a:t>
            </a:r>
            <a:endParaRPr lang="sr-Latn-RS" dirty="0" smtClean="0"/>
          </a:p>
          <a:p>
            <a:r>
              <a:rPr lang="sr-Latn-RS">
                <a:hlinkClick r:id="rId5"/>
              </a:rPr>
              <a:t>http://</a:t>
            </a:r>
            <a:r>
              <a:rPr lang="sr-Latn-RS" smtClean="0">
                <a:hlinkClick r:id="rId5"/>
              </a:rPr>
              <a:t>www.mathsisfun.com/data/standard-normal-distribution.html</a:t>
            </a:r>
            <a:endParaRPr lang="sr-Latn-RS" smtClean="0"/>
          </a:p>
        </p:txBody>
      </p:sp>
    </p:spTree>
    <p:extLst>
      <p:ext uri="{BB962C8B-B14F-4D97-AF65-F5344CB8AC3E}">
        <p14:creationId xmlns:p14="http://schemas.microsoft.com/office/powerpoint/2010/main" val="320067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25436" y="1066800"/>
            <a:ext cx="8229600" cy="1143000"/>
          </a:xfrm>
        </p:spPr>
        <p:txBody>
          <a:bodyPr/>
          <a:lstStyle/>
          <a:p>
            <a:r>
              <a:rPr lang="sr-Latn-RS" dirty="0" smtClean="0"/>
              <a:t>Medium balls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6" y="13855"/>
            <a:ext cx="4918841" cy="27041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345308"/>
            <a:ext cx="6573982" cy="3610172"/>
          </a:xfrm>
          <a:prstGeom prst="rect">
            <a:avLst/>
          </a:prstGeom>
        </p:spPr>
      </p:pic>
      <p:cxnSp>
        <p:nvCxnSpPr>
          <p:cNvPr id="7" name="Straight Arrow Connector 6"/>
          <p:cNvCxnSpPr/>
          <p:nvPr/>
        </p:nvCxnSpPr>
        <p:spPr>
          <a:xfrm>
            <a:off x="1828800" y="2819400"/>
            <a:ext cx="574964" cy="7694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884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2819400"/>
          </a:xfrm>
        </p:spPr>
        <p:style>
          <a:lnRef idx="0">
            <a:scrgbClr r="0" g="0" b="0"/>
          </a:lnRef>
          <a:fillRef idx="1003">
            <a:schemeClr val="lt2"/>
          </a:fillRef>
          <a:effectRef idx="0">
            <a:scrgbClr r="0" g="0" b="0"/>
          </a:effectRef>
          <a:fontRef idx="major"/>
        </p:style>
        <p:txBody>
          <a:bodyPr>
            <a:normAutofit/>
          </a:bodyPr>
          <a:lstStyle/>
          <a:p>
            <a:r>
              <a:rPr lang="sr-Latn-RS" sz="5400" dirty="0" smtClean="0"/>
              <a:t>Size of the balls or other objects that we throw </a:t>
            </a:r>
            <a:r>
              <a:rPr lang="sr-Latn-RS" sz="5400" dirty="0" smtClean="0">
                <a:solidFill>
                  <a:srgbClr val="FF0000"/>
                </a:solidFill>
              </a:rPr>
              <a:t>matters</a:t>
            </a:r>
            <a:endParaRPr lang="en-US" sz="5400" dirty="0">
              <a:solidFill>
                <a:srgbClr val="FF0000"/>
              </a:solidFill>
            </a:endParaRPr>
          </a:p>
        </p:txBody>
      </p:sp>
    </p:spTree>
    <p:extLst>
      <p:ext uri="{BB962C8B-B14F-4D97-AF65-F5344CB8AC3E}">
        <p14:creationId xmlns:p14="http://schemas.microsoft.com/office/powerpoint/2010/main" val="216841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19200"/>
            <a:ext cx="8229600" cy="1143000"/>
          </a:xfrm>
        </p:spPr>
        <p:txBody>
          <a:bodyPr/>
          <a:lstStyle/>
          <a:p>
            <a:r>
              <a:rPr lang="sr-Latn-RS" dirty="0" smtClean="0"/>
              <a:t>Big balls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264" y="3581400"/>
            <a:ext cx="5513471"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4561115" cy="2514600"/>
          </a:xfrm>
          <a:prstGeom prst="rect">
            <a:avLst/>
          </a:prstGeom>
        </p:spPr>
      </p:pic>
      <p:cxnSp>
        <p:nvCxnSpPr>
          <p:cNvPr id="7" name="Straight Arrow Connector 6"/>
          <p:cNvCxnSpPr/>
          <p:nvPr/>
        </p:nvCxnSpPr>
        <p:spPr>
          <a:xfrm>
            <a:off x="1510143" y="2604655"/>
            <a:ext cx="464127" cy="9559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5539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066800"/>
            <a:ext cx="8229600" cy="1143000"/>
          </a:xfrm>
        </p:spPr>
        <p:txBody>
          <a:bodyPr/>
          <a:lstStyle/>
          <a:p>
            <a:r>
              <a:rPr lang="sr-Latn-RS" dirty="0" smtClean="0"/>
              <a:t>Small balls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26"/>
            <a:ext cx="4876800" cy="26990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955" y="3200400"/>
            <a:ext cx="6862045" cy="3657600"/>
          </a:xfrm>
          <a:prstGeom prst="rect">
            <a:avLst/>
          </a:prstGeom>
        </p:spPr>
      </p:pic>
      <p:cxnSp>
        <p:nvCxnSpPr>
          <p:cNvPr id="7" name="Straight Arrow Connector 6"/>
          <p:cNvCxnSpPr/>
          <p:nvPr/>
        </p:nvCxnSpPr>
        <p:spPr>
          <a:xfrm>
            <a:off x="1752600" y="2819400"/>
            <a:ext cx="3810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064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58236">
            <a:off x="1148261" y="1624547"/>
            <a:ext cx="2832738" cy="1143000"/>
          </a:xfrm>
        </p:spPr>
        <p:txBody>
          <a:bodyPr>
            <a:noAutofit/>
          </a:bodyPr>
          <a:lstStyle/>
          <a:p>
            <a:r>
              <a:rPr lang="sr-Latn-RS" sz="4000" dirty="0" smtClean="0">
                <a:latin typeface="+mn-lt"/>
              </a:rPr>
              <a:t>Galton</a:t>
            </a:r>
            <a:r>
              <a:rPr lang="sr-Latn-RS" sz="3600" dirty="0" smtClean="0">
                <a:latin typeface="+mn-lt"/>
              </a:rPr>
              <a:t> </a:t>
            </a:r>
            <a:r>
              <a:rPr lang="sr-Latn-RS" sz="4000" dirty="0" smtClean="0">
                <a:latin typeface="+mn-lt"/>
              </a:rPr>
              <a:t>box</a:t>
            </a:r>
            <a:endParaRPr lang="en-US" sz="4000" dirty="0">
              <a:latin typeface="+mn-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67199" y="5084310"/>
            <a:ext cx="4909457" cy="177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339588">
            <a:off x="1551106" y="3743919"/>
            <a:ext cx="3200400" cy="769441"/>
          </a:xfrm>
          <a:prstGeom prst="rect">
            <a:avLst/>
          </a:prstGeom>
          <a:noFill/>
        </p:spPr>
        <p:txBody>
          <a:bodyPr wrap="square" rtlCol="0">
            <a:spAutoFit/>
          </a:bodyPr>
          <a:lstStyle/>
          <a:p>
            <a:r>
              <a:rPr lang="sr-Latn-RS" sz="2200" dirty="0" smtClean="0"/>
              <a:t>50%-50% chance – </a:t>
            </a:r>
            <a:r>
              <a:rPr lang="en-US" sz="2200" dirty="0" smtClean="0"/>
              <a:t>Bernoulli</a:t>
            </a:r>
            <a:r>
              <a:rPr lang="sr-Latn-RS" sz="2200" dirty="0" smtClean="0"/>
              <a:t> principle</a:t>
            </a:r>
            <a:endParaRPr lang="en-US" sz="2200" dirty="0"/>
          </a:p>
        </p:txBody>
      </p:sp>
      <p:sp>
        <p:nvSpPr>
          <p:cNvPr id="7" name="TextBox 6"/>
          <p:cNvSpPr txBox="1"/>
          <p:nvPr/>
        </p:nvSpPr>
        <p:spPr>
          <a:xfrm rot="21152528">
            <a:off x="409328" y="5236673"/>
            <a:ext cx="3581400" cy="1107996"/>
          </a:xfrm>
          <a:prstGeom prst="rect">
            <a:avLst/>
          </a:prstGeom>
          <a:noFill/>
        </p:spPr>
        <p:txBody>
          <a:bodyPr wrap="square" rtlCol="0">
            <a:spAutoFit/>
          </a:bodyPr>
          <a:lstStyle/>
          <a:p>
            <a:r>
              <a:rPr lang="sr-Latn-RS" sz="2200" dirty="0" smtClean="0">
                <a:solidFill>
                  <a:srgbClr val="08111E"/>
                </a:solidFill>
              </a:rPr>
              <a:t>The</a:t>
            </a:r>
            <a:r>
              <a:rPr lang="en-US" sz="2200" dirty="0" smtClean="0">
                <a:solidFill>
                  <a:srgbClr val="08111E"/>
                </a:solidFill>
              </a:rPr>
              <a:t> rolling</a:t>
            </a:r>
            <a:r>
              <a:rPr lang="sr-Latn-RS" sz="2200" dirty="0" smtClean="0">
                <a:solidFill>
                  <a:srgbClr val="08111E"/>
                </a:solidFill>
              </a:rPr>
              <a:t> of</a:t>
            </a:r>
            <a:r>
              <a:rPr lang="en-US" sz="2200" dirty="0" smtClean="0">
                <a:solidFill>
                  <a:srgbClr val="08111E"/>
                </a:solidFill>
              </a:rPr>
              <a:t> </a:t>
            </a:r>
            <a:r>
              <a:rPr lang="en-US" sz="2200" dirty="0">
                <a:solidFill>
                  <a:srgbClr val="08111E"/>
                </a:solidFill>
              </a:rPr>
              <a:t>marbles </a:t>
            </a:r>
            <a:r>
              <a:rPr lang="sr-Latn-RS" sz="2200" dirty="0" smtClean="0">
                <a:solidFill>
                  <a:srgbClr val="08111E"/>
                </a:solidFill>
              </a:rPr>
              <a:t>through</a:t>
            </a:r>
            <a:r>
              <a:rPr lang="en-US" sz="2200" dirty="0" smtClean="0">
                <a:solidFill>
                  <a:srgbClr val="08111E"/>
                </a:solidFill>
              </a:rPr>
              <a:t> Galton </a:t>
            </a:r>
            <a:r>
              <a:rPr lang="en-US" sz="2200" dirty="0" err="1" smtClean="0">
                <a:solidFill>
                  <a:srgbClr val="08111E"/>
                </a:solidFill>
              </a:rPr>
              <a:t>bo</a:t>
            </a:r>
            <a:r>
              <a:rPr lang="sr-Latn-RS" sz="2200" dirty="0" smtClean="0">
                <a:solidFill>
                  <a:srgbClr val="08111E"/>
                </a:solidFill>
              </a:rPr>
              <a:t>x</a:t>
            </a:r>
            <a:r>
              <a:rPr lang="en-US" sz="2200" dirty="0" smtClean="0">
                <a:solidFill>
                  <a:srgbClr val="08111E"/>
                </a:solidFill>
              </a:rPr>
              <a:t> </a:t>
            </a:r>
            <a:r>
              <a:rPr lang="en-US" sz="2200" dirty="0">
                <a:solidFill>
                  <a:srgbClr val="08111E"/>
                </a:solidFill>
              </a:rPr>
              <a:t>is called </a:t>
            </a:r>
            <a:r>
              <a:rPr lang="en-US" sz="2200" dirty="0" smtClean="0">
                <a:solidFill>
                  <a:srgbClr val="08111E"/>
                </a:solidFill>
              </a:rPr>
              <a:t>Pascal</a:t>
            </a:r>
            <a:r>
              <a:rPr lang="sr-Latn-RS" sz="2200" dirty="0">
                <a:solidFill>
                  <a:srgbClr val="08111E"/>
                </a:solidFill>
              </a:rPr>
              <a:t> </a:t>
            </a:r>
            <a:r>
              <a:rPr lang="sr-Latn-RS" sz="2200" dirty="0" smtClean="0">
                <a:solidFill>
                  <a:srgbClr val="08111E"/>
                </a:solidFill>
              </a:rPr>
              <a:t>movement</a:t>
            </a:r>
            <a:endParaRPr lang="en-US" sz="2200" dirty="0">
              <a:solidFill>
                <a:srgbClr val="08111E"/>
              </a:solidFill>
            </a:endParaRPr>
          </a:p>
        </p:txBody>
      </p:sp>
      <p:sp>
        <p:nvSpPr>
          <p:cNvPr id="6" name="Snip Diagonal Corner Rectangle 5"/>
          <p:cNvSpPr/>
          <p:nvPr/>
        </p:nvSpPr>
        <p:spPr>
          <a:xfrm rot="336494">
            <a:off x="1550153" y="3768888"/>
            <a:ext cx="3109242" cy="687540"/>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78612" y="4267200"/>
            <a:ext cx="4279255" cy="769441"/>
          </a:xfrm>
          <a:prstGeom prst="rect">
            <a:avLst/>
          </a:prstGeom>
          <a:noFill/>
        </p:spPr>
        <p:txBody>
          <a:bodyPr wrap="square" rtlCol="0">
            <a:spAutoFit/>
          </a:bodyPr>
          <a:lstStyle/>
          <a:p>
            <a:r>
              <a:rPr lang="sr-Latn-RS" sz="2200" b="1" dirty="0" smtClean="0"/>
              <a:t>Galton box is a </a:t>
            </a:r>
            <a:r>
              <a:rPr lang="en-US" sz="2200" b="1" dirty="0" smtClean="0"/>
              <a:t>machine</a:t>
            </a:r>
            <a:r>
              <a:rPr lang="sr-Latn-RS" sz="2200" b="1" dirty="0" smtClean="0"/>
              <a:t> which was made by Frensis Galton</a:t>
            </a:r>
            <a:endParaRPr lang="en-US" sz="22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310" y="0"/>
            <a:ext cx="3923347" cy="4128639"/>
          </a:xfrm>
          <a:prstGeom prst="rect">
            <a:avLst/>
          </a:prstGeom>
        </p:spPr>
      </p:pic>
      <p:sp>
        <p:nvSpPr>
          <p:cNvPr id="10" name="Flowchart: Preparation 9"/>
          <p:cNvSpPr/>
          <p:nvPr/>
        </p:nvSpPr>
        <p:spPr>
          <a:xfrm rot="21163550">
            <a:off x="-50158" y="5103781"/>
            <a:ext cx="4022173" cy="144776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99871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43216">
            <a:off x="1320048" y="1597994"/>
            <a:ext cx="2596748" cy="1143000"/>
          </a:xfrm>
        </p:spPr>
        <p:txBody>
          <a:bodyPr/>
          <a:lstStyle/>
          <a:p>
            <a:r>
              <a:rPr lang="sr-Latn-RS" sz="4000" dirty="0" smtClean="0">
                <a:latin typeface="+mn-lt"/>
              </a:rPr>
              <a:t>W</a:t>
            </a:r>
            <a:r>
              <a:rPr lang="en-US" sz="4000" dirty="0" err="1" smtClean="0">
                <a:latin typeface="+mn-lt"/>
              </a:rPr>
              <a:t>orking</a:t>
            </a:r>
            <a:r>
              <a:rPr lang="en-US" sz="4000" dirty="0" smtClean="0">
                <a:latin typeface="+mn-lt"/>
              </a:rPr>
              <a:t> </a:t>
            </a:r>
            <a:r>
              <a:rPr lang="en-US" sz="4000" dirty="0">
                <a:latin typeface="+mn-lt"/>
              </a:rPr>
              <a:t>principle </a:t>
            </a:r>
            <a:r>
              <a:rPr lang="sr-Latn-RS" sz="4000" dirty="0" smtClean="0">
                <a:latin typeface="+mn-lt"/>
              </a:rPr>
              <a:t>of </a:t>
            </a:r>
            <a:r>
              <a:rPr lang="en-US" sz="4000" dirty="0" smtClean="0">
                <a:latin typeface="+mn-lt"/>
              </a:rPr>
              <a:t>Galton </a:t>
            </a:r>
            <a:r>
              <a:rPr lang="en-US" sz="4000" dirty="0">
                <a:latin typeface="+mn-lt"/>
              </a:rPr>
              <a:t>box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95600"/>
            <a:ext cx="4023360" cy="3352800"/>
          </a:xfrm>
          <a:prstGeom prst="rect">
            <a:avLst/>
          </a:prstGeom>
        </p:spPr>
      </p:pic>
    </p:spTree>
    <p:extLst>
      <p:ext uri="{BB962C8B-B14F-4D97-AF65-F5344CB8AC3E}">
        <p14:creationId xmlns:p14="http://schemas.microsoft.com/office/powerpoint/2010/main" val="372554342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2945">
            <a:off x="967009" y="1275856"/>
            <a:ext cx="3006388" cy="1641430"/>
          </a:xfrm>
        </p:spPr>
        <p:txBody>
          <a:bodyPr/>
          <a:lstStyle/>
          <a:p>
            <a:r>
              <a:rPr lang="sr-Latn-RS" sz="4000" dirty="0" smtClean="0">
                <a:latin typeface="+mn-lt"/>
              </a:rPr>
              <a:t>Pascal triangle</a:t>
            </a:r>
            <a:endParaRPr lang="en-US" sz="4000" dirty="0">
              <a:latin typeface="+mn-l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86" y="3918454"/>
            <a:ext cx="5812954" cy="293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18128">
            <a:off x="4417142" y="2889856"/>
            <a:ext cx="4648200" cy="707886"/>
          </a:xfrm>
          <a:prstGeom prst="rect">
            <a:avLst/>
          </a:prstGeom>
          <a:noFill/>
        </p:spPr>
        <p:txBody>
          <a:bodyPr wrap="square" rtlCol="0">
            <a:spAutoFit/>
          </a:bodyPr>
          <a:lstStyle/>
          <a:p>
            <a:r>
              <a:rPr lang="en-US" sz="2000" dirty="0"/>
              <a:t>Galton box uses the principle of work of Pascal triangle</a:t>
            </a:r>
          </a:p>
        </p:txBody>
      </p:sp>
      <p:sp>
        <p:nvSpPr>
          <p:cNvPr id="4" name="Rectangle 3"/>
          <p:cNvSpPr/>
          <p:nvPr/>
        </p:nvSpPr>
        <p:spPr>
          <a:xfrm rot="259193">
            <a:off x="4420059" y="2870292"/>
            <a:ext cx="4324013" cy="712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514" y="152400"/>
            <a:ext cx="2743200" cy="2249424"/>
          </a:xfrm>
          <a:prstGeom prst="rect">
            <a:avLst/>
          </a:prstGeom>
        </p:spPr>
      </p:pic>
    </p:spTree>
    <p:extLst>
      <p:ext uri="{BB962C8B-B14F-4D97-AF65-F5344CB8AC3E}">
        <p14:creationId xmlns:p14="http://schemas.microsoft.com/office/powerpoint/2010/main" val="150150114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79238">
            <a:off x="848027" y="1539224"/>
            <a:ext cx="3556849" cy="1143000"/>
          </a:xfrm>
        </p:spPr>
        <p:txBody>
          <a:bodyPr/>
          <a:lstStyle/>
          <a:p>
            <a:r>
              <a:rPr lang="sr-Latn-RS" sz="4000" dirty="0" smtClean="0">
                <a:latin typeface="+mn-lt"/>
              </a:rPr>
              <a:t>Normal distribution</a:t>
            </a:r>
            <a:endParaRPr lang="en-US" sz="40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089995"/>
            <a:ext cx="3733800" cy="1321191"/>
          </a:xfrm>
          <a:prstGeom prst="rect">
            <a:avLst/>
          </a:prstGeom>
          <a:ln>
            <a:noFill/>
          </a:ln>
          <a:effectLst>
            <a:softEdge rad="112500"/>
          </a:effectLst>
        </p:spPr>
      </p:pic>
      <p:cxnSp>
        <p:nvCxnSpPr>
          <p:cNvPr id="7" name="Straight Connector 6"/>
          <p:cNvCxnSpPr/>
          <p:nvPr/>
        </p:nvCxnSpPr>
        <p:spPr>
          <a:xfrm>
            <a:off x="4066307" y="6299200"/>
            <a:ext cx="457200" cy="0"/>
          </a:xfrm>
          <a:prstGeom prst="line">
            <a:avLst/>
          </a:prstGeom>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828896" cy="3216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4130599030"/>
              </p:ext>
            </p:extLst>
          </p:nvPr>
        </p:nvGraphicFramePr>
        <p:xfrm>
          <a:off x="4925786" y="2438400"/>
          <a:ext cx="4191000"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810000" y="782"/>
            <a:ext cx="5334000" cy="1107996"/>
          </a:xfrm>
          <a:prstGeom prst="rect">
            <a:avLst/>
          </a:prstGeom>
          <a:noFill/>
        </p:spPr>
        <p:txBody>
          <a:bodyPr wrap="square" rtlCol="0">
            <a:spAutoFit/>
          </a:bodyPr>
          <a:lstStyle/>
          <a:p>
            <a:pPr algn="just"/>
            <a:r>
              <a:rPr lang="sr-Latn-RS" sz="2200" dirty="0" smtClean="0">
                <a:solidFill>
                  <a:schemeClr val="bg1"/>
                </a:solidFill>
              </a:rPr>
              <a:t>If the number of rows of pins is large enough, this would approximate a normal distribution due to the central limit theorem.</a:t>
            </a:r>
            <a:endParaRPr lang="en-US" sz="2200" dirty="0">
              <a:solidFill>
                <a:schemeClr val="bg1"/>
              </a:solidFill>
            </a:endParaRPr>
          </a:p>
        </p:txBody>
      </p:sp>
      <p:sp>
        <p:nvSpPr>
          <p:cNvPr id="6" name="Rectangle 5"/>
          <p:cNvSpPr/>
          <p:nvPr/>
        </p:nvSpPr>
        <p:spPr>
          <a:xfrm>
            <a:off x="3810000" y="781"/>
            <a:ext cx="5306786" cy="1089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80282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90100">
            <a:off x="1173228" y="1501062"/>
            <a:ext cx="2825534" cy="1143000"/>
          </a:xfrm>
        </p:spPr>
        <p:txBody>
          <a:bodyPr/>
          <a:lstStyle/>
          <a:p>
            <a:r>
              <a:rPr lang="sr-Latn-RS" sz="4000" dirty="0" smtClean="0">
                <a:latin typeface="+mn-lt"/>
              </a:rPr>
              <a:t>ANIMATION</a:t>
            </a:r>
            <a:endParaRPr lang="en-US" sz="4000" dirty="0">
              <a:latin typeface="+mn-lt"/>
            </a:endParaRPr>
          </a:p>
        </p:txBody>
      </p:sp>
      <p:sp>
        <p:nvSpPr>
          <p:cNvPr id="3" name="Content Placeholder 2"/>
          <p:cNvSpPr>
            <a:spLocks noGrp="1"/>
          </p:cNvSpPr>
          <p:nvPr>
            <p:ph idx="1"/>
          </p:nvPr>
        </p:nvSpPr>
        <p:spPr/>
        <p:txBody>
          <a:bodyPr/>
          <a:lstStyle/>
          <a:p>
            <a:pPr marL="137160" indent="0">
              <a:buNone/>
            </a:pPr>
            <a:endParaRPr lang="sr-Latn-RS" dirty="0" smtClean="0"/>
          </a:p>
          <a:p>
            <a:r>
              <a:rPr lang="en-US" sz="3200" dirty="0">
                <a:latin typeface="+mn-lt"/>
                <a:hlinkClick r:id="rId3" action="ppaction://hlinkfile"/>
              </a:rPr>
              <a:t>http://teacherlink.org/content/math/interactive/flash/quincunx/quincunx.html</a:t>
            </a:r>
            <a:endParaRPr lang="en-US" sz="3200" dirty="0">
              <a:latin typeface="+mn-lt"/>
            </a:endParaRPr>
          </a:p>
        </p:txBody>
      </p:sp>
    </p:spTree>
    <p:extLst>
      <p:ext uri="{BB962C8B-B14F-4D97-AF65-F5344CB8AC3E}">
        <p14:creationId xmlns:p14="http://schemas.microsoft.com/office/powerpoint/2010/main" val="198091778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0"/>
            <a:ext cx="8229600" cy="2286000"/>
          </a:xfrm>
        </p:spPr>
        <p:style>
          <a:lnRef idx="1">
            <a:schemeClr val="dk1"/>
          </a:lnRef>
          <a:fillRef idx="3">
            <a:schemeClr val="dk1"/>
          </a:fillRef>
          <a:effectRef idx="2">
            <a:schemeClr val="dk1"/>
          </a:effectRef>
          <a:fontRef idx="minor">
            <a:schemeClr val="lt1"/>
          </a:fontRef>
        </p:style>
        <p:txBody>
          <a:bodyPr>
            <a:normAutofit/>
          </a:bodyPr>
          <a:lstStyle/>
          <a:p>
            <a:r>
              <a:rPr lang="sr-Latn-RS" dirty="0" smtClean="0">
                <a:solidFill>
                  <a:schemeClr val="accent6">
                    <a:lumMod val="40000"/>
                    <a:lumOff val="60000"/>
                  </a:schemeClr>
                </a:solidFill>
              </a:rPr>
              <a:t>What effects a result or normal distribution is the space between obstacles</a:t>
            </a:r>
            <a:endParaRPr lang="en-US" dirty="0">
              <a:solidFill>
                <a:schemeClr val="accent6">
                  <a:lumMod val="40000"/>
                  <a:lumOff val="60000"/>
                </a:schemeClr>
              </a:solidFill>
            </a:endParaRPr>
          </a:p>
        </p:txBody>
      </p:sp>
      <p:sp>
        <p:nvSpPr>
          <p:cNvPr id="3" name="TextBox 2"/>
          <p:cNvSpPr txBox="1"/>
          <p:nvPr/>
        </p:nvSpPr>
        <p:spPr>
          <a:xfrm rot="20872750">
            <a:off x="1295400" y="1434225"/>
            <a:ext cx="2590800" cy="1323439"/>
          </a:xfrm>
          <a:prstGeom prst="rect">
            <a:avLst/>
          </a:prstGeom>
          <a:noFill/>
        </p:spPr>
        <p:txBody>
          <a:bodyPr wrap="square" rtlCol="0">
            <a:spAutoFit/>
          </a:bodyPr>
          <a:lstStyle/>
          <a:p>
            <a:pPr algn="ctr"/>
            <a:r>
              <a:rPr lang="sr-Latn-RS" sz="4000" i="1" dirty="0" smtClean="0">
                <a:effectLst>
                  <a:outerShdw blurRad="38100" dist="38100" dir="2700000" algn="tl">
                    <a:srgbClr val="000000">
                      <a:alpha val="43137"/>
                    </a:srgbClr>
                  </a:outerShdw>
                </a:effectLst>
              </a:rPr>
              <a:t>SOLUTION number 1</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85256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rot="20822929">
            <a:off x="1010538" y="1201512"/>
            <a:ext cx="3094437" cy="2090452"/>
          </a:xfrm>
        </p:spPr>
        <p:txBody>
          <a:bodyPr>
            <a:normAutofit/>
          </a:bodyPr>
          <a:lstStyle/>
          <a:p>
            <a:r>
              <a:rPr lang="sr-Latn-RS" sz="3600" dirty="0" smtClean="0">
                <a:latin typeface="+mn-lt"/>
              </a:rPr>
              <a:t>1) Size of balls or objects that we throw </a:t>
            </a:r>
            <a:endParaRPr lang="en-US" sz="3600" dirty="0">
              <a:latin typeface="+mn-l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72603" y="-1"/>
            <a:ext cx="3895842" cy="209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603" y="2355332"/>
            <a:ext cx="3898611" cy="214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603" y="4780665"/>
            <a:ext cx="3898612" cy="207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9792" y="244929"/>
            <a:ext cx="4038600" cy="430887"/>
          </a:xfrm>
          <a:prstGeom prst="rect">
            <a:avLst/>
          </a:prstGeom>
          <a:noFill/>
        </p:spPr>
        <p:txBody>
          <a:bodyPr wrap="square" rtlCol="0">
            <a:spAutoFit/>
          </a:bodyPr>
          <a:lstStyle/>
          <a:p>
            <a:pPr algn="ctr"/>
            <a:r>
              <a:rPr lang="sr-Latn-RS" sz="2200" b="1" dirty="0" smtClean="0"/>
              <a:t>BIG BALLS = LESS SPACE</a:t>
            </a:r>
            <a:endParaRPr lang="en-US" sz="2200" b="1" dirty="0"/>
          </a:p>
        </p:txBody>
      </p:sp>
      <p:sp>
        <p:nvSpPr>
          <p:cNvPr id="6" name="TextBox 5"/>
          <p:cNvSpPr txBox="1"/>
          <p:nvPr/>
        </p:nvSpPr>
        <p:spPr>
          <a:xfrm>
            <a:off x="1752600" y="3581399"/>
            <a:ext cx="3657600" cy="769441"/>
          </a:xfrm>
          <a:prstGeom prst="rect">
            <a:avLst/>
          </a:prstGeom>
          <a:noFill/>
        </p:spPr>
        <p:txBody>
          <a:bodyPr wrap="square" rtlCol="0">
            <a:spAutoFit/>
          </a:bodyPr>
          <a:lstStyle/>
          <a:p>
            <a:r>
              <a:rPr lang="sr-Latn-RS" sz="2200" b="1" dirty="0" smtClean="0"/>
              <a:t>MEDIUM BALLS = MEDIUM SIZE OF THE SPACE </a:t>
            </a:r>
            <a:endParaRPr lang="en-US" sz="2200" b="1" dirty="0"/>
          </a:p>
        </p:txBody>
      </p:sp>
      <p:sp>
        <p:nvSpPr>
          <p:cNvPr id="7" name="TextBox 6"/>
          <p:cNvSpPr txBox="1"/>
          <p:nvPr/>
        </p:nvSpPr>
        <p:spPr>
          <a:xfrm>
            <a:off x="1600200" y="5537085"/>
            <a:ext cx="3962400" cy="430887"/>
          </a:xfrm>
          <a:prstGeom prst="rect">
            <a:avLst/>
          </a:prstGeom>
          <a:noFill/>
        </p:spPr>
        <p:txBody>
          <a:bodyPr wrap="square" rtlCol="0">
            <a:spAutoFit/>
          </a:bodyPr>
          <a:lstStyle/>
          <a:p>
            <a:r>
              <a:rPr lang="sr-Latn-RS" sz="2200" b="1" dirty="0" smtClean="0"/>
              <a:t>SMALL BALLS = MORE SPACE</a:t>
            </a:r>
            <a:endParaRPr lang="en-US" sz="2200" b="1" dirty="0"/>
          </a:p>
        </p:txBody>
      </p:sp>
    </p:spTree>
    <p:extLst>
      <p:ext uri="{BB962C8B-B14F-4D97-AF65-F5344CB8AC3E}">
        <p14:creationId xmlns:p14="http://schemas.microsoft.com/office/powerpoint/2010/main" val="393360201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1752</TotalTime>
  <Words>753</Words>
  <Application>Microsoft Office PowerPoint</Application>
  <PresentationFormat>On-screen Show (4:3)</PresentationFormat>
  <Paragraphs>87</Paragraphs>
  <Slides>27</Slides>
  <Notes>14</Notes>
  <HiddenSlides>12</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International Young   Naturalists’ Tournament</vt:lpstr>
      <vt:lpstr>14. Galton box </vt:lpstr>
      <vt:lpstr>Galton box</vt:lpstr>
      <vt:lpstr>Working principle of Galton box</vt:lpstr>
      <vt:lpstr>Pascal triangle</vt:lpstr>
      <vt:lpstr>Normal distribution</vt:lpstr>
      <vt:lpstr>ANIMATION</vt:lpstr>
      <vt:lpstr>What effects a result or normal distribution is the space between obstacles</vt:lpstr>
      <vt:lpstr>1) Size of balls or objects that we throw </vt:lpstr>
      <vt:lpstr>2) Size of obstacles</vt:lpstr>
      <vt:lpstr>3) The way of placing obstacles</vt:lpstr>
      <vt:lpstr>SOLUTION number 2</vt:lpstr>
      <vt:lpstr>SOLUTION number 2</vt:lpstr>
      <vt:lpstr>SOLUTION number 3</vt:lpstr>
      <vt:lpstr>SOLUTION number 1</vt:lpstr>
      <vt:lpstr>SOLUTION number 3</vt:lpstr>
      <vt:lpstr>SOLUTION number 2</vt:lpstr>
      <vt:lpstr>SOLUTION number 3</vt:lpstr>
      <vt:lpstr>Our visit...</vt:lpstr>
      <vt:lpstr>Our visit...</vt:lpstr>
      <vt:lpstr> CONCLUSION </vt:lpstr>
      <vt:lpstr>PowerPoint Presentation</vt:lpstr>
      <vt:lpstr>Reference</vt:lpstr>
      <vt:lpstr>Medium balls</vt:lpstr>
      <vt:lpstr>Size of the balls or other objects that we throw matters</vt:lpstr>
      <vt:lpstr>Big balls</vt:lpstr>
      <vt:lpstr>Small balls</vt:lpstr>
    </vt:vector>
  </TitlesOfParts>
  <Company>n0ak95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VanjaUna</dc:creator>
  <cp:lastModifiedBy>VanjaUna</cp:lastModifiedBy>
  <cp:revision>83</cp:revision>
  <dcterms:created xsi:type="dcterms:W3CDTF">2015-04-04T12:48:30Z</dcterms:created>
  <dcterms:modified xsi:type="dcterms:W3CDTF">2015-06-24T06:03:05Z</dcterms:modified>
</cp:coreProperties>
</file>