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61" r:id="rId7"/>
    <p:sldId id="262" r:id="rId8"/>
    <p:sldId id="263" r:id="rId9"/>
    <p:sldId id="264" r:id="rId10"/>
    <p:sldId id="265" r:id="rId11"/>
    <p:sldId id="268"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53" d="100"/>
          <a:sy n="53" d="100"/>
        </p:scale>
        <p:origin x="-2624" y="-7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35BB7-D229-4A66-92F1-21F21FCA2AFD}" type="doc">
      <dgm:prSet loTypeId="urn:microsoft.com/office/officeart/2009/3/layout/DescendingProcess" loCatId="process" qsTypeId="urn:microsoft.com/office/officeart/2005/8/quickstyle/simple1" qsCatId="simple" csTypeId="urn:microsoft.com/office/officeart/2005/8/colors/accent1_2" csCatId="accent1" phldr="0"/>
      <dgm:spPr/>
      <dgm:t>
        <a:bodyPr/>
        <a:lstStyle/>
        <a:p>
          <a:endParaRPr lang="x-none"/>
        </a:p>
      </dgm:t>
    </dgm:pt>
    <dgm:pt modelId="{170B64F8-A161-4447-8C23-18E928FF6748}" type="pres">
      <dgm:prSet presAssocID="{06B35BB7-D229-4A66-92F1-21F21FCA2AFD}" presName="Name0" presStyleCnt="0">
        <dgm:presLayoutVars>
          <dgm:chMax val="7"/>
          <dgm:chPref val="5"/>
        </dgm:presLayoutVars>
      </dgm:prSet>
      <dgm:spPr/>
      <dgm:t>
        <a:bodyPr/>
        <a:lstStyle/>
        <a:p>
          <a:endParaRPr lang="en-US"/>
        </a:p>
      </dgm:t>
    </dgm:pt>
  </dgm:ptLst>
  <dgm:cxnLst>
    <dgm:cxn modelId="{5D56C4CB-9800-48A3-A0E0-3BE376D8840D}" type="presOf" srcId="{06B35BB7-D229-4A66-92F1-21F21FCA2AFD}" destId="{170B64F8-A161-4447-8C23-18E928FF6748}" srcOrd="0"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162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82194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1732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1639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42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7081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527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749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5370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64681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319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x-non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6/19/15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71040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GIF"/><Relationship Id="rId5"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2514600"/>
            <a:ext cx="6608763" cy="1631950"/>
          </a:xfrm>
          <a:prstGeom prst="rect">
            <a:avLst/>
          </a:prstGeom>
        </p:spPr>
        <p:txBody>
          <a:bodyPr wrap="none">
            <a:spAutoFit/>
          </a:bodyPr>
          <a:lstStyle/>
          <a:p>
            <a:pPr algn="ctr">
              <a:defRPr/>
            </a:pPr>
            <a:r>
              <a:rPr lang="en-US" sz="5000" b="1" dirty="0">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International Young  </a:t>
            </a:r>
          </a:p>
          <a:p>
            <a:pPr algn="ctr">
              <a:defRPr/>
            </a:pPr>
            <a:r>
              <a:rPr lang="en-US" sz="5000" b="1" dirty="0">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Naturalists’ Tournament</a:t>
            </a:r>
            <a:endParaRPr lang="en-US" sz="5000" dirty="0">
              <a:effectLst>
                <a:outerShdw blurRad="38100" dist="38100" dir="2700000" algn="tl">
                  <a:srgbClr val="000000">
                    <a:alpha val="43137"/>
                  </a:srgbClr>
                </a:outerShdw>
              </a:effectLst>
              <a:latin typeface="Arial" charset="0"/>
              <a:ea typeface="ＭＳ Ｐゴシック" pitchFamily="34" charset="-128"/>
            </a:endParaRPr>
          </a:p>
        </p:txBody>
      </p:sp>
      <p:sp>
        <p:nvSpPr>
          <p:cNvPr id="9" name="Rectangle 8"/>
          <p:cNvSpPr/>
          <p:nvPr/>
        </p:nvSpPr>
        <p:spPr>
          <a:xfrm>
            <a:off x="0" y="4267200"/>
            <a:ext cx="9144000" cy="2092325"/>
          </a:xfrm>
          <a:prstGeom prst="rect">
            <a:avLst/>
          </a:prstGeom>
        </p:spPr>
        <p:txBody>
          <a:bodyPr>
            <a:spAutoFit/>
          </a:bodyPr>
          <a:lstStyle/>
          <a:p>
            <a:pPr algn="ctr">
              <a:defRPr/>
            </a:pPr>
            <a:r>
              <a:rPr lang="en-US" sz="4400" b="1" dirty="0">
                <a:solidFill>
                  <a:schemeClr val="accent6">
                    <a:lumMod val="75000"/>
                  </a:schemeClr>
                </a:solidFill>
                <a:latin typeface="Calibri" pitchFamily="34" charset="0"/>
                <a:ea typeface="ＭＳ Ｐゴシック" pitchFamily="34" charset="-128"/>
              </a:rPr>
              <a:t>10. Ice hole</a:t>
            </a:r>
            <a:endParaRPr lang="en-US" sz="4400" b="1" dirty="0">
              <a:solidFill>
                <a:schemeClr val="accent6">
                  <a:lumMod val="75000"/>
                </a:schemeClr>
              </a:solidFill>
              <a:latin typeface="Calibri" pitchFamily="34" charset="0"/>
              <a:ea typeface="ＭＳ Ｐゴシック" pitchFamily="34" charset="-128"/>
              <a:cs typeface="Calibri" pitchFamily="34" charset="0"/>
            </a:endParaRPr>
          </a:p>
          <a:p>
            <a:pPr>
              <a:defRPr/>
            </a:pPr>
            <a:endParaRPr lang="en-US" sz="1400" b="1" dirty="0">
              <a:latin typeface="Calibri" pitchFamily="34" charset="0"/>
              <a:ea typeface="ＭＳ Ｐゴシック" pitchFamily="34" charset="-128"/>
              <a:cs typeface="Calibri" pitchFamily="34" charset="0"/>
            </a:endParaRPr>
          </a:p>
          <a:p>
            <a:pPr>
              <a:defRPr/>
            </a:pPr>
            <a:r>
              <a:rPr lang="en-US" sz="3600" b="1" dirty="0">
                <a:latin typeface="Calibri" pitchFamily="34" charset="0"/>
                <a:ea typeface="ＭＳ Ｐゴシック" pitchFamily="34" charset="-128"/>
                <a:cs typeface="Calibri" pitchFamily="34" charset="0"/>
              </a:rPr>
              <a:t>                             Serbian team          </a:t>
            </a:r>
          </a:p>
          <a:p>
            <a:pPr>
              <a:defRPr/>
            </a:pPr>
            <a:r>
              <a:rPr lang="en-US" sz="3600" b="1" dirty="0">
                <a:latin typeface="Calibri" pitchFamily="34" charset="0"/>
                <a:ea typeface="ＭＳ Ｐゴシック" pitchFamily="34" charset="-128"/>
                <a:cs typeface="Calibri" pitchFamily="34" charset="0"/>
              </a:rPr>
              <a:t>           Regional Center For Talented Youth</a:t>
            </a:r>
          </a:p>
        </p:txBody>
      </p:sp>
      <p:grpSp>
        <p:nvGrpSpPr>
          <p:cNvPr id="3076" name="Group 9"/>
          <p:cNvGrpSpPr>
            <a:grpSpLocks/>
          </p:cNvGrpSpPr>
          <p:nvPr/>
        </p:nvGrpSpPr>
        <p:grpSpPr bwMode="auto">
          <a:xfrm>
            <a:off x="161131" y="241015"/>
            <a:ext cx="8821737" cy="1627188"/>
            <a:chOff x="830801" y="546569"/>
            <a:chExt cx="7337452" cy="1045351"/>
          </a:xfrm>
        </p:grpSpPr>
        <p:pic>
          <p:nvPicPr>
            <p:cNvPr id="30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71" y="546570"/>
              <a:ext cx="1570882" cy="10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Logo Institucije.png"/>
            <p:cNvPicPr>
              <a:picLocks noChangeAspect="1"/>
            </p:cNvPicPr>
            <p:nvPr/>
          </p:nvPicPr>
          <p:blipFill>
            <a:blip r:embed="rId3">
              <a:extLst>
                <a:ext uri="{28A0092B-C50C-407E-A947-70E740481C1C}">
                  <a14:useLocalDpi xmlns:a14="http://schemas.microsoft.com/office/drawing/2010/main" val="0"/>
                </a:ext>
              </a:extLst>
            </a:blip>
            <a:srcRect l="6557"/>
            <a:stretch>
              <a:fillRect/>
            </a:stretch>
          </p:blipFill>
          <p:spPr bwMode="auto">
            <a:xfrm>
              <a:off x="830801" y="546569"/>
              <a:ext cx="1155162" cy="104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l="7339"/>
            <a:stretch>
              <a:fillRect/>
            </a:stretch>
          </p:blipFill>
          <p:spPr bwMode="auto">
            <a:xfrm>
              <a:off x="830801" y="1314155"/>
              <a:ext cx="1155161" cy="2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370" y="431482"/>
            <a:ext cx="5347855" cy="124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119496"/>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0" y="488950"/>
            <a:ext cx="9144000" cy="2554288"/>
          </a:xfrm>
          <a:prstGeom prst="rect">
            <a:avLst/>
          </a:prstGeom>
          <a:noFill/>
          <a:ln w="9525">
            <a:noFill/>
            <a:miter lim="800000"/>
            <a:headEnd/>
            <a:tailEnd/>
          </a:ln>
        </p:spPr>
        <p:txBody>
          <a:bodyPr>
            <a:spAutoFit/>
          </a:bodyPr>
          <a:lstStyle/>
          <a:p>
            <a:pPr algn="ctr">
              <a:defRPr/>
            </a:pPr>
            <a:r>
              <a:rPr lang="en-US" sz="8000" b="1" i="1" dirty="0">
                <a:solidFill>
                  <a:srgbClr val="FF0000"/>
                </a:solidFill>
                <a:effectLst>
                  <a:outerShdw blurRad="38100" dist="38100" dir="2700000" algn="tl">
                    <a:srgbClr val="000000">
                      <a:alpha val="43137"/>
                    </a:srgbClr>
                  </a:outerShdw>
                </a:effectLst>
                <a:ea typeface="ＭＳ Ｐゴシック" pitchFamily="34" charset="-128"/>
              </a:rPr>
              <a:t>THANK YOU FOR YOUR ATTENTION!!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474" y="2971800"/>
            <a:ext cx="6005945" cy="3886200"/>
          </a:xfrm>
          <a:prstGeom prst="rect">
            <a:avLst/>
          </a:prstGeom>
          <a:ln>
            <a:noFill/>
          </a:ln>
          <a:effectLst>
            <a:softEdge rad="112500"/>
          </a:effectLst>
        </p:spPr>
      </p:pic>
    </p:spTree>
    <p:extLst>
      <p:ext uri="{BB962C8B-B14F-4D97-AF65-F5344CB8AC3E}">
        <p14:creationId xmlns:p14="http://schemas.microsoft.com/office/powerpoint/2010/main" val="1717045975"/>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x-none" dirty="0" smtClean="0"/>
              <a:t>Dodatno znanje</a:t>
            </a:r>
            <a:endParaRPr lang="en-US" dirty="0"/>
          </a:p>
        </p:txBody>
      </p:sp>
      <p:sp>
        <p:nvSpPr>
          <p:cNvPr id="4" name="Content Placeholder 3"/>
          <p:cNvSpPr>
            <a:spLocks noGrp="1"/>
          </p:cNvSpPr>
          <p:nvPr>
            <p:ph sz="half" idx="2"/>
          </p:nvPr>
        </p:nvSpPr>
        <p:spPr>
          <a:xfrm>
            <a:off x="0" y="838200"/>
            <a:ext cx="9144000" cy="6019799"/>
          </a:xfrm>
        </p:spPr>
        <p:txBody>
          <a:bodyPr/>
          <a:lstStyle/>
          <a:p>
            <a:r>
              <a:rPr lang="x-none" dirty="0"/>
              <a:t>Naucnici vezani za prvi zakon termodinamike:Sadi </a:t>
            </a:r>
            <a:r>
              <a:rPr lang="x-none" dirty="0" smtClean="0"/>
              <a:t>Carnot, Wiliam Thomson, Rudolf </a:t>
            </a:r>
            <a:r>
              <a:rPr lang="x-none" dirty="0"/>
              <a:t>C</a:t>
            </a:r>
            <a:r>
              <a:rPr lang="x-none" dirty="0" smtClean="0"/>
              <a:t>lausius, </a:t>
            </a:r>
            <a:r>
              <a:rPr lang="x-none" dirty="0"/>
              <a:t>J</a:t>
            </a:r>
            <a:r>
              <a:rPr lang="x-none" dirty="0" smtClean="0"/>
              <a:t>ames Maxwell, </a:t>
            </a:r>
            <a:r>
              <a:rPr lang="x-none" dirty="0"/>
              <a:t>L</a:t>
            </a:r>
            <a:r>
              <a:rPr lang="x-none" dirty="0" smtClean="0"/>
              <a:t>udwig </a:t>
            </a:r>
            <a:r>
              <a:rPr lang="x-none" dirty="0"/>
              <a:t>B</a:t>
            </a:r>
            <a:r>
              <a:rPr lang="x-none" dirty="0" smtClean="0"/>
              <a:t>oltzmann, Willard Gibbs, Gustav Zeuner, Johannes </a:t>
            </a:r>
            <a:r>
              <a:rPr lang="x-none" dirty="0"/>
              <a:t>der </a:t>
            </a:r>
            <a:r>
              <a:rPr lang="x-none" dirty="0" smtClean="0"/>
              <a:t>Waals</a:t>
            </a:r>
            <a:endParaRPr lang="en-US" dirty="0"/>
          </a:p>
        </p:txBody>
      </p:sp>
    </p:spTree>
    <p:extLst>
      <p:ext uri="{BB962C8B-B14F-4D97-AF65-F5344CB8AC3E}">
        <p14:creationId xmlns:p14="http://schemas.microsoft.com/office/powerpoint/2010/main" val="12303307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609600"/>
            <a:ext cx="9144000" cy="3539430"/>
          </a:xfrm>
          <a:prstGeom prst="rect">
            <a:avLst/>
          </a:prstGeom>
          <a:noFill/>
          <a:ln w="9525">
            <a:noFill/>
            <a:miter lim="800000"/>
            <a:headEnd/>
            <a:tailEnd/>
          </a:ln>
        </p:spPr>
        <p:txBody>
          <a:bodyPr>
            <a:spAutoFit/>
          </a:bodyPr>
          <a:lstStyle/>
          <a:p>
            <a:pPr>
              <a:defRPr/>
            </a:pPr>
            <a:endParaRPr lang="en-US" sz="2800" dirty="0"/>
          </a:p>
          <a:p>
            <a:pPr>
              <a:defRPr/>
            </a:pPr>
            <a:r>
              <a:rPr lang="en-US" sz="2800" dirty="0"/>
              <a:t>You have drilled two ice holes in a frozen lake on a frosty winter day. One ice hole is close to the shore, while the other ice hole is far from the shore.</a:t>
            </a:r>
          </a:p>
          <a:p>
            <a:pPr>
              <a:defRPr/>
            </a:pPr>
            <a:r>
              <a:rPr lang="en-US" sz="2800" dirty="0"/>
              <a:t>Surprisingly, the height difference between the ice surface and the liquid water is different for each hole. How can you explain this? How can one use this height difference to determine the local ice thickness?</a:t>
            </a:r>
          </a:p>
        </p:txBody>
      </p:sp>
      <p:pic>
        <p:nvPicPr>
          <p:cNvPr id="4099" name="Picture 6" descr="http://www.alaska-in-pictures.com/data/media/16/ice-hole_1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4287838"/>
            <a:ext cx="530066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46118" y="13855"/>
            <a:ext cx="54102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10. Ice </a:t>
            </a:r>
            <a:r>
              <a:rPr lang="en-US" sz="4800" dirty="0" smtClean="0">
                <a:effectLst>
                  <a:outerShdw blurRad="38100" dist="38100" dir="2700000" algn="tl">
                    <a:srgbClr val="000000">
                      <a:alpha val="43137"/>
                    </a:srgbClr>
                  </a:outerShdw>
                </a:effectLst>
              </a:rPr>
              <a:t>hole</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1745897"/>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0"/>
            <a:ext cx="4571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0000"/>
              </a:solidFill>
            </a:endParaRPr>
          </a:p>
        </p:txBody>
      </p:sp>
      <p:sp>
        <p:nvSpPr>
          <p:cNvPr id="5" name="TextBox 4"/>
          <p:cNvSpPr txBox="1"/>
          <p:nvPr/>
        </p:nvSpPr>
        <p:spPr>
          <a:xfrm>
            <a:off x="6983772" y="257889"/>
            <a:ext cx="906017" cy="830997"/>
          </a:xfrm>
          <a:prstGeom prst="rect">
            <a:avLst/>
          </a:prstGeom>
          <a:noFill/>
        </p:spPr>
        <p:txBody>
          <a:bodyPr wrap="none" rtlCol="0">
            <a:spAutoFit/>
          </a:bodyPr>
          <a:lstStyle/>
          <a:p>
            <a:r>
              <a:rPr lang="en-US" sz="4800" dirty="0" smtClean="0"/>
              <a:t>Ice</a:t>
            </a:r>
            <a:endParaRPr lang="x-none" sz="4800" dirty="0"/>
          </a:p>
        </p:txBody>
      </p:sp>
      <p:sp>
        <p:nvSpPr>
          <p:cNvPr id="6" name="TextBox 5"/>
          <p:cNvSpPr txBox="1"/>
          <p:nvPr/>
        </p:nvSpPr>
        <p:spPr>
          <a:xfrm>
            <a:off x="724182" y="257888"/>
            <a:ext cx="1721946" cy="830997"/>
          </a:xfrm>
          <a:prstGeom prst="rect">
            <a:avLst/>
          </a:prstGeom>
          <a:noFill/>
        </p:spPr>
        <p:txBody>
          <a:bodyPr wrap="none" rtlCol="0">
            <a:spAutoFit/>
          </a:bodyPr>
          <a:lstStyle/>
          <a:p>
            <a:r>
              <a:rPr lang="en-US" sz="4800" dirty="0" smtClean="0"/>
              <a:t>Water</a:t>
            </a:r>
            <a:endParaRPr lang="x-none" sz="4800" dirty="0"/>
          </a:p>
        </p:txBody>
      </p:sp>
      <p:sp>
        <p:nvSpPr>
          <p:cNvPr id="8" name="TextBox 7"/>
          <p:cNvSpPr txBox="1"/>
          <p:nvPr/>
        </p:nvSpPr>
        <p:spPr>
          <a:xfrm>
            <a:off x="0" y="1210362"/>
            <a:ext cx="3170310" cy="3139321"/>
          </a:xfrm>
          <a:prstGeom prst="rect">
            <a:avLst/>
          </a:prstGeom>
          <a:noFill/>
        </p:spPr>
        <p:txBody>
          <a:bodyPr wrap="square" rtlCol="0">
            <a:spAutoFit/>
          </a:bodyPr>
          <a:lstStyle/>
          <a:p>
            <a:r>
              <a:rPr lang="en-US" sz="2200" dirty="0" smtClean="0"/>
              <a:t>-    L</a:t>
            </a:r>
            <a:r>
              <a:rPr lang="x-none" sz="2200" dirty="0" smtClean="0"/>
              <a:t>iquid</a:t>
            </a:r>
            <a:endParaRPr lang="en-US" sz="2200" dirty="0" smtClean="0"/>
          </a:p>
          <a:p>
            <a:pPr marL="285750" indent="-285750">
              <a:buFontTx/>
              <a:buChar char="-"/>
            </a:pPr>
            <a:r>
              <a:rPr lang="en-US" altLang="x-none" sz="2200" dirty="0" smtClean="0"/>
              <a:t>Freezing point at 0°C</a:t>
            </a:r>
          </a:p>
          <a:p>
            <a:pPr marL="285750" indent="-285750">
              <a:buFontTx/>
              <a:buChar char="-"/>
            </a:pPr>
            <a:r>
              <a:rPr lang="en-US" sz="2200" dirty="0" smtClean="0"/>
              <a:t>Maximum </a:t>
            </a:r>
            <a:r>
              <a:rPr lang="en-US" sz="2200" dirty="0"/>
              <a:t>density </a:t>
            </a:r>
            <a:r>
              <a:rPr lang="en-US" sz="2200" dirty="0" smtClean="0"/>
              <a:t>at 4°C</a:t>
            </a:r>
          </a:p>
          <a:p>
            <a:pPr marL="285750" indent="-285750">
              <a:buFontTx/>
              <a:buChar char="-"/>
            </a:pPr>
            <a:r>
              <a:rPr lang="en-US" sz="2200" dirty="0"/>
              <a:t> Expands as it </a:t>
            </a:r>
            <a:r>
              <a:rPr lang="en-US" sz="2200" dirty="0" smtClean="0"/>
              <a:t>solidifies</a:t>
            </a:r>
          </a:p>
          <a:p>
            <a:pPr marL="285750" indent="-285750">
              <a:buFontTx/>
              <a:buChar char="-"/>
            </a:pPr>
            <a:r>
              <a:rPr lang="en-US" sz="2200" dirty="0" smtClean="0"/>
              <a:t>Volume expands as it vaporizes by  1600 kg/m³ </a:t>
            </a:r>
            <a:endParaRPr lang="en-US" sz="2200" dirty="0"/>
          </a:p>
          <a:p>
            <a:pPr marL="285750" indent="-285750">
              <a:buFontTx/>
              <a:buChar char="-"/>
            </a:pPr>
            <a:endParaRPr lang="en-US" sz="2200" dirty="0" smtClean="0"/>
          </a:p>
        </p:txBody>
      </p:sp>
      <p:sp>
        <p:nvSpPr>
          <p:cNvPr id="9" name="TextBox 8"/>
          <p:cNvSpPr txBox="1"/>
          <p:nvPr/>
        </p:nvSpPr>
        <p:spPr>
          <a:xfrm>
            <a:off x="6106692" y="1517583"/>
            <a:ext cx="3037308" cy="2123658"/>
          </a:xfrm>
          <a:prstGeom prst="rect">
            <a:avLst/>
          </a:prstGeom>
          <a:noFill/>
        </p:spPr>
        <p:txBody>
          <a:bodyPr wrap="square" rtlCol="0">
            <a:spAutoFit/>
          </a:bodyPr>
          <a:lstStyle/>
          <a:p>
            <a:pPr marL="285750" indent="-285750">
              <a:buFontTx/>
              <a:buChar char="-"/>
            </a:pPr>
            <a:r>
              <a:rPr lang="en-US" sz="2200" dirty="0" smtClean="0"/>
              <a:t>Solid (Crystal)</a:t>
            </a:r>
          </a:p>
          <a:p>
            <a:pPr marL="285750" indent="-285750">
              <a:buFontTx/>
              <a:buChar char="-"/>
            </a:pPr>
            <a:r>
              <a:rPr lang="en-US" sz="2200" dirty="0" smtClean="0"/>
              <a:t>Melting point at 0</a:t>
            </a:r>
            <a:r>
              <a:rPr lang="en-US" altLang="x-none" sz="2200" b="1" dirty="0"/>
              <a:t>°C</a:t>
            </a:r>
          </a:p>
          <a:p>
            <a:pPr marL="285750" indent="-285750">
              <a:buFontTx/>
              <a:buChar char="-"/>
            </a:pPr>
            <a:r>
              <a:rPr lang="en-US" sz="2200" dirty="0" smtClean="0"/>
              <a:t>Lower density then water</a:t>
            </a:r>
          </a:p>
          <a:p>
            <a:pPr marL="285750" indent="-285750">
              <a:buFontTx/>
              <a:buChar char="-"/>
            </a:pPr>
            <a:endParaRPr lang="en-US" sz="2200" dirty="0" smtClean="0"/>
          </a:p>
          <a:p>
            <a:pPr marL="285750" indent="-285750">
              <a:buFontTx/>
              <a:buChar char="-"/>
            </a:pPr>
            <a:endParaRPr lang="x-none" sz="22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4062743"/>
            <a:ext cx="4175760" cy="2609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11058"/>
            <a:ext cx="3784454" cy="25506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310" y="380999"/>
            <a:ext cx="2977946" cy="3129367"/>
          </a:xfrm>
          <a:prstGeom prst="rect">
            <a:avLst/>
          </a:prstGeom>
        </p:spPr>
      </p:pic>
    </p:spTree>
    <p:extLst>
      <p:ext uri="{BB962C8B-B14F-4D97-AF65-F5344CB8AC3E}">
        <p14:creationId xmlns:p14="http://schemas.microsoft.com/office/powerpoint/2010/main" val="40286542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dirty="0" smtClean="0">
                <a:latin typeface="+mn-lt"/>
              </a:rPr>
              <a:t>Density</a:t>
            </a:r>
            <a:endParaRPr lang="x-none" sz="4800" dirty="0">
              <a:latin typeface="+mn-lt"/>
            </a:endParaRPr>
          </a:p>
        </p:txBody>
      </p:sp>
      <p:sp>
        <p:nvSpPr>
          <p:cNvPr id="3" name="Text Placeholder 2"/>
          <p:cNvSpPr>
            <a:spLocks noGrp="1"/>
          </p:cNvSpPr>
          <p:nvPr>
            <p:ph type="body" idx="1"/>
          </p:nvPr>
        </p:nvSpPr>
        <p:spPr>
          <a:xfrm>
            <a:off x="1091381" y="609600"/>
            <a:ext cx="1295400" cy="639762"/>
          </a:xfrm>
        </p:spPr>
        <p:txBody>
          <a:bodyPr>
            <a:normAutofit/>
          </a:bodyPr>
          <a:lstStyle/>
          <a:p>
            <a:r>
              <a:rPr lang="en-US" sz="2800" dirty="0"/>
              <a:t>W</a:t>
            </a:r>
            <a:r>
              <a:rPr lang="en-US" sz="2800" dirty="0" smtClean="0"/>
              <a:t>ater</a:t>
            </a:r>
            <a:endParaRPr lang="x-none" sz="2800" dirty="0"/>
          </a:p>
        </p:txBody>
      </p:sp>
      <p:sp>
        <p:nvSpPr>
          <p:cNvPr id="5" name="Text Placeholder 4"/>
          <p:cNvSpPr>
            <a:spLocks noGrp="1"/>
          </p:cNvSpPr>
          <p:nvPr>
            <p:ph type="body" sz="quarter" idx="3"/>
          </p:nvPr>
        </p:nvSpPr>
        <p:spPr>
          <a:xfrm>
            <a:off x="6477000" y="609600"/>
            <a:ext cx="917575" cy="639762"/>
          </a:xfrm>
        </p:spPr>
        <p:txBody>
          <a:bodyPr>
            <a:normAutofit/>
          </a:bodyPr>
          <a:lstStyle/>
          <a:p>
            <a:r>
              <a:rPr lang="en-US" sz="2800" dirty="0" smtClean="0"/>
              <a:t>Ice</a:t>
            </a:r>
            <a:endParaRPr lang="x-none" sz="2800" dirty="0"/>
          </a:p>
        </p:txBody>
      </p:sp>
      <p:sp>
        <p:nvSpPr>
          <p:cNvPr id="9" name="TextBox 8"/>
          <p:cNvSpPr txBox="1"/>
          <p:nvPr/>
        </p:nvSpPr>
        <p:spPr>
          <a:xfrm>
            <a:off x="2401529" y="1348091"/>
            <a:ext cx="3735382" cy="523220"/>
          </a:xfrm>
          <a:prstGeom prst="rect">
            <a:avLst/>
          </a:prstGeom>
          <a:noFill/>
        </p:spPr>
        <p:txBody>
          <a:bodyPr wrap="none" rtlCol="0">
            <a:spAutoFit/>
          </a:bodyPr>
          <a:lstStyle/>
          <a:p>
            <a:r>
              <a:rPr lang="en-US" sz="2800" dirty="0" smtClean="0"/>
              <a:t>More space = less dense</a:t>
            </a:r>
            <a:endParaRPr lang="x-none" sz="2800" dirty="0"/>
          </a:p>
        </p:txBody>
      </p:sp>
      <p:pic>
        <p:nvPicPr>
          <p:cNvPr id="13" name="Content Placeholder 1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217557">
            <a:off x="380642" y="2031453"/>
            <a:ext cx="4041775" cy="20762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871311"/>
            <a:ext cx="3048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057400" y="4267200"/>
            <a:ext cx="5123838" cy="2590800"/>
          </a:xfrm>
        </p:spPr>
      </p:pic>
      <p:sp>
        <p:nvSpPr>
          <p:cNvPr id="19" name="Rectangle 18"/>
          <p:cNvSpPr/>
          <p:nvPr/>
        </p:nvSpPr>
        <p:spPr>
          <a:xfrm>
            <a:off x="2401529" y="1348091"/>
            <a:ext cx="3735382" cy="52322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282948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1837" y="0"/>
            <a:ext cx="7620000" cy="830997"/>
          </a:xfrm>
          <a:prstGeom prst="rect">
            <a:avLst/>
          </a:prstGeom>
          <a:noFill/>
        </p:spPr>
        <p:txBody>
          <a:bodyPr wrap="square" rtlCol="0">
            <a:spAutoFit/>
          </a:bodyPr>
          <a:lstStyle/>
          <a:p>
            <a:pPr algn="ctr"/>
            <a:r>
              <a:rPr lang="en-US" sz="4800" dirty="0" smtClean="0"/>
              <a:t>Freezing water</a:t>
            </a:r>
            <a:endParaRPr lang="en-US" sz="48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23992"/>
            <a:ext cx="6867505" cy="3657600"/>
          </a:xfrm>
          <a:prstGeom prst="rect">
            <a:avLst/>
          </a:prstGeom>
          <a:ln>
            <a:noFill/>
          </a:ln>
          <a:effectLst>
            <a:softEdge rad="112500"/>
          </a:effectLst>
        </p:spPr>
      </p:pic>
      <p:sp>
        <p:nvSpPr>
          <p:cNvPr id="17" name="TextBox 16"/>
          <p:cNvSpPr txBox="1"/>
          <p:nvPr/>
        </p:nvSpPr>
        <p:spPr>
          <a:xfrm rot="21107975">
            <a:off x="-626968" y="1472716"/>
            <a:ext cx="6497275" cy="461665"/>
          </a:xfrm>
          <a:prstGeom prst="rect">
            <a:avLst/>
          </a:prstGeom>
          <a:noFill/>
        </p:spPr>
        <p:txBody>
          <a:bodyPr wrap="square" rtlCol="0">
            <a:spAutoFit/>
          </a:bodyPr>
          <a:lstStyle/>
          <a:p>
            <a:pPr lvl="0" algn="ctr">
              <a:spcBef>
                <a:spcPct val="20000"/>
              </a:spcBef>
            </a:pPr>
            <a:r>
              <a:rPr lang="en-US" sz="2400" dirty="0">
                <a:solidFill>
                  <a:prstClr val="white"/>
                </a:solidFill>
              </a:rPr>
              <a:t>Cooled to the freezing </a:t>
            </a:r>
            <a:r>
              <a:rPr lang="en-US" sz="2400" dirty="0" smtClean="0">
                <a:solidFill>
                  <a:prstClr val="white"/>
                </a:solidFill>
              </a:rPr>
              <a:t>point         Heat </a:t>
            </a:r>
            <a:r>
              <a:rPr lang="en-US" sz="2400" dirty="0">
                <a:solidFill>
                  <a:prstClr val="white"/>
                </a:solidFill>
              </a:rPr>
              <a:t>loss</a:t>
            </a:r>
          </a:p>
        </p:txBody>
      </p:sp>
      <p:sp>
        <p:nvSpPr>
          <p:cNvPr id="26" name="Flowchart: Process 25"/>
          <p:cNvSpPr/>
          <p:nvPr/>
        </p:nvSpPr>
        <p:spPr>
          <a:xfrm rot="21139844">
            <a:off x="13293" y="1409699"/>
            <a:ext cx="5267505" cy="609600"/>
          </a:xfrm>
          <a:prstGeom prst="flowChartProcess">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3610105" y="1524000"/>
            <a:ext cx="3810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rot="279789">
            <a:off x="5550813" y="2216513"/>
            <a:ext cx="3329402" cy="369332"/>
          </a:xfrm>
          <a:prstGeom prst="rect">
            <a:avLst/>
          </a:prstGeom>
          <a:noFill/>
        </p:spPr>
        <p:txBody>
          <a:bodyPr wrap="square" rtlCol="0">
            <a:spAutoFit/>
          </a:bodyPr>
          <a:lstStyle/>
          <a:p>
            <a:endParaRPr lang="en-US" dirty="0"/>
          </a:p>
        </p:txBody>
      </p:sp>
      <p:sp>
        <p:nvSpPr>
          <p:cNvPr id="31" name="TextBox 30"/>
          <p:cNvSpPr txBox="1"/>
          <p:nvPr/>
        </p:nvSpPr>
        <p:spPr>
          <a:xfrm rot="582899">
            <a:off x="4269591" y="2319947"/>
            <a:ext cx="5099138" cy="461665"/>
          </a:xfrm>
          <a:prstGeom prst="rect">
            <a:avLst/>
          </a:prstGeom>
          <a:noFill/>
        </p:spPr>
        <p:txBody>
          <a:bodyPr wrap="square" rtlCol="0">
            <a:spAutoFit/>
          </a:bodyPr>
          <a:lstStyle/>
          <a:p>
            <a:r>
              <a:rPr lang="en-US" sz="2400" dirty="0" smtClean="0"/>
              <a:t>Air temperature &gt; Water temperature</a:t>
            </a:r>
            <a:endParaRPr lang="en-US" sz="2400" dirty="0"/>
          </a:p>
        </p:txBody>
      </p:sp>
      <p:sp>
        <p:nvSpPr>
          <p:cNvPr id="32" name="Flowchart: Process 31"/>
          <p:cNvSpPr/>
          <p:nvPr/>
        </p:nvSpPr>
        <p:spPr>
          <a:xfrm rot="528163">
            <a:off x="4346182" y="2244092"/>
            <a:ext cx="4749490" cy="577496"/>
          </a:xfrm>
          <a:prstGeom prst="flowChartProcess">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3142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0"/>
            <a:ext cx="9144000" cy="6858000"/>
          </a:xfrm>
        </p:spPr>
        <p:txBody>
          <a:bodyPr/>
          <a:lstStyle/>
          <a:p>
            <a:r>
              <a:rPr lang="en-US" dirty="0" smtClean="0"/>
              <a:t>Stratification </a:t>
            </a:r>
            <a:r>
              <a:rPr lang="x-none" dirty="0" smtClean="0"/>
              <a:t>(different temperature layers form)</a:t>
            </a:r>
            <a:endParaRPr lang="en-US" dirty="0" smtClean="0"/>
          </a:p>
          <a:p>
            <a:r>
              <a:rPr lang="en-US" dirty="0" smtClean="0"/>
              <a:t>Vertical circulation</a:t>
            </a:r>
            <a:r>
              <a:rPr lang="x-none" dirty="0" smtClean="0"/>
              <a:t> (isothermal water)</a:t>
            </a:r>
            <a:endParaRPr lang="en-US" dirty="0" smtClean="0"/>
          </a:p>
          <a:p>
            <a:r>
              <a:rPr lang="en-US" dirty="0" smtClean="0"/>
              <a:t>Thermocline</a:t>
            </a:r>
            <a:r>
              <a:rPr lang="x-none" dirty="0"/>
              <a:t> (</a:t>
            </a:r>
            <a:r>
              <a:rPr lang="x-none" dirty="0" smtClean="0"/>
              <a:t>preventive barrier)</a:t>
            </a:r>
          </a:p>
          <a:p>
            <a:pPr marL="0" indent="0">
              <a:buNone/>
            </a:pPr>
            <a:endParaRPr lang="x-none" dirty="0"/>
          </a:p>
          <a:p>
            <a:pPr marL="0" indent="0">
              <a:buNone/>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515" y="3933825"/>
            <a:ext cx="3933825"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3952875" cy="2409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905" y="1068888"/>
            <a:ext cx="3943350" cy="218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Arrow Connector 13"/>
          <p:cNvCxnSpPr/>
          <p:nvPr/>
        </p:nvCxnSpPr>
        <p:spPr>
          <a:xfrm>
            <a:off x="6400800" y="381000"/>
            <a:ext cx="3048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3505200" y="1219200"/>
            <a:ext cx="152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4724400" y="838200"/>
            <a:ext cx="228600" cy="3054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14" y="3581400"/>
            <a:ext cx="533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851" y="2895600"/>
            <a:ext cx="51014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515" y="6019800"/>
            <a:ext cx="540185" cy="15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1905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4800" dirty="0" smtClean="0">
                <a:latin typeface="+mn-lt"/>
              </a:rPr>
              <a:t>Calculating depth of ice</a:t>
            </a:r>
            <a:endParaRPr lang="en-US" sz="4800" dirty="0">
              <a:latin typeface="+mn-lt"/>
            </a:endParaRP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3341" y="1385356"/>
                <a:ext cx="4040188" cy="3951288"/>
              </a:xfrm>
            </p:spPr>
            <p:txBody>
              <a:bodyPr/>
              <a:lstStyle/>
              <a:p>
                <a14:m>
                  <m:oMath xmlns:m="http://schemas.openxmlformats.org/officeDocument/2006/math" xmlns="">
                    <m:sSub>
                      <m:sSubPr>
                        <m:ctrlPr>
                          <a:rPr lang="sr-Latn-RS" i="1">
                            <a:latin typeface="Cambria Math"/>
                          </a:rPr>
                        </m:ctrlPr>
                      </m:sSubPr>
                      <m:e>
                        <m:r>
                          <a:rPr lang="en-US" i="1">
                            <a:latin typeface="Cambria Math"/>
                          </a:rPr>
                          <m:t>𝑝</m:t>
                        </m:r>
                      </m:e>
                      <m:sub>
                        <m:r>
                          <a:rPr lang="en-US" i="1">
                            <a:latin typeface="Cambria Math"/>
                          </a:rPr>
                          <m:t>1</m:t>
                        </m:r>
                      </m:sub>
                    </m:sSub>
                    <m:r>
                      <a:rPr lang="en-US" i="1">
                        <a:latin typeface="Cambria Math"/>
                      </a:rPr>
                      <m:t>=</m:t>
                    </m:r>
                    <m:sSub>
                      <m:sSubPr>
                        <m:ctrlPr>
                          <a:rPr lang="sr-Latn-RS" i="1">
                            <a:latin typeface="Cambria Math"/>
                          </a:rPr>
                        </m:ctrlPr>
                      </m:sSubPr>
                      <m:e>
                        <m:r>
                          <a:rPr lang="en-US" i="1">
                            <a:latin typeface="Cambria Math"/>
                          </a:rPr>
                          <m:t>𝜌</m:t>
                        </m:r>
                      </m:e>
                      <m:sub>
                        <m:r>
                          <m:rPr>
                            <m:nor/>
                          </m:rPr>
                          <a:rPr lang="en-US"/>
                          <m:t>ice</m:t>
                        </m:r>
                      </m:sub>
                    </m:sSub>
                    <m:r>
                      <a:rPr lang="en-US" i="1">
                        <a:latin typeface="Cambria Math"/>
                      </a:rPr>
                      <m:t>∙</m:t>
                    </m:r>
                    <m:sSub>
                      <m:sSubPr>
                        <m:ctrlPr>
                          <a:rPr lang="sr-Latn-RS" i="1">
                            <a:latin typeface="Cambria Math"/>
                          </a:rPr>
                        </m:ctrlPr>
                      </m:sSubPr>
                      <m:e>
                        <m:r>
                          <a:rPr lang="en-US" i="1">
                            <a:latin typeface="Cambria Math"/>
                          </a:rPr>
                          <m:t>h</m:t>
                        </m:r>
                      </m:e>
                      <m:sub>
                        <m:r>
                          <m:rPr>
                            <m:nor/>
                          </m:rPr>
                          <a:rPr lang="en-US"/>
                          <m:t>ice</m:t>
                        </m:r>
                      </m:sub>
                    </m:sSub>
                    <m:r>
                      <a:rPr lang="en-US" i="1">
                        <a:latin typeface="Cambria Math"/>
                      </a:rPr>
                      <m:t>∙</m:t>
                    </m:r>
                    <m:r>
                      <a:rPr lang="en-US" i="1">
                        <a:latin typeface="Cambria Math"/>
                      </a:rPr>
                      <m:t>𝑔</m:t>
                    </m:r>
                  </m:oMath>
                </a14:m>
                <a:endParaRPr lang="x-none" dirty="0"/>
              </a:p>
              <a:p>
                <a14:m>
                  <m:oMath xmlns:m="http://schemas.openxmlformats.org/officeDocument/2006/math" xmlns="">
                    <m:sSub>
                      <m:sSubPr>
                        <m:ctrlPr>
                          <a:rPr lang="sr-Latn-RS" i="1">
                            <a:latin typeface="Cambria Math"/>
                          </a:rPr>
                        </m:ctrlPr>
                      </m:sSubPr>
                      <m:e>
                        <m:r>
                          <a:rPr lang="en-US" i="1">
                            <a:latin typeface="Cambria Math"/>
                          </a:rPr>
                          <m:t>𝑝</m:t>
                        </m:r>
                      </m:e>
                      <m:sub>
                        <m:r>
                          <a:rPr lang="en-US" i="1">
                            <a:latin typeface="Cambria Math"/>
                          </a:rPr>
                          <m:t>2</m:t>
                        </m:r>
                      </m:sub>
                    </m:sSub>
                    <m:r>
                      <a:rPr lang="en-US" i="1">
                        <a:latin typeface="Cambria Math"/>
                      </a:rPr>
                      <m:t>=</m:t>
                    </m:r>
                    <m:sSub>
                      <m:sSubPr>
                        <m:ctrlPr>
                          <a:rPr lang="sr-Latn-RS" i="1">
                            <a:latin typeface="Cambria Math"/>
                          </a:rPr>
                        </m:ctrlPr>
                      </m:sSubPr>
                      <m:e>
                        <m:r>
                          <a:rPr lang="en-US" i="1">
                            <a:latin typeface="Cambria Math"/>
                          </a:rPr>
                          <m:t>𝜌</m:t>
                        </m:r>
                      </m:e>
                      <m:sub>
                        <m:r>
                          <m:rPr>
                            <m:nor/>
                          </m:rPr>
                          <a:rPr lang="en-US"/>
                          <m:t>water</m:t>
                        </m:r>
                      </m:sub>
                    </m:sSub>
                    <m:r>
                      <a:rPr lang="en-US" i="1">
                        <a:latin typeface="Cambria Math"/>
                      </a:rPr>
                      <m:t>∙</m:t>
                    </m:r>
                    <m:sSub>
                      <m:sSubPr>
                        <m:ctrlPr>
                          <a:rPr lang="sr-Latn-RS" i="1">
                            <a:latin typeface="Cambria Math"/>
                          </a:rPr>
                        </m:ctrlPr>
                      </m:sSubPr>
                      <m:e>
                        <m:r>
                          <a:rPr lang="en-US" i="1">
                            <a:latin typeface="Cambria Math"/>
                          </a:rPr>
                          <m:t>h</m:t>
                        </m:r>
                      </m:e>
                      <m:sub>
                        <m:r>
                          <m:rPr>
                            <m:nor/>
                          </m:rPr>
                          <a:rPr lang="en-US"/>
                          <m:t>water</m:t>
                        </m:r>
                      </m:sub>
                    </m:sSub>
                    <m:r>
                      <a:rPr lang="en-US" i="1">
                        <a:latin typeface="Cambria Math"/>
                      </a:rPr>
                      <m:t>∙</m:t>
                    </m:r>
                    <m:r>
                      <a:rPr lang="en-US" i="1">
                        <a:latin typeface="Cambria Math"/>
                      </a:rPr>
                      <m:t>𝑔</m:t>
                    </m:r>
                  </m:oMath>
                </a14:m>
                <a:endParaRPr lang="en-US" dirty="0" smtClean="0"/>
              </a:p>
              <a:p>
                <a:endParaRPr lang="en-US" dirty="0"/>
              </a:p>
              <a:p>
                <a:endParaRPr lang="en-US" dirty="0" smtClean="0"/>
              </a:p>
              <a:p>
                <a:endParaRPr lang="x-none"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3341" y="1385356"/>
                <a:ext cx="4040188" cy="3951288"/>
              </a:xfrm>
              <a:blipFill rotWithShape="1">
                <a:blip r:embed="rId2"/>
                <a:stretch>
                  <a:fillRect l="-2112" t="-617"/>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a:xfrm>
                <a:off x="3657600" y="1447800"/>
                <a:ext cx="5486400" cy="5410200"/>
              </a:xfrm>
            </p:spPr>
            <p:txBody>
              <a:bodyPr/>
              <a:lstStyle/>
              <a:p>
                <a14:m>
                  <m:oMath xmlns:m="http://schemas.openxmlformats.org/officeDocument/2006/math" xmlns="">
                    <m:sSub>
                      <m:sSubPr>
                        <m:ctrlPr>
                          <a:rPr lang="sr-Latn-RS" i="1" smtClean="0">
                            <a:latin typeface="Cambria Math"/>
                          </a:rPr>
                        </m:ctrlPr>
                      </m:sSubPr>
                      <m:e>
                        <m:r>
                          <a:rPr lang="en-US" i="1">
                            <a:latin typeface="Cambria Math"/>
                          </a:rPr>
                          <m:t>𝜌</m:t>
                        </m:r>
                      </m:e>
                      <m:sub>
                        <m:r>
                          <m:rPr>
                            <m:nor/>
                          </m:rPr>
                          <a:rPr lang="en-US"/>
                          <m:t>ice</m:t>
                        </m:r>
                      </m:sub>
                    </m:sSub>
                    <m:r>
                      <a:rPr lang="en-US" i="1">
                        <a:latin typeface="Cambria Math"/>
                      </a:rPr>
                      <m:t>∙</m:t>
                    </m:r>
                    <m:sSub>
                      <m:sSubPr>
                        <m:ctrlPr>
                          <a:rPr lang="sr-Latn-RS" i="1">
                            <a:latin typeface="Cambria Math"/>
                          </a:rPr>
                        </m:ctrlPr>
                      </m:sSubPr>
                      <m:e>
                        <m:r>
                          <a:rPr lang="en-US" i="1">
                            <a:latin typeface="Cambria Math"/>
                          </a:rPr>
                          <m:t>h</m:t>
                        </m:r>
                      </m:e>
                      <m:sub>
                        <m:r>
                          <m:rPr>
                            <m:nor/>
                          </m:rPr>
                          <a:rPr lang="en-US"/>
                          <m:t>ice</m:t>
                        </m:r>
                      </m:sub>
                    </m:sSub>
                    <m:r>
                      <a:rPr lang="en-US" i="1">
                        <a:latin typeface="Cambria Math"/>
                      </a:rPr>
                      <m:t>∙</m:t>
                    </m:r>
                    <m:r>
                      <a:rPr lang="en-US" i="1">
                        <a:latin typeface="Cambria Math"/>
                      </a:rPr>
                      <m:t>𝑔</m:t>
                    </m:r>
                    <m:r>
                      <a:rPr lang="en-US" i="1">
                        <a:latin typeface="Cambria Math"/>
                      </a:rPr>
                      <m:t>=</m:t>
                    </m:r>
                    <m:sSub>
                      <m:sSubPr>
                        <m:ctrlPr>
                          <a:rPr lang="sr-Latn-RS" i="1">
                            <a:latin typeface="Cambria Math"/>
                          </a:rPr>
                        </m:ctrlPr>
                      </m:sSubPr>
                      <m:e>
                        <m:r>
                          <a:rPr lang="en-US" i="1">
                            <a:latin typeface="Cambria Math"/>
                          </a:rPr>
                          <m:t>𝜌</m:t>
                        </m:r>
                      </m:e>
                      <m:sub>
                        <m:r>
                          <m:rPr>
                            <m:nor/>
                          </m:rPr>
                          <a:rPr lang="en-US"/>
                          <m:t>water</m:t>
                        </m:r>
                      </m:sub>
                    </m:sSub>
                    <m:r>
                      <a:rPr lang="en-US" i="1">
                        <a:latin typeface="Cambria Math"/>
                      </a:rPr>
                      <m:t>∙</m:t>
                    </m:r>
                    <m:sSub>
                      <m:sSubPr>
                        <m:ctrlPr>
                          <a:rPr lang="sr-Latn-RS" i="1">
                            <a:latin typeface="Cambria Math"/>
                          </a:rPr>
                        </m:ctrlPr>
                      </m:sSubPr>
                      <m:e>
                        <m:r>
                          <a:rPr lang="en-US" i="1">
                            <a:latin typeface="Cambria Math"/>
                          </a:rPr>
                          <m:t>h</m:t>
                        </m:r>
                      </m:e>
                      <m:sub>
                        <m:r>
                          <m:rPr>
                            <m:nor/>
                          </m:rPr>
                          <a:rPr lang="en-US"/>
                          <m:t>water</m:t>
                        </m:r>
                      </m:sub>
                    </m:sSub>
                    <m:r>
                      <a:rPr lang="en-US" i="1">
                        <a:latin typeface="Cambria Math"/>
                      </a:rPr>
                      <m:t>∙</m:t>
                    </m:r>
                    <m:r>
                      <a:rPr lang="en-US" i="1">
                        <a:latin typeface="Cambria Math"/>
                      </a:rPr>
                      <m:t>𝑔</m:t>
                    </m:r>
                  </m:oMath>
                </a14:m>
                <a:endParaRPr lang="x-none" dirty="0"/>
              </a:p>
              <a:p>
                <a14:m>
                  <m:oMath xmlns:m="http://schemas.openxmlformats.org/officeDocument/2006/math" xmlns="">
                    <m:sSub>
                      <m:sSubPr>
                        <m:ctrlPr>
                          <a:rPr lang="sr-Latn-RS" i="1">
                            <a:latin typeface="Cambria Math"/>
                          </a:rPr>
                        </m:ctrlPr>
                      </m:sSubPr>
                      <m:e>
                        <m:r>
                          <a:rPr lang="en-US" i="1">
                            <a:latin typeface="Cambria Math"/>
                          </a:rPr>
                          <m:t>𝜌</m:t>
                        </m:r>
                      </m:e>
                      <m:sub>
                        <m:r>
                          <a:rPr lang="en-US" i="1">
                            <a:latin typeface="Cambria Math"/>
                          </a:rPr>
                          <m:t>𝑖𝑐𝑒</m:t>
                        </m:r>
                      </m:sub>
                    </m:sSub>
                    <m:r>
                      <a:rPr lang="en-US" i="1">
                        <a:latin typeface="Cambria Math"/>
                      </a:rPr>
                      <m:t>∙</m:t>
                    </m:r>
                    <m:sSub>
                      <m:sSubPr>
                        <m:ctrlPr>
                          <a:rPr lang="sr-Latn-RS" i="1">
                            <a:latin typeface="Cambria Math"/>
                          </a:rPr>
                        </m:ctrlPr>
                      </m:sSubPr>
                      <m:e>
                        <m:r>
                          <a:rPr lang="en-US" i="1">
                            <a:latin typeface="Cambria Math"/>
                          </a:rPr>
                          <m:t>h</m:t>
                        </m:r>
                      </m:e>
                      <m:sub>
                        <m:r>
                          <a:rPr lang="en-US" i="1">
                            <a:latin typeface="Cambria Math"/>
                          </a:rPr>
                          <m:t>𝑖𝑐𝑒</m:t>
                        </m:r>
                      </m:sub>
                    </m:sSub>
                    <m:r>
                      <a:rPr lang="en-US" i="1">
                        <a:latin typeface="Cambria Math"/>
                      </a:rPr>
                      <m:t>=</m:t>
                    </m:r>
                    <m:sSub>
                      <m:sSubPr>
                        <m:ctrlPr>
                          <a:rPr lang="sr-Latn-RS" i="1">
                            <a:latin typeface="Cambria Math"/>
                          </a:rPr>
                        </m:ctrlPr>
                      </m:sSubPr>
                      <m:e>
                        <m:r>
                          <a:rPr lang="en-US" i="1">
                            <a:latin typeface="Cambria Math"/>
                          </a:rPr>
                          <m:t>𝜌</m:t>
                        </m:r>
                      </m:e>
                      <m:sub>
                        <m:r>
                          <m:rPr>
                            <m:nor/>
                          </m:rPr>
                          <a:rPr lang="en-US"/>
                          <m:t>water</m:t>
                        </m:r>
                      </m:sub>
                    </m:sSub>
                    <m:r>
                      <a:rPr lang="en-US" i="1">
                        <a:latin typeface="Cambria Math"/>
                      </a:rPr>
                      <m:t>∙</m:t>
                    </m:r>
                    <m:sSub>
                      <m:sSubPr>
                        <m:ctrlPr>
                          <a:rPr lang="sr-Latn-RS" i="1">
                            <a:latin typeface="Cambria Math"/>
                          </a:rPr>
                        </m:ctrlPr>
                      </m:sSubPr>
                      <m:e>
                        <m:r>
                          <a:rPr lang="en-US" i="1">
                            <a:latin typeface="Cambria Math"/>
                          </a:rPr>
                          <m:t>h</m:t>
                        </m:r>
                      </m:e>
                      <m:sub>
                        <m:r>
                          <m:rPr>
                            <m:nor/>
                          </m:rPr>
                          <a:rPr lang="en-US"/>
                          <m:t>water</m:t>
                        </m:r>
                      </m:sub>
                    </m:sSub>
                  </m:oMath>
                </a14:m>
                <a:endParaRPr lang="x-none" dirty="0"/>
              </a:p>
              <a:p>
                <a14:m>
                  <m:oMath xmlns:m="http://schemas.openxmlformats.org/officeDocument/2006/math" xmlns="">
                    <m:f>
                      <m:fPr>
                        <m:ctrlPr>
                          <a:rPr lang="sr-Latn-RS" i="1">
                            <a:latin typeface="Cambria Math"/>
                          </a:rPr>
                        </m:ctrlPr>
                      </m:fPr>
                      <m:num>
                        <m:sSub>
                          <m:sSubPr>
                            <m:ctrlPr>
                              <a:rPr lang="sr-Latn-RS" i="1">
                                <a:latin typeface="Cambria Math"/>
                              </a:rPr>
                            </m:ctrlPr>
                          </m:sSubPr>
                          <m:e>
                            <m:r>
                              <a:rPr lang="en-US" i="1">
                                <a:latin typeface="Cambria Math"/>
                              </a:rPr>
                              <m:t>h</m:t>
                            </m:r>
                          </m:e>
                          <m:sub>
                            <m:r>
                              <m:rPr>
                                <m:nor/>
                              </m:rPr>
                              <a:rPr lang="en-US"/>
                              <m:t>water</m:t>
                            </m:r>
                          </m:sub>
                        </m:sSub>
                      </m:num>
                      <m:den>
                        <m:sSub>
                          <m:sSubPr>
                            <m:ctrlPr>
                              <a:rPr lang="sr-Latn-RS" i="1">
                                <a:latin typeface="Cambria Math"/>
                              </a:rPr>
                            </m:ctrlPr>
                          </m:sSubPr>
                          <m:e>
                            <m:r>
                              <a:rPr lang="en-US" i="1">
                                <a:latin typeface="Cambria Math"/>
                              </a:rPr>
                              <m:t>h</m:t>
                            </m:r>
                          </m:e>
                          <m:sub>
                            <m:r>
                              <m:rPr>
                                <m:nor/>
                              </m:rPr>
                              <a:rPr lang="en-US"/>
                              <m:t>ice</m:t>
                            </m:r>
                          </m:sub>
                        </m:sSub>
                      </m:den>
                    </m:f>
                    <m:r>
                      <a:rPr lang="en-US" i="1">
                        <a:latin typeface="Cambria Math"/>
                      </a:rPr>
                      <m:t>=</m:t>
                    </m:r>
                    <m:f>
                      <m:fPr>
                        <m:ctrlPr>
                          <a:rPr lang="sr-Latn-RS" i="1">
                            <a:latin typeface="Cambria Math"/>
                          </a:rPr>
                        </m:ctrlPr>
                      </m:fPr>
                      <m:num>
                        <m:sSub>
                          <m:sSubPr>
                            <m:ctrlPr>
                              <a:rPr lang="sr-Latn-RS" i="1">
                                <a:latin typeface="Cambria Math"/>
                              </a:rPr>
                            </m:ctrlPr>
                          </m:sSubPr>
                          <m:e>
                            <m:r>
                              <a:rPr lang="en-US" i="1">
                                <a:latin typeface="Cambria Math"/>
                              </a:rPr>
                              <m:t>𝜌</m:t>
                            </m:r>
                          </m:e>
                          <m:sub>
                            <m:r>
                              <m:rPr>
                                <m:nor/>
                              </m:rPr>
                              <a:rPr lang="en-US"/>
                              <m:t>ice</m:t>
                            </m:r>
                          </m:sub>
                        </m:sSub>
                      </m:num>
                      <m:den>
                        <m:sSub>
                          <m:sSubPr>
                            <m:ctrlPr>
                              <a:rPr lang="sr-Latn-RS" i="1">
                                <a:latin typeface="Cambria Math"/>
                              </a:rPr>
                            </m:ctrlPr>
                          </m:sSubPr>
                          <m:e>
                            <m:r>
                              <a:rPr lang="en-US" i="1">
                                <a:latin typeface="Cambria Math"/>
                              </a:rPr>
                              <m:t>𝜌</m:t>
                            </m:r>
                          </m:e>
                          <m:sub>
                            <m:r>
                              <m:rPr>
                                <m:nor/>
                              </m:rPr>
                              <a:rPr lang="en-US"/>
                              <m:t>water</m:t>
                            </m:r>
                          </m:sub>
                        </m:sSub>
                      </m:den>
                    </m:f>
                    <m:r>
                      <a:rPr lang="en-US" i="1">
                        <a:latin typeface="Cambria Math"/>
                      </a:rPr>
                      <m:t>≈0.918</m:t>
                    </m:r>
                  </m:oMath>
                </a14:m>
                <a:endParaRPr lang="x-none" dirty="0"/>
              </a:p>
              <a:p>
                <a14:m>
                  <m:oMath xmlns:m="http://schemas.openxmlformats.org/officeDocument/2006/math" xmlns="">
                    <m:sSub>
                      <m:sSubPr>
                        <m:ctrlPr>
                          <a:rPr lang="sr-Latn-RS" i="1">
                            <a:latin typeface="Cambria Math"/>
                          </a:rPr>
                        </m:ctrlPr>
                      </m:sSubPr>
                      <m:e>
                        <m:r>
                          <a:rPr lang="en-US" i="1">
                            <a:latin typeface="Cambria Math"/>
                          </a:rPr>
                          <m:t>h</m:t>
                        </m:r>
                      </m:e>
                      <m:sub>
                        <m:r>
                          <m:rPr>
                            <m:nor/>
                          </m:rPr>
                          <a:rPr lang="en-US"/>
                          <m:t>water</m:t>
                        </m:r>
                      </m:sub>
                    </m:sSub>
                    <m:r>
                      <a:rPr lang="en-US" i="1">
                        <a:latin typeface="Cambria Math"/>
                      </a:rPr>
                      <m:t>=</m:t>
                    </m:r>
                    <m:sSub>
                      <m:sSubPr>
                        <m:ctrlPr>
                          <a:rPr lang="sr-Latn-RS" i="1">
                            <a:latin typeface="Cambria Math"/>
                          </a:rPr>
                        </m:ctrlPr>
                      </m:sSubPr>
                      <m:e>
                        <m:r>
                          <a:rPr lang="en-US" i="1">
                            <a:latin typeface="Cambria Math"/>
                          </a:rPr>
                          <m:t>h</m:t>
                        </m:r>
                      </m:e>
                      <m:sub>
                        <m:r>
                          <m:rPr>
                            <m:nor/>
                          </m:rPr>
                          <a:rPr lang="en-US"/>
                          <m:t>ice</m:t>
                        </m:r>
                      </m:sub>
                    </m:sSub>
                    <m:r>
                      <a:rPr lang="en-US" i="1">
                        <a:latin typeface="Cambria Math"/>
                      </a:rPr>
                      <m:t>∙</m:t>
                    </m:r>
                    <m:f>
                      <m:fPr>
                        <m:ctrlPr>
                          <a:rPr lang="sr-Latn-RS" i="1">
                            <a:latin typeface="Cambria Math"/>
                          </a:rPr>
                        </m:ctrlPr>
                      </m:fPr>
                      <m:num>
                        <m:sSub>
                          <m:sSubPr>
                            <m:ctrlPr>
                              <a:rPr lang="sr-Latn-RS" i="1">
                                <a:latin typeface="Cambria Math"/>
                              </a:rPr>
                            </m:ctrlPr>
                          </m:sSubPr>
                          <m:e>
                            <m:r>
                              <a:rPr lang="en-US" i="1">
                                <a:latin typeface="Cambria Math"/>
                              </a:rPr>
                              <m:t>𝜌</m:t>
                            </m:r>
                          </m:e>
                          <m:sub>
                            <m:r>
                              <m:rPr>
                                <m:nor/>
                              </m:rPr>
                              <a:rPr lang="en-US"/>
                              <m:t>ice</m:t>
                            </m:r>
                          </m:sub>
                        </m:sSub>
                      </m:num>
                      <m:den>
                        <m:sSub>
                          <m:sSubPr>
                            <m:ctrlPr>
                              <a:rPr lang="sr-Latn-RS" i="1">
                                <a:latin typeface="Cambria Math"/>
                              </a:rPr>
                            </m:ctrlPr>
                          </m:sSubPr>
                          <m:e>
                            <m:r>
                              <a:rPr lang="en-US" i="1">
                                <a:latin typeface="Cambria Math"/>
                              </a:rPr>
                              <m:t>𝜌</m:t>
                            </m:r>
                          </m:e>
                          <m:sub>
                            <m:r>
                              <m:rPr>
                                <m:nor/>
                              </m:rPr>
                              <a:rPr lang="en-US"/>
                              <m:t>water</m:t>
                            </m:r>
                          </m:sub>
                        </m:sSub>
                      </m:den>
                    </m:f>
                  </m:oMath>
                </a14:m>
                <a:endParaRPr lang="x-none" dirty="0"/>
              </a:p>
              <a:p>
                <a14:m>
                  <m:oMath xmlns:m="http://schemas.openxmlformats.org/officeDocument/2006/math" xmlns="">
                    <m:r>
                      <a:rPr lang="en-US" i="1">
                        <a:latin typeface="Cambria Math"/>
                      </a:rPr>
                      <m:t>𝑑</m:t>
                    </m:r>
                    <m:r>
                      <a:rPr lang="en-US" i="1">
                        <a:latin typeface="Cambria Math"/>
                      </a:rPr>
                      <m:t>=</m:t>
                    </m:r>
                    <m:sSub>
                      <m:sSubPr>
                        <m:ctrlPr>
                          <a:rPr lang="sr-Latn-RS" i="1">
                            <a:latin typeface="Cambria Math"/>
                          </a:rPr>
                        </m:ctrlPr>
                      </m:sSubPr>
                      <m:e>
                        <m:r>
                          <a:rPr lang="en-US" i="1">
                            <a:latin typeface="Cambria Math"/>
                          </a:rPr>
                          <m:t>h</m:t>
                        </m:r>
                      </m:e>
                      <m:sub>
                        <m:r>
                          <m:rPr>
                            <m:nor/>
                          </m:rPr>
                          <a:rPr lang="en-US"/>
                          <m:t>ice</m:t>
                        </m:r>
                      </m:sub>
                    </m:sSub>
                    <m:r>
                      <a:rPr lang="en-US" i="1">
                        <a:latin typeface="Cambria Math"/>
                      </a:rPr>
                      <m:t>−</m:t>
                    </m:r>
                    <m:sSub>
                      <m:sSubPr>
                        <m:ctrlPr>
                          <a:rPr lang="sr-Latn-RS" i="1">
                            <a:latin typeface="Cambria Math"/>
                          </a:rPr>
                        </m:ctrlPr>
                      </m:sSubPr>
                      <m:e>
                        <m:r>
                          <a:rPr lang="en-US" i="1">
                            <a:latin typeface="Cambria Math"/>
                          </a:rPr>
                          <m:t>h</m:t>
                        </m:r>
                      </m:e>
                      <m:sub>
                        <m:r>
                          <m:rPr>
                            <m:nor/>
                          </m:rPr>
                          <a:rPr lang="en-US"/>
                          <m:t>water</m:t>
                        </m:r>
                        <m:r>
                          <m:rPr>
                            <m:nor/>
                          </m:rPr>
                          <a:rPr lang="en-US" b="0" i="0" smtClean="0"/>
                          <m:t> = </m:t>
                        </m:r>
                      </m:sub>
                    </m:sSub>
                    <m:sSub>
                      <m:sSubPr>
                        <m:ctrlPr>
                          <a:rPr lang="sr-Latn-RS" i="1" smtClean="0">
                            <a:latin typeface="Cambria Math"/>
                          </a:rPr>
                        </m:ctrlPr>
                      </m:sSubPr>
                      <m:e>
                        <m:r>
                          <a:rPr lang="en-US" i="1">
                            <a:latin typeface="Cambria Math"/>
                          </a:rPr>
                          <m:t>h</m:t>
                        </m:r>
                      </m:e>
                      <m:sub>
                        <m:r>
                          <m:rPr>
                            <m:nor/>
                          </m:rPr>
                          <a:rPr lang="en-US"/>
                          <m:t>ice</m:t>
                        </m:r>
                      </m:sub>
                    </m:sSub>
                    <m:r>
                      <a:rPr lang="en-US" i="1">
                        <a:latin typeface="Cambria Math"/>
                      </a:rPr>
                      <m:t>∙</m:t>
                    </m:r>
                    <m:f>
                      <m:fPr>
                        <m:ctrlPr>
                          <a:rPr lang="sr-Latn-RS" i="1">
                            <a:latin typeface="Cambria Math"/>
                          </a:rPr>
                        </m:ctrlPr>
                      </m:fPr>
                      <m:num>
                        <m:sSub>
                          <m:sSubPr>
                            <m:ctrlPr>
                              <a:rPr lang="sr-Latn-RS" i="1">
                                <a:latin typeface="Cambria Math"/>
                              </a:rPr>
                            </m:ctrlPr>
                          </m:sSubPr>
                          <m:e>
                            <m:r>
                              <a:rPr lang="en-US" i="1">
                                <a:latin typeface="Cambria Math"/>
                              </a:rPr>
                              <m:t>𝜌</m:t>
                            </m:r>
                          </m:e>
                          <m:sub>
                            <m:r>
                              <m:rPr>
                                <m:nor/>
                              </m:rPr>
                              <a:rPr lang="en-US"/>
                              <m:t>water</m:t>
                            </m:r>
                          </m:sub>
                        </m:sSub>
                        <m:r>
                          <a:rPr lang="en-US" i="1">
                            <a:latin typeface="Cambria Math"/>
                          </a:rPr>
                          <m:t>−</m:t>
                        </m:r>
                        <m:sSub>
                          <m:sSubPr>
                            <m:ctrlPr>
                              <a:rPr lang="sr-Latn-RS" i="1">
                                <a:latin typeface="Cambria Math"/>
                              </a:rPr>
                            </m:ctrlPr>
                          </m:sSubPr>
                          <m:e>
                            <m:r>
                              <a:rPr lang="en-US" i="1">
                                <a:latin typeface="Cambria Math"/>
                              </a:rPr>
                              <m:t>𝜌</m:t>
                            </m:r>
                          </m:e>
                          <m:sub>
                            <m:r>
                              <m:rPr>
                                <m:nor/>
                              </m:rPr>
                              <a:rPr lang="en-US"/>
                              <m:t>ice</m:t>
                            </m:r>
                          </m:sub>
                        </m:sSub>
                      </m:num>
                      <m:den>
                        <m:sSub>
                          <m:sSubPr>
                            <m:ctrlPr>
                              <a:rPr lang="sr-Latn-RS" i="1">
                                <a:latin typeface="Cambria Math"/>
                              </a:rPr>
                            </m:ctrlPr>
                          </m:sSubPr>
                          <m:e>
                            <m:r>
                              <a:rPr lang="en-US" i="1">
                                <a:latin typeface="Cambria Math"/>
                              </a:rPr>
                              <m:t>𝜌</m:t>
                            </m:r>
                          </m:e>
                          <m:sub>
                            <m:r>
                              <m:rPr>
                                <m:nor/>
                              </m:rPr>
                              <a:rPr lang="en-US"/>
                              <m:t>water</m:t>
                            </m:r>
                          </m:sub>
                        </m:sSub>
                      </m:den>
                    </m:f>
                  </m:oMath>
                </a14:m>
                <a:endParaRPr lang="x-none" dirty="0"/>
              </a:p>
              <a:p>
                <a14:m>
                  <m:oMath xmlns:m="http://schemas.openxmlformats.org/officeDocument/2006/math" xmlns="">
                    <m:sSub>
                      <m:sSubPr>
                        <m:ctrlPr>
                          <a:rPr lang="sr-Latn-RS" i="1">
                            <a:latin typeface="Cambria Math"/>
                          </a:rPr>
                        </m:ctrlPr>
                      </m:sSubPr>
                      <m:e>
                        <m:r>
                          <a:rPr lang="en-US" i="1">
                            <a:latin typeface="Cambria Math"/>
                          </a:rPr>
                          <m:t>h</m:t>
                        </m:r>
                      </m:e>
                      <m:sub>
                        <m:r>
                          <a:rPr lang="en-US" i="1">
                            <a:latin typeface="Cambria Math"/>
                          </a:rPr>
                          <m:t>𝑖𝑐𝑒</m:t>
                        </m:r>
                      </m:sub>
                    </m:sSub>
                    <m:r>
                      <a:rPr lang="en-US" i="1">
                        <a:latin typeface="Cambria Math"/>
                      </a:rPr>
                      <m:t>=</m:t>
                    </m:r>
                    <m:r>
                      <a:rPr lang="en-US" i="1">
                        <a:latin typeface="Cambria Math"/>
                      </a:rPr>
                      <m:t>𝑑</m:t>
                    </m:r>
                    <m:r>
                      <a:rPr lang="en-US" i="1">
                        <a:latin typeface="Cambria Math"/>
                      </a:rPr>
                      <m:t>∙</m:t>
                    </m:r>
                    <m:f>
                      <m:fPr>
                        <m:ctrlPr>
                          <a:rPr lang="sr-Latn-RS" i="1">
                            <a:latin typeface="Cambria Math"/>
                          </a:rPr>
                        </m:ctrlPr>
                      </m:fPr>
                      <m:num>
                        <m:sSub>
                          <m:sSubPr>
                            <m:ctrlPr>
                              <a:rPr lang="sr-Latn-RS" i="1">
                                <a:latin typeface="Cambria Math"/>
                              </a:rPr>
                            </m:ctrlPr>
                          </m:sSubPr>
                          <m:e>
                            <m:r>
                              <a:rPr lang="en-US" i="1">
                                <a:latin typeface="Cambria Math"/>
                              </a:rPr>
                              <m:t>𝜌</m:t>
                            </m:r>
                          </m:e>
                          <m:sub>
                            <m:r>
                              <m:rPr>
                                <m:nor/>
                              </m:rPr>
                              <a:rPr lang="en-US"/>
                              <m:t>water</m:t>
                            </m:r>
                          </m:sub>
                        </m:sSub>
                      </m:num>
                      <m:den>
                        <m:sSub>
                          <m:sSubPr>
                            <m:ctrlPr>
                              <a:rPr lang="sr-Latn-RS" i="1">
                                <a:latin typeface="Cambria Math"/>
                              </a:rPr>
                            </m:ctrlPr>
                          </m:sSubPr>
                          <m:e>
                            <m:r>
                              <a:rPr lang="en-US" i="1">
                                <a:latin typeface="Cambria Math"/>
                              </a:rPr>
                              <m:t>𝜌</m:t>
                            </m:r>
                          </m:e>
                          <m:sub>
                            <m:r>
                              <m:rPr>
                                <m:nor/>
                              </m:rPr>
                              <a:rPr lang="en-US"/>
                              <m:t>water</m:t>
                            </m:r>
                          </m:sub>
                        </m:sSub>
                        <m:r>
                          <a:rPr lang="en-US" i="1">
                            <a:latin typeface="Cambria Math"/>
                          </a:rPr>
                          <m:t>−</m:t>
                        </m:r>
                        <m:sSub>
                          <m:sSubPr>
                            <m:ctrlPr>
                              <a:rPr lang="sr-Latn-RS" i="1">
                                <a:latin typeface="Cambria Math"/>
                              </a:rPr>
                            </m:ctrlPr>
                          </m:sSubPr>
                          <m:e>
                            <m:r>
                              <a:rPr lang="en-US" i="1">
                                <a:latin typeface="Cambria Math"/>
                              </a:rPr>
                              <m:t>𝜌</m:t>
                            </m:r>
                          </m:e>
                          <m:sub>
                            <m:r>
                              <m:rPr>
                                <m:nor/>
                              </m:rPr>
                              <a:rPr lang="en-US"/>
                              <m:t>ice</m:t>
                            </m:r>
                          </m:sub>
                        </m:sSub>
                      </m:den>
                    </m:f>
                    <m:r>
                      <a:rPr lang="en-US" i="1">
                        <a:latin typeface="Cambria Math"/>
                      </a:rPr>
                      <m:t>≈</m:t>
                    </m:r>
                    <m:r>
                      <a:rPr lang="en-US" i="1">
                        <a:latin typeface="Cambria Math"/>
                      </a:rPr>
                      <m:t>𝑑</m:t>
                    </m:r>
                    <m:r>
                      <a:rPr lang="en-US" i="1">
                        <a:latin typeface="Cambria Math"/>
                      </a:rPr>
                      <m:t>∙12.18</m:t>
                    </m:r>
                  </m:oMath>
                </a14:m>
                <a:endParaRPr lang="x-none"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xfrm>
                <a:off x="3657600" y="1447800"/>
                <a:ext cx="5486400" cy="5410200"/>
              </a:xfrm>
              <a:blipFill rotWithShape="1">
                <a:blip r:embed="rId3"/>
                <a:stretch>
                  <a:fillRect l="-1444" t="-451"/>
                </a:stretch>
              </a:blipFill>
            </p:spPr>
            <p:txBody>
              <a:bodyPr/>
              <a:lstStyle/>
              <a:p>
                <a:r>
                  <a:rPr lang="en-US">
                    <a:noFill/>
                  </a:rPr>
                  <a:t> </a:t>
                </a:r>
              </a:p>
            </p:txBody>
          </p:sp>
        </mc:Fallback>
      </mc:AlternateContent>
      <p:graphicFrame>
        <p:nvGraphicFramePr>
          <p:cNvPr id="8" name="Diagram 7"/>
          <p:cNvGraphicFramePr/>
          <p:nvPr>
            <p:extLst>
              <p:ext uri="{D42A27DB-BD31-4B8C-83A1-F6EECF244321}">
                <p14:modId xmlns:p14="http://schemas.microsoft.com/office/powerpoint/2010/main" val="1028010477"/>
              </p:ext>
            </p:extLst>
          </p:nvPr>
        </p:nvGraphicFramePr>
        <p:xfrm>
          <a:off x="609600" y="2286000"/>
          <a:ext cx="2971800" cy="233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259915" y="1313145"/>
            <a:ext cx="3389334" cy="1295400"/>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000" dirty="0"/>
          </a:p>
        </p:txBody>
      </p:sp>
      <p:cxnSp>
        <p:nvCxnSpPr>
          <p:cNvPr id="13" name="Straight Arrow Connector 12"/>
          <p:cNvCxnSpPr/>
          <p:nvPr/>
        </p:nvCxnSpPr>
        <p:spPr>
          <a:xfrm>
            <a:off x="1828800" y="2590800"/>
            <a:ext cx="0" cy="990600"/>
          </a:xfrm>
          <a:prstGeom prst="straightConnector1">
            <a:avLst/>
          </a:prstGeom>
          <a:ln w="57150">
            <a:solidFill>
              <a:schemeClr val="bg2"/>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3712065"/>
            <a:ext cx="3352800" cy="769441"/>
          </a:xfrm>
          <a:prstGeom prst="rect">
            <a:avLst/>
          </a:prstGeom>
          <a:noFill/>
        </p:spPr>
        <p:txBody>
          <a:bodyPr wrap="square" rtlCol="0">
            <a:spAutoFit/>
          </a:bodyPr>
          <a:lstStyle/>
          <a:p>
            <a:r>
              <a:rPr lang="en-US" sz="2200" dirty="0" smtClean="0"/>
              <a:t>Equations for calculating </a:t>
            </a:r>
            <a:r>
              <a:rPr lang="en-US" sz="2200" dirty="0"/>
              <a:t>the water level in the hole </a:t>
            </a:r>
            <a:endParaRPr lang="x-none" sz="2200" dirty="0"/>
          </a:p>
        </p:txBody>
      </p:sp>
      <p:sp>
        <p:nvSpPr>
          <p:cNvPr id="16" name="Rectangle 15"/>
          <p:cNvSpPr/>
          <p:nvPr/>
        </p:nvSpPr>
        <p:spPr>
          <a:xfrm>
            <a:off x="3962400" y="1470950"/>
            <a:ext cx="5105400" cy="4482230"/>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8" name="Straight Arrow Connector 17"/>
          <p:cNvCxnSpPr/>
          <p:nvPr/>
        </p:nvCxnSpPr>
        <p:spPr>
          <a:xfrm flipH="1">
            <a:off x="2895600" y="5218134"/>
            <a:ext cx="1063147" cy="268266"/>
          </a:xfrm>
          <a:prstGeom prst="straightConnector1">
            <a:avLst/>
          </a:prstGeom>
          <a:ln w="571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5800" y="5334000"/>
            <a:ext cx="2705100" cy="769441"/>
          </a:xfrm>
          <a:prstGeom prst="rect">
            <a:avLst/>
          </a:prstGeom>
          <a:noFill/>
        </p:spPr>
        <p:txBody>
          <a:bodyPr wrap="square" rtlCol="0">
            <a:spAutoFit/>
          </a:bodyPr>
          <a:lstStyle/>
          <a:p>
            <a:r>
              <a:rPr lang="en-US" sz="2200" dirty="0" smtClean="0"/>
              <a:t>Formula used </a:t>
            </a:r>
            <a:r>
              <a:rPr lang="en-US" sz="2200" dirty="0"/>
              <a:t>to calculate depth of ice</a:t>
            </a:r>
            <a:endParaRPr lang="x-none" sz="2200" dirty="0"/>
          </a:p>
        </p:txBody>
      </p:sp>
    </p:spTree>
    <p:extLst>
      <p:ext uri="{BB962C8B-B14F-4D97-AF65-F5344CB8AC3E}">
        <p14:creationId xmlns:p14="http://schemas.microsoft.com/office/powerpoint/2010/main" val="29780121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152400"/>
            <a:ext cx="4800600" cy="461665"/>
          </a:xfrm>
          <a:prstGeom prst="rect">
            <a:avLst/>
          </a:prstGeom>
          <a:noFill/>
        </p:spPr>
        <p:txBody>
          <a:bodyPr wrap="square" rtlCol="0">
            <a:spAutoFit/>
          </a:bodyPr>
          <a:lstStyle/>
          <a:p>
            <a:r>
              <a:rPr lang="x-none" sz="2400" dirty="0" smtClean="0"/>
              <a:t>-F</a:t>
            </a:r>
            <a:r>
              <a:rPr lang="en-US" sz="2400" dirty="0" err="1" smtClean="0"/>
              <a:t>irst</a:t>
            </a:r>
            <a:r>
              <a:rPr lang="en-US" sz="2400" dirty="0" smtClean="0"/>
              <a:t> </a:t>
            </a:r>
            <a:r>
              <a:rPr lang="en-US" sz="2400" dirty="0"/>
              <a:t>law of thermodynamics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38" y="762000"/>
            <a:ext cx="4317461" cy="1549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290"/>
            <a:ext cx="2375831" cy="2013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5721815" y="2192362"/>
            <a:ext cx="3124200" cy="369332"/>
          </a:xfrm>
          <a:prstGeom prst="rect">
            <a:avLst/>
          </a:prstGeom>
          <a:noFill/>
        </p:spPr>
        <p:txBody>
          <a:bodyPr wrap="square" rtlCol="0">
            <a:spAutoFit/>
          </a:bodyPr>
          <a:lstStyle/>
          <a:p>
            <a:pPr algn="ctr"/>
            <a:r>
              <a:rPr lang="x-none" i="1" dirty="0" smtClean="0"/>
              <a:t>Simple example of first law</a:t>
            </a:r>
            <a:endParaRPr lang="en-US" i="1"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529" y="2743200"/>
            <a:ext cx="5742940" cy="3886200"/>
          </a:xfrm>
          <a:prstGeom prst="rect">
            <a:avLst/>
          </a:prstGeom>
        </p:spPr>
      </p:pic>
    </p:spTree>
    <p:extLst>
      <p:ext uri="{BB962C8B-B14F-4D97-AF65-F5344CB8AC3E}">
        <p14:creationId xmlns:p14="http://schemas.microsoft.com/office/powerpoint/2010/main" val="1466138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4800" dirty="0" smtClean="0"/>
              <a:t>Conclusion</a:t>
            </a:r>
            <a:endParaRPr lang="en-US" sz="4800" dirty="0"/>
          </a:p>
        </p:txBody>
      </p:sp>
      <p:sp>
        <p:nvSpPr>
          <p:cNvPr id="8" name="Content Placeholder 7"/>
          <p:cNvSpPr>
            <a:spLocks noGrp="1"/>
          </p:cNvSpPr>
          <p:nvPr>
            <p:ph idx="1"/>
          </p:nvPr>
        </p:nvSpPr>
        <p:spPr>
          <a:xfrm>
            <a:off x="414337" y="1295400"/>
            <a:ext cx="8229600" cy="1905000"/>
          </a:xfrm>
        </p:spPr>
        <p:txBody>
          <a:bodyPr>
            <a:normAutofit fontScale="85000" lnSpcReduction="20000"/>
          </a:bodyPr>
          <a:lstStyle/>
          <a:p>
            <a:r>
              <a:rPr lang="en-US" sz="2800" dirty="0" smtClean="0"/>
              <a:t>Lake water </a:t>
            </a:r>
            <a:r>
              <a:rPr lang="en-US" sz="2800" dirty="0"/>
              <a:t>has the t</a:t>
            </a:r>
            <a:r>
              <a:rPr lang="en-US" sz="2800" dirty="0" smtClean="0"/>
              <a:t>hermocline barrier</a:t>
            </a:r>
          </a:p>
          <a:p>
            <a:r>
              <a:rPr lang="en-US" sz="2800" dirty="0" smtClean="0"/>
              <a:t>Mathematically</a:t>
            </a:r>
            <a:r>
              <a:rPr lang="x-none" sz="2800" dirty="0" smtClean="0"/>
              <a:t> </a:t>
            </a:r>
            <a:r>
              <a:rPr lang="en-US" sz="2800" dirty="0" smtClean="0"/>
              <a:t>we can calculate the thickness of ice</a:t>
            </a:r>
          </a:p>
          <a:p>
            <a:r>
              <a:rPr lang="en-US" sz="2800" dirty="0" smtClean="0"/>
              <a:t>Lake ice isn’t same thickness everywhere</a:t>
            </a:r>
          </a:p>
          <a:p>
            <a:r>
              <a:rPr lang="en-US" sz="2800" dirty="0" smtClean="0"/>
              <a:t>Ice is thicker as it is closer to shore</a:t>
            </a:r>
          </a:p>
          <a:p>
            <a:r>
              <a:rPr lang="en-US" sz="2800" dirty="0" smtClean="0"/>
              <a:t>Lake is isothermal in spring and autumn</a:t>
            </a:r>
          </a:p>
          <a:p>
            <a:endParaRPr lang="x-none"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05200"/>
            <a:ext cx="4791075" cy="319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0539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501</Words>
  <Application>Microsoft Macintosh PowerPoint</Application>
  <PresentationFormat>On-screen Show (4:3)</PresentationFormat>
  <Paragraphs>53</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Density</vt:lpstr>
      <vt:lpstr>PowerPoint Presentation</vt:lpstr>
      <vt:lpstr>PowerPoint Presentation</vt:lpstr>
      <vt:lpstr>Calculating depth of ice</vt:lpstr>
      <vt:lpstr>PowerPoint Presentation</vt:lpstr>
      <vt:lpstr>Conclusion</vt:lpstr>
      <vt:lpstr>PowerPoint Presentation</vt:lpstr>
      <vt:lpstr>Dodatno znanje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Dean Polimac</cp:lastModifiedBy>
  <cp:revision>34</cp:revision>
  <dcterms:created xsi:type="dcterms:W3CDTF">2006-08-16T00:00:00Z</dcterms:created>
  <dcterms:modified xsi:type="dcterms:W3CDTF">2015-06-19T21:45:20Z</dcterms:modified>
</cp:coreProperties>
</file>