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56" r:id="rId2"/>
    <p:sldId id="258" r:id="rId3"/>
    <p:sldId id="257" r:id="rId4"/>
    <p:sldId id="282" r:id="rId5"/>
    <p:sldId id="263" r:id="rId6"/>
    <p:sldId id="264" r:id="rId7"/>
    <p:sldId id="268" r:id="rId8"/>
    <p:sldId id="272" r:id="rId9"/>
    <p:sldId id="270" r:id="rId10"/>
    <p:sldId id="269" r:id="rId11"/>
    <p:sldId id="271" r:id="rId12"/>
    <p:sldId id="266" r:id="rId13"/>
    <p:sldId id="275" r:id="rId14"/>
    <p:sldId id="273" r:id="rId15"/>
    <p:sldId id="278" r:id="rId16"/>
    <p:sldId id="279" r:id="rId17"/>
    <p:sldId id="280" r:id="rId18"/>
    <p:sldId id="276" r:id="rId19"/>
    <p:sldId id="277" r:id="rId20"/>
    <p:sldId id="281" r:id="rId21"/>
    <p:sldId id="261"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57" autoAdjust="0"/>
  </p:normalViewPr>
  <p:slideViewPr>
    <p:cSldViewPr>
      <p:cViewPr varScale="1">
        <p:scale>
          <a:sx n="56" d="100"/>
          <a:sy n="56" d="100"/>
        </p:scale>
        <p:origin x="-24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Sheet2!$E$7</c:f>
              <c:strCache>
                <c:ptCount val="1"/>
                <c:pt idx="0">
                  <c:v>Original size (B)</c:v>
                </c:pt>
              </c:strCache>
            </c:strRef>
          </c:tx>
          <c:invertIfNegative val="0"/>
          <c:cat>
            <c:strRef>
              <c:f>Sheet2!$D$8:$D$22</c:f>
              <c:strCache>
                <c:ptCount val="15"/>
                <c:pt idx="0">
                  <c:v>39 steps</c:v>
                </c:pt>
                <c:pt idx="1">
                  <c:v>Alice in the Wonderland</c:v>
                </c:pt>
                <c:pt idx="2">
                  <c:v>Arsen Lupin</c:v>
                </c:pt>
                <c:pt idx="3">
                  <c:v>Black Arrow</c:v>
                </c:pt>
                <c:pt idx="4">
                  <c:v>Brave New World</c:v>
                </c:pt>
                <c:pt idx="5">
                  <c:v>Tale of Two Cities</c:v>
                </c:pt>
                <c:pt idx="6">
                  <c:v>Dracula</c:v>
                </c:pt>
                <c:pt idx="7">
                  <c:v>Jules Vernes</c:v>
                </c:pt>
                <c:pt idx="8">
                  <c:v>King Solomon</c:v>
                </c:pt>
                <c:pt idx="9">
                  <c:v>Monte Cristo</c:v>
                </c:pt>
                <c:pt idx="10">
                  <c:v>Romeo and Juliet</c:v>
                </c:pt>
                <c:pt idx="11">
                  <c:v>Secret Agent</c:v>
                </c:pt>
                <c:pt idx="12">
                  <c:v>The trial</c:v>
                </c:pt>
                <c:pt idx="13">
                  <c:v>Turn of then Screw</c:v>
                </c:pt>
                <c:pt idx="14">
                  <c:v>Crime and punishment</c:v>
                </c:pt>
              </c:strCache>
            </c:strRef>
          </c:cat>
          <c:val>
            <c:numRef>
              <c:f>Sheet2!$E$8:$E$22</c:f>
              <c:numCache>
                <c:formatCode>0</c:formatCode>
                <c:ptCount val="15"/>
                <c:pt idx="0">
                  <c:v>240539.0</c:v>
                </c:pt>
                <c:pt idx="1">
                  <c:v>74703.0</c:v>
                </c:pt>
                <c:pt idx="2">
                  <c:v>423891.0</c:v>
                </c:pt>
                <c:pt idx="3">
                  <c:v>466414.0</c:v>
                </c:pt>
                <c:pt idx="4">
                  <c:v>393419.0</c:v>
                </c:pt>
                <c:pt idx="5">
                  <c:v>587966.0</c:v>
                </c:pt>
                <c:pt idx="6">
                  <c:v>883156.0</c:v>
                </c:pt>
                <c:pt idx="7">
                  <c:v>398657.0</c:v>
                </c:pt>
                <c:pt idx="8">
                  <c:v>473481.0</c:v>
                </c:pt>
                <c:pt idx="9">
                  <c:v>2.685979E6</c:v>
                </c:pt>
                <c:pt idx="10">
                  <c:v>142694.0</c:v>
                </c:pt>
                <c:pt idx="11">
                  <c:v>560053.0</c:v>
                </c:pt>
                <c:pt idx="12">
                  <c:v>481098.0</c:v>
                </c:pt>
                <c:pt idx="13">
                  <c:v>252946.0</c:v>
                </c:pt>
                <c:pt idx="14">
                  <c:v>1.177123E6</c:v>
                </c:pt>
              </c:numCache>
            </c:numRef>
          </c:val>
        </c:ser>
        <c:ser>
          <c:idx val="1"/>
          <c:order val="1"/>
          <c:tx>
            <c:strRef>
              <c:f>Sheet2!$F$7</c:f>
              <c:strCache>
                <c:ptCount val="1"/>
                <c:pt idx="0">
                  <c:v>Archived size (B)</c:v>
                </c:pt>
              </c:strCache>
            </c:strRef>
          </c:tx>
          <c:invertIfNegative val="0"/>
          <c:cat>
            <c:strRef>
              <c:f>Sheet2!$D$8:$D$22</c:f>
              <c:strCache>
                <c:ptCount val="15"/>
                <c:pt idx="0">
                  <c:v>39 steps</c:v>
                </c:pt>
                <c:pt idx="1">
                  <c:v>Alice in the Wonderland</c:v>
                </c:pt>
                <c:pt idx="2">
                  <c:v>Arsen Lupin</c:v>
                </c:pt>
                <c:pt idx="3">
                  <c:v>Black Arrow</c:v>
                </c:pt>
                <c:pt idx="4">
                  <c:v>Brave New World</c:v>
                </c:pt>
                <c:pt idx="5">
                  <c:v>Tale of Two Cities</c:v>
                </c:pt>
                <c:pt idx="6">
                  <c:v>Dracula</c:v>
                </c:pt>
                <c:pt idx="7">
                  <c:v>Jules Vernes</c:v>
                </c:pt>
                <c:pt idx="8">
                  <c:v>King Solomon</c:v>
                </c:pt>
                <c:pt idx="9">
                  <c:v>Monte Cristo</c:v>
                </c:pt>
                <c:pt idx="10">
                  <c:v>Romeo and Juliet</c:v>
                </c:pt>
                <c:pt idx="11">
                  <c:v>Secret Agent</c:v>
                </c:pt>
                <c:pt idx="12">
                  <c:v>The trial</c:v>
                </c:pt>
                <c:pt idx="13">
                  <c:v>Turn of then Screw</c:v>
                </c:pt>
                <c:pt idx="14">
                  <c:v>Crime and punishment</c:v>
                </c:pt>
              </c:strCache>
            </c:strRef>
          </c:cat>
          <c:val>
            <c:numRef>
              <c:f>Sheet2!$F$8:$F$22</c:f>
              <c:numCache>
                <c:formatCode>0</c:formatCode>
                <c:ptCount val="15"/>
                <c:pt idx="0">
                  <c:v>66903.0</c:v>
                </c:pt>
                <c:pt idx="1">
                  <c:v>16469.0</c:v>
                </c:pt>
                <c:pt idx="2">
                  <c:v>91068.0</c:v>
                </c:pt>
                <c:pt idx="3">
                  <c:v>114283.0</c:v>
                </c:pt>
                <c:pt idx="4">
                  <c:v>101750.0</c:v>
                </c:pt>
                <c:pt idx="5">
                  <c:v>138838.0</c:v>
                </c:pt>
                <c:pt idx="6">
                  <c:v>217924.0</c:v>
                </c:pt>
                <c:pt idx="7">
                  <c:v>93987.0</c:v>
                </c:pt>
                <c:pt idx="8">
                  <c:v>112938.0</c:v>
                </c:pt>
                <c:pt idx="9">
                  <c:v>610560.0</c:v>
                </c:pt>
                <c:pt idx="10">
                  <c:v>40649.0</c:v>
                </c:pt>
                <c:pt idx="11">
                  <c:v>129978.0</c:v>
                </c:pt>
                <c:pt idx="12">
                  <c:v>104308.0</c:v>
                </c:pt>
                <c:pt idx="13">
                  <c:v>57152.0</c:v>
                </c:pt>
                <c:pt idx="14">
                  <c:v>275230.0</c:v>
                </c:pt>
              </c:numCache>
            </c:numRef>
          </c:val>
        </c:ser>
        <c:dLbls>
          <c:showLegendKey val="0"/>
          <c:showVal val="0"/>
          <c:showCatName val="0"/>
          <c:showSerName val="0"/>
          <c:showPercent val="0"/>
          <c:showBubbleSize val="0"/>
        </c:dLbls>
        <c:gapWidth val="150"/>
        <c:shape val="box"/>
        <c:axId val="-2086892856"/>
        <c:axId val="-2086889848"/>
        <c:axId val="0"/>
      </c:bar3DChart>
      <c:catAx>
        <c:axId val="-2086892856"/>
        <c:scaling>
          <c:orientation val="minMax"/>
        </c:scaling>
        <c:delete val="0"/>
        <c:axPos val="b"/>
        <c:majorTickMark val="out"/>
        <c:minorTickMark val="none"/>
        <c:tickLblPos val="nextTo"/>
        <c:txPr>
          <a:bodyPr/>
          <a:lstStyle/>
          <a:p>
            <a:pPr>
              <a:defRPr sz="1400"/>
            </a:pPr>
            <a:endParaRPr lang="en-US"/>
          </a:p>
        </c:txPr>
        <c:crossAx val="-2086889848"/>
        <c:crosses val="autoZero"/>
        <c:auto val="1"/>
        <c:lblAlgn val="ctr"/>
        <c:lblOffset val="100"/>
        <c:noMultiLvlLbl val="0"/>
      </c:catAx>
      <c:valAx>
        <c:axId val="-2086889848"/>
        <c:scaling>
          <c:orientation val="minMax"/>
        </c:scaling>
        <c:delete val="0"/>
        <c:axPos val="l"/>
        <c:majorGridlines/>
        <c:numFmt formatCode="0" sourceLinked="1"/>
        <c:majorTickMark val="out"/>
        <c:minorTickMark val="none"/>
        <c:tickLblPos val="nextTo"/>
        <c:txPr>
          <a:bodyPr/>
          <a:lstStyle/>
          <a:p>
            <a:pPr>
              <a:defRPr sz="1400"/>
            </a:pPr>
            <a:endParaRPr lang="en-US"/>
          </a:p>
        </c:txPr>
        <c:crossAx val="-2086892856"/>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530AB-F208-4095-8E12-3E61087B7C81}" type="datetimeFigureOut">
              <a:rPr lang="en-US" smtClean="0"/>
              <a:pPr/>
              <a:t>6/19/15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34890-1C84-42C7-8860-045F160CC8D9}" type="slidenum">
              <a:rPr lang="en-US" smtClean="0"/>
              <a:pPr/>
              <a:t>‹#›</a:t>
            </a:fld>
            <a:endParaRPr lang="en-US"/>
          </a:p>
        </p:txBody>
      </p:sp>
    </p:spTree>
    <p:extLst>
      <p:ext uri="{BB962C8B-B14F-4D97-AF65-F5344CB8AC3E}">
        <p14:creationId xmlns:p14="http://schemas.microsoft.com/office/powerpoint/2010/main" val="167520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Data_storage_device" TargetMode="External"/><Relationship Id="rId4" Type="http://schemas.openxmlformats.org/officeDocument/2006/relationships/hyperlink" Target="http://en.wikipedia.org/wiki/Flash_memory" TargetMode="External"/><Relationship Id="rId5" Type="http://schemas.openxmlformats.org/officeDocument/2006/relationships/hyperlink" Target="http://en.wikipedia.org/wiki/Universal_Serial_Bus"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1" Type="http://schemas.openxmlformats.org/officeDocument/2006/relationships/hyperlink" Target="http://en.wikipedia.org/wiki/USB_flash_drive" TargetMode="External"/><Relationship Id="rId12" Type="http://schemas.openxmlformats.org/officeDocument/2006/relationships/hyperlink" Target="http://en.wikipedia.org/wiki/Solid-state_drive" TargetMode="External"/><Relationship Id="rId13" Type="http://schemas.openxmlformats.org/officeDocument/2006/relationships/hyperlink" Target="http://en.wikipedia.org/wiki/Static_RAM" TargetMode="External"/><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en.wikipedia.org/wiki/Non-volatile_memory" TargetMode="External"/><Relationship Id="rId4" Type="http://schemas.openxmlformats.org/officeDocument/2006/relationships/hyperlink" Target="http://en.wikipedia.org/wiki/Computer_storage" TargetMode="External"/><Relationship Id="rId5" Type="http://schemas.openxmlformats.org/officeDocument/2006/relationships/hyperlink" Target="http://en.wikipedia.org/wiki/Toshiba" TargetMode="External"/><Relationship Id="rId6" Type="http://schemas.openxmlformats.org/officeDocument/2006/relationships/hyperlink" Target="http://en.wikipedia.org/wiki/EEPROM" TargetMode="External"/><Relationship Id="rId7" Type="http://schemas.openxmlformats.org/officeDocument/2006/relationships/hyperlink" Target="http://en.wikipedia.org/wiki/NAND_gate" TargetMode="External"/><Relationship Id="rId8" Type="http://schemas.openxmlformats.org/officeDocument/2006/relationships/hyperlink" Target="http://en.wikipedia.org/wiki/NOR_gate" TargetMode="External"/><Relationship Id="rId9" Type="http://schemas.openxmlformats.org/officeDocument/2006/relationships/hyperlink" Target="http://en.wikipedia.org/wiki/Machine_word" TargetMode="External"/><Relationship Id="rId10" Type="http://schemas.openxmlformats.org/officeDocument/2006/relationships/hyperlink" Target="http://en.wikipedia.org/wiki/Memory_card"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rPr>
              <a:t>A USB flash drive is a compact, rewritable, data storage device that connects to a computer via a Universal Serial Bus (USB) interface. </a:t>
            </a:r>
            <a:endParaRPr lang="sr-Latn-C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These drives can be as small as 128MB, and as large as 256GB, but researchers are looking at ways to increase that capacity up to 2TB. </a:t>
            </a:r>
            <a:endParaRPr lang="sr-Latn-C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USB flash drive</a:t>
            </a:r>
            <a:r>
              <a:rPr lang="en-US" sz="1200" kern="1200" dirty="0" smtClean="0">
                <a:solidFill>
                  <a:schemeClr val="tx1"/>
                </a:solidFill>
                <a:latin typeface="+mn-lt"/>
                <a:ea typeface="+mn-ea"/>
                <a:cs typeface="+mn-cs"/>
              </a:rPr>
              <a:t> is a </a:t>
            </a:r>
            <a:r>
              <a:rPr lang="en-US" sz="1200" u="none" strike="noStrike" kern="1200" dirty="0" smtClean="0">
                <a:solidFill>
                  <a:schemeClr val="tx1"/>
                </a:solidFill>
                <a:latin typeface="+mn-lt"/>
                <a:ea typeface="+mn-ea"/>
                <a:cs typeface="+mn-cs"/>
                <a:hlinkClick r:id="rId3" tooltip="Data storage device"/>
              </a:rPr>
              <a:t>data storage device</a:t>
            </a:r>
            <a:r>
              <a:rPr lang="en-US" sz="1200" kern="1200" dirty="0" smtClean="0">
                <a:solidFill>
                  <a:schemeClr val="tx1"/>
                </a:solidFill>
                <a:latin typeface="+mn-lt"/>
                <a:ea typeface="+mn-ea"/>
                <a:cs typeface="+mn-cs"/>
              </a:rPr>
              <a:t> that includes </a:t>
            </a:r>
            <a:r>
              <a:rPr lang="en-US" sz="1200" u="none" strike="noStrike" kern="1200" dirty="0" smtClean="0">
                <a:solidFill>
                  <a:schemeClr val="tx1"/>
                </a:solidFill>
                <a:latin typeface="+mn-lt"/>
                <a:ea typeface="+mn-ea"/>
                <a:cs typeface="+mn-cs"/>
                <a:hlinkClick r:id="rId4" tooltip="Flash memory"/>
              </a:rPr>
              <a:t>flash memory</a:t>
            </a:r>
            <a:r>
              <a:rPr lang="en-US" sz="1200" kern="1200" dirty="0" smtClean="0">
                <a:solidFill>
                  <a:schemeClr val="tx1"/>
                </a:solidFill>
                <a:latin typeface="+mn-lt"/>
                <a:ea typeface="+mn-ea"/>
                <a:cs typeface="+mn-cs"/>
              </a:rPr>
              <a:t> with an integrated </a:t>
            </a:r>
            <a:r>
              <a:rPr lang="en-US" sz="1200" u="none" strike="noStrike" kern="1200" dirty="0" smtClean="0">
                <a:solidFill>
                  <a:schemeClr val="tx1"/>
                </a:solidFill>
                <a:latin typeface="+mn-lt"/>
                <a:ea typeface="+mn-ea"/>
                <a:cs typeface="+mn-cs"/>
                <a:hlinkClick r:id="rId5" tooltip="Universal Serial Bus"/>
              </a:rPr>
              <a:t>Universal Serial Bus</a:t>
            </a:r>
            <a:r>
              <a:rPr lang="en-US" sz="1200" kern="1200" dirty="0" smtClean="0">
                <a:solidFill>
                  <a:schemeClr val="tx1"/>
                </a:solidFill>
                <a:latin typeface="+mn-lt"/>
                <a:ea typeface="+mn-ea"/>
                <a:cs typeface="+mn-cs"/>
              </a:rPr>
              <a:t> (USB) interface. </a:t>
            </a:r>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bzip2 is a free and open-source file compression program that uses the Burrows–Wheeler algorithm</a:t>
            </a:r>
            <a:r>
              <a:rPr lang="en-US" dirty="0" smtClean="0"/>
              <a:t>. It only compresses single files and is not a file archiver. bzip2 compresses data in blocks of size between 100 and 900 kB and uses the Burrows–Wheeler transform to convert frequently-recurring character sequences into strings of identical letters. It then applies move-to-front transform and Huffman coding. bzip2's ancestor </a:t>
            </a:r>
            <a:r>
              <a:rPr lang="en-US" dirty="0" err="1" smtClean="0"/>
              <a:t>bzip</a:t>
            </a:r>
            <a:r>
              <a:rPr lang="en-US" dirty="0" smtClean="0"/>
              <a:t> used arithmetic coding instead of Huffman. </a:t>
            </a:r>
          </a:p>
          <a:p>
            <a:r>
              <a:rPr lang="en-US" dirty="0" smtClean="0"/>
              <a:t>Like </a:t>
            </a:r>
            <a:r>
              <a:rPr lang="en-US" dirty="0" err="1" smtClean="0"/>
              <a:t>gzip</a:t>
            </a:r>
            <a:r>
              <a:rPr lang="en-US" dirty="0" smtClean="0"/>
              <a:t>, bzip2 is only a data compressor. It is not an archiver like tar or ZIP; the program </a:t>
            </a:r>
            <a:r>
              <a:rPr lang="en-US" dirty="0" err="1" smtClean="0"/>
              <a:t>its.elf</a:t>
            </a:r>
            <a:r>
              <a:rPr lang="en-US" dirty="0" smtClean="0"/>
              <a:t> has no facilities for multiple files, encryption or archive-splitting .</a:t>
            </a:r>
          </a:p>
          <a:p>
            <a:endParaRPr lang="en-US" dirty="0" smtClean="0"/>
          </a:p>
          <a:p>
            <a:r>
              <a:rPr lang="en-US" b="1" dirty="0" smtClean="0"/>
              <a:t>Burrows-Wheeler transform</a:t>
            </a:r>
            <a:r>
              <a:rPr lang="en-US" dirty="0" smtClean="0"/>
              <a:t>. The goal of the Burrows-Wheeler transform is </a:t>
            </a:r>
            <a:r>
              <a:rPr lang="en-US" b="1" dirty="0" smtClean="0"/>
              <a:t>not to compress a message, but rather to transform it into a form that is more amenable to compression. </a:t>
            </a:r>
            <a:r>
              <a:rPr lang="en-US" dirty="0" smtClean="0"/>
              <a:t>The transform rearranges the characters in the input so that that there are lots of clusters with repeated characters, but in such a way that it is still possible to recover the original input. It relies on the following intuition: if you see the letters hen in English text, then most of the time the letter preceding it is t or w. If you could somehow group all such preceding letters together (mostly t's and some w's), then you would have an easy opportunity for data compression.</a:t>
            </a:r>
          </a:p>
          <a:p>
            <a:endParaRPr lang="en-US" dirty="0" smtClean="0"/>
          </a:p>
          <a:p>
            <a:r>
              <a:rPr lang="en-US" dirty="0" smtClean="0"/>
              <a:t>This makes BWT useful for improving compression of run length encoders. The method for compression would be:</a:t>
            </a:r>
          </a:p>
          <a:p>
            <a:pPr marL="171450" indent="-171450">
              <a:buFont typeface="Arial" panose="020B0604020202020204" pitchFamily="34" charset="0"/>
              <a:buChar char="•"/>
            </a:pPr>
            <a:r>
              <a:rPr lang="en-US" dirty="0" smtClean="0"/>
              <a:t>Apply Burrows-Wheeler Transform on data to be encoded.</a:t>
            </a:r>
          </a:p>
          <a:p>
            <a:pPr marL="171450" indent="-171450">
              <a:buFont typeface="Arial" panose="020B0604020202020204" pitchFamily="34" charset="0"/>
              <a:buChar char="•"/>
            </a:pPr>
            <a:r>
              <a:rPr lang="en-US" dirty="0" smtClean="0"/>
              <a:t>Apply run length encoding on data to be encoded. </a:t>
            </a:r>
          </a:p>
          <a:p>
            <a:r>
              <a:rPr lang="en-US" dirty="0" smtClean="0"/>
              <a:t>The method for decompression would be: </a:t>
            </a:r>
          </a:p>
          <a:p>
            <a:pPr marL="171450" indent="-171450">
              <a:buFont typeface="Arial" panose="020B0604020202020204" pitchFamily="34" charset="0"/>
              <a:buChar char="•"/>
            </a:pPr>
            <a:r>
              <a:rPr lang="en-US" dirty="0" smtClean="0"/>
              <a:t>Remove run length encoding on from the encoded data.</a:t>
            </a:r>
          </a:p>
          <a:p>
            <a:pPr marL="171450" indent="-171450">
              <a:buFont typeface="Arial" panose="020B0604020202020204" pitchFamily="34" charset="0"/>
              <a:buChar char="•"/>
            </a:pPr>
            <a:r>
              <a:rPr lang="en-US" dirty="0" smtClean="0"/>
              <a:t>Apply the reverse Burrows-Wheeler Transform on the encoded data.</a:t>
            </a:r>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13</a:t>
            </a:fld>
            <a:endParaRPr lang="en-US"/>
          </a:p>
        </p:txBody>
      </p:sp>
    </p:spTree>
    <p:extLst>
      <p:ext uri="{BB962C8B-B14F-4D97-AF65-F5344CB8AC3E}">
        <p14:creationId xmlns:p14="http://schemas.microsoft.com/office/powerpoint/2010/main" val="426587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file archiver </a:t>
            </a:r>
            <a:r>
              <a:rPr lang="en-US" dirty="0" smtClean="0"/>
              <a:t>is a computer program that combines a number of files together into one archive file, or a series of archive files, for easier transportation or storage</a:t>
            </a:r>
            <a:r>
              <a:rPr lang="en-US" b="1" dirty="0" smtClean="0"/>
              <a:t>. File archivers may employ lossless data compression</a:t>
            </a:r>
            <a:r>
              <a:rPr lang="en-US" dirty="0" smtClean="0"/>
              <a:t> in their archive formats to reduce the size of the archive. The process of making an archive file is called archiving or packing. Reconstructing the original files from the archive is termed </a:t>
            </a:r>
            <a:r>
              <a:rPr lang="en-US" dirty="0" err="1" smtClean="0"/>
              <a:t>unarchiving</a:t>
            </a:r>
            <a:r>
              <a:rPr lang="en-US" dirty="0" smtClean="0"/>
              <a:t>, unpacking or extracting.</a:t>
            </a:r>
          </a:p>
          <a:p>
            <a:r>
              <a:rPr lang="en-US" dirty="0" smtClean="0"/>
              <a:t>The built-in archiver of Microsoft Windows as well as third-party archiving software, such as </a:t>
            </a:r>
            <a:r>
              <a:rPr lang="en-US" b="1" dirty="0" smtClean="0"/>
              <a:t>WinZip, WinRAR and 7-zip, often use a graphical user interface</a:t>
            </a:r>
            <a:r>
              <a:rPr lang="en-US" dirty="0" smtClean="0"/>
              <a:t>. The last three also offer an optional command-line interface but Windows itself does not. </a:t>
            </a:r>
            <a:r>
              <a:rPr lang="en-US" b="1" dirty="0" smtClean="0"/>
              <a:t>Windows archivers perform both archiving and compression</a:t>
            </a:r>
            <a:r>
              <a:rPr lang="en-US" dirty="0" smtClean="0"/>
              <a:t>. </a:t>
            </a:r>
            <a:r>
              <a:rPr lang="en-US" b="1" dirty="0" smtClean="0"/>
              <a:t>Solid compression </a:t>
            </a:r>
            <a:r>
              <a:rPr lang="en-US" dirty="0" smtClean="0"/>
              <a:t>may or may not be offered, depending on the product: Windows itself does not support it; WinRAR and 7-zip offer it as an option that can be turned on or off. In computing, </a:t>
            </a:r>
            <a:r>
              <a:rPr lang="en-US" b="1" dirty="0" smtClean="0"/>
              <a:t>solid compression refers to a method for data compression of multiple files, wherein all the uncompressed files are concatenated and treated as a single data block. </a:t>
            </a:r>
            <a:r>
              <a:rPr lang="en-US" dirty="0" smtClean="0"/>
              <a:t>Such an archive is called a solid archive. It is used natively in the 7z and RAR . Solid compression allows for much better compression rates when all the files are similar, which is often the case if they are of the same file format. It can also be efficient when archiving a large number of small files.</a:t>
            </a:r>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14</a:t>
            </a:fld>
            <a:endParaRPr lang="en-US"/>
          </a:p>
        </p:txBody>
      </p:sp>
    </p:spTree>
    <p:extLst>
      <p:ext uri="{BB962C8B-B14F-4D97-AF65-F5344CB8AC3E}">
        <p14:creationId xmlns:p14="http://schemas.microsoft.com/office/powerpoint/2010/main" val="131374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 </a:t>
            </a:r>
            <a:r>
              <a:rPr lang="en-US" baseline="0" dirty="0" err="1" smtClean="0"/>
              <a:t>upedejtujem</a:t>
            </a:r>
            <a:r>
              <a:rPr lang="en-US" baseline="0" dirty="0" smtClean="0"/>
              <a:t> </a:t>
            </a:r>
            <a:r>
              <a:rPr lang="en-US" baseline="0" dirty="0" err="1" smtClean="0"/>
              <a:t>grafikon</a:t>
            </a:r>
            <a:r>
              <a:rPr lang="en-US" baseline="0" dirty="0" smtClean="0"/>
              <a:t> I ne </a:t>
            </a:r>
            <a:r>
              <a:rPr lang="en-US" baseline="0" dirty="0" err="1" smtClean="0"/>
              <a:t>znam</a:t>
            </a:r>
            <a:r>
              <a:rPr lang="en-US" baseline="0" dirty="0" smtClean="0"/>
              <a:t> </a:t>
            </a:r>
            <a:r>
              <a:rPr lang="en-US" baseline="0" dirty="0" err="1" smtClean="0"/>
              <a:t>gde</a:t>
            </a:r>
            <a:r>
              <a:rPr lang="en-US" baseline="0" dirty="0" smtClean="0"/>
              <a:t> da </a:t>
            </a:r>
            <a:r>
              <a:rPr lang="en-US" baseline="0" dirty="0" err="1" smtClean="0"/>
              <a:t>stavim</a:t>
            </a:r>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16</a:t>
            </a:fld>
            <a:endParaRPr lang="en-US"/>
          </a:p>
        </p:txBody>
      </p:sp>
    </p:spTree>
    <p:extLst>
      <p:ext uri="{BB962C8B-B14F-4D97-AF65-F5344CB8AC3E}">
        <p14:creationId xmlns:p14="http://schemas.microsoft.com/office/powerpoint/2010/main" val="2054169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U grupe ide zbog RAM-a i ostalih stvari koje su potrebne za kompresiju mnogo dokumenata</a:t>
            </a:r>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17</a:t>
            </a:fld>
            <a:endParaRPr lang="en-US"/>
          </a:p>
        </p:txBody>
      </p:sp>
    </p:spTree>
    <p:extLst>
      <p:ext uri="{BB962C8B-B14F-4D97-AF65-F5344CB8AC3E}">
        <p14:creationId xmlns:p14="http://schemas.microsoft.com/office/powerpoint/2010/main" val="268394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book has 64,500 words according to Amazon’s great Text Stats feature, the mean length for all books is about 64,000 words. </a:t>
            </a:r>
          </a:p>
          <a:p>
            <a:r>
              <a:rPr lang="en-US" dirty="0" smtClean="0"/>
              <a:t>The average number of characters in any given word on a page may be estimated at 5 .</a:t>
            </a:r>
          </a:p>
          <a:p>
            <a:r>
              <a:rPr lang="en-US" dirty="0" smtClean="0"/>
              <a:t>It takes 8 bits (or 1 byte) to store a single character. </a:t>
            </a:r>
          </a:p>
          <a:p>
            <a:endParaRPr lang="en-US" dirty="0" smtClean="0"/>
          </a:p>
          <a:p>
            <a:r>
              <a:rPr lang="en-US" dirty="0" smtClean="0"/>
              <a:t>106 496 B </a:t>
            </a:r>
            <a:r>
              <a:rPr lang="en-US" dirty="0" err="1" smtClean="0"/>
              <a:t>kompersovan</a:t>
            </a:r>
            <a:r>
              <a:rPr lang="en-US" baseline="0" dirty="0" smtClean="0"/>
              <a:t> Huxley with </a:t>
            </a:r>
            <a:r>
              <a:rPr lang="en-US" baseline="0" dirty="0" err="1" smtClean="0"/>
              <a:t>winrar</a:t>
            </a:r>
            <a:endParaRPr lang="en-US" baseline="0" dirty="0" smtClean="0"/>
          </a:p>
          <a:p>
            <a:r>
              <a:rPr lang="en-US" baseline="0" dirty="0" smtClean="0"/>
              <a:t>397 312 B </a:t>
            </a:r>
            <a:r>
              <a:rPr lang="en-US" baseline="0" dirty="0" err="1" smtClean="0"/>
              <a:t>nekompresovan</a:t>
            </a:r>
            <a:endParaRPr lang="en-US" baseline="0" dirty="0" smtClean="0"/>
          </a:p>
          <a:p>
            <a:endParaRPr lang="en-US" baseline="0" dirty="0" smtClean="0"/>
          </a:p>
          <a:p>
            <a:r>
              <a:rPr lang="en-US" baseline="0" dirty="0" smtClean="0"/>
              <a:t>26,8% </a:t>
            </a:r>
            <a:r>
              <a:rPr lang="en-US" baseline="0" dirty="0" err="1" smtClean="0"/>
              <a:t>pocetne</a:t>
            </a:r>
            <a:r>
              <a:rPr lang="en-US" baseline="0" dirty="0" smtClean="0"/>
              <a:t> </a:t>
            </a:r>
            <a:r>
              <a:rPr lang="en-US" baseline="0" dirty="0" err="1" smtClean="0"/>
              <a:t>velicine</a:t>
            </a:r>
            <a:r>
              <a:rPr lang="en-US" baseline="0" dirty="0" smtClean="0"/>
              <a:t> </a:t>
            </a:r>
            <a:r>
              <a:rPr lang="en-US" baseline="0" dirty="0" err="1" smtClean="0"/>
              <a:t>koriscenjem</a:t>
            </a:r>
            <a:r>
              <a:rPr lang="en-US" baseline="0" dirty="0" smtClean="0"/>
              <a:t> WinRAR </a:t>
            </a:r>
            <a:r>
              <a:rPr lang="en-US" baseline="0" dirty="0" err="1" smtClean="0"/>
              <a:t>uz</a:t>
            </a:r>
            <a:r>
              <a:rPr lang="en-US" baseline="0" dirty="0" smtClean="0"/>
              <a:t> </a:t>
            </a:r>
            <a:r>
              <a:rPr lang="en-US" baseline="0" dirty="0" err="1" smtClean="0"/>
              <a:t>opciju</a:t>
            </a:r>
            <a:r>
              <a:rPr lang="en-US" baseline="0" dirty="0" smtClean="0"/>
              <a:t> block archive</a:t>
            </a:r>
            <a:endParaRPr lang="en-US" dirty="0" smtClean="0"/>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18</a:t>
            </a:fld>
            <a:endParaRPr lang="en-US"/>
          </a:p>
        </p:txBody>
      </p:sp>
    </p:spTree>
    <p:extLst>
      <p:ext uri="{BB962C8B-B14F-4D97-AF65-F5344CB8AC3E}">
        <p14:creationId xmlns:p14="http://schemas.microsoft.com/office/powerpoint/2010/main" val="40918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Flash memory</a:t>
            </a:r>
            <a:r>
              <a:rPr lang="en-US" sz="1200" kern="1200" dirty="0" smtClean="0">
                <a:solidFill>
                  <a:schemeClr val="tx1"/>
                </a:solidFill>
                <a:latin typeface="+mn-lt"/>
                <a:ea typeface="+mn-ea"/>
                <a:cs typeface="+mn-cs"/>
              </a:rPr>
              <a:t> is an electronic </a:t>
            </a:r>
            <a:r>
              <a:rPr lang="en-US" sz="1200" u="sng" kern="1200" dirty="0" smtClean="0">
                <a:solidFill>
                  <a:schemeClr val="tx1"/>
                </a:solidFill>
                <a:latin typeface="+mn-lt"/>
                <a:ea typeface="+mn-ea"/>
                <a:cs typeface="+mn-cs"/>
                <a:hlinkClick r:id="rId3" tooltip="Non-volatile memory"/>
              </a:rPr>
              <a:t>non-volatile</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tooltip="Computer storage"/>
              </a:rPr>
              <a:t>computer storage</a:t>
            </a:r>
            <a:r>
              <a:rPr lang="en-US" sz="1200" kern="1200" dirty="0" smtClean="0">
                <a:solidFill>
                  <a:schemeClr val="tx1"/>
                </a:solidFill>
                <a:latin typeface="+mn-lt"/>
                <a:ea typeface="+mn-ea"/>
                <a:cs typeface="+mn-cs"/>
              </a:rPr>
              <a:t> medium that can be electrically erased and reprogrammed.</a:t>
            </a:r>
          </a:p>
          <a:p>
            <a:r>
              <a:rPr lang="en-US" sz="1200" kern="1200" dirty="0" smtClean="0">
                <a:solidFill>
                  <a:schemeClr val="tx1"/>
                </a:solidFill>
                <a:latin typeface="+mn-lt"/>
                <a:ea typeface="+mn-ea"/>
                <a:cs typeface="+mn-cs"/>
              </a:rPr>
              <a:t>Introduced by </a:t>
            </a:r>
            <a:r>
              <a:rPr lang="en-US" sz="1200" u="sng" kern="1200" dirty="0" smtClean="0">
                <a:solidFill>
                  <a:schemeClr val="tx1"/>
                </a:solidFill>
                <a:latin typeface="+mn-lt"/>
                <a:ea typeface="+mn-ea"/>
                <a:cs typeface="+mn-cs"/>
                <a:hlinkClick r:id="rId5" tooltip="Toshiba"/>
              </a:rPr>
              <a:t>Toshiba</a:t>
            </a:r>
            <a:r>
              <a:rPr lang="en-US" sz="1200" kern="1200" dirty="0" smtClean="0">
                <a:solidFill>
                  <a:schemeClr val="tx1"/>
                </a:solidFill>
                <a:latin typeface="+mn-lt"/>
                <a:ea typeface="+mn-ea"/>
                <a:cs typeface="+mn-cs"/>
              </a:rPr>
              <a:t> in 1984, flash memory was developed from </a:t>
            </a:r>
            <a:r>
              <a:rPr lang="en-US" sz="1200" u="sng" kern="1200" dirty="0" smtClean="0">
                <a:solidFill>
                  <a:schemeClr val="tx1"/>
                </a:solidFill>
                <a:latin typeface="+mn-lt"/>
                <a:ea typeface="+mn-ea"/>
                <a:cs typeface="+mn-cs"/>
                <a:hlinkClick r:id="rId6" tooltip="EEPROM"/>
              </a:rPr>
              <a:t>EEPROM</a:t>
            </a:r>
            <a:r>
              <a:rPr lang="en-US" sz="1200" kern="1200" dirty="0" smtClean="0">
                <a:solidFill>
                  <a:schemeClr val="tx1"/>
                </a:solidFill>
                <a:latin typeface="+mn-lt"/>
                <a:ea typeface="+mn-ea"/>
                <a:cs typeface="+mn-cs"/>
              </a:rPr>
              <a:t>(electrically erasable programmable read-only memory). There are two main types of flash memory, which are named after the </a:t>
            </a:r>
            <a:r>
              <a:rPr lang="en-US" sz="1200" u="sng" kern="1200" dirty="0" smtClean="0">
                <a:solidFill>
                  <a:schemeClr val="tx1"/>
                </a:solidFill>
                <a:latin typeface="+mn-lt"/>
                <a:ea typeface="+mn-ea"/>
                <a:cs typeface="+mn-cs"/>
                <a:hlinkClick r:id="rId7" tooltip="NAND gate"/>
              </a:rPr>
              <a:t>NAND</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hlinkClick r:id="rId8" tooltip="NOR gate"/>
              </a:rPr>
              <a:t>NOR</a:t>
            </a:r>
            <a:r>
              <a:rPr lang="en-US" sz="1200" kern="1200" dirty="0" smtClean="0">
                <a:solidFill>
                  <a:schemeClr val="tx1"/>
                </a:solidFill>
                <a:latin typeface="+mn-lt"/>
                <a:ea typeface="+mn-ea"/>
                <a:cs typeface="+mn-cs"/>
              </a:rPr>
              <a:t> logic gates. </a:t>
            </a:r>
          </a:p>
          <a:p>
            <a:r>
              <a:rPr lang="en-US" sz="1200" kern="1200" dirty="0" smtClean="0">
                <a:solidFill>
                  <a:schemeClr val="tx1"/>
                </a:solidFill>
                <a:latin typeface="+mn-lt"/>
                <a:ea typeface="+mn-ea"/>
                <a:cs typeface="+mn-cs"/>
              </a:rPr>
              <a:t>Whereas EPROMs had to be completely erased before being rewritten, NAND type flash memory may be written and read in blocks (or pages) which are generally much smaller than the entire device. NOR type flash allows a single </a:t>
            </a:r>
            <a:r>
              <a:rPr lang="en-US" sz="1200" u="sng" kern="1200" dirty="0" smtClean="0">
                <a:solidFill>
                  <a:schemeClr val="tx1"/>
                </a:solidFill>
                <a:latin typeface="+mn-lt"/>
                <a:ea typeface="+mn-ea"/>
                <a:cs typeface="+mn-cs"/>
                <a:hlinkClick r:id="rId9" tooltip="Machine word"/>
              </a:rPr>
              <a:t>machine word</a:t>
            </a:r>
            <a:r>
              <a:rPr lang="en-US" sz="1200" kern="1200" dirty="0" smtClean="0">
                <a:solidFill>
                  <a:schemeClr val="tx1"/>
                </a:solidFill>
                <a:latin typeface="+mn-lt"/>
                <a:ea typeface="+mn-ea"/>
                <a:cs typeface="+mn-cs"/>
              </a:rPr>
              <a:t> (byte) to be written—​to an erased location—​or read independently.</a:t>
            </a:r>
          </a:p>
          <a:p>
            <a:r>
              <a:rPr lang="en-US" sz="1200" kern="1200" dirty="0" smtClean="0">
                <a:solidFill>
                  <a:schemeClr val="tx1"/>
                </a:solidFill>
                <a:latin typeface="+mn-lt"/>
                <a:ea typeface="+mn-ea"/>
                <a:cs typeface="+mn-cs"/>
              </a:rPr>
              <a:t>The NAND type is primarily used in </a:t>
            </a:r>
            <a:r>
              <a:rPr lang="en-US" sz="1200" u="none" strike="noStrike" kern="1200" dirty="0" smtClean="0">
                <a:solidFill>
                  <a:schemeClr val="tx1"/>
                </a:solidFill>
                <a:latin typeface="+mn-lt"/>
                <a:ea typeface="+mn-ea"/>
                <a:cs typeface="+mn-cs"/>
                <a:hlinkClick r:id="rId10" tooltip="Memory card"/>
              </a:rPr>
              <a:t>memory cards</a:t>
            </a:r>
            <a:r>
              <a:rPr lang="en-US" sz="1200"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11" tooltip="USB flash drive"/>
              </a:rPr>
              <a:t>USB flash drives</a:t>
            </a:r>
            <a:r>
              <a:rPr lang="en-US" sz="1200" kern="1200" dirty="0" smtClean="0">
                <a:solidFill>
                  <a:schemeClr val="tx1"/>
                </a:solidFill>
                <a:latin typeface="+mn-lt"/>
                <a:ea typeface="+mn-ea"/>
                <a:cs typeface="+mn-cs"/>
              </a:rPr>
              <a:t>, </a:t>
            </a:r>
            <a:r>
              <a:rPr lang="en-US" sz="1200" u="none" strike="noStrike" kern="1200" dirty="0" smtClean="0">
                <a:solidFill>
                  <a:schemeClr val="tx1"/>
                </a:solidFill>
                <a:latin typeface="+mn-lt"/>
                <a:ea typeface="+mn-ea"/>
                <a:cs typeface="+mn-cs"/>
                <a:hlinkClick r:id="rId12" tooltip="Solid-state drive"/>
              </a:rPr>
              <a:t>solid-state drives</a:t>
            </a:r>
            <a:r>
              <a:rPr lang="en-US" sz="1200" kern="1200" dirty="0" smtClean="0">
                <a:solidFill>
                  <a:schemeClr val="tx1"/>
                </a:solidFill>
                <a:latin typeface="+mn-lt"/>
                <a:ea typeface="+mn-ea"/>
                <a:cs typeface="+mn-cs"/>
              </a:rPr>
              <a:t> (those produced in 2009 or later), and similar products, for general storage and transfer of data. NAND or NOR flash memory is also often used to store configuration data in numerous digital products, a task previously made possible by </a:t>
            </a:r>
            <a:r>
              <a:rPr lang="en-US" sz="1200" u="none" strike="noStrike" kern="1200" dirty="0" smtClean="0">
                <a:solidFill>
                  <a:schemeClr val="tx1"/>
                </a:solidFill>
                <a:latin typeface="+mn-lt"/>
                <a:ea typeface="+mn-ea"/>
                <a:cs typeface="+mn-cs"/>
                <a:hlinkClick r:id="rId6" tooltip="EEPROM"/>
              </a:rPr>
              <a:t>EEPROM</a:t>
            </a:r>
            <a:r>
              <a:rPr lang="en-US" sz="1200" kern="1200" dirty="0" smtClean="0">
                <a:solidFill>
                  <a:schemeClr val="tx1"/>
                </a:solidFill>
                <a:latin typeface="+mn-lt"/>
                <a:ea typeface="+mn-ea"/>
                <a:cs typeface="+mn-cs"/>
              </a:rPr>
              <a:t> or battery-powered </a:t>
            </a:r>
            <a:r>
              <a:rPr lang="en-US" sz="1200" u="none" strike="noStrike" kern="1200" dirty="0" smtClean="0">
                <a:solidFill>
                  <a:schemeClr val="tx1"/>
                </a:solidFill>
                <a:latin typeface="+mn-lt"/>
                <a:ea typeface="+mn-ea"/>
                <a:cs typeface="+mn-cs"/>
                <a:hlinkClick r:id="rId13" tooltip="Static RAM"/>
              </a:rPr>
              <a:t>static RAM</a:t>
            </a:r>
            <a:r>
              <a:rPr lang="en-US" sz="1200" kern="1200" dirty="0" smtClean="0">
                <a:solidFill>
                  <a:schemeClr val="tx1"/>
                </a:solidFill>
                <a:latin typeface="+mn-lt"/>
                <a:ea typeface="+mn-ea"/>
                <a:cs typeface="+mn-cs"/>
              </a:rPr>
              <a:t>. One significant disadvantage of flash memory is the finite number of read/write cycles in a specific block.</a:t>
            </a:r>
          </a:p>
          <a:p>
            <a:endParaRPr lang="en-US" dirty="0" smtClean="0"/>
          </a:p>
          <a:p>
            <a:r>
              <a:rPr lang="en-US" dirty="0" smtClean="0">
                <a:solidFill>
                  <a:schemeClr val="accent4">
                    <a:lumMod val="60000"/>
                    <a:lumOff val="40000"/>
                  </a:schemeClr>
                </a:solidFill>
              </a:rPr>
              <a:t>Non volatile is a general term for all forms of solid state (no moving parts) memory that do not need to have their memory contents periodically refreshed. </a:t>
            </a:r>
            <a:endParaRPr lang="en-US" dirty="0">
              <a:solidFill>
                <a:schemeClr val="accent4">
                  <a:lumMod val="60000"/>
                  <a:lumOff val="40000"/>
                </a:schemeClr>
              </a:solidFill>
            </a:endParaRPr>
          </a:p>
        </p:txBody>
      </p:sp>
      <p:sp>
        <p:nvSpPr>
          <p:cNvPr id="4" name="Slide Number Placeholder 3"/>
          <p:cNvSpPr>
            <a:spLocks noGrp="1"/>
          </p:cNvSpPr>
          <p:nvPr>
            <p:ph type="sldNum" sz="quarter" idx="10"/>
          </p:nvPr>
        </p:nvSpPr>
        <p:spPr/>
        <p:txBody>
          <a:bodyPr/>
          <a:lstStyle/>
          <a:p>
            <a:fld id="{66D34890-1C84-42C7-8860-045F160CC8D9}"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 electronic book (e-book, digital book) is a book-length publication in digital form, consisting of text, images, or both, readable on computers or other electronic devices</a:t>
            </a:r>
            <a:r>
              <a:rPr lang="en-US" dirty="0" smtClean="0"/>
              <a:t>. Although sometimes defined as "an electronic version of a printed book", many e-books exist without any printed equivalent. </a:t>
            </a:r>
          </a:p>
          <a:p>
            <a:r>
              <a:rPr lang="en-US" dirty="0" smtClean="0"/>
              <a:t>Some historians consider electronic books to have started in the early 1960s, with the NLS project headed by Doug </a:t>
            </a:r>
            <a:r>
              <a:rPr lang="en-US" dirty="0" err="1" smtClean="0"/>
              <a:t>Engelbart</a:t>
            </a:r>
            <a:r>
              <a:rPr lang="en-US" dirty="0" smtClean="0"/>
              <a:t> at Stanford Research Institute (SRI), and the Hypertext Editing System and FRESS projects headed by </a:t>
            </a:r>
            <a:r>
              <a:rPr lang="en-US" dirty="0" err="1" smtClean="0"/>
              <a:t>Andries</a:t>
            </a:r>
            <a:r>
              <a:rPr lang="en-US" dirty="0" smtClean="0"/>
              <a:t> van Dam at Brown University.</a:t>
            </a:r>
          </a:p>
          <a:p>
            <a:r>
              <a:rPr lang="en-US" dirty="0" smtClean="0"/>
              <a:t>E book format :In the late 1990s, a consortium formed to develop the Open eBook format as a way for authors and publishers to provide a single source-document which many book-reading software and hardware platforms could handle</a:t>
            </a:r>
          </a:p>
          <a:p>
            <a:r>
              <a:rPr lang="en-US" dirty="0" smtClean="0"/>
              <a:t>In 2003, libraries began offering free downloadable popular fiction and non-fiction e-books to the public, launching an e-book lending model that worked much more successfully for public libraries.</a:t>
            </a:r>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5</a:t>
            </a:fld>
            <a:endParaRPr lang="en-US"/>
          </a:p>
        </p:txBody>
      </p:sp>
    </p:spTree>
    <p:extLst>
      <p:ext uri="{BB962C8B-B14F-4D97-AF65-F5344CB8AC3E}">
        <p14:creationId xmlns:p14="http://schemas.microsoft.com/office/powerpoint/2010/main" val="225254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Plain text files</a:t>
            </a:r>
          </a:p>
          <a:p>
            <a:r>
              <a:rPr lang="en-US" dirty="0" smtClean="0"/>
              <a:t>Text documents come in two flavors - rich text and plain text. </a:t>
            </a:r>
            <a:r>
              <a:rPr lang="en-US" b="1" dirty="0" smtClean="0"/>
              <a:t>Plain text, as you might have guessed, is rather plain. It supports standard ASCII characters</a:t>
            </a:r>
            <a:r>
              <a:rPr lang="en-US" dirty="0" smtClean="0"/>
              <a:t>, including numbers, symbols, and spaces, but does not support any type of text formatting. Therefore you cannot apply bold, italic, or underlined styles, and you cannot use different fonts or font sizes in a plain text document.</a:t>
            </a:r>
          </a:p>
          <a:p>
            <a:r>
              <a:rPr lang="en-US" b="1" dirty="0" smtClean="0"/>
              <a:t>Because plain text does not contain information about text sizes or styles, it is the most efficient way to store text. Plain text documents often take up less than half the size of rich text documents containing the same number of characters.</a:t>
            </a:r>
          </a:p>
          <a:p>
            <a:r>
              <a:rPr lang="en-US" dirty="0" smtClean="0"/>
              <a:t>The first e-books in history were in plain text (.txt) format, supplied for free by the Project Gutenberg community, but the format itself existed before the e-book era. The plain text format doesn't support digital rights management (DRM) or formatting options (such as different fonts, graphics or colors), but it has excellent portability as it is the simplest e-book encoding possible as a plain text file contains only ASCII or Unicode text (text files with Unicode or UTF-8 encoding are also popular for languages other than English).</a:t>
            </a:r>
          </a:p>
          <a:p>
            <a:r>
              <a:rPr lang="en-US" b="1" dirty="0" smtClean="0"/>
              <a:t> Almost all operating systems can read ASCII text files </a:t>
            </a:r>
            <a:r>
              <a:rPr lang="en-US" dirty="0" smtClean="0"/>
              <a:t>(e.g. Unix, Macintosh, Microsoft Windows, DOS and other systems) and newer operating systems support Unicode text files as well.</a:t>
            </a:r>
          </a:p>
          <a:p>
            <a:endParaRPr lang="en-US" dirty="0" smtClean="0"/>
          </a:p>
          <a:p>
            <a:r>
              <a:rPr lang="en-US" b="1" dirty="0" smtClean="0"/>
              <a:t>The size in bytes of a text file is simply the number of characters, including spaces, and with a new line counting for 1 or 2. For example, the Bible, which is approximately 800,000 words, is about 4 MB</a:t>
            </a:r>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6</a:t>
            </a:fld>
            <a:endParaRPr lang="en-US"/>
          </a:p>
        </p:txBody>
      </p:sp>
    </p:spTree>
    <p:extLst>
      <p:ext uri="{BB962C8B-B14F-4D97-AF65-F5344CB8AC3E}">
        <p14:creationId xmlns:p14="http://schemas.microsoft.com/office/powerpoint/2010/main" val="156242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is a systematic arrangement of entries designed to enable users to locate information in a document. The process of creating an index is called indexing</a:t>
            </a:r>
          </a:p>
          <a:p>
            <a:endParaRPr lang="en-US" dirty="0" smtClean="0"/>
          </a:p>
          <a:p>
            <a:r>
              <a:rPr lang="en-US" dirty="0" smtClean="0"/>
              <a:t>The purpose of storing an index is to optimize speed and performance in finding relevant documents for a search query. Without an index, the search engine would scan every document in the corpus, which would require considerable time and computing power. For example, while an index of 10,000 documents can be queried within milliseconds, a sequential scan of every word in 10,000 large documents could take hours. The additional computer storage required to </a:t>
            </a:r>
            <a:r>
              <a:rPr lang="en-US" dirty="0" err="1" smtClean="0"/>
              <a:t>sto</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6D34890-1C84-42C7-8860-045F160CC8D9}" type="slidenum">
              <a:rPr lang="en-US" smtClean="0"/>
              <a:pPr/>
              <a:t>7</a:t>
            </a:fld>
            <a:endParaRPr lang="en-US"/>
          </a:p>
        </p:txBody>
      </p:sp>
    </p:spTree>
    <p:extLst>
      <p:ext uri="{BB962C8B-B14F-4D97-AF65-F5344CB8AC3E}">
        <p14:creationId xmlns:p14="http://schemas.microsoft.com/office/powerpoint/2010/main" val="2136095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ongoing example, you started with a general information need and used it to identify a suitable, searchable </a:t>
            </a:r>
            <a:r>
              <a:rPr lang="en-US" dirty="0" err="1" smtClean="0"/>
              <a:t>corpus.You</a:t>
            </a:r>
            <a:r>
              <a:rPr lang="en-US" dirty="0" smtClean="0"/>
              <a:t>  expected the library to contain the information you need, and you expected it to be efficiently accessible. Thanks to magazine publishers who create annual indexes, it is. The figure summarizes these steps from the top down on the right side.</a:t>
            </a:r>
          </a:p>
          <a:p>
            <a:endParaRPr lang="en-US" dirty="0" smtClean="0"/>
          </a:p>
          <a:p>
            <a:r>
              <a:rPr lang="en-US" dirty="0" smtClean="0"/>
              <a:t>The next step in using an IR system is to define a specific information need and represent it as a query, a process that the figure illustrates on the left side.</a:t>
            </a:r>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8</a:t>
            </a:fld>
            <a:endParaRPr lang="en-US"/>
          </a:p>
        </p:txBody>
      </p:sp>
    </p:spTree>
    <p:extLst>
      <p:ext uri="{BB962C8B-B14F-4D97-AF65-F5344CB8AC3E}">
        <p14:creationId xmlns:p14="http://schemas.microsoft.com/office/powerpoint/2010/main" val="3209061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An information retrieval system employs a text-extraction algorithm to harvest relevant terms from a document. </a:t>
            </a:r>
            <a:r>
              <a:rPr lang="en-US" b="1" dirty="0" smtClean="0"/>
              <a:t>A term that becomes an entry in an index is typically a word</a:t>
            </a:r>
            <a:r>
              <a:rPr lang="en-US" dirty="0" smtClean="0"/>
              <a:t>. </a:t>
            </a:r>
          </a:p>
          <a:p>
            <a:endParaRPr lang="en-US" dirty="0" smtClean="0"/>
          </a:p>
          <a:p>
            <a:r>
              <a:rPr lang="en-US" dirty="0" smtClean="0"/>
              <a:t>Text extraction entails a tradeoff between coverage and relevance. If you index every term in a corpus, you have perfect coverage and won’t miss anything but you’ll end up with an index whose percentage of useful entries is low. In many cases there’s no benefit to extracting words like “the,” “and,” or “it” and placing them in an index.</a:t>
            </a:r>
          </a:p>
          <a:p>
            <a:endParaRPr lang="en-US" dirty="0" smtClean="0"/>
          </a:p>
          <a:p>
            <a:pPr marL="171450" indent="-171450">
              <a:buFont typeface="Arial" panose="020B0604020202020204" pitchFamily="34" charset="0"/>
              <a:buChar char="•"/>
            </a:pPr>
            <a:r>
              <a:rPr lang="en-US" b="1" dirty="0" smtClean="0"/>
              <a:t>Document parsing breaks apart the components (words) of a document or other form of media for insertion into the forward and inverted indices</a:t>
            </a:r>
            <a:r>
              <a:rPr lang="en-US" dirty="0" smtClean="0"/>
              <a:t>. </a:t>
            </a:r>
          </a:p>
          <a:p>
            <a:pPr marL="171450" indent="-171450">
              <a:buFont typeface="Arial" panose="020B0604020202020204" pitchFamily="34" charset="0"/>
              <a:buChar char="•"/>
            </a:pPr>
            <a:r>
              <a:rPr lang="en-US" b="1" dirty="0" smtClean="0"/>
              <a:t>Indexing systems, let you specify a list of </a:t>
            </a:r>
            <a:r>
              <a:rPr lang="en-US" b="1" dirty="0" err="1" smtClean="0"/>
              <a:t>stopwords</a:t>
            </a:r>
            <a:r>
              <a:rPr lang="en-US" b="1" dirty="0" smtClean="0"/>
              <a:t>—terms to ignore during text extraction—and to specify a minimum term length. </a:t>
            </a:r>
            <a:r>
              <a:rPr lang="en-US" dirty="0" smtClean="0"/>
              <a:t>Terms in the corpus either shorter than the minimum term length or included in a </a:t>
            </a:r>
            <a:r>
              <a:rPr lang="en-US" dirty="0" err="1" smtClean="0"/>
              <a:t>stopword</a:t>
            </a:r>
            <a:r>
              <a:rPr lang="en-US" dirty="0" smtClean="0"/>
              <a:t> list are skipped during text </a:t>
            </a:r>
            <a:r>
              <a:rPr lang="en-US" dirty="0" err="1" smtClean="0"/>
              <a:t>extraction.Any</a:t>
            </a:r>
            <a:r>
              <a:rPr lang="en-US" dirty="0" smtClean="0"/>
              <a:t> word skipped in this way won’t be in the index and so won’t be searchable. This is sometimes just what you want. Such words rarely relate to the meaning or value of a document. This figure includes something called </a:t>
            </a:r>
            <a:r>
              <a:rPr lang="en-US" b="1" dirty="0" smtClean="0"/>
              <a:t>a </a:t>
            </a:r>
            <a:r>
              <a:rPr lang="en-US" b="1" dirty="0" err="1" smtClean="0"/>
              <a:t>stopword</a:t>
            </a:r>
            <a:r>
              <a:rPr lang="en-US" b="1" dirty="0" smtClean="0"/>
              <a:t> list</a:t>
            </a:r>
            <a:r>
              <a:rPr lang="en-US" dirty="0" smtClean="0"/>
              <a:t>, used to filter out specified terms during text extraction. </a:t>
            </a:r>
          </a:p>
          <a:p>
            <a:pPr marL="171450" indent="-171450">
              <a:buFont typeface="Arial" panose="020B0604020202020204" pitchFamily="34" charset="0"/>
              <a:buChar char="•"/>
            </a:pPr>
            <a:endParaRPr lang="en-US" dirty="0" smtClean="0"/>
          </a:p>
          <a:p>
            <a:endParaRPr lang="en-US" dirty="0" smtClean="0"/>
          </a:p>
          <a:p>
            <a:pPr marL="171450" indent="-171450">
              <a:buFont typeface="Arial" panose="020B0604020202020204" pitchFamily="34" charset="0"/>
              <a:buChar char="•"/>
            </a:pPr>
            <a:r>
              <a:rPr lang="en-US" dirty="0" smtClean="0"/>
              <a:t>There’s an algorithmic technique as </a:t>
            </a:r>
            <a:r>
              <a:rPr lang="en-US" b="1" dirty="0" smtClean="0"/>
              <a:t>well for increasing the likelihood users will find what they’re looking for. Th</a:t>
            </a:r>
            <a:r>
              <a:rPr lang="en-US" dirty="0" smtClean="0"/>
              <a:t>is technique is called </a:t>
            </a:r>
            <a:r>
              <a:rPr lang="en-US" b="1" dirty="0" smtClean="0"/>
              <a:t>stemming or, sometimes, suffix stripping</a:t>
            </a:r>
            <a:r>
              <a:rPr lang="en-US" dirty="0" smtClean="0"/>
              <a:t>. </a:t>
            </a:r>
          </a:p>
          <a:p>
            <a:r>
              <a:rPr lang="en-US" dirty="0" smtClean="0"/>
              <a:t>Most languages have closely related words, known as morphological or inflectional variants, based on a common portion known as a stem, or root word. In English, the stem tends to come at the beginning of words: “swim,” “swimming,” and “swimmer” share the common stem “swim.”</a:t>
            </a:r>
          </a:p>
          <a:p>
            <a:r>
              <a:rPr lang="en-US" dirty="0" smtClean="0"/>
              <a:t>An indexing system that knows how to stem will convert each alternate word form, during text extraction, to a common stem word. The associated query system will also convert words in a query string to the appropriate stem. For example, “swim,” “swimming,” and “swimmer” would all be transformed to “swim.” Some stemming systems can deal with irregular endings as well. </a:t>
            </a:r>
          </a:p>
          <a:p>
            <a:r>
              <a:rPr lang="en-US" b="1" dirty="0" smtClean="0"/>
              <a:t>Stemming not only increases the likelihood of a successful search, it also decreases index size.</a:t>
            </a:r>
          </a:p>
          <a:p>
            <a:r>
              <a:rPr lang="en-US" dirty="0" smtClean="0"/>
              <a:t>Keep in mind that stemming, like a useful list of synonyms, and like a </a:t>
            </a:r>
            <a:r>
              <a:rPr lang="en-US" dirty="0" err="1" smtClean="0"/>
              <a:t>stopword</a:t>
            </a:r>
            <a:r>
              <a:rPr lang="en-US" dirty="0" smtClean="0"/>
              <a:t> list, is language and domain dependent.</a:t>
            </a:r>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9</a:t>
            </a:fld>
            <a:endParaRPr lang="en-US"/>
          </a:p>
        </p:txBody>
      </p:sp>
    </p:spTree>
    <p:extLst>
      <p:ext uri="{BB962C8B-B14F-4D97-AF65-F5344CB8AC3E}">
        <p14:creationId xmlns:p14="http://schemas.microsoft.com/office/powerpoint/2010/main" val="336233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Each entry in a magazine index points you to one or more articles. You can think of an index as a list of terms, with each term followed by a list of the documents it appears in. </a:t>
            </a:r>
          </a:p>
          <a:p>
            <a:r>
              <a:rPr lang="en-US" b="1" dirty="0" smtClean="0"/>
              <a:t>This sort of index, the one that people usually think of, is formally known as an inverted index</a:t>
            </a:r>
            <a:r>
              <a:rPr lang="en-US" dirty="0" smtClean="0"/>
              <a:t>. The term “inverted” refers to the arrangement of information in the index, which is intended to locate documents by matching on terms. This is “inverted” compared to using documents directly: if you pick up a book, you “match” on the document and “locate” all the terms in it.</a:t>
            </a:r>
          </a:p>
          <a:p>
            <a:endParaRPr lang="en-US" dirty="0" smtClean="0"/>
          </a:p>
          <a:p>
            <a:r>
              <a:rPr lang="en-US" dirty="0" smtClean="0"/>
              <a:t>Figure shows an inverted index schematically and depicts a simplified version of how such an index might represent terms from a set of documents.</a:t>
            </a:r>
          </a:p>
          <a:p>
            <a:endParaRPr lang="en-US" dirty="0" smtClean="0"/>
          </a:p>
          <a:p>
            <a:r>
              <a:rPr lang="en-US" dirty="0" smtClean="0"/>
              <a:t>The earliest known use of inverted indexes is 1247 CE, when the first concordance of the Bible was created. Back then the process took the efforts of several hundred monks. (This historical information comes from a scholarly overview of text analysis from the University of Alberta, titled What Is Text Analysis?.)</a:t>
            </a:r>
          </a:p>
          <a:p>
            <a:endParaRPr lang="en-US" dirty="0" smtClean="0"/>
          </a:p>
          <a:p>
            <a:r>
              <a:rPr lang="en-US" dirty="0" smtClean="0"/>
              <a:t>Jos </a:t>
            </a:r>
            <a:r>
              <a:rPr lang="en-US" dirty="0" err="1" smtClean="0"/>
              <a:t>jedan</a:t>
            </a:r>
            <a:r>
              <a:rPr lang="en-US" dirty="0" smtClean="0"/>
              <a:t> </a:t>
            </a:r>
            <a:r>
              <a:rPr lang="en-US" dirty="0" err="1" smtClean="0"/>
              <a:t>slajd</a:t>
            </a:r>
            <a:r>
              <a:rPr lang="en-US" dirty="0" smtClean="0"/>
              <a:t> da se </a:t>
            </a:r>
            <a:r>
              <a:rPr lang="en-US" dirty="0" err="1" smtClean="0"/>
              <a:t>ubaci</a:t>
            </a:r>
            <a:endParaRPr lang="en-US" dirty="0" smtClean="0"/>
          </a:p>
          <a:p>
            <a:endParaRPr lang="en-US" dirty="0" smtClean="0"/>
          </a:p>
          <a:p>
            <a:r>
              <a:rPr lang="en-US" dirty="0" err="1" smtClean="0"/>
              <a:t>Kako</a:t>
            </a:r>
            <a:r>
              <a:rPr lang="en-US" baseline="0" dirty="0" smtClean="0"/>
              <a:t> </a:t>
            </a:r>
            <a:r>
              <a:rPr lang="en-US" baseline="0" dirty="0" err="1" smtClean="0"/>
              <a:t>cemo</a:t>
            </a:r>
            <a:r>
              <a:rPr lang="en-US" baseline="0" dirty="0" smtClean="0"/>
              <a:t> </a:t>
            </a:r>
            <a:r>
              <a:rPr lang="en-US" baseline="0" dirty="0" err="1" smtClean="0"/>
              <a:t>raditi</a:t>
            </a:r>
            <a:r>
              <a:rPr lang="en-US" baseline="0" dirty="0" smtClean="0"/>
              <a:t>:</a:t>
            </a:r>
          </a:p>
          <a:p>
            <a:endParaRPr lang="en-US" baseline="0" dirty="0" smtClean="0"/>
          </a:p>
          <a:p>
            <a:r>
              <a:rPr lang="en-US" baseline="0" dirty="0" smtClean="0"/>
              <a:t>U </a:t>
            </a:r>
            <a:r>
              <a:rPr lang="en-US" baseline="0" dirty="0" err="1" smtClean="0"/>
              <a:t>grupe</a:t>
            </a:r>
            <a:r>
              <a:rPr lang="en-US" baseline="0" dirty="0" smtClean="0"/>
              <a:t> ide </a:t>
            </a:r>
            <a:r>
              <a:rPr lang="en-US" baseline="0" dirty="0" err="1" smtClean="0"/>
              <a:t>zbog</a:t>
            </a:r>
            <a:r>
              <a:rPr lang="en-US" baseline="0" dirty="0" smtClean="0"/>
              <a:t> RAM-a </a:t>
            </a:r>
            <a:r>
              <a:rPr lang="en-US" baseline="0" dirty="0" err="1" smtClean="0"/>
              <a:t>i</a:t>
            </a:r>
            <a:r>
              <a:rPr lang="en-US" baseline="0" dirty="0" smtClean="0"/>
              <a:t> </a:t>
            </a:r>
            <a:r>
              <a:rPr lang="en-US" baseline="0" dirty="0" err="1" smtClean="0"/>
              <a:t>ostalih</a:t>
            </a:r>
            <a:r>
              <a:rPr lang="en-US" baseline="0" dirty="0" smtClean="0"/>
              <a:t> </a:t>
            </a:r>
            <a:r>
              <a:rPr lang="en-US" baseline="0" dirty="0" err="1" smtClean="0"/>
              <a:t>stvari</a:t>
            </a:r>
            <a:r>
              <a:rPr lang="en-US" baseline="0" dirty="0" smtClean="0"/>
              <a:t> </a:t>
            </a:r>
            <a:r>
              <a:rPr lang="en-US" baseline="0" dirty="0" err="1" smtClean="0"/>
              <a:t>koje</a:t>
            </a:r>
            <a:r>
              <a:rPr lang="en-US" baseline="0" dirty="0" smtClean="0"/>
              <a:t> </a:t>
            </a:r>
            <a:r>
              <a:rPr lang="en-US" baseline="0" dirty="0" err="1" smtClean="0"/>
              <a:t>su</a:t>
            </a:r>
            <a:r>
              <a:rPr lang="en-US" baseline="0" dirty="0" smtClean="0"/>
              <a:t> </a:t>
            </a:r>
            <a:r>
              <a:rPr lang="en-US" baseline="0" dirty="0" err="1" smtClean="0"/>
              <a:t>potrebne</a:t>
            </a:r>
            <a:r>
              <a:rPr lang="en-US" baseline="0" dirty="0" smtClean="0"/>
              <a:t> </a:t>
            </a:r>
            <a:r>
              <a:rPr lang="en-US" baseline="0" dirty="0" err="1" smtClean="0"/>
              <a:t>za</a:t>
            </a:r>
            <a:r>
              <a:rPr lang="en-US" baseline="0" dirty="0" smtClean="0"/>
              <a:t> </a:t>
            </a:r>
            <a:r>
              <a:rPr lang="en-US" baseline="0" dirty="0" err="1" smtClean="0"/>
              <a:t>kompresiju</a:t>
            </a:r>
            <a:r>
              <a:rPr lang="en-US" baseline="0" dirty="0" smtClean="0"/>
              <a:t> </a:t>
            </a:r>
            <a:r>
              <a:rPr lang="en-US" baseline="0" dirty="0" err="1" smtClean="0"/>
              <a:t>mnogo</a:t>
            </a:r>
            <a:r>
              <a:rPr lang="en-US" baseline="0" dirty="0" smtClean="0"/>
              <a:t> </a:t>
            </a:r>
            <a:r>
              <a:rPr lang="en-US" baseline="0" dirty="0" err="1" smtClean="0"/>
              <a:t>dokumenata</a:t>
            </a:r>
            <a:endParaRPr lang="en-US" baseline="0" dirty="0" smtClean="0"/>
          </a:p>
          <a:p>
            <a:endParaRPr lang="en-US" baseline="0" dirty="0" smtClean="0"/>
          </a:p>
          <a:p>
            <a:r>
              <a:rPr lang="en-US" baseline="0" dirty="0" smtClean="0"/>
              <a:t>The short answer is no. Computers can easily construct a concordance (a list of words or phrases and where they appear), but this is not an index, and is not very useful to someone looking for information. The so-called automatic indexing software programs now appearing on the market are simply not up to the task of indexing a book. Book indexing involves a little bit of manipulating words appearing in a text, which computers can do, and a lot of understanding and organizing the ideas and information in the text, which computers cannot do and will not do for many years to come. An example of the difference is that a book on protective gloves for occupational use might have a chapter discussing surgical gloves, how they get punctured and how they are tested for integrity, but might never use the word holes. Yet a user of the book would expect to find this word in the index and be directed to the appropriate chapter. The indexer handles dozens or hundreds of such issues in every book.</a:t>
            </a:r>
          </a:p>
          <a:p>
            <a:endParaRPr lang="en-US" baseline="0" dirty="0" smtClean="0"/>
          </a:p>
          <a:p>
            <a:r>
              <a:rPr lang="en-US" baseline="0" dirty="0" smtClean="0"/>
              <a:t>Where the text is already on computer disk, the indexing features of word processing programs can ease the handling of page numbers and sorting, but the real indexing work is still done by the human. Powerful dedicated software is also available for personal computers to aid the professional indexer in constructing, sorting, editing and formatting the index, whether from hard-copy text or computer files. Many indexers use one of the programs listed on the Indexing Software page.</a:t>
            </a:r>
          </a:p>
          <a:p>
            <a:endParaRPr lang="en-US" baseline="0" dirty="0" smtClean="0"/>
          </a:p>
          <a:p>
            <a:r>
              <a:rPr lang="en-US" baseline="0" dirty="0" smtClean="0"/>
              <a:t>Automated indexing was never intended to produce back-of-the-book indexes. As </a:t>
            </a:r>
            <a:r>
              <a:rPr lang="en-US" baseline="0" dirty="0" err="1" smtClean="0"/>
              <a:t>Indexicon</a:t>
            </a:r>
            <a:r>
              <a:rPr lang="en-US" baseline="0" dirty="0" smtClean="0"/>
              <a:t> demonstrates so well, back-of-the-book indexes cannot be automatically generated.</a:t>
            </a:r>
          </a:p>
          <a:p>
            <a:r>
              <a:rPr lang="en-US" baseline="0" dirty="0" smtClean="0"/>
              <a:t>–Nancy </a:t>
            </a:r>
            <a:r>
              <a:rPr lang="en-US" baseline="0" dirty="0" err="1" smtClean="0"/>
              <a:t>Mulvany</a:t>
            </a:r>
            <a:r>
              <a:rPr lang="en-US" baseline="0" dirty="0" smtClean="0"/>
              <a:t> and Jessica </a:t>
            </a:r>
            <a:r>
              <a:rPr lang="en-US" baseline="0" dirty="0" err="1" smtClean="0"/>
              <a:t>Milstead</a:t>
            </a:r>
            <a:r>
              <a:rPr lang="en-US" baseline="0" dirty="0" smtClean="0"/>
              <a:t>, review of </a:t>
            </a:r>
            <a:r>
              <a:rPr lang="en-US" baseline="0" dirty="0" err="1" smtClean="0"/>
              <a:t>Indexicon</a:t>
            </a:r>
            <a:r>
              <a:rPr lang="en-US" baseline="0" dirty="0" smtClean="0"/>
              <a:t>, Key Words, Sep/Oct 1994</a:t>
            </a:r>
          </a:p>
          <a:p>
            <a:r>
              <a:rPr lang="en-US" baseline="0" dirty="0" err="1" smtClean="0"/>
              <a:t>Sve</a:t>
            </a:r>
            <a:r>
              <a:rPr lang="en-US" baseline="0" dirty="0" smtClean="0"/>
              <a:t> </a:t>
            </a:r>
            <a:r>
              <a:rPr lang="en-US" baseline="0" dirty="0" err="1" smtClean="0"/>
              <a:t>rarovane</a:t>
            </a:r>
            <a:r>
              <a:rPr lang="en-US" baseline="0" dirty="0" smtClean="0"/>
              <a:t> </a:t>
            </a:r>
            <a:r>
              <a:rPr lang="en-US" baseline="0" dirty="0" err="1" smtClean="0"/>
              <a:t>grupe</a:t>
            </a:r>
            <a:r>
              <a:rPr lang="en-US" baseline="0" dirty="0" smtClean="0"/>
              <a:t> </a:t>
            </a:r>
            <a:r>
              <a:rPr lang="en-US" baseline="0" dirty="0" err="1" smtClean="0"/>
              <a:t>imaju</a:t>
            </a:r>
            <a:r>
              <a:rPr lang="en-US" baseline="0" dirty="0" smtClean="0"/>
              <a:t> </a:t>
            </a:r>
            <a:r>
              <a:rPr lang="en-US" baseline="0" dirty="0" err="1" smtClean="0"/>
              <a:t>svoj</a:t>
            </a:r>
            <a:r>
              <a:rPr lang="en-US" baseline="0" dirty="0" smtClean="0"/>
              <a:t> index </a:t>
            </a:r>
            <a:r>
              <a:rPr lang="en-US" baseline="0" dirty="0" err="1" smtClean="0"/>
              <a:t>koji</a:t>
            </a:r>
            <a:r>
              <a:rPr lang="en-US" baseline="0" dirty="0" smtClean="0"/>
              <a:t> </a:t>
            </a:r>
            <a:r>
              <a:rPr lang="en-US" baseline="0" dirty="0" err="1" smtClean="0"/>
              <a:t>upucuje</a:t>
            </a:r>
            <a:r>
              <a:rPr lang="en-US" baseline="0" dirty="0" smtClean="0"/>
              <a:t> </a:t>
            </a:r>
            <a:r>
              <a:rPr lang="en-US" baseline="0" dirty="0" err="1" smtClean="0"/>
              <a:t>na</a:t>
            </a:r>
            <a:r>
              <a:rPr lang="en-US" baseline="0" dirty="0" smtClean="0"/>
              <a:t> </a:t>
            </a:r>
            <a:r>
              <a:rPr lang="en-US" baseline="0" dirty="0" err="1" smtClean="0"/>
              <a:t>knjigu</a:t>
            </a:r>
            <a:r>
              <a:rPr lang="en-US" baseline="0" dirty="0" smtClean="0"/>
              <a:t> </a:t>
            </a:r>
            <a:r>
              <a:rPr lang="en-US" baseline="0" dirty="0" err="1" smtClean="0"/>
              <a:t>i</a:t>
            </a:r>
            <a:r>
              <a:rPr lang="en-US" baseline="0" dirty="0" smtClean="0"/>
              <a:t> </a:t>
            </a:r>
            <a:r>
              <a:rPr lang="en-US" baseline="0" dirty="0" err="1" smtClean="0"/>
              <a:t>postoji</a:t>
            </a:r>
            <a:r>
              <a:rPr lang="en-US" baseline="0" dirty="0" smtClean="0"/>
              <a:t> </a:t>
            </a:r>
            <a:r>
              <a:rPr lang="en-US" baseline="0" dirty="0" err="1" smtClean="0"/>
              <a:t>globalni</a:t>
            </a:r>
            <a:r>
              <a:rPr lang="en-US" baseline="0" dirty="0" smtClean="0"/>
              <a:t> </a:t>
            </a:r>
            <a:r>
              <a:rPr lang="en-US" baseline="0" dirty="0" err="1" smtClean="0"/>
              <a:t>indeks</a:t>
            </a:r>
            <a:r>
              <a:rPr lang="en-US" baseline="0" dirty="0" smtClean="0"/>
              <a:t> </a:t>
            </a:r>
            <a:r>
              <a:rPr lang="en-US" baseline="0" dirty="0" err="1" smtClean="0"/>
              <a:t>koji</a:t>
            </a:r>
            <a:r>
              <a:rPr lang="en-US" baseline="0" dirty="0" smtClean="0"/>
              <a:t> </a:t>
            </a:r>
            <a:r>
              <a:rPr lang="en-US" baseline="0" dirty="0" err="1" smtClean="0"/>
              <a:t>upucuje</a:t>
            </a:r>
            <a:r>
              <a:rPr lang="en-US" baseline="0" dirty="0" smtClean="0"/>
              <a:t> </a:t>
            </a:r>
            <a:r>
              <a:rPr lang="en-US" baseline="0" dirty="0" err="1" smtClean="0"/>
              <a:t>na</a:t>
            </a:r>
            <a:r>
              <a:rPr lang="en-US" baseline="0" dirty="0" smtClean="0"/>
              <a:t> </a:t>
            </a:r>
            <a:r>
              <a:rPr lang="en-US" baseline="0" dirty="0" err="1" smtClean="0"/>
              <a:t>grupu</a:t>
            </a:r>
            <a:r>
              <a:rPr lang="en-US" baseline="0" dirty="0" smtClean="0"/>
              <a:t>;</a:t>
            </a:r>
          </a:p>
          <a:p>
            <a:endParaRPr lang="en-US" baseline="0" dirty="0" smtClean="0"/>
          </a:p>
          <a:p>
            <a:r>
              <a:rPr lang="en-US" baseline="0" dirty="0" smtClean="0"/>
              <a:t>	  </a:t>
            </a:r>
            <a:r>
              <a:rPr lang="en-US" baseline="0" dirty="0" err="1" smtClean="0"/>
              <a:t>indeks</a:t>
            </a:r>
            <a:r>
              <a:rPr lang="en-US" baseline="0" dirty="0" smtClean="0"/>
              <a:t> </a:t>
            </a:r>
            <a:r>
              <a:rPr lang="en-US" baseline="0" dirty="0" err="1" smtClean="0"/>
              <a:t>za</a:t>
            </a:r>
            <a:r>
              <a:rPr lang="en-US" baseline="0" dirty="0" smtClean="0"/>
              <a:t> A</a:t>
            </a:r>
          </a:p>
          <a:p>
            <a:r>
              <a:rPr lang="en-US" baseline="0" dirty="0" smtClean="0"/>
              <a:t>	&lt;---A-</a:t>
            </a:r>
            <a:r>
              <a:rPr lang="en-US" baseline="0" dirty="0" smtClean="0">
                <a:sym typeface="Wingdings" panose="05000000000000000000" pitchFamily="2" charset="2"/>
              </a:rPr>
              <a:t>--&gt;</a:t>
            </a:r>
            <a:endParaRPr lang="en-US" baseline="0" dirty="0" smtClean="0"/>
          </a:p>
          <a:p>
            <a:r>
              <a:rPr lang="en-US" baseline="0" dirty="0" smtClean="0"/>
              <a:t>               	\/         \/</a:t>
            </a:r>
          </a:p>
          <a:p>
            <a:r>
              <a:rPr lang="en-US" baseline="0" dirty="0" smtClean="0"/>
              <a:t>                    B         C</a:t>
            </a:r>
            <a:endParaRPr lang="en-US" dirty="0" smtClean="0"/>
          </a:p>
          <a:p>
            <a:r>
              <a:rPr lang="en-US" dirty="0" smtClean="0"/>
              <a:t>          </a:t>
            </a:r>
            <a:r>
              <a:rPr lang="en-US" dirty="0" err="1" smtClean="0"/>
              <a:t>indeks</a:t>
            </a:r>
            <a:r>
              <a:rPr lang="en-US" dirty="0" smtClean="0"/>
              <a:t> </a:t>
            </a:r>
            <a:r>
              <a:rPr lang="en-US" dirty="0" err="1" smtClean="0"/>
              <a:t>za</a:t>
            </a:r>
            <a:r>
              <a:rPr lang="en-US" dirty="0" smtClean="0"/>
              <a:t> B     </a:t>
            </a:r>
            <a:r>
              <a:rPr lang="en-US" dirty="0" err="1" smtClean="0"/>
              <a:t>indeks</a:t>
            </a:r>
            <a:r>
              <a:rPr lang="en-US" dirty="0" smtClean="0"/>
              <a:t> </a:t>
            </a:r>
            <a:r>
              <a:rPr lang="en-US" dirty="0" err="1" smtClean="0"/>
              <a:t>za</a:t>
            </a:r>
            <a:r>
              <a:rPr lang="en-US" dirty="0" smtClean="0"/>
              <a:t> C   </a:t>
            </a:r>
          </a:p>
          <a:p>
            <a:endParaRPr lang="en-US" dirty="0"/>
          </a:p>
        </p:txBody>
      </p:sp>
      <p:sp>
        <p:nvSpPr>
          <p:cNvPr id="4" name="Slide Number Placeholder 3"/>
          <p:cNvSpPr>
            <a:spLocks noGrp="1"/>
          </p:cNvSpPr>
          <p:nvPr>
            <p:ph type="sldNum" sz="quarter" idx="10"/>
          </p:nvPr>
        </p:nvSpPr>
        <p:spPr/>
        <p:txBody>
          <a:bodyPr/>
          <a:lstStyle/>
          <a:p>
            <a:fld id="{66D34890-1C84-42C7-8860-045F160CC8D9}" type="slidenum">
              <a:rPr lang="en-US" smtClean="0"/>
              <a:pPr/>
              <a:t>10</a:t>
            </a:fld>
            <a:endParaRPr lang="en-US"/>
          </a:p>
        </p:txBody>
      </p:sp>
    </p:spTree>
    <p:extLst>
      <p:ext uri="{BB962C8B-B14F-4D97-AF65-F5344CB8AC3E}">
        <p14:creationId xmlns:p14="http://schemas.microsoft.com/office/powerpoint/2010/main" val="195684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This figure illustrates two indexes that each represent a different corpus. You can also create two indexes on the same corpus to include in a group. For example, one index might contain only article titles and another might contain article body text. If you create an index group with these two indexes, searches on it would cover both sorts of content. An index "group" containing only the title index would let a user find articles based strictly on titles.</a:t>
            </a:r>
          </a:p>
          <a:p>
            <a:endParaRPr lang="en-US" dirty="0" smtClean="0"/>
          </a:p>
          <a:p>
            <a:r>
              <a:rPr lang="en-US" dirty="0" smtClean="0"/>
              <a:t>Just as a librarian doesn’t read magazines when searching for an article (but goes straight to an index instead), an IR system doesn’t scan the documents in a corpus during a search. So there is a lag between the time of text extraction during index construction and the time of index scanning during a search. Depending on how volatile the information is in a corpus, and how quickly a user expects a search response, an application that uses an IR system may want to refresh its indexes before invoking a search.</a:t>
            </a:r>
          </a:p>
          <a:p>
            <a:endParaRPr lang="en-US" dirty="0" smtClean="0"/>
          </a:p>
          <a:p>
            <a:r>
              <a:rPr lang="en-US" dirty="0" smtClean="0"/>
              <a:t>Often, the best time to refresh an index is after a change is made to any of its referenced documents. This is appropriate when an application exerts exclusive control over creating, deleting, and editing its documents. Spotlight, for example, uses this strategy whenever a document is changed, added to, or deleted from the OS X file system.</a:t>
            </a:r>
          </a:p>
          <a:p>
            <a:endParaRPr lang="en-US" dirty="0" smtClean="0"/>
          </a:p>
        </p:txBody>
      </p:sp>
      <p:sp>
        <p:nvSpPr>
          <p:cNvPr id="4" name="Slide Number Placeholder 3"/>
          <p:cNvSpPr>
            <a:spLocks noGrp="1"/>
          </p:cNvSpPr>
          <p:nvPr>
            <p:ph type="sldNum" sz="quarter" idx="10"/>
          </p:nvPr>
        </p:nvSpPr>
        <p:spPr/>
        <p:txBody>
          <a:bodyPr/>
          <a:lstStyle/>
          <a:p>
            <a:fld id="{66D34890-1C84-42C7-8860-045F160CC8D9}" type="slidenum">
              <a:rPr lang="en-US" smtClean="0"/>
              <a:pPr/>
              <a:t>11</a:t>
            </a:fld>
            <a:endParaRPr lang="en-US"/>
          </a:p>
        </p:txBody>
      </p:sp>
    </p:spTree>
    <p:extLst>
      <p:ext uri="{BB962C8B-B14F-4D97-AF65-F5344CB8AC3E}">
        <p14:creationId xmlns:p14="http://schemas.microsoft.com/office/powerpoint/2010/main" val="121180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 digital signal processing, data compression, source coding or bit-rate reduction involves encoding information using fewer bits than the original representation.</a:t>
            </a:r>
          </a:p>
          <a:p>
            <a:r>
              <a:rPr lang="en-US" b="1" dirty="0" smtClean="0"/>
              <a:t>The process of reducing the size of a data file is referred to as data compression</a:t>
            </a:r>
            <a:r>
              <a:rPr lang="en-US" dirty="0" smtClean="0"/>
              <a:t>. </a:t>
            </a:r>
          </a:p>
          <a:p>
            <a:r>
              <a:rPr lang="en-US" b="1" dirty="0" smtClean="0"/>
              <a:t>Compression can be either </a:t>
            </a:r>
            <a:r>
              <a:rPr lang="en-US" b="1" dirty="0" err="1" smtClean="0"/>
              <a:t>lossy</a:t>
            </a:r>
            <a:r>
              <a:rPr lang="en-US" b="1" dirty="0" smtClean="0"/>
              <a:t> or lossless. Lossless compression reduces bits by identifying and eliminating statistical redundancy. No information is lost in lossless compression. </a:t>
            </a:r>
          </a:p>
          <a:p>
            <a:r>
              <a:rPr lang="en-US" b="1" dirty="0" err="1" smtClean="0"/>
              <a:t>Lossy</a:t>
            </a:r>
            <a:r>
              <a:rPr lang="en-US" b="1" dirty="0" smtClean="0"/>
              <a:t> compression reduces bits by identifying unnecessary information and removing it. </a:t>
            </a:r>
            <a:endParaRPr lang="en-US" dirty="0" smtClean="0"/>
          </a:p>
          <a:p>
            <a:r>
              <a:rPr lang="en-US" b="1" dirty="0" smtClean="0"/>
              <a:t>Compression is useful because it helps reduce resource usage, such as data storage space or transmission capacity</a:t>
            </a:r>
            <a:r>
              <a:rPr lang="en-US" dirty="0" smtClean="0"/>
              <a:t>. Because compressed data must be decompressed to use, this extra processing imposes computational or other costs through decompression; this situation is far from being a free lunch. Data compression is subject to a space–time complexity trade-off. The design of data compression schemes involves trade-offs among various factors, including the degree of compression, the amount of distortion introduced (when using </a:t>
            </a:r>
            <a:r>
              <a:rPr lang="en-US" dirty="0" err="1" smtClean="0"/>
              <a:t>lossy</a:t>
            </a:r>
            <a:r>
              <a:rPr lang="en-US" dirty="0" smtClean="0"/>
              <a:t> data compression), and the computational resources required to compress and </a:t>
            </a:r>
            <a:r>
              <a:rPr lang="en-US" dirty="0" err="1" smtClean="0"/>
              <a:t>uncompress</a:t>
            </a:r>
            <a:r>
              <a:rPr lang="en-US" dirty="0" smtClean="0"/>
              <a:t> the data. </a:t>
            </a:r>
          </a:p>
          <a:p>
            <a:endParaRPr lang="en-US" dirty="0" smtClean="0"/>
          </a:p>
          <a:p>
            <a:r>
              <a:rPr lang="en-US" dirty="0" smtClean="0"/>
              <a:t>Compression techniques work by finding repeated patterns in the data and encoding the duplications more compactly. The Burrows–Wheeler transform (BWT, also called block-sorting compression) rearranges a character string into runs of similar characters. This is useful for compression, since it tends to be easy to compress a string that has runs of repeated characters by techniques such as move-to-front transform and run-length encoding. More importantly, the transformation is reversible, without needing to store any additional data. The BWT is thus a "free" method of improving the efficiency of text compression algorithms, costing only some extra computation.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6D34890-1C84-42C7-8860-045F160CC8D9}" type="slidenum">
              <a:rPr lang="en-US" smtClean="0"/>
              <a:pPr/>
              <a:t>12</a:t>
            </a:fld>
            <a:endParaRPr lang="en-US"/>
          </a:p>
        </p:txBody>
      </p:sp>
    </p:spTree>
    <p:extLst>
      <p:ext uri="{BB962C8B-B14F-4D97-AF65-F5344CB8AC3E}">
        <p14:creationId xmlns:p14="http://schemas.microsoft.com/office/powerpoint/2010/main" val="108402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F1763A-79A4-4B47-87D7-3E7CCA6849C3}" type="datetimeFigureOut">
              <a:rPr lang="en-US" smtClean="0"/>
              <a:pPr/>
              <a:t>6/19/15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6AF6D5-4F09-4A1D-BD48-50AE5693D4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F1763A-79A4-4B47-87D7-3E7CCA6849C3}"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F1763A-79A4-4B47-87D7-3E7CCA6849C3}"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F1763A-79A4-4B47-87D7-3E7CCA6849C3}"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F1763A-79A4-4B47-87D7-3E7CCA6849C3}" type="datetimeFigureOut">
              <a:rPr lang="en-US" smtClean="0"/>
              <a:pPr/>
              <a:t>6/19/15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6AF6D5-4F09-4A1D-BD48-50AE5693D4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F1763A-79A4-4B47-87D7-3E7CCA6849C3}"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F1763A-79A4-4B47-87D7-3E7CCA6849C3}" type="datetimeFigureOut">
              <a:rPr lang="en-US" smtClean="0"/>
              <a:pPr/>
              <a:t>6/19/15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F1763A-79A4-4B47-87D7-3E7CCA6849C3}" type="datetimeFigureOut">
              <a:rPr lang="en-US" smtClean="0"/>
              <a:pPr/>
              <a:t>6/19/15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1763A-79A4-4B47-87D7-3E7CCA6849C3}" type="datetimeFigureOut">
              <a:rPr lang="en-US" smtClean="0"/>
              <a:pPr/>
              <a:t>6/19/15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F1763A-79A4-4B47-87D7-3E7CCA6849C3}"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6AF6D5-4F09-4A1D-BD48-50AE5693D4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F1763A-79A4-4B47-87D7-3E7CCA6849C3}" type="datetimeFigureOut">
              <a:rPr lang="en-US" smtClean="0"/>
              <a:pPr/>
              <a:t>6/19/15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6AF6D5-4F09-4A1D-BD48-50AE5693D4E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F1763A-79A4-4B47-87D7-3E7CCA6849C3}" type="datetimeFigureOut">
              <a:rPr lang="en-US" smtClean="0"/>
              <a:pPr/>
              <a:t>6/19/15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6AF6D5-4F09-4A1D-BD48-50AE5693D4E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2514600"/>
            <a:ext cx="6609053" cy="1631216"/>
          </a:xfrm>
          <a:prstGeom prst="rect">
            <a:avLst/>
          </a:prstGeom>
        </p:spPr>
        <p:txBody>
          <a:bodyPr wrap="none">
            <a:spAutoFit/>
          </a:bodyPr>
          <a:lstStyle/>
          <a:p>
            <a:pPr algn="ctr"/>
            <a:r>
              <a:rPr lang="en-US" sz="5000" b="1" dirty="0" smtClean="0">
                <a:solidFill>
                  <a:prstClr val="black"/>
                </a:solidFill>
                <a:effectLst>
                  <a:outerShdw blurRad="38100" dist="38100" dir="2700000" algn="tl">
                    <a:srgbClr val="000000">
                      <a:alpha val="43137"/>
                    </a:srgbClr>
                  </a:outerShdw>
                </a:effectLst>
                <a:latin typeface="Calibri" pitchFamily="34" charset="0"/>
                <a:cs typeface="Calibri" pitchFamily="34" charset="0"/>
              </a:rPr>
              <a:t>International Young  </a:t>
            </a:r>
          </a:p>
          <a:p>
            <a:pPr algn="ctr"/>
            <a:r>
              <a:rPr lang="en-US" sz="5000" b="1" dirty="0" smtClean="0">
                <a:solidFill>
                  <a:prstClr val="black"/>
                </a:solidFill>
                <a:effectLst>
                  <a:outerShdw blurRad="38100" dist="38100" dir="2700000" algn="tl">
                    <a:srgbClr val="000000">
                      <a:alpha val="43137"/>
                    </a:srgbClr>
                  </a:outerShdw>
                </a:effectLst>
                <a:latin typeface="Calibri" pitchFamily="34" charset="0"/>
                <a:cs typeface="Calibri" pitchFamily="34" charset="0"/>
              </a:rPr>
              <a:t>Naturalists’ Tournament</a:t>
            </a:r>
            <a:endParaRPr lang="en-US" sz="5000" dirty="0">
              <a:solidFill>
                <a:prstClr val="black"/>
              </a:solidFill>
              <a:effectLst>
                <a:outerShdw blurRad="38100" dist="38100" dir="2700000" algn="tl">
                  <a:srgbClr val="000000">
                    <a:alpha val="43137"/>
                  </a:srgbClr>
                </a:outerShdw>
              </a:effectLst>
            </a:endParaRPr>
          </a:p>
        </p:txBody>
      </p:sp>
      <p:sp>
        <p:nvSpPr>
          <p:cNvPr id="7" name="Rectangle 6"/>
          <p:cNvSpPr/>
          <p:nvPr/>
        </p:nvSpPr>
        <p:spPr>
          <a:xfrm>
            <a:off x="228600" y="4267200"/>
            <a:ext cx="8915400" cy="1938992"/>
          </a:xfrm>
          <a:prstGeom prst="rect">
            <a:avLst/>
          </a:prstGeom>
        </p:spPr>
        <p:txBody>
          <a:bodyPr wrap="square">
            <a:spAutoFit/>
          </a:bodyPr>
          <a:lstStyle/>
          <a:p>
            <a:pPr algn="ctr"/>
            <a:r>
              <a:rPr lang="en-US" sz="4800" b="1" u="sng" dirty="0" smtClean="0">
                <a:solidFill>
                  <a:schemeClr val="bg1"/>
                </a:solidFill>
                <a:effectLst>
                  <a:outerShdw blurRad="38100" dist="38100" dir="2700000" algn="tl">
                    <a:srgbClr val="000000">
                      <a:alpha val="43137"/>
                    </a:srgbClr>
                  </a:outerShdw>
                </a:effectLst>
                <a:latin typeface="Calibri" pitchFamily="34" charset="0"/>
              </a:rPr>
              <a:t>8. Library</a:t>
            </a:r>
            <a:endParaRPr lang="en-US" sz="4800" b="1" u="sng" dirty="0" smtClean="0">
              <a:solidFill>
                <a:schemeClr val="bg1"/>
              </a:solidFill>
              <a:effectLst>
                <a:outerShdw blurRad="38100" dist="38100" dir="2700000" algn="tl">
                  <a:srgbClr val="000000">
                    <a:alpha val="43137"/>
                  </a:srgbClr>
                </a:outerShdw>
              </a:effectLst>
              <a:latin typeface="Calibri" pitchFamily="34" charset="0"/>
              <a:cs typeface="Calibri" pitchFamily="34" charset="0"/>
            </a:endParaRPr>
          </a:p>
          <a:p>
            <a:r>
              <a:rPr lang="en-US" sz="3600" b="1" dirty="0" smtClean="0">
                <a:solidFill>
                  <a:prstClr val="black"/>
                </a:solidFill>
                <a:latin typeface="Calibri" pitchFamily="34" charset="0"/>
                <a:cs typeface="Calibri" pitchFamily="34" charset="0"/>
              </a:rPr>
              <a:t>                              </a:t>
            </a:r>
            <a:r>
              <a:rPr lang="en-US" sz="3600" b="1" dirty="0" smtClean="0">
                <a:solidFill>
                  <a:prstClr val="black"/>
                </a:solidFill>
                <a:effectLst>
                  <a:outerShdw blurRad="38100" dist="38100" dir="2700000" algn="tl">
                    <a:srgbClr val="000000">
                      <a:alpha val="43137"/>
                    </a:srgbClr>
                  </a:outerShdw>
                </a:effectLst>
                <a:latin typeface="Calibri" pitchFamily="34" charset="0"/>
                <a:cs typeface="Calibri" pitchFamily="34" charset="0"/>
              </a:rPr>
              <a:t>Serbian team          </a:t>
            </a:r>
          </a:p>
          <a:p>
            <a:r>
              <a:rPr lang="en-US" sz="3600" b="1" dirty="0" smtClean="0">
                <a:solidFill>
                  <a:prstClr val="black"/>
                </a:solidFill>
                <a:effectLst>
                  <a:outerShdw blurRad="38100" dist="38100" dir="2700000" algn="tl">
                    <a:srgbClr val="000000">
                      <a:alpha val="43137"/>
                    </a:srgbClr>
                  </a:outerShdw>
                </a:effectLst>
                <a:latin typeface="Calibri" pitchFamily="34" charset="0"/>
                <a:cs typeface="Calibri" pitchFamily="34" charset="0"/>
              </a:rPr>
              <a:t>            Regional Center For Talented Youth</a:t>
            </a:r>
            <a:endParaRPr lang="en-US" sz="3600" b="1" dirty="0">
              <a:solidFill>
                <a:prstClr val="black"/>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8" name="Group 9"/>
          <p:cNvGrpSpPr/>
          <p:nvPr/>
        </p:nvGrpSpPr>
        <p:grpSpPr>
          <a:xfrm>
            <a:off x="457200" y="457200"/>
            <a:ext cx="8229600" cy="1266377"/>
            <a:chOff x="830801" y="546569"/>
            <a:chExt cx="7456567" cy="1045351"/>
          </a:xfrm>
        </p:grpSpPr>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86" y="546570"/>
              <a:ext cx="1570882" cy="10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 Institucije.png"/>
            <p:cNvPicPr>
              <a:picLocks noChangeAspect="1"/>
            </p:cNvPicPr>
            <p:nvPr/>
          </p:nvPicPr>
          <p:blipFill rotWithShape="1">
            <a:blip r:embed="rId3" cstate="print"/>
            <a:srcRect l="6556"/>
            <a:stretch/>
          </p:blipFill>
          <p:spPr>
            <a:xfrm>
              <a:off x="830801" y="546569"/>
              <a:ext cx="1155162" cy="1042417"/>
            </a:xfrm>
            <a:prstGeom prst="rect">
              <a:avLst/>
            </a:prstGeom>
          </p:spPr>
        </p:pic>
        <p:pic>
          <p:nvPicPr>
            <p:cNvPr id="11" name="Picture 2"/>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339"/>
            <a:stretch/>
          </p:blipFill>
          <p:spPr bwMode="auto">
            <a:xfrm>
              <a:off x="830801" y="1314155"/>
              <a:ext cx="1155161" cy="2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2" descr="http://www.iynt.org/belgrade/logo_2015_draft_small.jpg"/>
          <p:cNvPicPr>
            <a:picLocks noChangeAspect="1" noChangeArrowheads="1"/>
          </p:cNvPicPr>
          <p:nvPr/>
        </p:nvPicPr>
        <p:blipFill>
          <a:blip r:embed="rId5" cstate="print"/>
          <a:srcRect/>
          <a:stretch>
            <a:fillRect/>
          </a:stretch>
        </p:blipFill>
        <p:spPr bwMode="auto">
          <a:xfrm>
            <a:off x="1828800" y="533400"/>
            <a:ext cx="4389120" cy="121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908720"/>
            <a:ext cx="4762872" cy="854968"/>
          </a:xfrm>
        </p:spPr>
        <p:txBody>
          <a:bodyPr/>
          <a:lstStyle/>
          <a:p>
            <a:r>
              <a:rPr lang="en-US" b="1" dirty="0" smtClean="0"/>
              <a:t>Inverted index</a:t>
            </a:r>
            <a:endParaRPr lang="en-US" b="1"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71650" y="2001044"/>
            <a:ext cx="56007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72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0728"/>
            <a:ext cx="7211144" cy="866360"/>
          </a:xfrm>
        </p:spPr>
        <p:txBody>
          <a:bodyPr/>
          <a:lstStyle/>
          <a:p>
            <a:r>
              <a:rPr lang="en-US" b="1" dirty="0" smtClean="0"/>
              <a:t>Searching multiple indexes</a:t>
            </a:r>
            <a:endParaRPr lang="en-US" b="1"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920280"/>
            <a:ext cx="4176464" cy="469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50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836712"/>
            <a:ext cx="5266928" cy="1080120"/>
          </a:xfrm>
        </p:spPr>
        <p:txBody>
          <a:bodyPr>
            <a:normAutofit/>
          </a:bodyPr>
          <a:lstStyle/>
          <a:p>
            <a:r>
              <a:rPr lang="en-US" b="1" dirty="0" smtClean="0"/>
              <a:t>Data compression</a:t>
            </a:r>
            <a:endParaRPr lang="en-US"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645" y="2492896"/>
            <a:ext cx="5018644" cy="427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5643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762872" cy="1143000"/>
          </a:xfrm>
        </p:spPr>
        <p:txBody>
          <a:bodyPr/>
          <a:lstStyle/>
          <a:p>
            <a:r>
              <a:rPr lang="en-US" b="1" dirty="0" smtClean="0"/>
              <a:t>Data compression</a:t>
            </a:r>
            <a:endParaRPr lang="en-US" b="1"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348880"/>
            <a:ext cx="5256816" cy="315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3356992"/>
            <a:ext cx="2808312" cy="1323439"/>
          </a:xfrm>
          <a:prstGeom prst="rect">
            <a:avLst/>
          </a:prstGeom>
          <a:noFill/>
        </p:spPr>
        <p:txBody>
          <a:bodyPr wrap="square" rtlCol="0">
            <a:spAutoFit/>
          </a:bodyPr>
          <a:lstStyle/>
          <a:p>
            <a:pPr marL="571500" indent="-571500">
              <a:buFont typeface="Arial" panose="020B0604020202020204" pitchFamily="34" charset="0"/>
              <a:buChar char="•"/>
            </a:pPr>
            <a:r>
              <a:rPr lang="en-US" sz="4000" b="1" dirty="0" smtClean="0">
                <a:solidFill>
                  <a:schemeClr val="tx2"/>
                </a:solidFill>
                <a:latin typeface="+mj-lt"/>
              </a:rPr>
              <a:t>Lossless</a:t>
            </a:r>
          </a:p>
          <a:p>
            <a:pPr marL="571500" indent="-571500">
              <a:buFont typeface="Arial" panose="020B0604020202020204" pitchFamily="34" charset="0"/>
              <a:buChar char="•"/>
            </a:pPr>
            <a:r>
              <a:rPr lang="en-US" sz="4000" b="1" dirty="0" err="1" smtClean="0">
                <a:solidFill>
                  <a:schemeClr val="tx2"/>
                </a:solidFill>
                <a:latin typeface="+mj-lt"/>
              </a:rPr>
              <a:t>Lossy</a:t>
            </a:r>
            <a:endParaRPr lang="en-US" sz="4000" b="1" dirty="0">
              <a:solidFill>
                <a:schemeClr val="tx2"/>
              </a:solidFill>
              <a:latin typeface="+mj-lt"/>
            </a:endParaRPr>
          </a:p>
        </p:txBody>
      </p:sp>
    </p:spTree>
    <p:extLst>
      <p:ext uri="{BB962C8B-B14F-4D97-AF65-F5344CB8AC3E}">
        <p14:creationId xmlns:p14="http://schemas.microsoft.com/office/powerpoint/2010/main" val="4195471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980728"/>
            <a:ext cx="6419056" cy="938368"/>
          </a:xfrm>
        </p:spPr>
        <p:txBody>
          <a:bodyPr>
            <a:normAutofit/>
          </a:bodyPr>
          <a:lstStyle/>
          <a:p>
            <a:r>
              <a:rPr lang="en-US" b="1" dirty="0" smtClean="0"/>
              <a:t>What are file archivers?</a:t>
            </a:r>
            <a:endParaRPr lang="en-US" b="1"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407902" y="2118027"/>
            <a:ext cx="6328196" cy="402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4483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8604117" cy="527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13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0"/>
            <a:ext cx="5482952" cy="722344"/>
          </a:xfrm>
        </p:spPr>
        <p:txBody>
          <a:bodyPr>
            <a:normAutofit fontScale="90000"/>
          </a:bodyPr>
          <a:lstStyle/>
          <a:p>
            <a:r>
              <a:rPr lang="en-US" b="1" dirty="0" smtClean="0">
                <a:solidFill>
                  <a:schemeClr val="accent3">
                    <a:lumMod val="50000"/>
                  </a:schemeClr>
                </a:solidFill>
              </a:rPr>
              <a:t>Results of compression</a:t>
            </a:r>
            <a:endParaRPr lang="en-US" b="1" dirty="0">
              <a:solidFill>
                <a:schemeClr val="accent3">
                  <a:lumMod val="50000"/>
                </a:schemeClr>
              </a:solidFill>
            </a:endParaRPr>
          </a:p>
        </p:txBody>
      </p:sp>
      <p:graphicFrame>
        <p:nvGraphicFramePr>
          <p:cNvPr id="12" name="Chart 11"/>
          <p:cNvGraphicFramePr>
            <a:graphicFrameLocks/>
          </p:cNvGraphicFramePr>
          <p:nvPr>
            <p:extLst>
              <p:ext uri="{D42A27DB-BD31-4B8C-83A1-F6EECF244321}">
                <p14:modId xmlns:p14="http://schemas.microsoft.com/office/powerpoint/2010/main" val="4176830142"/>
              </p:ext>
            </p:extLst>
          </p:nvPr>
        </p:nvGraphicFramePr>
        <p:xfrm>
          <a:off x="31231" y="615264"/>
          <a:ext cx="8573217" cy="6267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945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679"/>
            <a:ext cx="9144000" cy="683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476672"/>
            <a:ext cx="8229600" cy="722344"/>
          </a:xfrm>
        </p:spPr>
        <p:txBody>
          <a:bodyPr>
            <a:normAutofit fontScale="90000"/>
          </a:bodyPr>
          <a:lstStyle/>
          <a:p>
            <a:r>
              <a:rPr lang="en-US" b="1" dirty="0" smtClean="0">
                <a:solidFill>
                  <a:schemeClr val="accent3">
                    <a:lumMod val="50000"/>
                  </a:schemeClr>
                </a:solidFill>
              </a:rPr>
              <a:t>Conclusions</a:t>
            </a:r>
            <a:endParaRPr lang="en-US" b="1" dirty="0">
              <a:solidFill>
                <a:schemeClr val="accent3">
                  <a:lumMod val="50000"/>
                </a:schemeClr>
              </a:solidFill>
            </a:endParaRPr>
          </a:p>
        </p:txBody>
      </p:sp>
      <p:sp>
        <p:nvSpPr>
          <p:cNvPr id="3" name="Content Placeholder 2"/>
          <p:cNvSpPr>
            <a:spLocks noGrp="1"/>
          </p:cNvSpPr>
          <p:nvPr>
            <p:ph idx="1"/>
          </p:nvPr>
        </p:nvSpPr>
        <p:spPr>
          <a:xfrm>
            <a:off x="0" y="3645024"/>
            <a:ext cx="8229600" cy="2736304"/>
          </a:xfrm>
        </p:spPr>
        <p:txBody>
          <a:bodyPr>
            <a:normAutofit/>
          </a:bodyPr>
          <a:lstStyle/>
          <a:p>
            <a:endParaRPr lang="en-US" dirty="0" smtClean="0"/>
          </a:p>
          <a:p>
            <a:r>
              <a:rPr lang="en-US" sz="3200" b="1" dirty="0">
                <a:solidFill>
                  <a:schemeClr val="accent3">
                    <a:lumMod val="50000"/>
                  </a:schemeClr>
                </a:solidFill>
                <a:latin typeface="Calibri" panose="020F0502020204030204" pitchFamily="34" charset="0"/>
              </a:rPr>
              <a:t>Files are compressed to 20%-30% of original </a:t>
            </a:r>
            <a:r>
              <a:rPr lang="en-US" sz="3200" b="1" dirty="0" smtClean="0">
                <a:solidFill>
                  <a:schemeClr val="accent3">
                    <a:lumMod val="50000"/>
                  </a:schemeClr>
                </a:solidFill>
                <a:latin typeface="Calibri" panose="020F0502020204030204" pitchFamily="34" charset="0"/>
              </a:rPr>
              <a:t>size</a:t>
            </a:r>
          </a:p>
          <a:p>
            <a:r>
              <a:rPr lang="en-US" sz="3200" b="1" dirty="0" smtClean="0">
                <a:solidFill>
                  <a:schemeClr val="accent3">
                    <a:lumMod val="50000"/>
                  </a:schemeClr>
                </a:solidFill>
                <a:latin typeface="Calibri" panose="020F0502020204030204" pitchFamily="34" charset="0"/>
              </a:rPr>
              <a:t>It’s best to archive larger groups</a:t>
            </a:r>
          </a:p>
          <a:p>
            <a:pPr marL="0" indent="0">
              <a:buNone/>
            </a:pPr>
            <a:r>
              <a:rPr lang="en-US" sz="3200" b="1" dirty="0" smtClean="0">
                <a:solidFill>
                  <a:schemeClr val="accent3">
                    <a:lumMod val="50000"/>
                  </a:schemeClr>
                </a:solidFill>
                <a:latin typeface="Calibri" panose="020F0502020204030204" pitchFamily="34" charset="0"/>
              </a:rPr>
              <a:t> (1000-10000) of similar books</a:t>
            </a:r>
          </a:p>
          <a:p>
            <a:endParaRPr lang="en-US" dirty="0"/>
          </a:p>
        </p:txBody>
      </p:sp>
    </p:spTree>
    <p:extLst>
      <p:ext uri="{BB962C8B-B14F-4D97-AF65-F5344CB8AC3E}">
        <p14:creationId xmlns:p14="http://schemas.microsoft.com/office/powerpoint/2010/main" val="12546755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06" y="1124744"/>
            <a:ext cx="8690248" cy="566936"/>
          </a:xfrm>
        </p:spPr>
        <p:txBody>
          <a:bodyPr>
            <a:noAutofit/>
          </a:bodyPr>
          <a:lstStyle/>
          <a:p>
            <a:r>
              <a:rPr lang="en-US" sz="4000" b="1" dirty="0" smtClean="0"/>
              <a:t>	</a:t>
            </a:r>
            <a:r>
              <a:rPr lang="en-US" sz="4800" b="1" dirty="0" smtClean="0">
                <a:solidFill>
                  <a:schemeClr val="accent3">
                    <a:lumMod val="50000"/>
                  </a:schemeClr>
                </a:solidFill>
              </a:rPr>
              <a:t>Size of average book</a:t>
            </a:r>
            <a:endParaRPr lang="en-US" sz="4800" b="1" dirty="0">
              <a:solidFill>
                <a:schemeClr val="accent3">
                  <a:lumMod val="50000"/>
                </a:schemeClr>
              </a:solidFill>
            </a:endParaRPr>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364088" y="1965216"/>
            <a:ext cx="3456384" cy="462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2543798"/>
            <a:ext cx="4896544"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accent2">
                    <a:lumMod val="50000"/>
                  </a:schemeClr>
                </a:solidFill>
                <a:latin typeface="+mj-lt"/>
              </a:rPr>
              <a:t>About 64 500 words –”Brave </a:t>
            </a:r>
            <a:r>
              <a:rPr lang="en-US" sz="3600" b="1" dirty="0">
                <a:solidFill>
                  <a:schemeClr val="accent2">
                    <a:lumMod val="50000"/>
                  </a:schemeClr>
                </a:solidFill>
                <a:latin typeface="+mj-lt"/>
              </a:rPr>
              <a:t>N</a:t>
            </a:r>
            <a:r>
              <a:rPr lang="en-US" sz="3600" b="1" dirty="0" smtClean="0">
                <a:solidFill>
                  <a:schemeClr val="accent2">
                    <a:lumMod val="50000"/>
                  </a:schemeClr>
                </a:solidFill>
                <a:latin typeface="+mj-lt"/>
              </a:rPr>
              <a:t>ew World”</a:t>
            </a:r>
          </a:p>
          <a:p>
            <a:pPr marL="571500" indent="-571500">
              <a:buFont typeface="Arial" panose="020B0604020202020204" pitchFamily="34" charset="0"/>
              <a:buChar char="•"/>
            </a:pPr>
            <a:r>
              <a:rPr lang="en-US" sz="3600" b="1" dirty="0" smtClean="0">
                <a:solidFill>
                  <a:schemeClr val="accent2">
                    <a:lumMod val="50000"/>
                  </a:schemeClr>
                </a:solidFill>
                <a:latin typeface="+mj-lt"/>
              </a:rPr>
              <a:t>About 400 kB without archiving</a:t>
            </a:r>
          </a:p>
          <a:p>
            <a:pPr marL="571500" indent="-571500">
              <a:buFont typeface="Arial" panose="020B0604020202020204" pitchFamily="34" charset="0"/>
              <a:buChar char="•"/>
            </a:pPr>
            <a:r>
              <a:rPr lang="en-US" sz="3600" b="1" dirty="0" smtClean="0">
                <a:solidFill>
                  <a:schemeClr val="accent2">
                    <a:lumMod val="50000"/>
                  </a:schemeClr>
                </a:solidFill>
                <a:latin typeface="+mj-lt"/>
              </a:rPr>
              <a:t>About 100 kB archived</a:t>
            </a:r>
            <a:endParaRPr lang="en-US" sz="3600" b="1" dirty="0">
              <a:solidFill>
                <a:schemeClr val="accent2">
                  <a:lumMod val="50000"/>
                </a:schemeClr>
              </a:solidFill>
              <a:latin typeface="+mj-lt"/>
            </a:endParaRPr>
          </a:p>
        </p:txBody>
      </p:sp>
    </p:spTree>
    <p:extLst>
      <p:ext uri="{BB962C8B-B14F-4D97-AF65-F5344CB8AC3E}">
        <p14:creationId xmlns:p14="http://schemas.microsoft.com/office/powerpoint/2010/main" val="40929256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908720"/>
            <a:ext cx="5688632" cy="1143000"/>
          </a:xfrm>
        </p:spPr>
        <p:txBody>
          <a:bodyPr>
            <a:noAutofit/>
          </a:bodyPr>
          <a:lstStyle/>
          <a:p>
            <a:r>
              <a:rPr lang="en-US" sz="6000" b="1" dirty="0" smtClean="0"/>
              <a:t>Final conclusion</a:t>
            </a:r>
            <a:endParaRPr lang="en-US" sz="6000" b="1" dirty="0"/>
          </a:p>
        </p:txBody>
      </p:sp>
      <p:sp>
        <p:nvSpPr>
          <p:cNvPr id="5" name="TextBox 4"/>
          <p:cNvSpPr txBox="1"/>
          <p:nvPr/>
        </p:nvSpPr>
        <p:spPr>
          <a:xfrm>
            <a:off x="179512" y="2636912"/>
            <a:ext cx="8856984" cy="3416320"/>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accent2">
                    <a:lumMod val="50000"/>
                  </a:schemeClr>
                </a:solidFill>
                <a:latin typeface="+mj-lt"/>
              </a:rPr>
              <a:t>Largest USB flash memory 1TB</a:t>
            </a:r>
          </a:p>
          <a:p>
            <a:pPr marL="571500" indent="-571500">
              <a:buFont typeface="Arial" panose="020B0604020202020204" pitchFamily="34" charset="0"/>
              <a:buChar char="•"/>
            </a:pPr>
            <a:r>
              <a:rPr lang="en-US" sz="3600" b="1" dirty="0" smtClean="0">
                <a:solidFill>
                  <a:schemeClr val="accent2">
                    <a:lumMod val="50000"/>
                  </a:schemeClr>
                </a:solidFill>
                <a:latin typeface="+mj-lt"/>
              </a:rPr>
              <a:t>About 11 million books can be put on one USB (without indexes)</a:t>
            </a:r>
          </a:p>
          <a:p>
            <a:pPr marL="571500" indent="-571500">
              <a:buFont typeface="Arial" panose="020B0604020202020204" pitchFamily="34" charset="0"/>
              <a:buChar char="•"/>
            </a:pPr>
            <a:r>
              <a:rPr lang="en-US" sz="3600" b="1" dirty="0" smtClean="0">
                <a:solidFill>
                  <a:schemeClr val="accent2">
                    <a:lumMod val="50000"/>
                  </a:schemeClr>
                </a:solidFill>
                <a:latin typeface="+mj-lt"/>
              </a:rPr>
              <a:t>It is impossible to put all fiction in English language on one USB stick at the moment</a:t>
            </a:r>
          </a:p>
          <a:p>
            <a:pPr marL="571500" indent="-571500">
              <a:buFont typeface="Arial" panose="020B0604020202020204" pitchFamily="34" charset="0"/>
              <a:buChar char="•"/>
            </a:pPr>
            <a:r>
              <a:rPr lang="en-US" sz="3600" b="1" dirty="0" smtClean="0">
                <a:solidFill>
                  <a:schemeClr val="accent2">
                    <a:lumMod val="50000"/>
                  </a:schemeClr>
                </a:solidFill>
                <a:latin typeface="+mj-lt"/>
              </a:rPr>
              <a:t>In close future, it will be possible </a:t>
            </a:r>
            <a:endParaRPr lang="en-US" sz="3600" b="1" dirty="0">
              <a:solidFill>
                <a:schemeClr val="accent2">
                  <a:lumMod val="50000"/>
                </a:schemeClr>
              </a:solidFill>
              <a:latin typeface="+mj-lt"/>
            </a:endParaRPr>
          </a:p>
        </p:txBody>
      </p:sp>
    </p:spTree>
    <p:extLst>
      <p:ext uri="{BB962C8B-B14F-4D97-AF65-F5344CB8AC3E}">
        <p14:creationId xmlns:p14="http://schemas.microsoft.com/office/powerpoint/2010/main" val="13692862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Problem</a:t>
            </a:r>
            <a:endParaRPr lang="en-US" b="1" dirty="0"/>
          </a:p>
        </p:txBody>
      </p:sp>
      <p:sp>
        <p:nvSpPr>
          <p:cNvPr id="3" name="Content Placeholder 2"/>
          <p:cNvSpPr>
            <a:spLocks noGrp="1"/>
          </p:cNvSpPr>
          <p:nvPr>
            <p:ph idx="1"/>
          </p:nvPr>
        </p:nvSpPr>
        <p:spPr/>
        <p:txBody>
          <a:bodyPr>
            <a:normAutofit/>
          </a:bodyPr>
          <a:lstStyle/>
          <a:p>
            <a:r>
              <a:rPr lang="en-US" b="1" dirty="0"/>
              <a:t>One person has decided to download all of the fiction existing in the English language and store it on a single USB stick. He expects to find or generate the respective text files, compress them, and then index them conveniently. Is this ambition realistic? Suggest a plan to approach this goal and solve a partial problem of this plan.</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5601"/>
            <a:ext cx="7812361" cy="584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620688"/>
            <a:ext cx="8229600" cy="926976"/>
          </a:xfrm>
        </p:spPr>
        <p:txBody>
          <a:bodyPr/>
          <a:lstStyle/>
          <a:p>
            <a:r>
              <a:rPr lang="en-US" b="1" dirty="0" smtClean="0"/>
              <a:t>Thank you for your attention!</a:t>
            </a:r>
            <a:endParaRPr lang="en-US" b="1" dirty="0"/>
          </a:p>
        </p:txBody>
      </p:sp>
    </p:spTree>
    <p:extLst>
      <p:ext uri="{BB962C8B-B14F-4D97-AF65-F5344CB8AC3E}">
        <p14:creationId xmlns:p14="http://schemas.microsoft.com/office/powerpoint/2010/main" val="16409329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96752"/>
            <a:ext cx="5616624" cy="805482"/>
          </a:xfrm>
        </p:spPr>
        <p:txBody>
          <a:bodyPr>
            <a:normAutofit fontScale="90000"/>
          </a:bodyPr>
          <a:lstStyle/>
          <a:p>
            <a:r>
              <a:rPr lang="sr-Latn-CS" b="1" dirty="0" smtClean="0"/>
              <a:t>What is flash memory?</a:t>
            </a:r>
            <a:endParaRPr lang="en-US" b="1" dirty="0"/>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762000" y="2486372"/>
            <a:ext cx="7620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6984776" cy="1143000"/>
          </a:xfrm>
        </p:spPr>
        <p:txBody>
          <a:bodyPr>
            <a:normAutofit/>
          </a:bodyPr>
          <a:lstStyle/>
          <a:p>
            <a:r>
              <a:rPr lang="en-US" b="1" dirty="0" smtClean="0"/>
              <a:t>Calculation of book size</a:t>
            </a:r>
            <a:endParaRPr lang="en-US" b="1" dirty="0"/>
          </a:p>
        </p:txBody>
      </p:sp>
      <p:pic>
        <p:nvPicPr>
          <p:cNvPr id="1026" name="Picture 2" descr="G:\Library\ebooks-laptop2.jpg"/>
          <p:cNvPicPr>
            <a:picLocks noGrp="1" noChangeAspect="1" noChangeArrowheads="1"/>
          </p:cNvPicPr>
          <p:nvPr>
            <p:ph idx="1"/>
          </p:nvPr>
        </p:nvPicPr>
        <p:blipFill>
          <a:blip r:embed="rId3" cstate="print"/>
          <a:stretch>
            <a:fillRect/>
          </a:stretch>
        </p:blipFill>
        <p:spPr bwMode="auto">
          <a:xfrm>
            <a:off x="1829425" y="1935163"/>
            <a:ext cx="5485150" cy="438943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50" fill="hold"/>
                                        <p:tgtEl>
                                          <p:spTgt spid="1026"/>
                                        </p:tgtEl>
                                        <p:attrNameLst>
                                          <p:attrName>ppt_w</p:attrName>
                                        </p:attrNameLst>
                                      </p:cBhvr>
                                      <p:tavLst>
                                        <p:tav tm="0">
                                          <p:val>
                                            <p:fltVal val="0"/>
                                          </p:val>
                                        </p:tav>
                                        <p:tav tm="100000">
                                          <p:val>
                                            <p:strVal val="#ppt_w"/>
                                          </p:val>
                                        </p:tav>
                                      </p:tavLst>
                                    </p:anim>
                                    <p:anim calcmode="lin" valueType="num">
                                      <p:cBhvr>
                                        <p:cTn id="8" dur="250" fill="hold"/>
                                        <p:tgtEl>
                                          <p:spTgt spid="1026"/>
                                        </p:tgtEl>
                                        <p:attrNameLst>
                                          <p:attrName>ppt_h</p:attrName>
                                        </p:attrNameLst>
                                      </p:cBhvr>
                                      <p:tavLst>
                                        <p:tav tm="0">
                                          <p:val>
                                            <p:fltVal val="0"/>
                                          </p:val>
                                        </p:tav>
                                        <p:tav tm="100000">
                                          <p:val>
                                            <p:strVal val="#ppt_h"/>
                                          </p:val>
                                        </p:tav>
                                      </p:tavLst>
                                    </p:anim>
                                    <p:animEffect transition="in" filter="fade">
                                      <p:cBhvr>
                                        <p:cTn id="9"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28"/>
            <a:ext cx="3357554" cy="2643206"/>
          </a:xfrm>
        </p:spPr>
        <p:txBody>
          <a:bodyPr>
            <a:normAutofit/>
          </a:bodyPr>
          <a:lstStyle/>
          <a:p>
            <a:r>
              <a:rPr lang="sr-Latn-CS" dirty="0" smtClean="0">
                <a:solidFill>
                  <a:schemeClr val="accent4">
                    <a:lumMod val="60000"/>
                    <a:lumOff val="40000"/>
                  </a:schemeClr>
                </a:solidFill>
              </a:rPr>
              <a:t>What is USB flash drive?</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076056" y="3861048"/>
            <a:ext cx="4067944" cy="2808312"/>
          </a:xfrm>
        </p:spPr>
        <p:txBody>
          <a:bodyPr>
            <a:noAutofit/>
          </a:bodyPr>
          <a:lstStyle/>
          <a:p>
            <a:pPr algn="ctr"/>
            <a:r>
              <a:rPr lang="en-US" sz="3600" b="1" dirty="0" smtClean="0">
                <a:solidFill>
                  <a:schemeClr val="accent1">
                    <a:lumMod val="75000"/>
                  </a:schemeClr>
                </a:solidFill>
              </a:rPr>
              <a:t>Data </a:t>
            </a:r>
            <a:r>
              <a:rPr lang="en-US" sz="3600" b="1" dirty="0">
                <a:solidFill>
                  <a:schemeClr val="accent1">
                    <a:lumMod val="75000"/>
                  </a:schemeClr>
                </a:solidFill>
              </a:rPr>
              <a:t>storage </a:t>
            </a:r>
            <a:r>
              <a:rPr lang="en-US" sz="3600" b="1" dirty="0" smtClean="0">
                <a:solidFill>
                  <a:schemeClr val="accent1">
                    <a:lumMod val="75000"/>
                  </a:schemeClr>
                </a:solidFill>
              </a:rPr>
              <a:t>device with flash </a:t>
            </a:r>
            <a:r>
              <a:rPr lang="en-US" sz="3600" b="1" dirty="0">
                <a:solidFill>
                  <a:schemeClr val="accent1">
                    <a:lumMod val="75000"/>
                  </a:schemeClr>
                </a:solidFill>
              </a:rPr>
              <a:t>memory </a:t>
            </a:r>
            <a:r>
              <a:rPr lang="en-US" sz="3600" b="1" dirty="0" smtClean="0">
                <a:solidFill>
                  <a:schemeClr val="accent1">
                    <a:lumMod val="75000"/>
                  </a:schemeClr>
                </a:solidFill>
              </a:rPr>
              <a:t>and</a:t>
            </a:r>
            <a:r>
              <a:rPr lang="en-US" sz="3600" b="1" dirty="0">
                <a:solidFill>
                  <a:schemeClr val="accent1">
                    <a:lumMod val="75000"/>
                  </a:schemeClr>
                </a:solidFill>
              </a:rPr>
              <a:t> </a:t>
            </a:r>
            <a:r>
              <a:rPr lang="en-US" sz="3600" b="1" dirty="0" smtClean="0">
                <a:solidFill>
                  <a:schemeClr val="accent1">
                    <a:lumMod val="75000"/>
                  </a:schemeClr>
                </a:solidFill>
              </a:rPr>
              <a:t>USB Interface </a:t>
            </a:r>
            <a:endParaRPr lang="en-US" sz="3600" b="1" dirty="0">
              <a:solidFill>
                <a:schemeClr val="accent1">
                  <a:lumMod val="75000"/>
                </a:schemeClr>
              </a:solidFill>
            </a:endParaRPr>
          </a:p>
          <a:p>
            <a:pPr algn="ctr"/>
            <a:endParaRPr lang="en-US" sz="3600" b="1" dirty="0">
              <a:solidFill>
                <a:schemeClr val="accent1">
                  <a:lumMod val="75000"/>
                </a:schemeClr>
              </a:solidFill>
            </a:endParaRPr>
          </a:p>
        </p:txBody>
      </p:sp>
      <p:pic>
        <p:nvPicPr>
          <p:cNvPr id="3074" name="Picture 2" descr="http://images.onlinelabels.com/images/clip-art/Anonymous/Anonymous_USB_memorystick.png"/>
          <p:cNvPicPr>
            <a:picLocks noChangeAspect="1" noChangeArrowheads="1"/>
          </p:cNvPicPr>
          <p:nvPr/>
        </p:nvPicPr>
        <p:blipFill>
          <a:blip r:embed="rId3" cstate="print"/>
          <a:srcRect/>
          <a:stretch>
            <a:fillRect/>
          </a:stretch>
        </p:blipFill>
        <p:spPr bwMode="auto">
          <a:xfrm>
            <a:off x="683568" y="2852936"/>
            <a:ext cx="3648468" cy="3644820"/>
          </a:xfrm>
          <a:prstGeom prst="rect">
            <a:avLst/>
          </a:prstGeom>
          <a:noFill/>
        </p:spPr>
      </p:pic>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24776" y="980728"/>
            <a:ext cx="201771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08720"/>
            <a:ext cx="8697144" cy="722344"/>
          </a:xfrm>
        </p:spPr>
        <p:txBody>
          <a:bodyPr>
            <a:normAutofit fontScale="90000"/>
          </a:bodyPr>
          <a:lstStyle/>
          <a:p>
            <a:r>
              <a:rPr lang="en-US" b="1" dirty="0" smtClean="0"/>
              <a:t>Total number of books in the world</a:t>
            </a:r>
            <a:endParaRPr lang="en-US" b="1" dirty="0"/>
          </a:p>
        </p:txBody>
      </p:sp>
      <p:sp>
        <p:nvSpPr>
          <p:cNvPr id="3" name="Content Placeholder 2"/>
          <p:cNvSpPr>
            <a:spLocks noGrp="1"/>
          </p:cNvSpPr>
          <p:nvPr>
            <p:ph idx="1"/>
          </p:nvPr>
        </p:nvSpPr>
        <p:spPr>
          <a:xfrm>
            <a:off x="467544" y="2443569"/>
            <a:ext cx="8229600" cy="4389120"/>
          </a:xfrm>
        </p:spPr>
        <p:txBody>
          <a:bodyPr>
            <a:normAutofit/>
          </a:bodyPr>
          <a:lstStyle/>
          <a:p>
            <a:r>
              <a:rPr lang="en-US" sz="4000" b="1" dirty="0" smtClean="0">
                <a:solidFill>
                  <a:schemeClr val="accent3">
                    <a:lumMod val="50000"/>
                  </a:schemeClr>
                </a:solidFill>
                <a:latin typeface="Calibri" panose="020F0502020204030204" pitchFamily="34" charset="0"/>
              </a:rPr>
              <a:t>About 130 million</a:t>
            </a:r>
          </a:p>
          <a:p>
            <a:r>
              <a:rPr lang="en-US" sz="4000" b="1" dirty="0" smtClean="0">
                <a:solidFill>
                  <a:schemeClr val="accent3">
                    <a:lumMod val="50000"/>
                  </a:schemeClr>
                </a:solidFill>
                <a:latin typeface="Calibri" panose="020F0502020204030204" pitchFamily="34" charset="0"/>
              </a:rPr>
              <a:t>Its estimated that is ¼ in </a:t>
            </a:r>
            <a:r>
              <a:rPr lang="en-US" sz="4000" b="1" dirty="0">
                <a:solidFill>
                  <a:schemeClr val="accent3">
                    <a:lumMod val="50000"/>
                  </a:schemeClr>
                </a:solidFill>
                <a:latin typeface="Calibri" panose="020F0502020204030204" pitchFamily="34" charset="0"/>
              </a:rPr>
              <a:t>E</a:t>
            </a:r>
            <a:r>
              <a:rPr lang="en-US" sz="4000" b="1" dirty="0" smtClean="0">
                <a:solidFill>
                  <a:schemeClr val="accent3">
                    <a:lumMod val="50000"/>
                  </a:schemeClr>
                </a:solidFill>
                <a:latin typeface="Calibri" panose="020F0502020204030204" pitchFamily="34" charset="0"/>
              </a:rPr>
              <a:t>nglish</a:t>
            </a:r>
          </a:p>
          <a:p>
            <a:r>
              <a:rPr lang="en-US" sz="4000" b="1" dirty="0" smtClean="0">
                <a:solidFill>
                  <a:schemeClr val="accent3">
                    <a:lumMod val="50000"/>
                  </a:schemeClr>
                </a:solidFill>
                <a:latin typeface="Calibri" panose="020F0502020204030204" pitchFamily="34" charset="0"/>
              </a:rPr>
              <a:t>About 50% books in </a:t>
            </a:r>
            <a:r>
              <a:rPr lang="en-US" sz="4000" b="1" dirty="0">
                <a:solidFill>
                  <a:schemeClr val="accent3">
                    <a:lumMod val="50000"/>
                  </a:schemeClr>
                </a:solidFill>
                <a:latin typeface="Calibri" panose="020F0502020204030204" pitchFamily="34" charset="0"/>
              </a:rPr>
              <a:t>E</a:t>
            </a:r>
            <a:r>
              <a:rPr lang="en-US" sz="4000" b="1" dirty="0" smtClean="0">
                <a:solidFill>
                  <a:schemeClr val="accent3">
                    <a:lumMod val="50000"/>
                  </a:schemeClr>
                </a:solidFill>
                <a:latin typeface="Calibri" panose="020F0502020204030204" pitchFamily="34" charset="0"/>
              </a:rPr>
              <a:t>nglish is fiction</a:t>
            </a:r>
          </a:p>
          <a:p>
            <a:r>
              <a:rPr lang="en-US" sz="4000" b="1" dirty="0" smtClean="0">
                <a:solidFill>
                  <a:schemeClr val="accent3">
                    <a:lumMod val="50000"/>
                  </a:schemeClr>
                </a:solidFill>
                <a:latin typeface="Calibri" panose="020F0502020204030204" pitchFamily="34" charset="0"/>
              </a:rPr>
              <a:t>About 17 millions of books </a:t>
            </a:r>
          </a:p>
          <a:p>
            <a:endParaRPr lang="en-US" sz="2800" dirty="0">
              <a:solidFill>
                <a:srgbClr val="00CCFF"/>
              </a:solidFill>
              <a:latin typeface="Calibri" panose="020F0502020204030204" pitchFamily="34" charset="0"/>
            </a:endParaRPr>
          </a:p>
        </p:txBody>
      </p:sp>
    </p:spTree>
    <p:extLst>
      <p:ext uri="{BB962C8B-B14F-4D97-AF65-F5344CB8AC3E}">
        <p14:creationId xmlns:p14="http://schemas.microsoft.com/office/powerpoint/2010/main" val="7278246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6851104" cy="722344"/>
          </a:xfrm>
        </p:spPr>
        <p:txBody>
          <a:bodyPr>
            <a:noAutofit/>
          </a:bodyPr>
          <a:lstStyle/>
          <a:p>
            <a:r>
              <a:rPr lang="en-US" sz="4800" b="1" dirty="0"/>
              <a:t>What are e – books?</a:t>
            </a:r>
          </a:p>
        </p:txBody>
      </p:sp>
      <p:pic>
        <p:nvPicPr>
          <p:cNvPr id="3075" name="Picture 3" descr="G:\Library\eBook-Reader.jpg"/>
          <p:cNvPicPr>
            <a:picLocks noGrp="1" noChangeAspect="1" noChangeArrowheads="1"/>
          </p:cNvPicPr>
          <p:nvPr>
            <p:ph idx="1"/>
          </p:nvPr>
        </p:nvPicPr>
        <p:blipFill>
          <a:blip r:embed="rId3" cstate="print"/>
          <a:stretch>
            <a:fillRect/>
          </a:stretch>
        </p:blipFill>
        <p:spPr bwMode="auto">
          <a:xfrm>
            <a:off x="827584" y="1700808"/>
            <a:ext cx="7308304" cy="48745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8"/>
            <a:ext cx="8851145" cy="551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2123728" y="476672"/>
            <a:ext cx="4608512" cy="710952"/>
          </a:xfrm>
        </p:spPr>
        <p:txBody>
          <a:bodyPr>
            <a:normAutofit fontScale="90000"/>
          </a:bodyPr>
          <a:lstStyle/>
          <a:p>
            <a:r>
              <a:rPr lang="sr-Latn-CS" b="1" dirty="0" smtClean="0"/>
              <a:t>E</a:t>
            </a:r>
            <a:r>
              <a:rPr lang="en-US" b="1" dirty="0" smtClean="0"/>
              <a:t>-</a:t>
            </a:r>
            <a:r>
              <a:rPr lang="sr-Latn-CS" b="1" dirty="0" smtClean="0"/>
              <a:t> book</a:t>
            </a:r>
            <a:r>
              <a:rPr lang="en-US" b="1" dirty="0" smtClean="0"/>
              <a:t> f</a:t>
            </a:r>
            <a:r>
              <a:rPr lang="sr-Latn-CS" b="1" dirty="0" smtClean="0"/>
              <a:t>ormats</a:t>
            </a:r>
            <a:endParaRPr lang="en-US" b="1" dirty="0"/>
          </a:p>
        </p:txBody>
      </p:sp>
    </p:spTree>
    <p:extLst>
      <p:ext uri="{BB962C8B-B14F-4D97-AF65-F5344CB8AC3E}">
        <p14:creationId xmlns:p14="http://schemas.microsoft.com/office/powerpoint/2010/main" val="3662224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026" y="692696"/>
            <a:ext cx="4608512" cy="1074440"/>
          </a:xfrm>
        </p:spPr>
        <p:txBody>
          <a:bodyPr>
            <a:normAutofit fontScale="90000"/>
          </a:bodyPr>
          <a:lstStyle/>
          <a:p>
            <a:r>
              <a:rPr lang="en-US" b="1" dirty="0" smtClean="0"/>
              <a:t>What is indexing?</a:t>
            </a:r>
            <a:endParaRPr lang="en-US" b="1" dirty="0"/>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93" y="1892845"/>
            <a:ext cx="8618379" cy="469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213" y="3933056"/>
            <a:ext cx="4392488" cy="2554545"/>
          </a:xfrm>
          <a:prstGeom prst="rect">
            <a:avLst/>
          </a:prstGeom>
        </p:spPr>
        <p:txBody>
          <a:bodyPr wrap="square">
            <a:spAutoFit/>
          </a:bodyPr>
          <a:lstStyle/>
          <a:p>
            <a:r>
              <a:rPr lang="en-US" sz="3200" b="1" dirty="0" smtClean="0">
                <a:solidFill>
                  <a:schemeClr val="accent3">
                    <a:lumMod val="50000"/>
                  </a:schemeClr>
                </a:solidFill>
              </a:rPr>
              <a:t>Index </a:t>
            </a:r>
            <a:r>
              <a:rPr lang="en-US" sz="3200" b="1" dirty="0">
                <a:solidFill>
                  <a:schemeClr val="accent3">
                    <a:lumMod val="50000"/>
                  </a:schemeClr>
                </a:solidFill>
              </a:rPr>
              <a:t>is </a:t>
            </a:r>
            <a:r>
              <a:rPr lang="en-US" sz="3200" b="1" dirty="0" smtClean="0">
                <a:solidFill>
                  <a:schemeClr val="accent3">
                    <a:lumMod val="50000"/>
                  </a:schemeClr>
                </a:solidFill>
              </a:rPr>
              <a:t>used to optimize speed of searching information  through large file </a:t>
            </a:r>
            <a:r>
              <a:rPr lang="en-US" sz="3200" dirty="0" smtClean="0">
                <a:solidFill>
                  <a:schemeClr val="accent3">
                    <a:lumMod val="50000"/>
                  </a:schemeClr>
                </a:solidFill>
              </a:rPr>
              <a:t>.</a:t>
            </a:r>
            <a:endParaRPr lang="en-US" sz="3200" dirty="0">
              <a:solidFill>
                <a:schemeClr val="accent3">
                  <a:lumMod val="50000"/>
                </a:schemeClr>
              </a:solidFill>
            </a:endParaRPr>
          </a:p>
        </p:txBody>
      </p:sp>
    </p:spTree>
    <p:extLst>
      <p:ext uri="{BB962C8B-B14F-4D97-AF65-F5344CB8AC3E}">
        <p14:creationId xmlns:p14="http://schemas.microsoft.com/office/powerpoint/2010/main" val="125612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764704"/>
            <a:ext cx="5554960" cy="866360"/>
          </a:xfrm>
        </p:spPr>
        <p:txBody>
          <a:bodyPr>
            <a:normAutofit fontScale="90000"/>
          </a:bodyPr>
          <a:lstStyle/>
          <a:p>
            <a:r>
              <a:rPr lang="en-US" b="1" dirty="0" smtClean="0"/>
              <a:t>Searching documents</a:t>
            </a:r>
            <a:endParaRPr lang="en-US" b="1"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483768" y="1628800"/>
            <a:ext cx="4321499" cy="506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31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0239" y="548680"/>
            <a:ext cx="8208912" cy="1143000"/>
          </a:xfrm>
        </p:spPr>
        <p:txBody>
          <a:bodyPr>
            <a:normAutofit/>
          </a:bodyPr>
          <a:lstStyle/>
          <a:p>
            <a:r>
              <a:rPr lang="en-US" b="1" dirty="0" smtClean="0"/>
              <a:t>Text extraction - inverted index</a:t>
            </a:r>
            <a:endParaRPr lang="en-US" b="1"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259632" y="1900683"/>
            <a:ext cx="6264696" cy="473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596352"/>
            <a:ext cx="22129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408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1433</TotalTime>
  <Words>3179</Words>
  <Application>Microsoft Macintosh PowerPoint</Application>
  <PresentationFormat>On-screen Show (4:3)</PresentationFormat>
  <Paragraphs>161</Paragraphs>
  <Slides>22</Slides>
  <Notes>16</Notes>
  <HiddenSlides>4</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PowerPoint Presentation</vt:lpstr>
      <vt:lpstr>Problem</vt:lpstr>
      <vt:lpstr>What is USB flash drive?</vt:lpstr>
      <vt:lpstr>Total number of books in the world</vt:lpstr>
      <vt:lpstr>What are e – books?</vt:lpstr>
      <vt:lpstr>E- book formats</vt:lpstr>
      <vt:lpstr>What is indexing?</vt:lpstr>
      <vt:lpstr>Searching documents</vt:lpstr>
      <vt:lpstr>Text extraction - inverted index</vt:lpstr>
      <vt:lpstr>Inverted index</vt:lpstr>
      <vt:lpstr>Searching multiple indexes</vt:lpstr>
      <vt:lpstr>Data compression</vt:lpstr>
      <vt:lpstr>Data compression</vt:lpstr>
      <vt:lpstr>What are file archivers?</vt:lpstr>
      <vt:lpstr>PowerPoint Presentation</vt:lpstr>
      <vt:lpstr>Results of compression</vt:lpstr>
      <vt:lpstr>Conclusions</vt:lpstr>
      <vt:lpstr> Size of average book</vt:lpstr>
      <vt:lpstr>Final conclusion</vt:lpstr>
      <vt:lpstr>Thank you for your attention!</vt:lpstr>
      <vt:lpstr>What is flash memory?</vt:lpstr>
      <vt:lpstr>Calculation of book size</vt:lpstr>
    </vt:vector>
  </TitlesOfParts>
  <Company>JP PTT Saobracaja "SRBIJA"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Aleksandar</dc:creator>
  <cp:lastModifiedBy>Dean Polimac</cp:lastModifiedBy>
  <cp:revision>175</cp:revision>
  <dcterms:created xsi:type="dcterms:W3CDTF">2015-04-27T12:40:03Z</dcterms:created>
  <dcterms:modified xsi:type="dcterms:W3CDTF">2015-06-19T21:44:43Z</dcterms:modified>
</cp:coreProperties>
</file>