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56" r:id="rId3"/>
    <p:sldId id="263" r:id="rId4"/>
    <p:sldId id="257" r:id="rId5"/>
    <p:sldId id="258" r:id="rId6"/>
    <p:sldId id="265" r:id="rId7"/>
    <p:sldId id="266" r:id="rId8"/>
    <p:sldId id="259" r:id="rId9"/>
    <p:sldId id="261" r:id="rId10"/>
    <p:sldId id="26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DF6"/>
    <a:srgbClr val="D0EBB3"/>
    <a:srgbClr val="FFEFEF"/>
    <a:srgbClr val="FFDDDD"/>
    <a:srgbClr val="FFCDCD"/>
    <a:srgbClr val="A6D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8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E06388-6F25-471C-A7AA-25C423B0CD61}" type="datetimeFigureOut">
              <a:rPr lang="en-US" smtClean="0"/>
              <a:pPr/>
              <a:t>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F2DB7-E126-475F-BC0F-A79B6F764938}" type="slidenum">
              <a:rPr lang="en-US" smtClean="0"/>
              <a:pPr/>
              <a:t>‹#›</a:t>
            </a:fld>
            <a:endParaRPr lang="en-US"/>
          </a:p>
        </p:txBody>
      </p:sp>
    </p:spTree>
    <p:extLst>
      <p:ext uri="{BB962C8B-B14F-4D97-AF65-F5344CB8AC3E}">
        <p14:creationId xmlns:p14="http://schemas.microsoft.com/office/powerpoint/2010/main" val="152856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Liesegang rings are a periodic precipitation phenomenon seen in</a:t>
            </a:r>
            <a:r>
              <a:rPr lang="sr-Latn-CS" dirty="0" smtClean="0"/>
              <a:t> </a:t>
            </a:r>
            <a:r>
              <a:rPr lang="en-US" dirty="0" smtClean="0"/>
              <a:t>many chemical systems under special conditions and electrolyte concentrations.</a:t>
            </a:r>
          </a:p>
          <a:p>
            <a:pPr marL="0" marR="0" indent="0" algn="l" defTabSz="914400" rtl="0" eaLnBrk="1" fontAlgn="auto" latinLnBrk="0" hangingPunct="1">
              <a:lnSpc>
                <a:spcPct val="100000"/>
              </a:lnSpc>
              <a:spcBef>
                <a:spcPts val="0"/>
              </a:spcBef>
              <a:spcAft>
                <a:spcPts val="0"/>
              </a:spcAft>
              <a:buClrTx/>
              <a:buSzTx/>
              <a:buFontTx/>
              <a:buNone/>
              <a:tabLst/>
              <a:defRPr/>
            </a:pPr>
            <a:r>
              <a:rPr lang="sr-Latn-CS" dirty="0" smtClean="0"/>
              <a:t>T</a:t>
            </a:r>
            <a:r>
              <a:rPr lang="en-US" dirty="0" smtClean="0"/>
              <a:t>he </a:t>
            </a:r>
            <a:r>
              <a:rPr lang="sr-Latn-CS" dirty="0" smtClean="0"/>
              <a:t>ammonia </a:t>
            </a:r>
            <a:r>
              <a:rPr lang="en-US" dirty="0" smtClean="0"/>
              <a:t>will begin to diffuse into the gel. It will then encounter the </a:t>
            </a:r>
            <a:r>
              <a:rPr lang="sr-Latn-CS" dirty="0" smtClean="0"/>
              <a:t>magnesium-sulfate </a:t>
            </a:r>
            <a:r>
              <a:rPr lang="en-US" dirty="0" smtClean="0"/>
              <a:t>and will form a continuous region of precipitate at the top of the tube.</a:t>
            </a:r>
            <a:endParaRPr lang="x-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r-Latn-CS" dirty="0" smtClean="0"/>
              <a:t>P</a:t>
            </a:r>
            <a:r>
              <a:rPr lang="en-US" dirty="0" err="1" smtClean="0"/>
              <a:t>recipitate</a:t>
            </a:r>
            <a:r>
              <a:rPr lang="en-US" dirty="0" smtClean="0"/>
              <a:t> diffuses through the gel</a:t>
            </a:r>
            <a:r>
              <a:rPr lang="sr-Latn-CS" dirty="0" smtClean="0"/>
              <a:t> </a:t>
            </a:r>
            <a:r>
              <a:rPr lang="en-US" dirty="0" smtClean="0"/>
              <a:t>and</a:t>
            </a:r>
            <a:r>
              <a:rPr lang="sr-Latn-CS" dirty="0" smtClean="0"/>
              <a:t> </a:t>
            </a:r>
            <a:r>
              <a:rPr lang="en-US" dirty="0" smtClean="0"/>
              <a:t>creates rings.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some hours, the continuous region of precipitation is followed by a clear region with no sensible precipitate, followed by a short region of precipitate further down the tube. This process continues down the tube forming several, perhaps a couple of dozen regions of clearing, then precipitation rings.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C0F2DB7-E126-475F-BC0F-A79B6F764938}"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The concentration ranges over which the rings form in a given gel for a precipitating system can usually be found for any system by a little systematic empirical experimentation in a few hours. </a:t>
            </a:r>
            <a:endParaRPr lang="sr-Latn-CS" dirty="0" smtClean="0"/>
          </a:p>
          <a:p>
            <a:pPr algn="just"/>
            <a:endParaRPr lang="sr-Latn-CS" dirty="0" smtClean="0"/>
          </a:p>
          <a:p>
            <a:pPr algn="just"/>
            <a:r>
              <a:rPr lang="en-US" dirty="0" smtClean="0"/>
              <a:t>Often the concentration of the component in the </a:t>
            </a:r>
            <a:r>
              <a:rPr lang="sr-Latn-CS" dirty="0" smtClean="0"/>
              <a:t>gelatin </a:t>
            </a:r>
            <a:r>
              <a:rPr lang="en-US" dirty="0" smtClean="0"/>
              <a:t>gel should be substantially less concentrated  than the one placed on top of the gel.</a:t>
            </a:r>
          </a:p>
          <a:p>
            <a:endParaRPr lang="en-US" dirty="0"/>
          </a:p>
        </p:txBody>
      </p:sp>
      <p:sp>
        <p:nvSpPr>
          <p:cNvPr id="4" name="Slide Number Placeholder 3"/>
          <p:cNvSpPr>
            <a:spLocks noGrp="1"/>
          </p:cNvSpPr>
          <p:nvPr>
            <p:ph type="sldNum" sz="quarter" idx="10"/>
          </p:nvPr>
        </p:nvSpPr>
        <p:spPr/>
        <p:txBody>
          <a:bodyPr/>
          <a:lstStyle/>
          <a:p>
            <a:fld id="{BC0F2DB7-E126-475F-BC0F-A79B6F76493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72C2E-0A92-4262-A9DE-5B76CE76049C}"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813AC-1B13-4B53-97F5-7FD9243148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72C2E-0A92-4262-A9DE-5B76CE76049C}"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813AC-1B13-4B53-97F5-7FD9243148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72C2E-0A92-4262-A9DE-5B76CE76049C}"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813AC-1B13-4B53-97F5-7FD9243148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872C2E-0A92-4262-A9DE-5B76CE76049C}"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813AC-1B13-4B53-97F5-7FD9243148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872C2E-0A92-4262-A9DE-5B76CE76049C}" type="datetimeFigureOut">
              <a:rPr lang="en-US" smtClean="0"/>
              <a:pPr/>
              <a:t>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813AC-1B13-4B53-97F5-7FD9243148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872C2E-0A92-4262-A9DE-5B76CE76049C}" type="datetimeFigureOut">
              <a:rPr lang="en-US" smtClean="0"/>
              <a:pPr/>
              <a:t>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813AC-1B13-4B53-97F5-7FD9243148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72C2E-0A92-4262-A9DE-5B76CE76049C}" type="datetimeFigureOut">
              <a:rPr lang="en-US" smtClean="0"/>
              <a:pPr/>
              <a:t>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813AC-1B13-4B53-97F5-7FD9243148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872C2E-0A92-4262-A9DE-5B76CE76049C}" type="datetimeFigureOut">
              <a:rPr lang="en-US" smtClean="0"/>
              <a:pPr/>
              <a:t>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813AC-1B13-4B53-97F5-7FD9243148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872C2E-0A92-4262-A9DE-5B76CE76049C}" type="datetimeFigureOut">
              <a:rPr lang="en-US" smtClean="0"/>
              <a:pPr/>
              <a:t>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813AC-1B13-4B53-97F5-7FD9243148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72C2E-0A92-4262-A9DE-5B76CE76049C}" type="datetimeFigureOut">
              <a:rPr lang="en-US" smtClean="0"/>
              <a:pPr/>
              <a:t>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813AC-1B13-4B53-97F5-7FD9243148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872C2E-0A92-4262-A9DE-5B76CE76049C}" type="datetimeFigureOut">
              <a:rPr lang="en-US" smtClean="0"/>
              <a:pPr/>
              <a:t>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813AC-1B13-4B53-97F5-7FD9243148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872C2E-0A92-4262-A9DE-5B76CE76049C}" type="datetimeFigureOut">
              <a:rPr lang="en-US" smtClean="0"/>
              <a:pPr/>
              <a:t>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813AC-1B13-4B53-97F5-7FD9243148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39999">
              <a:schemeClr val="accent5">
                <a:lumMod val="20000"/>
                <a:lumOff val="80000"/>
              </a:schemeClr>
            </a:gs>
            <a:gs pos="70000">
              <a:srgbClr val="E6EDF6"/>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altLang="en-US" sz="4800" dirty="0" smtClean="0">
                <a:solidFill>
                  <a:schemeClr val="tx1">
                    <a:lumMod val="95000"/>
                    <a:lumOff val="5000"/>
                  </a:schemeClr>
                </a:solidFill>
                <a:latin typeface="Times New Roman" pitchFamily="18" charset="0"/>
                <a:cs typeface="Times New Roman" pitchFamily="18" charset="0"/>
              </a:rPr>
              <a:t>International Young Naturalists’  Tournament </a:t>
            </a:r>
            <a:endParaRPr lang="en-US" sz="4800" dirty="0">
              <a:solidFill>
                <a:schemeClr val="tx1">
                  <a:lumMod val="95000"/>
                  <a:lumOff val="5000"/>
                </a:schemeClr>
              </a:solidFill>
              <a:latin typeface="Times New Roman" pitchFamily="18" charset="0"/>
              <a:cs typeface="Times New Roman" pitchFamily="18" charset="0"/>
            </a:endParaRPr>
          </a:p>
        </p:txBody>
      </p:sp>
      <p:sp>
        <p:nvSpPr>
          <p:cNvPr id="3" name="Subtitle 2"/>
          <p:cNvSpPr>
            <a:spLocks noGrp="1"/>
          </p:cNvSpPr>
          <p:nvPr>
            <p:ph type="subTitle" idx="1"/>
          </p:nvPr>
        </p:nvSpPr>
        <p:spPr>
          <a:noFill/>
        </p:spPr>
        <p:txBody>
          <a:bodyPr>
            <a:normAutofit/>
          </a:bodyPr>
          <a:lstStyle/>
          <a:p>
            <a:pPr marL="0" lvl="8">
              <a:defRPr/>
            </a:pPr>
            <a:r>
              <a:rPr lang="en-US" sz="3600" b="1" dirty="0" smtClean="0">
                <a:solidFill>
                  <a:schemeClr val="tx1"/>
                </a:solidFill>
                <a:latin typeface="Times New Roman" pitchFamily="18" charset="0"/>
                <a:cs typeface="Times New Roman" pitchFamily="18" charset="0"/>
              </a:rPr>
              <a:t>11. Puzzle in a beaker </a:t>
            </a:r>
          </a:p>
          <a:p>
            <a:pPr marL="0" lvl="8">
              <a:defRPr/>
            </a:pPr>
            <a:r>
              <a:rPr lang="en-US" sz="2800" dirty="0" smtClean="0">
                <a:solidFill>
                  <a:schemeClr val="tx1"/>
                </a:solidFill>
                <a:latin typeface="Times New Roman" pitchFamily="18" charset="0"/>
                <a:cs typeface="Times New Roman" pitchFamily="18" charset="0"/>
              </a:rPr>
              <a:t>Serbian team </a:t>
            </a:r>
          </a:p>
          <a:p>
            <a:pPr marL="0" lvl="8">
              <a:defRPr/>
            </a:pPr>
            <a:r>
              <a:rPr lang="en-US" sz="2800" dirty="0" smtClean="0">
                <a:solidFill>
                  <a:schemeClr val="tx1"/>
                </a:solidFill>
                <a:latin typeface="Times New Roman" pitchFamily="18" charset="0"/>
                <a:cs typeface="Times New Roman" pitchFamily="18" charset="0"/>
              </a:rPr>
              <a:t>Regional Center For Talented Youth</a:t>
            </a:r>
          </a:p>
          <a:p>
            <a:pPr>
              <a:defRPr/>
            </a:pPr>
            <a:endParaRPr lang="en-US" sz="3600" dirty="0" smtClean="0">
              <a:solidFill>
                <a:schemeClr val="tx1"/>
              </a:solidFill>
              <a:latin typeface="Times New Roman" pitchFamily="18" charset="0"/>
              <a:cs typeface="Times New Roman" pitchFamily="18" charset="0"/>
            </a:endParaRPr>
          </a:p>
          <a:p>
            <a:endParaRPr lang="en-US" sz="3600" dirty="0">
              <a:solidFill>
                <a:schemeClr val="tx1"/>
              </a:solidFill>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64638"/>
            <a:ext cx="2816099" cy="1877400"/>
          </a:xfrm>
          <a:prstGeom prst="rect">
            <a:avLst/>
          </a:prstGeom>
        </p:spPr>
      </p:pic>
      <p:pic>
        <p:nvPicPr>
          <p:cNvPr id="7" name="Picture 6" descr="IYNT logo.jpg"/>
          <p:cNvPicPr>
            <a:picLocks noChangeAspect="1"/>
          </p:cNvPicPr>
          <p:nvPr/>
        </p:nvPicPr>
        <p:blipFill>
          <a:blip r:embed="rId3" cstate="print"/>
          <a:stretch>
            <a:fillRect/>
          </a:stretch>
        </p:blipFill>
        <p:spPr>
          <a:xfrm>
            <a:off x="2411760" y="5589240"/>
            <a:ext cx="4724400" cy="944880"/>
          </a:xfrm>
          <a:prstGeom prst="rect">
            <a:avLst/>
          </a:prstGeom>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9269"/>
            <a:ext cx="2530624" cy="1848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0" y="1340768"/>
            <a:ext cx="9144000" cy="292224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6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Thank you for your attention </a:t>
            </a:r>
            <a:r>
              <a:rPr kumimoji="0" lang="x-none" sz="6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r>
              <a:rPr kumimoji="0" lang="en-US" sz="6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p:txBody>
      </p:sp>
      <p:pic>
        <p:nvPicPr>
          <p:cNvPr id="6" name="Picture 5" descr="animated-science.gif"/>
          <p:cNvPicPr>
            <a:picLocks noChangeAspect="1"/>
          </p:cNvPicPr>
          <p:nvPr/>
        </p:nvPicPr>
        <p:blipFill>
          <a:blip r:embed="rId2" cstate="print"/>
          <a:stretch>
            <a:fillRect/>
          </a:stretch>
        </p:blipFill>
        <p:spPr>
          <a:xfrm>
            <a:off x="1979712" y="2924944"/>
            <a:ext cx="5511130" cy="31592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FEF"/>
        </a:solidFill>
        <a:effectLst/>
      </p:bgPr>
    </p:bg>
    <p:spTree>
      <p:nvGrpSpPr>
        <p:cNvPr id="1" name=""/>
        <p:cNvGrpSpPr/>
        <p:nvPr/>
      </p:nvGrpSpPr>
      <p:grpSpPr>
        <a:xfrm>
          <a:off x="0" y="0"/>
          <a:ext cx="0" cy="0"/>
          <a:chOff x="0" y="0"/>
          <a:chExt cx="0" cy="0"/>
        </a:xfrm>
      </p:grpSpPr>
      <p:sp>
        <p:nvSpPr>
          <p:cNvPr id="7" name="Rectangle 6"/>
          <p:cNvSpPr/>
          <p:nvPr/>
        </p:nvSpPr>
        <p:spPr>
          <a:xfrm>
            <a:off x="357158" y="1500174"/>
            <a:ext cx="8143932" cy="4401205"/>
          </a:xfrm>
          <a:prstGeom prst="rect">
            <a:avLst/>
          </a:prstGeom>
        </p:spPr>
        <p:txBody>
          <a:bodyPr wrap="square">
            <a:spAutoFit/>
          </a:bodyPr>
          <a:lstStyle/>
          <a:p>
            <a:endParaRPr lang="en-US" sz="2800" b="1"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A researcher decided to measure the diffusion rate of ammonia in gelatin. He added some magnesium sulfate to the hot gelatin solution which set to a gel on cooling. He then poured some aqueous solution of ammonia onto the gel and left the beaker for two days. The researcher was surprised to discover white layers of precipitate in the beaker, as depicted in the Figure. </a:t>
            </a:r>
            <a:r>
              <a:rPr lang="en-US" sz="2800" dirty="0" smtClean="0">
                <a:latin typeface="Times New Roman" pitchFamily="18" charset="0"/>
                <a:cs typeface="Times New Roman" pitchFamily="18" charset="0"/>
              </a:rPr>
              <a:t>Explain</a:t>
            </a:r>
            <a:r>
              <a:rPr lang="sr-Latn-CS"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this </a:t>
            </a:r>
            <a:r>
              <a:rPr lang="en-US" sz="2800" dirty="0">
                <a:latin typeface="Times New Roman" pitchFamily="18" charset="0"/>
                <a:cs typeface="Times New Roman" pitchFamily="18" charset="0"/>
              </a:rPr>
              <a:t>phenomenon and determine what does the number of bands depends upon.</a:t>
            </a:r>
          </a:p>
        </p:txBody>
      </p:sp>
      <p:pic>
        <p:nvPicPr>
          <p:cNvPr id="8" name="Picture 8" descr="Jigsaw piece"/>
          <p:cNvPicPr>
            <a:picLocks noChangeAspect="1" noChangeArrowheads="1"/>
          </p:cNvPicPr>
          <p:nvPr/>
        </p:nvPicPr>
        <p:blipFill>
          <a:blip r:embed="rId2" cstate="print"/>
          <a:srcRect/>
          <a:stretch>
            <a:fillRect/>
          </a:stretch>
        </p:blipFill>
        <p:spPr bwMode="auto">
          <a:xfrm>
            <a:off x="251520" y="404664"/>
            <a:ext cx="1584176" cy="1425760"/>
          </a:xfrm>
          <a:prstGeom prst="rect">
            <a:avLst/>
          </a:prstGeom>
          <a:noFill/>
        </p:spPr>
      </p:pic>
      <p:sp>
        <p:nvSpPr>
          <p:cNvPr id="4" name="TextBox 3"/>
          <p:cNvSpPr txBox="1"/>
          <p:nvPr/>
        </p:nvSpPr>
        <p:spPr>
          <a:xfrm>
            <a:off x="251520" y="260648"/>
            <a:ext cx="8424936" cy="984885"/>
          </a:xfrm>
          <a:prstGeom prst="rect">
            <a:avLst/>
          </a:prstGeom>
          <a:noFill/>
        </p:spPr>
        <p:txBody>
          <a:bodyPr wrap="square" rtlCol="0">
            <a:spAutoFit/>
          </a:bodyPr>
          <a:lstStyle/>
          <a:p>
            <a:pPr algn="ctr"/>
            <a:r>
              <a:rPr lang="en-US" sz="4000" dirty="0" smtClean="0">
                <a:solidFill>
                  <a:schemeClr val="tx1">
                    <a:lumMod val="50000"/>
                  </a:schemeClr>
                </a:solidFill>
                <a:latin typeface="Times New Roman" pitchFamily="18" charset="0"/>
                <a:cs typeface="Times New Roman" pitchFamily="18" charset="0"/>
              </a:rPr>
              <a:t>11. Puzzle in a beaker</a:t>
            </a:r>
            <a:endParaRPr lang="sr-Latn-CS" sz="4000" dirty="0" smtClean="0">
              <a:solidFill>
                <a:schemeClr val="tx1">
                  <a:lumMod val="50000"/>
                </a:schemeClr>
              </a:solidFill>
              <a:latin typeface="Times New Roman" pitchFamily="18" charset="0"/>
              <a:cs typeface="Times New Roman" pitchFamily="18" charset="0"/>
            </a:endParaRP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188640"/>
            <a:ext cx="8572528" cy="707886"/>
          </a:xfrm>
          <a:prstGeom prst="rect">
            <a:avLst/>
          </a:prstGeom>
        </p:spPr>
        <p:txBody>
          <a:bodyPr wrap="square">
            <a:spAutoFit/>
          </a:bodyPr>
          <a:lstStyle/>
          <a:p>
            <a:pPr algn="ctr"/>
            <a:r>
              <a:rPr lang="sr-Latn-CS" sz="4000" dirty="0" smtClean="0">
                <a:latin typeface="Times New Roman" pitchFamily="18" charset="0"/>
                <a:cs typeface="Times New Roman" pitchFamily="18" charset="0"/>
              </a:rPr>
              <a:t>What is diffusion?</a:t>
            </a:r>
            <a:endParaRPr lang="en-US" sz="4000" dirty="0">
              <a:latin typeface="Times New Roman" pitchFamily="18" charset="0"/>
              <a:cs typeface="Times New Roman" pitchFamily="18" charset="0"/>
            </a:endParaRPr>
          </a:p>
        </p:txBody>
      </p:sp>
      <p:sp>
        <p:nvSpPr>
          <p:cNvPr id="6" name="TextBox 5"/>
          <p:cNvSpPr txBox="1"/>
          <p:nvPr/>
        </p:nvSpPr>
        <p:spPr>
          <a:xfrm>
            <a:off x="611560" y="1196753"/>
            <a:ext cx="8064896" cy="2246769"/>
          </a:xfrm>
          <a:prstGeom prst="rect">
            <a:avLst/>
          </a:prstGeom>
          <a:noFill/>
        </p:spPr>
        <p:txBody>
          <a:bodyPr wrap="square" rtlCol="0">
            <a:spAutoFit/>
          </a:bodyPr>
          <a:lstStyle/>
          <a:p>
            <a:pPr marL="342900" indent="-342900">
              <a:buBlip>
                <a:blip r:embed="rId2"/>
              </a:buBlip>
            </a:pPr>
            <a:r>
              <a:rPr lang="x-none" sz="2800" dirty="0" smtClean="0">
                <a:latin typeface="Times New Roman" pitchFamily="18" charset="0"/>
                <a:cs typeface="Times New Roman" pitchFamily="18" charset="0"/>
              </a:rPr>
              <a:t>The net movement of particles from an area of heigh concentration to an area of low concentration</a:t>
            </a:r>
          </a:p>
          <a:p>
            <a:pPr marL="342900" indent="-342900">
              <a:buBlip>
                <a:blip r:embed="rId2"/>
              </a:buBlip>
            </a:pPr>
            <a:r>
              <a:rPr lang="x-none" sz="2800" dirty="0" smtClean="0">
                <a:latin typeface="Times New Roman" pitchFamily="18" charset="0"/>
                <a:cs typeface="Times New Roman" pitchFamily="18" charset="0"/>
              </a:rPr>
              <a:t>Due to the random movement of particles </a:t>
            </a:r>
          </a:p>
          <a:p>
            <a:pPr marL="342900" indent="-342900">
              <a:buBlip>
                <a:blip r:embed="rId2"/>
              </a:buBlip>
            </a:pPr>
            <a:r>
              <a:rPr lang="x-none" sz="2800" dirty="0" smtClean="0">
                <a:latin typeface="Times New Roman" pitchFamily="18" charset="0"/>
                <a:cs typeface="Times New Roman" pitchFamily="18" charset="0"/>
              </a:rPr>
              <a:t>A passive process which means that no energy needed</a:t>
            </a:r>
          </a:p>
        </p:txBody>
      </p:sp>
      <p:pic>
        <p:nvPicPr>
          <p:cNvPr id="7" name="Picture 6" descr="diffusion-pic-1-gif.gif"/>
          <p:cNvPicPr>
            <a:picLocks noChangeAspect="1"/>
          </p:cNvPicPr>
          <p:nvPr/>
        </p:nvPicPr>
        <p:blipFill>
          <a:blip r:embed="rId3" cstate="print"/>
          <a:stretch>
            <a:fillRect/>
          </a:stretch>
        </p:blipFill>
        <p:spPr>
          <a:xfrm>
            <a:off x="1979712" y="3501008"/>
            <a:ext cx="5328592" cy="29678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1571612"/>
            <a:ext cx="8715436" cy="646331"/>
          </a:xfrm>
          <a:prstGeom prst="rect">
            <a:avLst/>
          </a:prstGeom>
        </p:spPr>
        <p:txBody>
          <a:bodyPr wrap="square">
            <a:spAutoFit/>
          </a:bodyPr>
          <a:lstStyle/>
          <a:p>
            <a:endParaRPr lang="sr-Latn-CS" dirty="0"/>
          </a:p>
          <a:p>
            <a:endParaRPr lang="en-US" dirty="0"/>
          </a:p>
        </p:txBody>
      </p:sp>
      <p:sp>
        <p:nvSpPr>
          <p:cNvPr id="7" name="TextBox 6"/>
          <p:cNvSpPr txBox="1"/>
          <p:nvPr/>
        </p:nvSpPr>
        <p:spPr>
          <a:xfrm>
            <a:off x="1285852" y="428604"/>
            <a:ext cx="6789359" cy="707886"/>
          </a:xfrm>
          <a:prstGeom prst="rect">
            <a:avLst/>
          </a:prstGeom>
          <a:noFill/>
        </p:spPr>
        <p:txBody>
          <a:bodyPr wrap="square" rtlCol="0">
            <a:spAutoFit/>
          </a:bodyPr>
          <a:lstStyle/>
          <a:p>
            <a:r>
              <a:rPr lang="sr-Latn-CS" sz="4000" dirty="0" smtClean="0">
                <a:latin typeface="Times New Roman" pitchFamily="18" charset="0"/>
                <a:cs typeface="Times New Roman" pitchFamily="18" charset="0"/>
              </a:rPr>
              <a:t>Diffusion of ammonia in gelatin</a:t>
            </a:r>
            <a:endParaRPr lang="en-US" sz="4000" dirty="0">
              <a:latin typeface="Times New Roman" pitchFamily="18" charset="0"/>
              <a:cs typeface="Times New Roman" pitchFamily="18" charset="0"/>
            </a:endParaRPr>
          </a:p>
        </p:txBody>
      </p:sp>
      <p:sp>
        <p:nvSpPr>
          <p:cNvPr id="8" name="Rectangle 7"/>
          <p:cNvSpPr/>
          <p:nvPr/>
        </p:nvSpPr>
        <p:spPr>
          <a:xfrm>
            <a:off x="785786" y="2071678"/>
            <a:ext cx="3357586" cy="4524315"/>
          </a:xfrm>
          <a:prstGeom prst="rect">
            <a:avLst/>
          </a:prstGeom>
        </p:spPr>
        <p:txBody>
          <a:bodyPr wrap="square">
            <a:spAutoFit/>
          </a:bodyPr>
          <a:lstStyle/>
          <a:p>
            <a:r>
              <a:rPr lang="sr-Latn-CS" sz="2800" dirty="0" smtClean="0">
                <a:latin typeface="Times New Roman" pitchFamily="18" charset="0"/>
                <a:cs typeface="Times New Roman" pitchFamily="18" charset="0"/>
              </a:rPr>
              <a:t>Chemicals:</a:t>
            </a:r>
          </a:p>
          <a:p>
            <a:endParaRPr lang="sr-Latn-CS" sz="2800" dirty="0" smtClean="0">
              <a:latin typeface="Times New Roman" pitchFamily="18" charset="0"/>
              <a:cs typeface="Times New Roman" pitchFamily="18" charset="0"/>
            </a:endParaRPr>
          </a:p>
          <a:p>
            <a:pPr>
              <a:buFont typeface="Arial" pitchFamily="34" charset="0"/>
              <a:buChar char="•"/>
            </a:pPr>
            <a:r>
              <a:rPr lang="sr-Latn-CS" sz="2800" dirty="0" smtClean="0">
                <a:latin typeface="Times New Roman" pitchFamily="18" charset="0"/>
                <a:cs typeface="Times New Roman" pitchFamily="18" charset="0"/>
              </a:rPr>
              <a:t> Gelatin</a:t>
            </a:r>
          </a:p>
          <a:p>
            <a:pPr>
              <a:buFont typeface="Arial" pitchFamily="34" charset="0"/>
              <a:buChar char="•"/>
            </a:pPr>
            <a:endParaRPr lang="sr-Latn-CS" sz="2800" dirty="0">
              <a:latin typeface="Times New Roman" pitchFamily="18" charset="0"/>
              <a:cs typeface="Times New Roman" pitchFamily="18" charset="0"/>
            </a:endParaRPr>
          </a:p>
          <a:p>
            <a:pPr>
              <a:buFont typeface="Arial" pitchFamily="34" charset="0"/>
              <a:buChar char="•"/>
            </a:pPr>
            <a:r>
              <a:rPr lang="sr-Latn-CS" sz="2800" dirty="0" smtClean="0">
                <a:latin typeface="Times New Roman" pitchFamily="18" charset="0"/>
                <a:cs typeface="Times New Roman" pitchFamily="18" charset="0"/>
              </a:rPr>
              <a:t> Ammonia</a:t>
            </a:r>
          </a:p>
          <a:p>
            <a:endParaRPr lang="sr-Latn-CS" sz="2800" dirty="0" smtClean="0">
              <a:latin typeface="Times New Roman" pitchFamily="18" charset="0"/>
              <a:cs typeface="Times New Roman" pitchFamily="18" charset="0"/>
            </a:endParaRPr>
          </a:p>
          <a:p>
            <a:pPr>
              <a:buFont typeface="Arial" pitchFamily="34" charset="0"/>
              <a:buChar char="•"/>
            </a:pPr>
            <a:r>
              <a:rPr lang="sr-Latn-CS" sz="2800" dirty="0" smtClean="0">
                <a:latin typeface="Times New Roman" pitchFamily="18" charset="0"/>
                <a:cs typeface="Times New Roman" pitchFamily="18" charset="0"/>
              </a:rPr>
              <a:t> Magnesium-sulfate</a:t>
            </a:r>
          </a:p>
          <a:p>
            <a:pPr>
              <a:buFont typeface="Arial" pitchFamily="34" charset="0"/>
              <a:buChar char="•"/>
            </a:pPr>
            <a:endParaRPr lang="sr-Latn-CS" sz="2800" dirty="0">
              <a:latin typeface="Times New Roman" pitchFamily="18" charset="0"/>
              <a:cs typeface="Times New Roman" pitchFamily="18" charset="0"/>
            </a:endParaRPr>
          </a:p>
          <a:p>
            <a:pPr>
              <a:buFont typeface="Arial" pitchFamily="34" charset="0"/>
              <a:buChar char="•"/>
            </a:pPr>
            <a:r>
              <a:rPr lang="sr-Latn-CS" sz="2800" dirty="0" smtClean="0">
                <a:latin typeface="Times New Roman" pitchFamily="18" charset="0"/>
                <a:cs typeface="Times New Roman" pitchFamily="18" charset="0"/>
              </a:rPr>
              <a:t> Water</a:t>
            </a:r>
          </a:p>
          <a:p>
            <a:endParaRPr lang="sr-Latn-CS" b="1" dirty="0" smtClean="0">
              <a:latin typeface="Kristen ITC" pitchFamily="66" charset="0"/>
            </a:endParaRPr>
          </a:p>
          <a:p>
            <a:endParaRPr lang="en-US" dirty="0">
              <a:latin typeface="Kristen ITC" pitchFamily="66" charset="0"/>
            </a:endParaRPr>
          </a:p>
        </p:txBody>
      </p:sp>
      <p:pic>
        <p:nvPicPr>
          <p:cNvPr id="6152" name="Picture 8" descr="Jigsaw piece"/>
          <p:cNvPicPr>
            <a:picLocks noChangeAspect="1" noChangeArrowheads="1"/>
          </p:cNvPicPr>
          <p:nvPr/>
        </p:nvPicPr>
        <p:blipFill>
          <a:blip r:embed="rId2" cstate="print"/>
          <a:srcRect/>
          <a:stretch>
            <a:fillRect/>
          </a:stretch>
        </p:blipFill>
        <p:spPr bwMode="auto">
          <a:xfrm>
            <a:off x="285720" y="285728"/>
            <a:ext cx="952500" cy="857251"/>
          </a:xfrm>
          <a:prstGeom prst="rect">
            <a:avLst/>
          </a:prstGeom>
          <a:noFill/>
        </p:spPr>
      </p:pic>
      <p:pic>
        <p:nvPicPr>
          <p:cNvPr id="9" name="Picture 8" descr="22652b3fa4208f6706453f8a106a63f5.jpg"/>
          <p:cNvPicPr>
            <a:picLocks noChangeAspect="1"/>
          </p:cNvPicPr>
          <p:nvPr/>
        </p:nvPicPr>
        <p:blipFill>
          <a:blip r:embed="rId3"/>
          <a:srcRect l="4851" r="18130" b="5882"/>
          <a:stretch>
            <a:fillRect/>
          </a:stretch>
        </p:blipFill>
        <p:spPr>
          <a:xfrm>
            <a:off x="4286248" y="1928802"/>
            <a:ext cx="4143404" cy="4267214"/>
          </a:xfrm>
          <a:prstGeom prst="rect">
            <a:avLst/>
          </a:prstGeom>
        </p:spPr>
      </p:pic>
      <p:pic>
        <p:nvPicPr>
          <p:cNvPr id="11" name="Picture 10" descr="ammonia-solution-laboratory-bottle-.jpg"/>
          <p:cNvPicPr>
            <a:picLocks noChangeAspect="1"/>
          </p:cNvPicPr>
          <p:nvPr/>
        </p:nvPicPr>
        <p:blipFill>
          <a:blip r:embed="rId4"/>
          <a:srcRect l="14184" t="1773" r="13120" b="4255"/>
          <a:stretch>
            <a:fillRect/>
          </a:stretch>
        </p:blipFill>
        <p:spPr>
          <a:xfrm>
            <a:off x="4643438" y="1714488"/>
            <a:ext cx="3571900" cy="4617334"/>
          </a:xfrm>
          <a:prstGeom prst="rect">
            <a:avLst/>
          </a:prstGeom>
        </p:spPr>
      </p:pic>
      <p:pic>
        <p:nvPicPr>
          <p:cNvPr id="12" name="Picture 11" descr="преузимање.jpg"/>
          <p:cNvPicPr>
            <a:picLocks noChangeAspect="1"/>
          </p:cNvPicPr>
          <p:nvPr/>
        </p:nvPicPr>
        <p:blipFill>
          <a:blip r:embed="rId5"/>
          <a:stretch>
            <a:fillRect/>
          </a:stretch>
        </p:blipFill>
        <p:spPr>
          <a:xfrm>
            <a:off x="4714876" y="2285992"/>
            <a:ext cx="4058624" cy="3040050"/>
          </a:xfrm>
          <a:prstGeom prst="rect">
            <a:avLst/>
          </a:prstGeom>
        </p:spPr>
      </p:pic>
      <p:pic>
        <p:nvPicPr>
          <p:cNvPr id="13" name="Picture 12" descr="front-image_drinking-water.jpg"/>
          <p:cNvPicPr>
            <a:picLocks noChangeAspect="1"/>
          </p:cNvPicPr>
          <p:nvPr/>
        </p:nvPicPr>
        <p:blipFill>
          <a:blip r:embed="rId6"/>
          <a:srcRect l="39062" t="45" r="7812" b="2482"/>
          <a:stretch>
            <a:fillRect/>
          </a:stretch>
        </p:blipFill>
        <p:spPr>
          <a:xfrm>
            <a:off x="4786314" y="1785926"/>
            <a:ext cx="3686201" cy="4336707"/>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xit" presetSubtype="0" fill="hold" nodeType="clickEffect">
                                  <p:stCondLst>
                                    <p:cond delay="0"/>
                                  </p:stCondLst>
                                  <p:childTnLst>
                                    <p:anim to="" calcmode="lin" valueType="num">
                                      <p:cBhvr>
                                        <p:cTn id="14" dur="1"/>
                                        <p:tgtEl>
                                          <p:spTgt spid="9"/>
                                        </p:tgtEl>
                                        <p:attrNameLst>
                                          <p:attrName/>
                                        </p:attrNameLst>
                                      </p:cBhvr>
                                    </p:anim>
                                    <p:set>
                                      <p:cBhvr>
                                        <p:cTn id="15" dur="1" fill="hold">
                                          <p:stCondLst>
                                            <p:cond delay="0"/>
                                          </p:stCondLst>
                                        </p:cTn>
                                        <p:tgtEl>
                                          <p:spTgt spid="9"/>
                                        </p:tgtEl>
                                        <p:attrNameLst>
                                          <p:attrName>style.visibility</p:attrName>
                                        </p:attrNameLst>
                                      </p:cBhvr>
                                      <p:to>
                                        <p:strVal val="hidden"/>
                                      </p:to>
                                    </p:set>
                                  </p:childTnLst>
                                </p:cTn>
                              </p:par>
                              <p:par>
                                <p:cTn id="16" presetID="53"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xit" presetSubtype="0" fill="hold" nodeType="clickEffect">
                                  <p:stCondLst>
                                    <p:cond delay="0"/>
                                  </p:stCondLst>
                                  <p:childTnLst>
                                    <p:anim to="" calcmode="lin" valueType="num">
                                      <p:cBhvr>
                                        <p:cTn id="24" dur="1"/>
                                        <p:tgtEl>
                                          <p:spTgt spid="11"/>
                                        </p:tgtEl>
                                        <p:attrNameLst>
                                          <p:attrName/>
                                        </p:attrNameLst>
                                      </p:cBhvr>
                                    </p:anim>
                                    <p:set>
                                      <p:cBhvr>
                                        <p:cTn id="25" dur="1" fill="hold">
                                          <p:stCondLst>
                                            <p:cond delay="0"/>
                                          </p:stCondLst>
                                        </p:cTn>
                                        <p:tgtEl>
                                          <p:spTgt spid="11"/>
                                        </p:tgtEl>
                                        <p:attrNameLst>
                                          <p:attrName>style.visibility</p:attrName>
                                        </p:attrNameLst>
                                      </p:cBhvr>
                                      <p:to>
                                        <p:strVal val="hidden"/>
                                      </p:to>
                                    </p:set>
                                  </p:childTnLst>
                                </p:cTn>
                              </p:par>
                              <p:par>
                                <p:cTn id="26" presetID="16" presetClass="entr" presetSubtype="2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4" presetClass="exit" presetSubtype="0" fill="hold" nodeType="clickEffect">
                                  <p:stCondLst>
                                    <p:cond delay="0"/>
                                  </p:stCondLst>
                                  <p:childTnLst>
                                    <p:anim to="" calcmode="lin" valueType="num">
                                      <p:cBhvr>
                                        <p:cTn id="32" dur="1"/>
                                        <p:tgtEl>
                                          <p:spTgt spid="12"/>
                                        </p:tgtEl>
                                        <p:attrNameLst>
                                          <p:attrName/>
                                        </p:attrNameLst>
                                      </p:cBhvr>
                                    </p:anim>
                                    <p:set>
                                      <p:cBhvr>
                                        <p:cTn id="33" dur="1" fill="hold">
                                          <p:stCondLst>
                                            <p:cond delay="0"/>
                                          </p:stCondLst>
                                        </p:cTn>
                                        <p:tgtEl>
                                          <p:spTgt spid="12"/>
                                        </p:tgtEl>
                                        <p:attrNameLst>
                                          <p:attrName>style.visibility</p:attrName>
                                        </p:attrNameLst>
                                      </p:cBhvr>
                                      <p:to>
                                        <p:strVal val="hidden"/>
                                      </p:to>
                                    </p:set>
                                  </p:childTnLst>
                                </p:cTn>
                              </p:par>
                              <p:par>
                                <p:cTn id="34" presetID="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4" presetClass="exit" presetSubtype="0" fill="hold" nodeType="clickEffect">
                                  <p:stCondLst>
                                    <p:cond delay="0"/>
                                  </p:stCondLst>
                                  <p:childTnLst>
                                    <p:anim to="" calcmode="lin" valueType="num">
                                      <p:cBhvr>
                                        <p:cTn id="41" dur="1"/>
                                        <p:tgtEl>
                                          <p:spTgt spid="13"/>
                                        </p:tgtEl>
                                        <p:attrNameLst>
                                          <p:attrName/>
                                        </p:attrNameLst>
                                      </p:cBhvr>
                                    </p:anim>
                                    <p:set>
                                      <p:cBhvr>
                                        <p:cTn id="4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214290"/>
            <a:ext cx="8390736" cy="707886"/>
          </a:xfrm>
          <a:prstGeom prst="rect">
            <a:avLst/>
          </a:prstGeom>
          <a:noFill/>
        </p:spPr>
        <p:txBody>
          <a:bodyPr wrap="square" rtlCol="0">
            <a:spAutoFit/>
          </a:bodyPr>
          <a:lstStyle/>
          <a:p>
            <a:pPr algn="ctr"/>
            <a:r>
              <a:rPr lang="sr-Latn-CS" sz="4000" dirty="0" smtClean="0">
                <a:latin typeface="Times New Roman" pitchFamily="18" charset="0"/>
                <a:cs typeface="Times New Roman" pitchFamily="18" charset="0"/>
              </a:rPr>
              <a:t>Experiment</a:t>
            </a:r>
            <a:endParaRPr lang="en-US" sz="40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8144" y="1124744"/>
            <a:ext cx="3010882" cy="4014510"/>
          </a:xfrm>
          <a:prstGeom prst="rect">
            <a:avLst/>
          </a:prstGeom>
          <a:ln>
            <a:noFill/>
          </a:ln>
          <a:effectLst>
            <a:softEdge rad="112500"/>
          </a:effectLst>
        </p:spPr>
      </p:pic>
      <p:sp>
        <p:nvSpPr>
          <p:cNvPr id="9" name="Rectangle 8"/>
          <p:cNvSpPr/>
          <p:nvPr/>
        </p:nvSpPr>
        <p:spPr>
          <a:xfrm>
            <a:off x="899592" y="5157192"/>
            <a:ext cx="8244408" cy="523220"/>
          </a:xfrm>
          <a:prstGeom prst="rect">
            <a:avLst/>
          </a:prstGeom>
        </p:spPr>
        <p:txBody>
          <a:bodyPr wrap="square">
            <a:spAutoFit/>
          </a:bodyPr>
          <a:lstStyle/>
          <a:p>
            <a:r>
              <a:rPr lang="sr-Latn-CS" sz="2800" dirty="0" smtClean="0">
                <a:latin typeface="Times New Roman" pitchFamily="18" charset="0"/>
                <a:cs typeface="Times New Roman" pitchFamily="18" charset="0"/>
              </a:rPr>
              <a:t>MgSO</a:t>
            </a:r>
            <a:r>
              <a:rPr lang="sr-Latn-CS" sz="2800" baseline="-25000" dirty="0" smtClean="0">
                <a:latin typeface="Times New Roman" pitchFamily="18" charset="0"/>
                <a:cs typeface="Times New Roman" pitchFamily="18" charset="0"/>
              </a:rPr>
              <a:t>4</a:t>
            </a:r>
            <a:r>
              <a:rPr lang="sr-Latn-CS" sz="2800" dirty="0" smtClean="0">
                <a:latin typeface="Times New Roman" pitchFamily="18" charset="0"/>
                <a:cs typeface="Times New Roman" pitchFamily="18" charset="0"/>
              </a:rPr>
              <a:t> + 2NH</a:t>
            </a:r>
            <a:r>
              <a:rPr lang="sr-Latn-CS" sz="2800" baseline="-25000" dirty="0" smtClean="0">
                <a:latin typeface="Times New Roman" pitchFamily="18" charset="0"/>
                <a:cs typeface="Times New Roman" pitchFamily="18" charset="0"/>
              </a:rPr>
              <a:t>3</a:t>
            </a:r>
            <a:r>
              <a:rPr lang="sr-Latn-CS" sz="2800" dirty="0" smtClean="0">
                <a:latin typeface="Times New Roman" pitchFamily="18" charset="0"/>
                <a:cs typeface="Times New Roman" pitchFamily="18" charset="0"/>
              </a:rPr>
              <a:t> + 2H</a:t>
            </a:r>
            <a:r>
              <a:rPr lang="sr-Latn-CS" sz="2800" baseline="-25000" dirty="0" smtClean="0">
                <a:latin typeface="Times New Roman" pitchFamily="18" charset="0"/>
                <a:cs typeface="Times New Roman" pitchFamily="18" charset="0"/>
              </a:rPr>
              <a:t>2</a:t>
            </a:r>
            <a:r>
              <a:rPr lang="sr-Latn-CS" sz="2800" dirty="0" smtClean="0">
                <a:latin typeface="Times New Roman" pitchFamily="18" charset="0"/>
                <a:cs typeface="Times New Roman" pitchFamily="18" charset="0"/>
              </a:rPr>
              <a:t>O → Mg(OH)</a:t>
            </a:r>
            <a:r>
              <a:rPr lang="sr-Latn-CS" sz="2800" baseline="-25000" dirty="0" smtClean="0">
                <a:latin typeface="Times New Roman" pitchFamily="18" charset="0"/>
                <a:cs typeface="Times New Roman" pitchFamily="18" charset="0"/>
              </a:rPr>
              <a:t>2</a:t>
            </a:r>
            <a:r>
              <a:rPr lang="sr-Latn-CS" sz="2800" dirty="0" smtClean="0">
                <a:latin typeface="Times New Roman" pitchFamily="18" charset="0"/>
                <a:cs typeface="Times New Roman" pitchFamily="18" charset="0"/>
              </a:rPr>
              <a:t> </a:t>
            </a:r>
            <a:r>
              <a:rPr lang="sr-Latn-CS" sz="2800" baseline="-25000" dirty="0" smtClean="0">
                <a:latin typeface="Times New Roman" pitchFamily="18" charset="0"/>
                <a:cs typeface="Times New Roman" pitchFamily="18" charset="0"/>
              </a:rPr>
              <a:t>↓</a:t>
            </a:r>
            <a:r>
              <a:rPr lang="sr-Latn-CS" sz="2800" dirty="0" smtClean="0">
                <a:latin typeface="Times New Roman" pitchFamily="18" charset="0"/>
                <a:cs typeface="Times New Roman" pitchFamily="18" charset="0"/>
              </a:rPr>
              <a:t>+ (NH</a:t>
            </a:r>
            <a:r>
              <a:rPr lang="sr-Latn-CS" sz="2800" baseline="-25000" dirty="0" smtClean="0">
                <a:latin typeface="Times New Roman" pitchFamily="18" charset="0"/>
                <a:cs typeface="Times New Roman" pitchFamily="18" charset="0"/>
              </a:rPr>
              <a:t>4</a:t>
            </a:r>
            <a:r>
              <a:rPr lang="sr-Latn-CS" sz="2800" dirty="0" smtClean="0">
                <a:latin typeface="Times New Roman" pitchFamily="18" charset="0"/>
                <a:cs typeface="Times New Roman" pitchFamily="18" charset="0"/>
              </a:rPr>
              <a:t>)</a:t>
            </a:r>
            <a:r>
              <a:rPr lang="sr-Latn-CS" sz="2800" baseline="-25000" dirty="0" smtClean="0">
                <a:latin typeface="Times New Roman" pitchFamily="18" charset="0"/>
                <a:cs typeface="Times New Roman" pitchFamily="18" charset="0"/>
              </a:rPr>
              <a:t>2</a:t>
            </a:r>
            <a:r>
              <a:rPr lang="sr-Latn-CS" sz="2800" dirty="0" smtClean="0">
                <a:latin typeface="Times New Roman" pitchFamily="18" charset="0"/>
                <a:cs typeface="Times New Roman" pitchFamily="18" charset="0"/>
              </a:rPr>
              <a:t>SO</a:t>
            </a:r>
            <a:r>
              <a:rPr lang="sr-Latn-CS" sz="2800" baseline="-25000" dirty="0" smtClean="0">
                <a:latin typeface="Times New Roman" pitchFamily="18" charset="0"/>
                <a:cs typeface="Times New Roman" pitchFamily="18" charset="0"/>
              </a:rPr>
              <a:t>4 </a:t>
            </a:r>
            <a:endParaRPr lang="en-US" sz="2800" dirty="0">
              <a:latin typeface="Times New Roman" pitchFamily="18" charset="0"/>
              <a:cs typeface="Times New Roman" pitchFamily="18" charset="0"/>
            </a:endParaRPr>
          </a:p>
        </p:txBody>
      </p:sp>
      <p:sp>
        <p:nvSpPr>
          <p:cNvPr id="12" name="Rectangle 11"/>
          <p:cNvSpPr/>
          <p:nvPr/>
        </p:nvSpPr>
        <p:spPr>
          <a:xfrm>
            <a:off x="0" y="2143116"/>
            <a:ext cx="5500726" cy="369332"/>
          </a:xfrm>
          <a:prstGeom prst="rect">
            <a:avLst/>
          </a:prstGeom>
        </p:spPr>
        <p:txBody>
          <a:bodyPr wrap="square">
            <a:spAutoFit/>
          </a:bodyPr>
          <a:lstStyle/>
          <a:p>
            <a:r>
              <a:rPr lang="en-US" dirty="0" smtClean="0"/>
              <a:t>.</a:t>
            </a:r>
            <a:endParaRPr lang="en-US" dirty="0"/>
          </a:p>
        </p:txBody>
      </p:sp>
      <p:sp>
        <p:nvSpPr>
          <p:cNvPr id="13" name="Rectangle 12"/>
          <p:cNvSpPr/>
          <p:nvPr/>
        </p:nvSpPr>
        <p:spPr>
          <a:xfrm>
            <a:off x="609248" y="2348880"/>
            <a:ext cx="8534752" cy="2246769"/>
          </a:xfrm>
          <a:prstGeom prst="rect">
            <a:avLst/>
          </a:prstGeom>
        </p:spPr>
        <p:txBody>
          <a:bodyPr wrap="square">
            <a:spAutoFit/>
          </a:bodyPr>
          <a:lstStyle/>
          <a:p>
            <a:pPr algn="just">
              <a:buFont typeface="Arial" pitchFamily="34" charset="0"/>
              <a:buChar char="•"/>
            </a:pPr>
            <a:r>
              <a:rPr lang="en-US" sz="2800" dirty="0" smtClean="0">
                <a:latin typeface="Times New Roman" pitchFamily="18" charset="0"/>
                <a:cs typeface="Times New Roman" pitchFamily="18" charset="0"/>
              </a:rPr>
              <a:t>Liesegang rings are a </a:t>
            </a:r>
            <a:endParaRPr lang="x-none"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periodic precipitation phenomenon</a:t>
            </a:r>
            <a:endParaRPr lang="x-none" sz="2800" dirty="0" smtClean="0">
              <a:latin typeface="Times New Roman" pitchFamily="18" charset="0"/>
              <a:cs typeface="Times New Roman" pitchFamily="18" charset="0"/>
            </a:endParaRPr>
          </a:p>
          <a:p>
            <a:pPr algn="just">
              <a:buFont typeface="Arial" pitchFamily="34" charset="0"/>
              <a:buChar char="•"/>
            </a:pPr>
            <a:endParaRPr lang="x-none" sz="2800" dirty="0" smtClean="0">
              <a:latin typeface="Times New Roman" pitchFamily="18" charset="0"/>
              <a:cs typeface="Times New Roman" pitchFamily="18" charset="0"/>
            </a:endParaRPr>
          </a:p>
          <a:p>
            <a:pPr algn="just">
              <a:buFont typeface="Arial" pitchFamily="34" charset="0"/>
              <a:buChar char="•"/>
            </a:pPr>
            <a:r>
              <a:rPr lang="x-none" sz="2800" dirty="0" smtClean="0">
                <a:latin typeface="Times New Roman" pitchFamily="18" charset="0"/>
                <a:cs typeface="Times New Roman" pitchFamily="18" charset="0"/>
              </a:rPr>
              <a:t>Reaction of ammonia </a:t>
            </a:r>
          </a:p>
          <a:p>
            <a:pPr algn="just"/>
            <a:r>
              <a:rPr lang="x-none" sz="2800" dirty="0" smtClean="0">
                <a:latin typeface="Times New Roman" pitchFamily="18" charset="0"/>
                <a:cs typeface="Times New Roman" pitchFamily="18" charset="0"/>
              </a:rPr>
              <a:t>and </a:t>
            </a:r>
            <a:r>
              <a:rPr lang="sr-Latn-CS" sz="2800" dirty="0" smtClean="0">
                <a:latin typeface="Times New Roman" pitchFamily="18" charset="0"/>
                <a:cs typeface="Times New Roman" pitchFamily="18" charset="0"/>
              </a:rPr>
              <a:t>magnesium-sulfate</a:t>
            </a:r>
            <a:endParaRPr lang="en-US" sz="28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4000" dirty="0" smtClean="0">
                <a:latin typeface="Times New Roman" pitchFamily="18" charset="0"/>
                <a:cs typeface="Times New Roman" pitchFamily="18" charset="0"/>
              </a:rPr>
              <a:t>Experimental part</a:t>
            </a:r>
            <a:endParaRPr lang="en-US" sz="4000"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cstate="print">
            <a:lum bright="10000" contrast="30000"/>
          </a:blip>
          <a:srcRect/>
          <a:stretch>
            <a:fillRect/>
          </a:stretch>
        </p:blipFill>
        <p:spPr bwMode="auto">
          <a:xfrm>
            <a:off x="1187624" y="1628800"/>
            <a:ext cx="2670644" cy="46699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3"/>
          <p:cNvPicPr>
            <a:picLocks noChangeAspect="1" noChangeArrowheads="1"/>
          </p:cNvPicPr>
          <p:nvPr/>
        </p:nvPicPr>
        <p:blipFill>
          <a:blip r:embed="rId3" cstate="print">
            <a:lum bright="10000" contrast="30000"/>
          </a:blip>
          <a:srcRect/>
          <a:stretch>
            <a:fillRect/>
          </a:stretch>
        </p:blipFill>
        <p:spPr bwMode="auto">
          <a:xfrm>
            <a:off x="5148064" y="1556792"/>
            <a:ext cx="2786082" cy="4775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Documents and Settings\KORISNIK\My Documents\My Pictures\Clip_12.jpg"/>
          <p:cNvPicPr/>
          <p:nvPr/>
        </p:nvPicPr>
        <p:blipFill>
          <a:blip r:embed="rId2" cstate="print"/>
          <a:srcRect/>
          <a:stretch>
            <a:fillRect/>
          </a:stretch>
        </p:blipFill>
        <p:spPr bwMode="auto">
          <a:xfrm>
            <a:off x="251520" y="908720"/>
            <a:ext cx="4829833" cy="3832845"/>
          </a:xfrm>
          <a:prstGeom prst="rect">
            <a:avLst/>
          </a:prstGeom>
          <a:noFill/>
          <a:ln w="9525">
            <a:noFill/>
            <a:miter lim="800000"/>
            <a:headEnd/>
            <a:tailEnd/>
          </a:ln>
        </p:spPr>
      </p:pic>
      <p:sp>
        <p:nvSpPr>
          <p:cNvPr id="2" name="Title 1"/>
          <p:cNvSpPr>
            <a:spLocks noGrp="1"/>
          </p:cNvSpPr>
          <p:nvPr>
            <p:ph type="title"/>
          </p:nvPr>
        </p:nvSpPr>
        <p:spPr>
          <a:xfrm>
            <a:off x="457200" y="0"/>
            <a:ext cx="8229600" cy="980728"/>
          </a:xfrm>
        </p:spPr>
        <p:txBody>
          <a:bodyPr>
            <a:normAutofit/>
          </a:bodyPr>
          <a:lstStyle/>
          <a:p>
            <a:r>
              <a:rPr lang="x-none" sz="4000" dirty="0" smtClean="0">
                <a:latin typeface="Times New Roman" pitchFamily="18" charset="0"/>
                <a:cs typeface="Times New Roman" pitchFamily="18" charset="0"/>
              </a:rPr>
              <a:t>Results</a:t>
            </a:r>
            <a:endParaRPr lang="en-US" sz="4000" dirty="0">
              <a:latin typeface="Times New Roman" pitchFamily="18" charset="0"/>
              <a:cs typeface="Times New Roman" pitchFamily="18" charset="0"/>
            </a:endParaRPr>
          </a:p>
        </p:txBody>
      </p:sp>
      <p:sp>
        <p:nvSpPr>
          <p:cNvPr id="6" name="Rectangle 5"/>
          <p:cNvSpPr/>
          <p:nvPr/>
        </p:nvSpPr>
        <p:spPr>
          <a:xfrm>
            <a:off x="0" y="5373216"/>
            <a:ext cx="9144000" cy="584775"/>
          </a:xfrm>
          <a:prstGeom prst="rect">
            <a:avLst/>
          </a:prstGeom>
        </p:spPr>
        <p:txBody>
          <a:bodyPr wrap="square">
            <a:spAutoFit/>
          </a:bodyPr>
          <a:lstStyle/>
          <a:p>
            <a:r>
              <a:rPr lang="sr-Latn-CS" sz="3200" b="1" dirty="0" smtClean="0">
                <a:latin typeface="Times New Roman" pitchFamily="18" charset="0"/>
                <a:cs typeface="Times New Roman" pitchFamily="18" charset="0"/>
              </a:rPr>
              <a:t>MgSO</a:t>
            </a:r>
            <a:r>
              <a:rPr lang="sr-Latn-CS" sz="3200" b="1" baseline="-25000" dirty="0" smtClean="0">
                <a:latin typeface="Times New Roman" pitchFamily="18" charset="0"/>
                <a:cs typeface="Times New Roman" pitchFamily="18" charset="0"/>
              </a:rPr>
              <a:t>4</a:t>
            </a:r>
            <a:r>
              <a:rPr lang="sr-Latn-CS" sz="3200" b="1" dirty="0" smtClean="0">
                <a:latin typeface="Times New Roman" pitchFamily="18" charset="0"/>
                <a:cs typeface="Times New Roman" pitchFamily="18" charset="0"/>
              </a:rPr>
              <a:t> + 2NH</a:t>
            </a:r>
            <a:r>
              <a:rPr lang="sr-Latn-CS" sz="3200" b="1" baseline="-25000" dirty="0" smtClean="0">
                <a:latin typeface="Times New Roman" pitchFamily="18" charset="0"/>
                <a:cs typeface="Times New Roman" pitchFamily="18" charset="0"/>
              </a:rPr>
              <a:t>3</a:t>
            </a:r>
            <a:r>
              <a:rPr lang="sr-Latn-CS" sz="3200" b="1" dirty="0" smtClean="0">
                <a:latin typeface="Times New Roman" pitchFamily="18" charset="0"/>
                <a:cs typeface="Times New Roman" pitchFamily="18" charset="0"/>
              </a:rPr>
              <a:t> + 2H</a:t>
            </a:r>
            <a:r>
              <a:rPr lang="sr-Latn-CS" sz="3200" b="1" baseline="-25000" dirty="0" smtClean="0">
                <a:latin typeface="Times New Roman" pitchFamily="18" charset="0"/>
                <a:cs typeface="Times New Roman" pitchFamily="18" charset="0"/>
              </a:rPr>
              <a:t>2</a:t>
            </a:r>
            <a:r>
              <a:rPr lang="sr-Latn-CS" sz="3200" b="1" dirty="0" smtClean="0">
                <a:latin typeface="Times New Roman" pitchFamily="18" charset="0"/>
                <a:cs typeface="Times New Roman" pitchFamily="18" charset="0"/>
              </a:rPr>
              <a:t>O → </a:t>
            </a:r>
            <a:r>
              <a:rPr lang="sr-Latn-CS" sz="3200" b="1" dirty="0" smtClean="0">
                <a:solidFill>
                  <a:srgbClr val="FF0000"/>
                </a:solidFill>
                <a:latin typeface="Times New Roman" pitchFamily="18" charset="0"/>
                <a:cs typeface="Times New Roman" pitchFamily="18" charset="0"/>
              </a:rPr>
              <a:t>Mg(OH)</a:t>
            </a:r>
            <a:r>
              <a:rPr lang="sr-Latn-CS" sz="3200" b="1" baseline="-25000" dirty="0" smtClean="0">
                <a:solidFill>
                  <a:srgbClr val="FF0000"/>
                </a:solidFill>
                <a:latin typeface="Times New Roman" pitchFamily="18" charset="0"/>
                <a:cs typeface="Times New Roman" pitchFamily="18" charset="0"/>
              </a:rPr>
              <a:t>2</a:t>
            </a:r>
            <a:r>
              <a:rPr lang="sr-Latn-CS" sz="3200" b="1" dirty="0" smtClean="0">
                <a:solidFill>
                  <a:srgbClr val="FF0000"/>
                </a:solidFill>
                <a:latin typeface="Times New Roman" pitchFamily="18" charset="0"/>
                <a:cs typeface="Times New Roman" pitchFamily="18" charset="0"/>
              </a:rPr>
              <a:t> </a:t>
            </a:r>
            <a:r>
              <a:rPr lang="sr-Latn-CS" sz="4400" b="1" baseline="-25000" dirty="0" smtClean="0">
                <a:solidFill>
                  <a:srgbClr val="FF0000"/>
                </a:solidFill>
                <a:latin typeface="Times New Roman" pitchFamily="18" charset="0"/>
                <a:cs typeface="Times New Roman" pitchFamily="18" charset="0"/>
              </a:rPr>
              <a:t>↓</a:t>
            </a:r>
            <a:r>
              <a:rPr lang="sr-Latn-CS" sz="3200" b="1" dirty="0" smtClean="0">
                <a:latin typeface="Times New Roman" pitchFamily="18" charset="0"/>
                <a:cs typeface="Times New Roman" pitchFamily="18" charset="0"/>
              </a:rPr>
              <a:t>+ (NH</a:t>
            </a:r>
            <a:r>
              <a:rPr lang="sr-Latn-CS" sz="3200" b="1" baseline="-25000" dirty="0" smtClean="0">
                <a:latin typeface="Times New Roman" pitchFamily="18" charset="0"/>
                <a:cs typeface="Times New Roman" pitchFamily="18" charset="0"/>
              </a:rPr>
              <a:t>4</a:t>
            </a:r>
            <a:r>
              <a:rPr lang="sr-Latn-CS" sz="3200" b="1" dirty="0" smtClean="0">
                <a:latin typeface="Times New Roman" pitchFamily="18" charset="0"/>
                <a:cs typeface="Times New Roman" pitchFamily="18" charset="0"/>
              </a:rPr>
              <a:t>)</a:t>
            </a:r>
            <a:r>
              <a:rPr lang="sr-Latn-CS" sz="3200" b="1" baseline="-25000" dirty="0" smtClean="0">
                <a:latin typeface="Times New Roman" pitchFamily="18" charset="0"/>
                <a:cs typeface="Times New Roman" pitchFamily="18" charset="0"/>
              </a:rPr>
              <a:t>2</a:t>
            </a:r>
            <a:r>
              <a:rPr lang="sr-Latn-CS" sz="3200" b="1" dirty="0" smtClean="0">
                <a:latin typeface="Times New Roman" pitchFamily="18" charset="0"/>
                <a:cs typeface="Times New Roman" pitchFamily="18" charset="0"/>
              </a:rPr>
              <a:t>SO</a:t>
            </a:r>
            <a:r>
              <a:rPr lang="sr-Latn-CS" sz="3200" b="1" baseline="-25000" dirty="0" smtClean="0">
                <a:latin typeface="Times New Roman" pitchFamily="18" charset="0"/>
                <a:cs typeface="Times New Roman" pitchFamily="18" charset="0"/>
              </a:rPr>
              <a:t>4 </a:t>
            </a:r>
            <a:endParaRPr lang="en-US" sz="3200" b="1" dirty="0">
              <a:latin typeface="Times New Roman" pitchFamily="18" charset="0"/>
              <a:cs typeface="Times New Roman" pitchFamily="18" charset="0"/>
            </a:endParaRPr>
          </a:p>
        </p:txBody>
      </p:sp>
      <p:sp>
        <p:nvSpPr>
          <p:cNvPr id="9" name="Flowchart: Connector 8"/>
          <p:cNvSpPr/>
          <p:nvPr/>
        </p:nvSpPr>
        <p:spPr>
          <a:xfrm>
            <a:off x="2195736" y="3789040"/>
            <a:ext cx="1512168" cy="864096"/>
          </a:xfrm>
          <a:prstGeom prst="flowChartConnector">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3491880" y="4581128"/>
            <a:ext cx="1440160" cy="64807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36096" y="2348880"/>
            <a:ext cx="3707904" cy="707886"/>
          </a:xfrm>
          <a:prstGeom prst="rect">
            <a:avLst/>
          </a:prstGeom>
          <a:noFill/>
        </p:spPr>
        <p:txBody>
          <a:bodyPr wrap="square" rtlCol="0">
            <a:spAutoFit/>
          </a:bodyPr>
          <a:lstStyle/>
          <a:p>
            <a:r>
              <a:rPr lang="en-US" sz="4000" dirty="0" smtClean="0">
                <a:solidFill>
                  <a:srgbClr val="FF0000"/>
                </a:solidFill>
                <a:latin typeface="Times New Roman" pitchFamily="18" charset="0"/>
                <a:cs typeface="Times New Roman" pitchFamily="18" charset="0"/>
              </a:rPr>
              <a:t>Liesegang rings</a:t>
            </a:r>
            <a:endParaRPr lang="en-US" sz="4000" dirty="0">
              <a:solidFill>
                <a:srgbClr val="FF0000"/>
              </a:solidFill>
            </a:endParaRPr>
          </a:p>
        </p:txBody>
      </p:sp>
      <p:cxnSp>
        <p:nvCxnSpPr>
          <p:cNvPr id="14" name="Straight Arrow Connector 13"/>
          <p:cNvCxnSpPr/>
          <p:nvPr/>
        </p:nvCxnSpPr>
        <p:spPr>
          <a:xfrm flipH="1">
            <a:off x="3779912" y="3068960"/>
            <a:ext cx="3096344" cy="93610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Untitled.png"/>
          <p:cNvPicPr>
            <a:picLocks noChangeAspect="1"/>
          </p:cNvPicPr>
          <p:nvPr/>
        </p:nvPicPr>
        <p:blipFill>
          <a:blip r:embed="rId3" cstate="print"/>
          <a:srcRect r="64962" b="56407"/>
          <a:stretch>
            <a:fillRect/>
          </a:stretch>
        </p:blipFill>
        <p:spPr>
          <a:xfrm>
            <a:off x="1357290" y="2000240"/>
            <a:ext cx="5507088" cy="42110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0" y="0"/>
            <a:ext cx="9144000" cy="769441"/>
          </a:xfrm>
          <a:prstGeom prst="rect">
            <a:avLst/>
          </a:prstGeom>
          <a:noFill/>
        </p:spPr>
        <p:txBody>
          <a:bodyPr wrap="square" rtlCol="0">
            <a:spAutoFit/>
          </a:bodyPr>
          <a:lstStyle/>
          <a:p>
            <a:pPr algn="ctr"/>
            <a:r>
              <a:rPr lang="sr-Latn-CS" sz="4400" dirty="0" smtClean="0">
                <a:solidFill>
                  <a:srgbClr val="C00000"/>
                </a:solidFill>
                <a:latin typeface="Times New Roman" pitchFamily="18" charset="0"/>
                <a:cs typeface="Times New Roman" pitchFamily="18" charset="0"/>
              </a:rPr>
              <a:t>Explanation for number of rings</a:t>
            </a:r>
            <a:endParaRPr lang="en-US" sz="4400" dirty="0">
              <a:solidFill>
                <a:srgbClr val="C00000"/>
              </a:solidFill>
              <a:latin typeface="Times New Roman" pitchFamily="18" charset="0"/>
              <a:cs typeface="Times New Roman" pitchFamily="18" charset="0"/>
            </a:endParaRPr>
          </a:p>
        </p:txBody>
      </p:sp>
      <p:sp>
        <p:nvSpPr>
          <p:cNvPr id="8" name="TextBox 7"/>
          <p:cNvSpPr txBox="1"/>
          <p:nvPr/>
        </p:nvSpPr>
        <p:spPr>
          <a:xfrm>
            <a:off x="5868144" y="1052737"/>
            <a:ext cx="2080252" cy="769441"/>
          </a:xfrm>
          <a:prstGeom prst="rect">
            <a:avLst/>
          </a:prstGeom>
          <a:noFill/>
        </p:spPr>
        <p:txBody>
          <a:bodyPr wrap="square" rtlCol="0">
            <a:spAutoFit/>
          </a:bodyPr>
          <a:lstStyle/>
          <a:p>
            <a:r>
              <a:rPr lang="sr-Latn-CS" sz="4400" dirty="0" smtClean="0">
                <a:latin typeface="Times New Roman" pitchFamily="18" charset="0"/>
                <a:cs typeface="Times New Roman" pitchFamily="18" charset="0"/>
              </a:rPr>
              <a:t>MgSO</a:t>
            </a:r>
            <a:r>
              <a:rPr lang="sr-Latn-CS" sz="4400" baseline="-25000" dirty="0" smtClean="0">
                <a:latin typeface="Times New Roman" pitchFamily="18" charset="0"/>
                <a:cs typeface="Times New Roman" pitchFamily="18" charset="0"/>
              </a:rPr>
              <a:t>4</a:t>
            </a:r>
            <a:endParaRPr lang="en-US" sz="4400" baseline="-25000" dirty="0">
              <a:latin typeface="Times New Roman" pitchFamily="18" charset="0"/>
              <a:cs typeface="Times New Roman" pitchFamily="18" charset="0"/>
            </a:endParaRPr>
          </a:p>
        </p:txBody>
      </p:sp>
      <p:sp>
        <p:nvSpPr>
          <p:cNvPr id="9" name="TextBox 8"/>
          <p:cNvSpPr txBox="1"/>
          <p:nvPr/>
        </p:nvSpPr>
        <p:spPr>
          <a:xfrm>
            <a:off x="7164288" y="5301208"/>
            <a:ext cx="1323001" cy="769441"/>
          </a:xfrm>
          <a:prstGeom prst="rect">
            <a:avLst/>
          </a:prstGeom>
          <a:noFill/>
        </p:spPr>
        <p:txBody>
          <a:bodyPr wrap="square" rtlCol="0">
            <a:spAutoFit/>
          </a:bodyPr>
          <a:lstStyle/>
          <a:p>
            <a:r>
              <a:rPr lang="sr-Latn-CS" sz="4400" dirty="0" smtClean="0">
                <a:latin typeface="Times New Roman" pitchFamily="18" charset="0"/>
                <a:cs typeface="Times New Roman" pitchFamily="18" charset="0"/>
              </a:rPr>
              <a:t>NH</a:t>
            </a:r>
            <a:r>
              <a:rPr lang="sr-Latn-CS" sz="4400" baseline="-25000" dirty="0" smtClean="0">
                <a:latin typeface="Times New Roman" pitchFamily="18" charset="0"/>
                <a:cs typeface="Times New Roman" pitchFamily="18" charset="0"/>
              </a:rPr>
              <a:t>3</a:t>
            </a:r>
            <a:endParaRPr lang="en-US" sz="4400" baseline="-25000" dirty="0">
              <a:latin typeface="Times New Roman" pitchFamily="18" charset="0"/>
              <a:cs typeface="Times New Roman" pitchFamily="18" charset="0"/>
            </a:endParaRPr>
          </a:p>
        </p:txBody>
      </p:sp>
      <p:cxnSp>
        <p:nvCxnSpPr>
          <p:cNvPr id="11" name="Straight Arrow Connector 10"/>
          <p:cNvCxnSpPr/>
          <p:nvPr/>
        </p:nvCxnSpPr>
        <p:spPr>
          <a:xfrm flipH="1">
            <a:off x="4788024" y="1844824"/>
            <a:ext cx="1800200" cy="1152128"/>
          </a:xfrm>
          <a:prstGeom prst="straightConnector1">
            <a:avLst/>
          </a:prstGeom>
          <a:ln w="57150">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flipH="1" flipV="1">
            <a:off x="4139952" y="4077072"/>
            <a:ext cx="3024336" cy="1536849"/>
          </a:xfrm>
          <a:prstGeom prst="straightConnector1">
            <a:avLst/>
          </a:prstGeom>
          <a:ln w="57150">
            <a:tailEnd type="arrow"/>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2051720" y="1196752"/>
            <a:ext cx="3312368" cy="646331"/>
          </a:xfrm>
          <a:prstGeom prst="rect">
            <a:avLst/>
          </a:prstGeom>
          <a:noFill/>
        </p:spPr>
        <p:txBody>
          <a:bodyPr wrap="square" rtlCol="0">
            <a:spAutoFit/>
          </a:bodyPr>
          <a:lstStyle/>
          <a:p>
            <a:r>
              <a:rPr lang="x-none" sz="3600" dirty="0" smtClean="0">
                <a:latin typeface="Times New Roman" pitchFamily="18" charset="0"/>
                <a:cs typeface="Times New Roman" pitchFamily="18" charset="0"/>
              </a:rPr>
              <a:t>Li</a:t>
            </a:r>
            <a:r>
              <a:rPr lang="en-US" sz="3600" smtClean="0">
                <a:latin typeface="Times New Roman" pitchFamily="18" charset="0"/>
                <a:cs typeface="Times New Roman" pitchFamily="18" charset="0"/>
              </a:rPr>
              <a:t>e</a:t>
            </a:r>
            <a:r>
              <a:rPr lang="x-none" sz="3600" smtClean="0">
                <a:latin typeface="Times New Roman" pitchFamily="18" charset="0"/>
                <a:cs typeface="Times New Roman" pitchFamily="18" charset="0"/>
              </a:rPr>
              <a:t>sgang </a:t>
            </a:r>
            <a:r>
              <a:rPr lang="x-none" sz="3600" dirty="0" smtClean="0">
                <a:latin typeface="Times New Roman" pitchFamily="18" charset="0"/>
                <a:cs typeface="Times New Roman" pitchFamily="18" charset="0"/>
              </a:rPr>
              <a:t>rings</a:t>
            </a:r>
            <a:endParaRPr lang="en-US" sz="3600" dirty="0">
              <a:latin typeface="Times New Roman" pitchFamily="18" charset="0"/>
              <a:cs typeface="Times New Roman" pitchFamily="18" charset="0"/>
            </a:endParaRPr>
          </a:p>
        </p:txBody>
      </p:sp>
      <p:cxnSp>
        <p:nvCxnSpPr>
          <p:cNvPr id="22" name="Straight Arrow Connector 21"/>
          <p:cNvCxnSpPr/>
          <p:nvPr/>
        </p:nvCxnSpPr>
        <p:spPr>
          <a:xfrm>
            <a:off x="2987824" y="1772816"/>
            <a:ext cx="648072" cy="151216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BB3"/>
        </a:solidFill>
        <a:effectLst/>
      </p:bgPr>
    </p:bg>
    <p:spTree>
      <p:nvGrpSpPr>
        <p:cNvPr id="1" name=""/>
        <p:cNvGrpSpPr/>
        <p:nvPr/>
      </p:nvGrpSpPr>
      <p:grpSpPr>
        <a:xfrm>
          <a:off x="0" y="0"/>
          <a:ext cx="0" cy="0"/>
          <a:chOff x="0" y="0"/>
          <a:chExt cx="0" cy="0"/>
        </a:xfrm>
      </p:grpSpPr>
      <p:sp>
        <p:nvSpPr>
          <p:cNvPr id="4" name="Rectangle 3"/>
          <p:cNvSpPr/>
          <p:nvPr/>
        </p:nvSpPr>
        <p:spPr>
          <a:xfrm>
            <a:off x="251520" y="571480"/>
            <a:ext cx="8392446" cy="70788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4000" dirty="0" smtClean="0">
                <a:latin typeface="Times New Roman" pitchFamily="18" charset="0"/>
                <a:cs typeface="Times New Roman" pitchFamily="18" charset="0"/>
              </a:rPr>
              <a:t>Conclusion</a:t>
            </a:r>
            <a:endParaRPr lang="en-US" sz="4000" dirty="0">
              <a:latin typeface="Times New Roman" pitchFamily="18" charset="0"/>
              <a:cs typeface="Times New Roman" pitchFamily="18" charset="0"/>
            </a:endParaRPr>
          </a:p>
        </p:txBody>
      </p:sp>
      <p:sp>
        <p:nvSpPr>
          <p:cNvPr id="6" name="TextBox 5"/>
          <p:cNvSpPr txBox="1"/>
          <p:nvPr/>
        </p:nvSpPr>
        <p:spPr>
          <a:xfrm>
            <a:off x="214282" y="1556792"/>
            <a:ext cx="8429652" cy="440120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Arial" pitchFamily="34" charset="0"/>
              <a:buChar char="•"/>
            </a:pPr>
            <a:r>
              <a:rPr lang="en-US" sz="2800" dirty="0" smtClean="0">
                <a:latin typeface="Times New Roman" pitchFamily="18" charset="0"/>
                <a:cs typeface="Times New Roman" pitchFamily="18" charset="0"/>
              </a:rPr>
              <a:t>Liesegang rings in precipitation reactions are an example of pattern formation in chemical reaction-diffusion systems In gel, the chemical reaction takes place as follows: </a:t>
            </a:r>
          </a:p>
          <a:p>
            <a:r>
              <a:rPr lang="en-US" sz="2800" b="1" dirty="0" smtClean="0">
                <a:solidFill>
                  <a:srgbClr val="FF0000"/>
                </a:solidFill>
                <a:latin typeface="Times New Roman" pitchFamily="18" charset="0"/>
                <a:cs typeface="Times New Roman" pitchFamily="18" charset="0"/>
              </a:rPr>
              <a:t>MgSO4 + 2NH3 + 2H2O → Mg(OH)2 ↓+ (NH4)2SO4</a:t>
            </a:r>
          </a:p>
          <a:p>
            <a:pPr>
              <a:buFont typeface="Arial" pitchFamily="34" charset="0"/>
              <a:buChar char="•"/>
            </a:pPr>
            <a:r>
              <a:rPr lang="en-US" sz="2800" dirty="0" smtClean="0">
                <a:latin typeface="Times New Roman" pitchFamily="18" charset="0"/>
                <a:cs typeface="Times New Roman" pitchFamily="18" charset="0"/>
              </a:rPr>
              <a:t>The precipitation is continuous at the beginning and soon clear cut spaces in between are formed at the lower part of the tube </a:t>
            </a:r>
          </a:p>
          <a:p>
            <a:pPr>
              <a:buFont typeface="Arial" pitchFamily="34" charset="0"/>
              <a:buChar char="•"/>
            </a:pPr>
            <a:r>
              <a:rPr lang="en-US" sz="2800" dirty="0" smtClean="0">
                <a:latin typeface="Times New Roman" pitchFamily="18" charset="0"/>
                <a:cs typeface="Times New Roman" pitchFamily="18" charset="0"/>
              </a:rPr>
              <a:t>Low concentration of ammonia decreases the number of the bands and the space between them increases</a:t>
            </a:r>
            <a:endParaRPr lang="en-US" sz="2800" dirty="0">
              <a:latin typeface="Times New Roman" pitchFamily="18" charset="0"/>
              <a:cs typeface="Times New Roman" pitchFamily="18" charset="0"/>
            </a:endParaRPr>
          </a:p>
        </p:txBody>
      </p:sp>
      <p:sp>
        <p:nvSpPr>
          <p:cNvPr id="7" name="Rectangle 6"/>
          <p:cNvSpPr/>
          <p:nvPr/>
        </p:nvSpPr>
        <p:spPr>
          <a:xfrm>
            <a:off x="0" y="1643050"/>
            <a:ext cx="9144064" cy="369332"/>
          </a:xfrm>
          <a:prstGeom prst="rect">
            <a:avLst/>
          </a:prstGeom>
        </p:spPr>
        <p:txBody>
          <a:bodyPr wrap="squar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417</TotalTime>
  <Words>495</Words>
  <Application>Microsoft Macintosh PowerPoint</Application>
  <PresentationFormat>On-screen Show (4:3)</PresentationFormat>
  <Paragraphs>52</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International Young Naturalists’  Tournament </vt:lpstr>
      <vt:lpstr>PowerPoint Presentation</vt:lpstr>
      <vt:lpstr>PowerPoint Presentation</vt:lpstr>
      <vt:lpstr>PowerPoint Presentation</vt:lpstr>
      <vt:lpstr>PowerPoint Presentation</vt:lpstr>
      <vt:lpstr>Experimental part</vt:lpstr>
      <vt:lpstr>Results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korisnik</dc:creator>
  <cp:lastModifiedBy>Dean Polimac</cp:lastModifiedBy>
  <cp:revision>48</cp:revision>
  <dcterms:created xsi:type="dcterms:W3CDTF">2015-06-04T18:40:02Z</dcterms:created>
  <dcterms:modified xsi:type="dcterms:W3CDTF">2015-06-20T09:01:43Z</dcterms:modified>
</cp:coreProperties>
</file>