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71" r:id="rId2"/>
    <p:sldId id="270" r:id="rId3"/>
    <p:sldId id="256" r:id="rId4"/>
    <p:sldId id="257" r:id="rId5"/>
    <p:sldId id="258" r:id="rId6"/>
    <p:sldId id="259" r:id="rId7"/>
    <p:sldId id="260" r:id="rId8"/>
    <p:sldId id="261" r:id="rId9"/>
    <p:sldId id="262" r:id="rId10"/>
    <p:sldId id="263" r:id="rId11"/>
    <p:sldId id="265" r:id="rId12"/>
    <p:sldId id="264" r:id="rId13"/>
    <p:sldId id="267" r:id="rId14"/>
    <p:sldId id="266"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p:scale>
          <a:sx n="57" d="100"/>
          <a:sy n="57" d="100"/>
        </p:scale>
        <p:origin x="-1746"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A14FA-CE1D-4A26-B22D-9A1D6B856837}" type="datetimeFigureOut">
              <a:rPr lang="en-US" smtClean="0"/>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383C-5C67-4224-BC34-6E464A93E0FE}" type="slidenum">
              <a:rPr lang="en-US" smtClean="0"/>
              <a:t>‹#›</a:t>
            </a:fld>
            <a:endParaRPr lang="en-US"/>
          </a:p>
        </p:txBody>
      </p:sp>
    </p:spTree>
    <p:extLst>
      <p:ext uri="{BB962C8B-B14F-4D97-AF65-F5344CB8AC3E}">
        <p14:creationId xmlns:p14="http://schemas.microsoft.com/office/powerpoint/2010/main" val="372759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Orbs occur mostly on darker pictures because they would be nearly impossible to see in the presence of a bright light source in the photo like the Sun.</a:t>
            </a:r>
          </a:p>
          <a:p>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5</a:t>
            </a:fld>
            <a:endParaRPr lang="en-US"/>
          </a:p>
        </p:txBody>
      </p:sp>
    </p:spTree>
    <p:extLst>
      <p:ext uri="{BB962C8B-B14F-4D97-AF65-F5344CB8AC3E}">
        <p14:creationId xmlns:p14="http://schemas.microsoft.com/office/powerpoint/2010/main" val="2260406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settings which affect appearance of orbs is </a:t>
            </a:r>
            <a:r>
              <a:rPr lang="en-US" sz="1200" b="1" kern="1200" dirty="0" smtClean="0">
                <a:solidFill>
                  <a:schemeClr val="tx1"/>
                </a:solidFill>
                <a:effectLst/>
                <a:latin typeface="+mn-lt"/>
                <a:ea typeface="+mn-ea"/>
                <a:cs typeface="+mn-cs"/>
              </a:rPr>
              <a:t>depth of  field</a:t>
            </a:r>
            <a:r>
              <a:rPr lang="en-US" sz="1200" kern="1200" dirty="0" smtClean="0">
                <a:solidFill>
                  <a:schemeClr val="tx1"/>
                </a:solidFill>
                <a:effectLst/>
                <a:latin typeface="+mn-lt"/>
                <a:ea typeface="+mn-ea"/>
                <a:cs typeface="+mn-cs"/>
              </a:rPr>
              <a:t>. Cameras with greater depth of field take pictures of orbs easier because ‘beginning’ of their out of focus zone that faces the camera (the area of the first butterfly on figure 3) is close to the lens and the flash. Blur circle of the particles in front of the camera is not too large as they are also relatively close to the object plane. In addition, they are close to a source of light (for example camera flash in night scenes) and thus brighter.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change depth of field in a three ways:</a:t>
            </a:r>
          </a:p>
          <a:p>
            <a:pPr lvl="0"/>
            <a:r>
              <a:rPr lang="en-US" sz="1200" kern="1200" dirty="0" smtClean="0">
                <a:solidFill>
                  <a:schemeClr val="tx1"/>
                </a:solidFill>
                <a:effectLst/>
                <a:latin typeface="+mn-lt"/>
                <a:ea typeface="+mn-ea"/>
                <a:cs typeface="+mn-cs"/>
              </a:rPr>
              <a:t>Changing the aperture. Wider aperture will cause decreasing depth of field. The </a:t>
            </a:r>
            <a:r>
              <a:rPr lang="en-US" sz="1200" kern="1200" dirty="0" err="1" smtClean="0">
                <a:solidFill>
                  <a:schemeClr val="tx1"/>
                </a:solidFill>
                <a:effectLst/>
                <a:latin typeface="+mn-lt"/>
                <a:ea typeface="+mn-ea"/>
                <a:cs typeface="+mn-cs"/>
              </a:rPr>
              <a:t>smaler</a:t>
            </a:r>
            <a:r>
              <a:rPr lang="en-US" sz="1200" kern="1200" dirty="0" smtClean="0">
                <a:solidFill>
                  <a:schemeClr val="tx1"/>
                </a:solidFill>
                <a:effectLst/>
                <a:latin typeface="+mn-lt"/>
                <a:ea typeface="+mn-ea"/>
                <a:cs typeface="+mn-cs"/>
              </a:rPr>
              <a:t> aperture will cause increasing depth of field.</a:t>
            </a:r>
          </a:p>
          <a:p>
            <a:pPr lvl="0"/>
            <a:r>
              <a:rPr lang="en-US" sz="1200" kern="1200" dirty="0" smtClean="0">
                <a:solidFill>
                  <a:schemeClr val="tx1"/>
                </a:solidFill>
                <a:effectLst/>
                <a:latin typeface="+mn-lt"/>
                <a:ea typeface="+mn-ea"/>
                <a:cs typeface="+mn-cs"/>
              </a:rPr>
              <a:t>Changing focus distance. The closer you are to the subject, the less depth of field you will capture on camera.</a:t>
            </a:r>
          </a:p>
          <a:p>
            <a:pPr lvl="0"/>
            <a:r>
              <a:rPr lang="en-US" sz="1200" kern="1200" dirty="0" smtClean="0">
                <a:solidFill>
                  <a:schemeClr val="tx1"/>
                </a:solidFill>
                <a:effectLst/>
                <a:latin typeface="+mn-lt"/>
                <a:ea typeface="+mn-ea"/>
                <a:cs typeface="+mn-cs"/>
              </a:rPr>
              <a:t>Changing focal length. The shorter the focal length will cause the more depth of field you capture.</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14</a:t>
            </a:fld>
            <a:endParaRPr lang="en-US"/>
          </a:p>
        </p:txBody>
      </p:sp>
    </p:spTree>
    <p:extLst>
      <p:ext uri="{BB962C8B-B14F-4D97-AF65-F5344CB8AC3E}">
        <p14:creationId xmlns:p14="http://schemas.microsoft.com/office/powerpoint/2010/main" val="97897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Outdoor light comes in it is refracted through the lens, goes through the aperture and finally hits the film or sensor. Lens is used to focus the beam of light onto sensor/film. Aperture is an opening with a size that can be changed to adjust the width of the beam of light.</a:t>
            </a:r>
          </a:p>
          <a:p>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6</a:t>
            </a:fld>
            <a:endParaRPr lang="en-US"/>
          </a:p>
        </p:txBody>
      </p:sp>
    </p:spTree>
    <p:extLst>
      <p:ext uri="{BB962C8B-B14F-4D97-AF65-F5344CB8AC3E}">
        <p14:creationId xmlns:p14="http://schemas.microsoft.com/office/powerpoint/2010/main" val="18091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When light from a point source is refracted through a lens, rays of light converge into one point. T</a:t>
                </a:r>
                <a:r>
                  <a:rPr lang="en-US" sz="1200" kern="1200" dirty="0" smtClean="0">
                    <a:solidFill>
                      <a:schemeClr val="tx1"/>
                    </a:solidFill>
                    <a:effectLst/>
                    <a:latin typeface="+mn-lt"/>
                    <a:ea typeface="+mn-ea"/>
                    <a:cs typeface="+mn-cs"/>
                  </a:rPr>
                  <a:t>his can be easily seen from the lens equation.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𝑝</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𝑙</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𝑓</m:t>
                          </m:r>
                        </m:den>
                      </m:f>
                      <m:r>
                        <a:rPr lang="en-US" sz="1200" i="1" kern="1200">
                          <a:solidFill>
                            <a:schemeClr val="tx1"/>
                          </a:solidFill>
                          <a:effectLst/>
                          <a:latin typeface="Cambria Math"/>
                          <a:ea typeface="+mn-ea"/>
                          <a:cs typeface="+mn-cs"/>
                        </a:rPr>
                        <m:t>  </m:t>
                      </m:r>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𝑝</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distance of the object from the lens, 𝑓</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focal length of the lens and 𝑙 is the distance of the object image from the lens.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if that point is not on the sensor  (or film for non-digital cameras) we say that point is out of focus and it will appears like circle on a photo.</a:t>
                </a:r>
              </a:p>
              <a:p>
                <a:endParaRPr lang="en-US" dirty="0"/>
              </a:p>
            </p:txBody>
          </p:sp>
        </mc:Choice>
        <mc:Fallback xmlns="">
          <p:sp>
            <p:nvSpPr>
              <p:cNvPr id="3" name="Notes Placeholder 2"/>
              <p:cNvSpPr>
                <a:spLocks noGrp="1"/>
              </p:cNvSpPr>
              <p:nvPr>
                <p:ph type="body" idx="1"/>
              </p:nvPr>
            </p:nvSpPr>
            <p:spPr/>
            <p:txBody>
              <a:bodyPr/>
              <a:lstStyle/>
              <a:p>
                <a:r>
                  <a:rPr lang="en-US" dirty="0" smtClean="0"/>
                  <a:t>When light from a point source is refracted through a lens, rays of light converge into one point. T</a:t>
                </a:r>
                <a:r>
                  <a:rPr lang="en-US" sz="1200" kern="1200" dirty="0" smtClean="0">
                    <a:solidFill>
                      <a:schemeClr val="tx1"/>
                    </a:solidFill>
                    <a:effectLst/>
                    <a:latin typeface="+mn-lt"/>
                    <a:ea typeface="+mn-ea"/>
                    <a:cs typeface="+mn-cs"/>
                  </a:rPr>
                  <a:t>his can be easily seen from the lens equation.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0" kern="1200">
                    <a:solidFill>
                      <a:schemeClr val="tx1"/>
                    </a:solidFill>
                    <a:effectLst/>
                    <a:latin typeface="+mn-lt"/>
                    <a:ea typeface="+mn-ea"/>
                    <a:cs typeface="+mn-cs"/>
                  </a:rPr>
                  <a:t>1/𝑝+1/𝑙=1/𝑓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𝑝</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distance of the object from the lens, 𝑓</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focal length of the lens and 𝑙 is the distance of the object image from the lens.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if that point is not on the sensor  (or film for non-digital cameras) we say that point is out of focus and it will appears like circle on a photo.</a:t>
                </a:r>
              </a:p>
              <a:p>
                <a:endParaRPr lang="en-US" dirty="0"/>
              </a:p>
            </p:txBody>
          </p:sp>
        </mc:Fallback>
      </mc:AlternateContent>
      <p:sp>
        <p:nvSpPr>
          <p:cNvPr id="4" name="Slide Number Placeholder 3"/>
          <p:cNvSpPr>
            <a:spLocks noGrp="1"/>
          </p:cNvSpPr>
          <p:nvPr>
            <p:ph type="sldNum" sz="quarter" idx="10"/>
          </p:nvPr>
        </p:nvSpPr>
        <p:spPr/>
        <p:txBody>
          <a:bodyPr/>
          <a:lstStyle/>
          <a:p>
            <a:fld id="{F583383C-5C67-4224-BC34-6E464A93E0FE}" type="slidenum">
              <a:rPr lang="en-US" smtClean="0"/>
              <a:t>7</a:t>
            </a:fld>
            <a:endParaRPr lang="en-US"/>
          </a:p>
        </p:txBody>
      </p:sp>
    </p:spTree>
    <p:extLst>
      <p:ext uri="{BB962C8B-B14F-4D97-AF65-F5344CB8AC3E}">
        <p14:creationId xmlns:p14="http://schemas.microsoft.com/office/powerpoint/2010/main" val="399627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point of convergence is not on the film/sensor of camera we say that point is </a:t>
            </a:r>
            <a:r>
              <a:rPr lang="en-US" b="1" dirty="0" smtClean="0"/>
              <a:t>not precisely focused </a:t>
            </a:r>
            <a:r>
              <a:rPr lang="en-US" dirty="0" smtClean="0"/>
              <a:t>and it will appear like circle on a photo. That circle is called the </a:t>
            </a:r>
            <a:r>
              <a:rPr lang="en-US" b="1" dirty="0" smtClean="0"/>
              <a:t>circle of confusion </a:t>
            </a:r>
            <a:endParaRPr lang="en-US" dirty="0" smtClean="0"/>
          </a:p>
          <a:p>
            <a:r>
              <a:rPr lang="en-US" sz="1200" kern="1200" dirty="0" smtClean="0">
                <a:solidFill>
                  <a:schemeClr val="tx1"/>
                </a:solidFill>
                <a:effectLst/>
                <a:latin typeface="+mn-lt"/>
                <a:ea typeface="+mn-ea"/>
                <a:cs typeface="+mn-cs"/>
              </a:rPr>
              <a:t>Only points on the plane parallel to the lens and a specific distance away from it are precisely focused. All other points appear as blur circles. Size of those circles increases gradually on both sides of point B.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blurring is also gradual. Due to gradual blurring objects close to object plane will appear sharp (we say they are </a:t>
            </a:r>
            <a:r>
              <a:rPr lang="en-US" sz="1200" b="1" i="1" kern="1200" dirty="0" smtClean="0">
                <a:solidFill>
                  <a:schemeClr val="tx1"/>
                </a:solidFill>
                <a:effectLst/>
                <a:latin typeface="+mn-lt"/>
                <a:ea typeface="+mn-ea"/>
                <a:cs typeface="+mn-cs"/>
              </a:rPr>
              <a:t>in</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focus) </a:t>
            </a:r>
            <a:r>
              <a:rPr lang="en-US" sz="1200" kern="1200" dirty="0" smtClean="0">
                <a:solidFill>
                  <a:schemeClr val="tx1"/>
                </a:solidFill>
                <a:effectLst/>
                <a:latin typeface="+mn-lt"/>
                <a:ea typeface="+mn-ea"/>
                <a:cs typeface="+mn-cs"/>
              </a:rPr>
              <a:t>while object further of the object plane will be</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out of focus</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8</a:t>
            </a:fld>
            <a:endParaRPr lang="en-US"/>
          </a:p>
        </p:txBody>
      </p:sp>
    </p:spTree>
    <p:extLst>
      <p:ext uri="{BB962C8B-B14F-4D97-AF65-F5344CB8AC3E}">
        <p14:creationId xmlns:p14="http://schemas.microsoft.com/office/powerpoint/2010/main" val="224968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depth of field is the range between the farthest and the nearest object lying within the circumference of an image.  </a:t>
            </a:r>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9</a:t>
            </a:fld>
            <a:endParaRPr lang="en-US"/>
          </a:p>
        </p:txBody>
      </p:sp>
    </p:spTree>
    <p:extLst>
      <p:ext uri="{BB962C8B-B14F-4D97-AF65-F5344CB8AC3E}">
        <p14:creationId xmlns:p14="http://schemas.microsoft.com/office/powerpoint/2010/main" val="172257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depth of field is the only characteristic of the image that creates a tremendous sharpness factor to the image.</a:t>
            </a:r>
            <a:endParaRPr lang="en-US" dirty="0" smtClean="0"/>
          </a:p>
          <a:p>
            <a:r>
              <a:rPr lang="en-US" sz="1200" b="0" i="0" kern="1200" dirty="0" smtClean="0">
                <a:solidFill>
                  <a:schemeClr val="tx1"/>
                </a:solidFill>
                <a:effectLst/>
                <a:latin typeface="+mn-lt"/>
                <a:ea typeface="+mn-ea"/>
                <a:cs typeface="+mn-cs"/>
              </a:rPr>
              <a:t>Basically the zone size is dependent on three key factors, lens aperture, focal length of the lens and the clicking distance. by varying the three characteristics one by one photographers can simply adjust the whole sense of image.</a:t>
            </a:r>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10</a:t>
            </a:fld>
            <a:endParaRPr lang="en-US"/>
          </a:p>
        </p:txBody>
      </p:sp>
    </p:spTree>
    <p:extLst>
      <p:ext uri="{BB962C8B-B14F-4D97-AF65-F5344CB8AC3E}">
        <p14:creationId xmlns:p14="http://schemas.microsoft.com/office/powerpoint/2010/main" val="335186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11</a:t>
            </a:fld>
            <a:endParaRPr lang="en-US"/>
          </a:p>
        </p:txBody>
      </p:sp>
    </p:spTree>
    <p:extLst>
      <p:ext uri="{BB962C8B-B14F-4D97-AF65-F5344CB8AC3E}">
        <p14:creationId xmlns:p14="http://schemas.microsoft.com/office/powerpoint/2010/main" val="325316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Dust and water droplets are very small and we would expect they would show up as dots on photographs. Instead we see orbs which are large and circular. This is because dust and water droplets </a:t>
            </a:r>
            <a:r>
              <a:rPr lang="en-US" b="1" dirty="0" smtClean="0"/>
              <a:t>are out of focus.</a:t>
            </a:r>
            <a:endParaRPr lang="en-US" dirty="0" smtClean="0"/>
          </a:p>
          <a:p>
            <a:r>
              <a:rPr lang="en-US" sz="1200" kern="1200" dirty="0" smtClean="0">
                <a:solidFill>
                  <a:schemeClr val="tx1"/>
                </a:solidFill>
                <a:effectLst/>
                <a:latin typeface="+mn-lt"/>
                <a:ea typeface="+mn-ea"/>
                <a:cs typeface="+mn-cs"/>
              </a:rPr>
              <a:t>Two factors are crucial when it comes to appearance of orbs:</a:t>
            </a:r>
          </a:p>
          <a:p>
            <a:pPr lvl="0"/>
            <a:r>
              <a:rPr lang="en-US" sz="1200" b="1" kern="1200" dirty="0" smtClean="0">
                <a:solidFill>
                  <a:schemeClr val="tx1"/>
                </a:solidFill>
                <a:effectLst/>
                <a:latin typeface="+mn-lt"/>
                <a:ea typeface="+mn-ea"/>
                <a:cs typeface="+mn-cs"/>
              </a:rPr>
              <a:t>Distance of particles from the light source </a:t>
            </a:r>
            <a:r>
              <a:rPr lang="en-US" sz="1200" kern="1200" dirty="0" smtClean="0">
                <a:solidFill>
                  <a:schemeClr val="tx1"/>
                </a:solidFill>
                <a:effectLst/>
                <a:latin typeface="+mn-lt"/>
                <a:ea typeface="+mn-ea"/>
                <a:cs typeface="+mn-cs"/>
              </a:rPr>
              <a:t>- their brightness depends on intensity of light reflecting of particles in the air. </a:t>
            </a:r>
          </a:p>
          <a:p>
            <a:pPr lvl="0"/>
            <a:r>
              <a:rPr lang="en-US" sz="1200" b="1" kern="1200" dirty="0" smtClean="0">
                <a:solidFill>
                  <a:schemeClr val="tx1"/>
                </a:solidFill>
                <a:effectLst/>
                <a:latin typeface="+mn-lt"/>
                <a:ea typeface="+mn-ea"/>
                <a:cs typeface="+mn-cs"/>
              </a:rPr>
              <a:t>Size of the blur circle</a:t>
            </a:r>
            <a:r>
              <a:rPr lang="en-US" sz="1200" kern="1200" dirty="0" smtClean="0">
                <a:solidFill>
                  <a:schemeClr val="tx1"/>
                </a:solidFill>
                <a:effectLst/>
                <a:latin typeface="+mn-lt"/>
                <a:ea typeface="+mn-ea"/>
                <a:cs typeface="+mn-cs"/>
              </a:rPr>
              <a:t> for these particles. Important property of the blur circle is its decrease in brightness with increase in size. This happens as a result of dispersing the same amount of light over a larger area.</a:t>
            </a:r>
          </a:p>
          <a:p>
            <a:r>
              <a:rPr lang="en-US" sz="1200" kern="1200" dirty="0" smtClean="0">
                <a:solidFill>
                  <a:schemeClr val="tx1"/>
                </a:solidFill>
                <a:effectLst/>
                <a:latin typeface="+mn-lt"/>
                <a:ea typeface="+mn-ea"/>
                <a:cs typeface="+mn-cs"/>
              </a:rPr>
              <a:t> As a result to get an orb:</a:t>
            </a:r>
          </a:p>
          <a:p>
            <a:pPr lvl="0"/>
            <a:r>
              <a:rPr lang="en-US" sz="1200" kern="1200" dirty="0" smtClean="0">
                <a:solidFill>
                  <a:schemeClr val="tx1"/>
                </a:solidFill>
                <a:effectLst/>
                <a:latin typeface="+mn-lt"/>
                <a:ea typeface="+mn-ea"/>
                <a:cs typeface="+mn-cs"/>
              </a:rPr>
              <a:t>Particles should not be too much out of focus of the camera or they would be too faint to see.</a:t>
            </a:r>
          </a:p>
          <a:p>
            <a:pPr lvl="0"/>
            <a:r>
              <a:rPr lang="en-US" sz="1200" kern="1200" dirty="0" smtClean="0">
                <a:solidFill>
                  <a:schemeClr val="tx1"/>
                </a:solidFill>
                <a:effectLst/>
                <a:latin typeface="+mn-lt"/>
                <a:ea typeface="+mn-ea"/>
                <a:cs typeface="+mn-cs"/>
              </a:rPr>
              <a:t>Particles should not be too far away from the camera because reflected light would not be bright enough.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There is a specific zone where the particles must be to be able to appear as </a:t>
            </a:r>
            <a:r>
              <a:rPr lang="en-US" sz="1200" b="1" kern="1200" dirty="0" err="1" smtClean="0">
                <a:solidFill>
                  <a:schemeClr val="tx1"/>
                </a:solidFill>
                <a:effectLst/>
                <a:latin typeface="+mn-lt"/>
                <a:ea typeface="+mn-ea"/>
                <a:cs typeface="+mn-cs"/>
              </a:rPr>
              <a:t>orbs.</a:t>
            </a:r>
            <a:r>
              <a:rPr lang="en-US" sz="1200" kern="1200" dirty="0" err="1"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and location of this zone depends on camera settings and since digital cameras usually automatically change parameters for each picture this ‘</a:t>
            </a:r>
            <a:r>
              <a:rPr lang="en-US" sz="1200" b="1" kern="1200" dirty="0" smtClean="0">
                <a:solidFill>
                  <a:schemeClr val="tx1"/>
                </a:solidFill>
                <a:effectLst/>
                <a:latin typeface="+mn-lt"/>
                <a:ea typeface="+mn-ea"/>
                <a:cs typeface="+mn-cs"/>
              </a:rPr>
              <a:t>orb zone’</a:t>
            </a:r>
            <a:r>
              <a:rPr lang="en-US" sz="1200" kern="1200" dirty="0" smtClean="0">
                <a:solidFill>
                  <a:schemeClr val="tx1"/>
                </a:solidFill>
                <a:effectLst/>
                <a:latin typeface="+mn-lt"/>
                <a:ea typeface="+mn-ea"/>
                <a:cs typeface="+mn-cs"/>
              </a:rPr>
              <a:t> can vary significantly. </a:t>
            </a:r>
          </a:p>
          <a:p>
            <a:endParaRPr lang="en-US" dirty="0" smtClean="0"/>
          </a:p>
        </p:txBody>
      </p:sp>
      <p:sp>
        <p:nvSpPr>
          <p:cNvPr id="4" name="Slide Number Placeholder 3"/>
          <p:cNvSpPr>
            <a:spLocks noGrp="1"/>
          </p:cNvSpPr>
          <p:nvPr>
            <p:ph type="sldNum" sz="quarter" idx="10"/>
          </p:nvPr>
        </p:nvSpPr>
        <p:spPr/>
        <p:txBody>
          <a:bodyPr/>
          <a:lstStyle/>
          <a:p>
            <a:fld id="{F583383C-5C67-4224-BC34-6E464A93E0FE}" type="slidenum">
              <a:rPr lang="en-US" smtClean="0"/>
              <a:t>12</a:t>
            </a:fld>
            <a:endParaRPr lang="en-US"/>
          </a:p>
        </p:txBody>
      </p:sp>
    </p:spTree>
    <p:extLst>
      <p:ext uri="{BB962C8B-B14F-4D97-AF65-F5344CB8AC3E}">
        <p14:creationId xmlns:p14="http://schemas.microsoft.com/office/powerpoint/2010/main" val="225019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thing that influences the appearance of orbs is the proximity of light source to the lens. It affects size of the ‘orb zone’ as seen on Figure 4. It should be noted that using flash is not necessary as long as there is a bright source of light close to the camera.</a:t>
            </a:r>
          </a:p>
          <a:p>
            <a:endParaRPr lang="en-US" dirty="0"/>
          </a:p>
        </p:txBody>
      </p:sp>
      <p:sp>
        <p:nvSpPr>
          <p:cNvPr id="4" name="Slide Number Placeholder 3"/>
          <p:cNvSpPr>
            <a:spLocks noGrp="1"/>
          </p:cNvSpPr>
          <p:nvPr>
            <p:ph type="sldNum" sz="quarter" idx="10"/>
          </p:nvPr>
        </p:nvSpPr>
        <p:spPr/>
        <p:txBody>
          <a:bodyPr/>
          <a:lstStyle/>
          <a:p>
            <a:fld id="{F583383C-5C67-4224-BC34-6E464A93E0FE}" type="slidenum">
              <a:rPr lang="en-US" smtClean="0"/>
              <a:t>13</a:t>
            </a:fld>
            <a:endParaRPr lang="en-US"/>
          </a:p>
        </p:txBody>
      </p:sp>
    </p:spTree>
    <p:extLst>
      <p:ext uri="{BB962C8B-B14F-4D97-AF65-F5344CB8AC3E}">
        <p14:creationId xmlns:p14="http://schemas.microsoft.com/office/powerpoint/2010/main" val="891299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4/9/2015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goodreads.com/author/show/879.Plato"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4114800"/>
            <a:ext cx="6400800" cy="1752600"/>
          </a:xfrm>
        </p:spPr>
        <p:txBody>
          <a:bodyPr/>
          <a:lstStyle/>
          <a:p>
            <a:r>
              <a:rPr lang="sr-Latn-RS" sz="2400" dirty="0" smtClean="0">
                <a:solidFill>
                  <a:srgbClr val="92D050"/>
                </a:solidFill>
              </a:rPr>
              <a:t>13</a:t>
            </a:r>
            <a:r>
              <a:rPr lang="en-US" sz="2400" dirty="0" smtClean="0">
                <a:solidFill>
                  <a:srgbClr val="92D050"/>
                </a:solidFill>
              </a:rPr>
              <a:t>. </a:t>
            </a:r>
            <a:r>
              <a:rPr lang="en-US" sz="2400" dirty="0">
                <a:solidFill>
                  <a:srgbClr val="92D050"/>
                </a:solidFill>
              </a:rPr>
              <a:t>Distances in open space</a:t>
            </a:r>
            <a:r>
              <a:rPr lang="en-US" sz="2400" b="1" dirty="0" smtClean="0">
                <a:solidFill>
                  <a:srgbClr val="92D050"/>
                </a:solidFill>
                <a:effectLst>
                  <a:outerShdw blurRad="38100" dist="38100" dir="2700000" algn="tl">
                    <a:srgbClr val="000000">
                      <a:alpha val="43137"/>
                    </a:srgbClr>
                  </a:outerShdw>
                </a:effectLst>
                <a:ea typeface="Arial Unicode MS" pitchFamily="34" charset="-128"/>
                <a:cs typeface="Levenim MT" pitchFamily="2" charset="-79"/>
              </a:rPr>
              <a:t> </a:t>
            </a:r>
            <a:r>
              <a:rPr lang="en-US" sz="2400" b="1" dirty="0">
                <a:ea typeface="Arial Unicode MS" pitchFamily="34" charset="-128"/>
                <a:cs typeface="Levenim MT" pitchFamily="2" charset="-79"/>
              </a:rPr>
              <a:t/>
            </a:r>
            <a:br>
              <a:rPr lang="en-US" sz="2400" b="1" dirty="0">
                <a:ea typeface="Arial Unicode MS" pitchFamily="34" charset="-128"/>
                <a:cs typeface="Levenim MT" pitchFamily="2" charset="-79"/>
              </a:rPr>
            </a:br>
            <a:r>
              <a:rPr lang="en-US" sz="2400" dirty="0">
                <a:effectLst>
                  <a:outerShdw blurRad="38100" dist="38100" dir="2700000" algn="tl">
                    <a:srgbClr val="000000">
                      <a:alpha val="43137"/>
                    </a:srgbClr>
                  </a:outerShdw>
                </a:effectLst>
                <a:ea typeface="Arial Unicode MS" pitchFamily="34" charset="-128"/>
                <a:cs typeface="Levenim MT" pitchFamily="2" charset="-79"/>
              </a:rPr>
              <a:t>Serbian team </a:t>
            </a:r>
            <a:br>
              <a:rPr lang="en-US" sz="2400" dirty="0">
                <a:effectLst>
                  <a:outerShdw blurRad="38100" dist="38100" dir="2700000" algn="tl">
                    <a:srgbClr val="000000">
                      <a:alpha val="43137"/>
                    </a:srgbClr>
                  </a:outerShdw>
                </a:effectLst>
                <a:ea typeface="Arial Unicode MS" pitchFamily="34" charset="-128"/>
                <a:cs typeface="Levenim MT" pitchFamily="2" charset="-79"/>
              </a:rPr>
            </a:br>
            <a:r>
              <a:rPr lang="en-US" sz="2400" dirty="0">
                <a:effectLst>
                  <a:outerShdw blurRad="38100" dist="38100" dir="2700000" algn="tl">
                    <a:srgbClr val="000000">
                      <a:alpha val="43137"/>
                    </a:srgbClr>
                  </a:outerShdw>
                </a:effectLst>
                <a:ea typeface="Arial Unicode MS" pitchFamily="34" charset="-128"/>
                <a:cs typeface="Levenim MT" pitchFamily="2" charset="-79"/>
              </a:rPr>
              <a:t>Regional Center For Talented Youth</a:t>
            </a:r>
            <a:r>
              <a:rPr lang="en-US" sz="2400" dirty="0">
                <a:effectLst>
                  <a:outerShdw blurRad="38100" dist="38100" dir="2700000" algn="tl">
                    <a:srgbClr val="000000">
                      <a:alpha val="43137"/>
                    </a:srgbClr>
                  </a:outerShdw>
                </a:effectLst>
                <a:latin typeface="Levenim MT" pitchFamily="2" charset="-79"/>
                <a:ea typeface="Arial Unicode MS" pitchFamily="34" charset="-128"/>
                <a:cs typeface="Levenim MT" pitchFamily="2" charset="-79"/>
              </a:rPr>
              <a:t/>
            </a:r>
            <a:br>
              <a:rPr lang="en-US" sz="2400" dirty="0">
                <a:effectLst>
                  <a:outerShdw blurRad="38100" dist="38100" dir="2700000" algn="tl">
                    <a:srgbClr val="000000">
                      <a:alpha val="43137"/>
                    </a:srgbClr>
                  </a:outerShdw>
                </a:effectLst>
                <a:latin typeface="Levenim MT" pitchFamily="2" charset="-79"/>
                <a:ea typeface="Arial Unicode MS" pitchFamily="34" charset="-128"/>
                <a:cs typeface="Levenim MT" pitchFamily="2" charset="-79"/>
              </a:rPr>
            </a:br>
            <a:endParaRPr lang="en-US" sz="2400" dirty="0"/>
          </a:p>
        </p:txBody>
      </p:sp>
      <p:sp>
        <p:nvSpPr>
          <p:cNvPr id="3" name="Title 2"/>
          <p:cNvSpPr>
            <a:spLocks noGrp="1"/>
          </p:cNvSpPr>
          <p:nvPr>
            <p:ph type="ctrTitle"/>
          </p:nvPr>
        </p:nvSpPr>
        <p:spPr>
          <a:xfrm>
            <a:off x="685800" y="2590800"/>
            <a:ext cx="7772400" cy="1470025"/>
          </a:xfrm>
        </p:spPr>
        <p:txBody>
          <a:bodyPr/>
          <a:lstStyle/>
          <a:p>
            <a:r>
              <a:rPr lang="en-US" sz="3600" dirty="0">
                <a:effectLst>
                  <a:outerShdw blurRad="38100" dist="38100" dir="2700000" algn="tl">
                    <a:srgbClr val="000000">
                      <a:alpha val="43137"/>
                    </a:srgbClr>
                  </a:outerShdw>
                </a:effectLst>
                <a:ea typeface="Arial Unicode MS" pitchFamily="34" charset="-128"/>
                <a:cs typeface="Levenim MT" pitchFamily="2" charset="-79"/>
              </a:rPr>
              <a:t>International Young Naturalists’ Tournament </a:t>
            </a:r>
            <a:r>
              <a:rPr lang="en-US" dirty="0">
                <a:effectLst>
                  <a:outerShdw blurRad="38100" dist="38100" dir="2700000" algn="tl">
                    <a:srgbClr val="000000">
                      <a:alpha val="43137"/>
                    </a:srgbClr>
                  </a:outerShdw>
                </a:effectLst>
                <a:ea typeface="Arial Unicode MS" pitchFamily="34" charset="-128"/>
                <a:cs typeface="Levenim MT" pitchFamily="2" charset="-79"/>
              </a:rPr>
              <a:t/>
            </a:r>
            <a:br>
              <a:rPr lang="en-US" dirty="0">
                <a:effectLst>
                  <a:outerShdw blurRad="38100" dist="38100" dir="2700000" algn="tl">
                    <a:srgbClr val="000000">
                      <a:alpha val="43137"/>
                    </a:srgbClr>
                  </a:outerShdw>
                </a:effectLst>
                <a:ea typeface="Arial Unicode MS" pitchFamily="34" charset="-128"/>
                <a:cs typeface="Levenim MT" pitchFamily="2" charset="-79"/>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7" y="838200"/>
            <a:ext cx="438943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75133"/>
            <a:ext cx="8229600"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20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5257800" cy="579438"/>
          </a:xfrm>
        </p:spPr>
        <p:txBody>
          <a:bodyPr/>
          <a:lstStyle/>
          <a:p>
            <a:r>
              <a:rPr lang="en-US" dirty="0" smtClean="0"/>
              <a:t>Its big world out there</a:t>
            </a:r>
            <a:endParaRPr lang="en-US" dirty="0"/>
          </a:p>
        </p:txBody>
      </p:sp>
      <p:pic>
        <p:nvPicPr>
          <p:cNvPr id="7171" name="Picture 3" descr="I:\Aca\IYNT\dof_1-15.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44525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descr="I:\Aca\IYNT\Depth_of_field_photography_cheat_sheet.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5000" y="304800"/>
            <a:ext cx="5133627"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0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172200" cy="579438"/>
          </a:xfrm>
        </p:spPr>
        <p:txBody>
          <a:bodyPr/>
          <a:lstStyle/>
          <a:p>
            <a:r>
              <a:rPr lang="en-US" dirty="0" smtClean="0"/>
              <a:t>Water drops can make orbs</a:t>
            </a:r>
            <a:endParaRPr lang="en-US" dirty="0"/>
          </a:p>
        </p:txBody>
      </p:sp>
      <p:pic>
        <p:nvPicPr>
          <p:cNvPr id="8194" name="Picture 2" descr="I:\Aca\IYNT\Optimized-IMG_0966-1_905.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66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lstStyle/>
          <a:p>
            <a:endParaRPr lang="en-US" dirty="0"/>
          </a:p>
        </p:txBody>
      </p:sp>
      <p:pic>
        <p:nvPicPr>
          <p:cNvPr id="4" name="Content Placeholder 3"/>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2209800" y="304800"/>
            <a:ext cx="5181600" cy="5562600"/>
          </a:xfrm>
          <a:prstGeom prst="rect">
            <a:avLst/>
          </a:prstGeom>
        </p:spPr>
      </p:pic>
    </p:spTree>
    <p:extLst>
      <p:ext uri="{BB962C8B-B14F-4D97-AF65-F5344CB8AC3E}">
        <p14:creationId xmlns:p14="http://schemas.microsoft.com/office/powerpoint/2010/main" val="324105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4800600" cy="579438"/>
          </a:xfrm>
        </p:spPr>
        <p:txBody>
          <a:bodyPr/>
          <a:lstStyle/>
          <a:p>
            <a:r>
              <a:rPr lang="en-US" dirty="0" smtClean="0"/>
              <a:t>Beautiful snow orbs</a:t>
            </a:r>
            <a:endParaRPr lang="en-US" dirty="0"/>
          </a:p>
        </p:txBody>
      </p:sp>
      <p:pic>
        <p:nvPicPr>
          <p:cNvPr id="10242" name="Picture 2" descr="I:\Aca\IYNT\Snow Day! 010.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08193" y="1371600"/>
            <a:ext cx="684360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04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9144000" cy="838200"/>
          </a:xfrm>
        </p:spPr>
        <p:txBody>
          <a:bodyPr/>
          <a:lstStyle/>
          <a:p>
            <a:r>
              <a:rPr lang="en-US" sz="4000" dirty="0" smtClean="0"/>
              <a:t> </a:t>
            </a:r>
            <a:r>
              <a:rPr lang="en-US" sz="3900" dirty="0" smtClean="0"/>
              <a:t>THANK YOU FOR YOUR ATTENTION!!!</a:t>
            </a:r>
            <a:endParaRPr lang="en-US" sz="3900" dirty="0"/>
          </a:p>
        </p:txBody>
      </p:sp>
    </p:spTree>
    <p:extLst>
      <p:ext uri="{BB962C8B-B14F-4D97-AF65-F5344CB8AC3E}">
        <p14:creationId xmlns:p14="http://schemas.microsoft.com/office/powerpoint/2010/main" val="107120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400" dirty="0"/>
              <a:t>How do astronomers measure distances between the planets of the Solar System, between the stars in our Galaxy, or between the galaxies? Determine the distance between the two space objects of your </a:t>
            </a:r>
            <a:r>
              <a:rPr lang="en-US" sz="2400" dirty="0" err="1" smtClean="0"/>
              <a:t>choic</a:t>
            </a:r>
            <a:r>
              <a:rPr lang="sr-Latn-RS" sz="2400" dirty="0" smtClean="0"/>
              <a:t>e.</a:t>
            </a:r>
            <a:endParaRPr lang="en-US" sz="2400" dirty="0"/>
          </a:p>
        </p:txBody>
      </p:sp>
      <p:sp>
        <p:nvSpPr>
          <p:cNvPr id="3" name="Title 2"/>
          <p:cNvSpPr>
            <a:spLocks noGrp="1"/>
          </p:cNvSpPr>
          <p:nvPr>
            <p:ph type="ctrTitle"/>
          </p:nvPr>
        </p:nvSpPr>
        <p:spPr/>
        <p:txBody>
          <a:bodyPr/>
          <a:lstStyle/>
          <a:p>
            <a:r>
              <a:rPr lang="sr-Latn-RS" sz="4000" smtClean="0"/>
              <a:t>13</a:t>
            </a:r>
            <a:r>
              <a:rPr lang="en-US" sz="4000" smtClean="0"/>
              <a:t>. </a:t>
            </a:r>
            <a:r>
              <a:rPr lang="en-US" sz="4000" dirty="0"/>
              <a:t>Distances in open space</a:t>
            </a:r>
          </a:p>
        </p:txBody>
      </p:sp>
    </p:spTree>
    <p:extLst>
      <p:ext uri="{BB962C8B-B14F-4D97-AF65-F5344CB8AC3E}">
        <p14:creationId xmlns:p14="http://schemas.microsoft.com/office/powerpoint/2010/main" val="234941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3525"/>
            <a:ext cx="7772400" cy="1470025"/>
          </a:xfrm>
        </p:spPr>
        <p:txBody>
          <a:bodyPr/>
          <a:lstStyle/>
          <a:p>
            <a:r>
              <a:rPr lang="en-US" sz="5400" dirty="0" smtClean="0"/>
              <a:t>Shining orbs</a:t>
            </a:r>
            <a:r>
              <a:rPr lang="en-US" dirty="0" smtClean="0"/>
              <a:t/>
            </a:r>
            <a:br>
              <a:rPr lang="en-US" dirty="0" smtClean="0"/>
            </a:br>
            <a:endParaRPr lang="en-US" dirty="0"/>
          </a:p>
        </p:txBody>
      </p:sp>
      <p:sp>
        <p:nvSpPr>
          <p:cNvPr id="4" name="Rectangle 3"/>
          <p:cNvSpPr/>
          <p:nvPr/>
        </p:nvSpPr>
        <p:spPr>
          <a:xfrm>
            <a:off x="4572000" y="1828800"/>
            <a:ext cx="4572000" cy="1200329"/>
          </a:xfrm>
          <a:prstGeom prst="rect">
            <a:avLst/>
          </a:prstGeom>
        </p:spPr>
        <p:txBody>
          <a:bodyPr>
            <a:spAutoFit/>
          </a:bodyPr>
          <a:lstStyle/>
          <a:p>
            <a:r>
              <a:rPr lang="en-US" dirty="0"/>
              <a:t>“We can easily forgive a child who is afraid of the dark; the real tragedy of life is when men are afraid of the light.” </a:t>
            </a:r>
            <a:br>
              <a:rPr lang="en-US" dirty="0"/>
            </a:br>
            <a:r>
              <a:rPr lang="en-US" dirty="0"/>
              <a:t>― </a:t>
            </a:r>
            <a:r>
              <a:rPr lang="en-US" dirty="0">
                <a:hlinkClick r:id="rId2"/>
              </a:rPr>
              <a:t>Plato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655638"/>
          </a:xfrm>
        </p:spPr>
        <p:txBody>
          <a:bodyPr/>
          <a:lstStyle/>
          <a:p>
            <a:r>
              <a:rPr lang="sr-Latn-CS" dirty="0" smtClean="0"/>
              <a:t>Formulation of the problem</a:t>
            </a:r>
            <a:endParaRPr lang="en-US" dirty="0"/>
          </a:p>
        </p:txBody>
      </p:sp>
      <p:sp>
        <p:nvSpPr>
          <p:cNvPr id="3" name="Content Placeholder 2"/>
          <p:cNvSpPr>
            <a:spLocks noGrp="1"/>
          </p:cNvSpPr>
          <p:nvPr>
            <p:ph sz="quarter" idx="13"/>
          </p:nvPr>
        </p:nvSpPr>
        <p:spPr/>
        <p:txBody>
          <a:bodyPr/>
          <a:lstStyle/>
          <a:p>
            <a:r>
              <a:rPr lang="en-US" dirty="0" smtClean="0"/>
              <a:t>Bright and rather unexpected white disks may appear in a photo taken with a flash in a dark room.</a:t>
            </a:r>
            <a:endParaRPr lang="sr-Latn-CS" dirty="0" smtClean="0"/>
          </a:p>
          <a:p>
            <a:r>
              <a:rPr lang="en-US" dirty="0" smtClean="0"/>
              <a:t>Explain why such shining orbs appear in the photos.</a:t>
            </a:r>
          </a:p>
          <a:p>
            <a:endParaRPr lang="en-US" dirty="0"/>
          </a:p>
        </p:txBody>
      </p:sp>
      <p:pic>
        <p:nvPicPr>
          <p:cNvPr id="3075" name="Picture 3" descr="I:\Aca\IYNT\Conner_Prairie_-_Sunset_Bokeh_behind_trees_(29892408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819400"/>
            <a:ext cx="5851525"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5410200" cy="503238"/>
          </a:xfrm>
        </p:spPr>
        <p:txBody>
          <a:bodyPr/>
          <a:lstStyle/>
          <a:p>
            <a:r>
              <a:rPr lang="en-US" dirty="0" smtClean="0"/>
              <a:t>What are shining orbs?</a:t>
            </a:r>
            <a:endParaRPr lang="en-US" dirty="0"/>
          </a:p>
        </p:txBody>
      </p:sp>
      <p:sp>
        <p:nvSpPr>
          <p:cNvPr id="3" name="Content Placeholder 2"/>
          <p:cNvSpPr>
            <a:spLocks noGrp="1"/>
          </p:cNvSpPr>
          <p:nvPr>
            <p:ph sz="quarter" idx="13"/>
          </p:nvPr>
        </p:nvSpPr>
        <p:spPr/>
        <p:txBody>
          <a:bodyPr/>
          <a:lstStyle/>
          <a:p>
            <a:r>
              <a:rPr lang="en-US" dirty="0"/>
              <a:t>Shining orbs that appear on photos represent light coming from the flash reflecting off particles in the air, such as dust and water droplets. </a:t>
            </a:r>
          </a:p>
        </p:txBody>
      </p:sp>
      <p:pic>
        <p:nvPicPr>
          <p:cNvPr id="1027" name="Picture 3" descr="I:\Aca\IYNT\orbs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715000" cy="639762"/>
          </a:xfrm>
        </p:spPr>
        <p:txBody>
          <a:bodyPr/>
          <a:lstStyle/>
          <a:p>
            <a:r>
              <a:rPr lang="en-US" dirty="0" smtClean="0"/>
              <a:t>How does camera work?</a:t>
            </a:r>
            <a:endParaRPr lang="en-US" dirty="0"/>
          </a:p>
        </p:txBody>
      </p:sp>
      <p:sp>
        <p:nvSpPr>
          <p:cNvPr id="3" name="Content Placeholder 2"/>
          <p:cNvSpPr>
            <a:spLocks noGrp="1"/>
          </p:cNvSpPr>
          <p:nvPr>
            <p:ph sz="quarter" idx="13"/>
          </p:nvPr>
        </p:nvSpPr>
        <p:spPr>
          <a:xfrm>
            <a:off x="685800" y="1676400"/>
            <a:ext cx="8305800" cy="1752600"/>
          </a:xfrm>
        </p:spPr>
        <p:txBody>
          <a:bodyPr/>
          <a:lstStyle/>
          <a:p>
            <a:r>
              <a:rPr lang="en-US" dirty="0"/>
              <a:t>Main components of the camera are the lens, aperture and film or sensor in modern digital cameras </a:t>
            </a:r>
          </a:p>
        </p:txBody>
      </p:sp>
      <p:pic>
        <p:nvPicPr>
          <p:cNvPr id="4098" name="Picture 2" descr="I:\Aca\IYNT\c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799"/>
            <a:ext cx="5969620" cy="3319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21749" cy="609600"/>
          </a:xfrm>
        </p:spPr>
        <p:txBody>
          <a:bodyPr/>
          <a:lstStyle/>
          <a:p>
            <a:r>
              <a:rPr lang="en-US" dirty="0" smtClean="0"/>
              <a:t>what does ‘out of focus’ mean?</a:t>
            </a:r>
            <a:endParaRPr lang="en-US" dirty="0"/>
          </a:p>
        </p:txBody>
      </p:sp>
      <p:sp>
        <p:nvSpPr>
          <p:cNvPr id="3" name="Content Placeholder 2"/>
          <p:cNvSpPr>
            <a:spLocks noGrp="1"/>
          </p:cNvSpPr>
          <p:nvPr>
            <p:ph sz="quarter" idx="13"/>
          </p:nvPr>
        </p:nvSpPr>
        <p:spPr/>
        <p:txBody>
          <a:bodyPr/>
          <a:lstStyle/>
          <a:p>
            <a:endParaRPr lang="en-US" dirty="0"/>
          </a:p>
        </p:txBody>
      </p:sp>
      <p:pic>
        <p:nvPicPr>
          <p:cNvPr id="5122" name="Picture 2" descr="I:\Aca\IYNT\week12_foc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50" y="2590800"/>
            <a:ext cx="3830934"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Aca\IYNT\week12_misfoc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511" y="2590800"/>
            <a:ext cx="4648200"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553200" cy="579438"/>
          </a:xfrm>
        </p:spPr>
        <p:txBody>
          <a:bodyPr/>
          <a:lstStyle/>
          <a:p>
            <a:r>
              <a:rPr lang="en-US" dirty="0" smtClean="0"/>
              <a:t>What is circle of confusion?</a:t>
            </a:r>
            <a:endParaRPr lang="en-US" dirty="0"/>
          </a:p>
        </p:txBody>
      </p:sp>
      <p:sp>
        <p:nvSpPr>
          <p:cNvPr id="3" name="Content Placeholder 2"/>
          <p:cNvSpPr>
            <a:spLocks noGrp="1"/>
          </p:cNvSpPr>
          <p:nvPr>
            <p:ph sz="quarter" idx="13"/>
          </p:nvPr>
        </p:nvSpPr>
        <p:spPr>
          <a:xfrm>
            <a:off x="609600" y="1143000"/>
            <a:ext cx="7924800" cy="4572000"/>
          </a:xfrm>
        </p:spPr>
        <p:txBody>
          <a:bodyPr/>
          <a:lstStyle/>
          <a:p>
            <a:endParaRPr lang="en-US" dirty="0"/>
          </a:p>
        </p:txBody>
      </p:sp>
      <p:pic>
        <p:nvPicPr>
          <p:cNvPr id="6" name="Picture 4" descr="I:\Aca\IYNT\week12_co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61616"/>
            <a:ext cx="9067800" cy="2538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5181600" cy="579438"/>
          </a:xfrm>
        </p:spPr>
        <p:txBody>
          <a:bodyPr/>
          <a:lstStyle/>
          <a:p>
            <a:r>
              <a:rPr lang="en-US" dirty="0" smtClean="0"/>
              <a:t>What is depth of field?</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2" descr="I:\Aca\IYNT\week12_dofdiagr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8167"/>
            <a:ext cx="6634520" cy="4196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1000</Words>
  <Application>Microsoft Office PowerPoint</Application>
  <PresentationFormat>On-screen Show (4:3)</PresentationFormat>
  <Paragraphs>62</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International Young Naturalists’ Tournament  </vt:lpstr>
      <vt:lpstr>13. Distances in open space</vt:lpstr>
      <vt:lpstr>Shining orbs </vt:lpstr>
      <vt:lpstr>Formulation of the problem</vt:lpstr>
      <vt:lpstr>What are shining orbs?</vt:lpstr>
      <vt:lpstr>How does camera work?</vt:lpstr>
      <vt:lpstr>what does ‘out of focus’ mean?</vt:lpstr>
      <vt:lpstr>What is circle of confusion?</vt:lpstr>
      <vt:lpstr>What is depth of field?</vt:lpstr>
      <vt:lpstr>Its big world out there</vt:lpstr>
      <vt:lpstr>PowerPoint Presentation</vt:lpstr>
      <vt:lpstr>Water drops can make orbs</vt:lpstr>
      <vt:lpstr>PowerPoint Presentation</vt:lpstr>
      <vt:lpstr>Beautiful snow orbs</vt:lpstr>
      <vt:lpstr> 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Shining orbs</dc:title>
  <dc:creator>Aleksandar Ristivojevic</dc:creator>
  <cp:lastModifiedBy>VanjaUna</cp:lastModifiedBy>
  <cp:revision>38</cp:revision>
  <dcterms:created xsi:type="dcterms:W3CDTF">2006-08-16T00:00:00Z</dcterms:created>
  <dcterms:modified xsi:type="dcterms:W3CDTF">2015-04-09T19:15:43Z</dcterms:modified>
</cp:coreProperties>
</file>