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28"/>
  </p:notesMasterIdLst>
  <p:sldIdLst>
    <p:sldId id="256" r:id="rId2"/>
    <p:sldId id="278" r:id="rId3"/>
    <p:sldId id="259" r:id="rId4"/>
    <p:sldId id="257" r:id="rId5"/>
    <p:sldId id="258" r:id="rId6"/>
    <p:sldId id="282" r:id="rId7"/>
    <p:sldId id="260" r:id="rId8"/>
    <p:sldId id="261" r:id="rId9"/>
    <p:sldId id="262" r:id="rId10"/>
    <p:sldId id="284" r:id="rId11"/>
    <p:sldId id="267" r:id="rId12"/>
    <p:sldId id="265" r:id="rId13"/>
    <p:sldId id="264" r:id="rId14"/>
    <p:sldId id="268" r:id="rId15"/>
    <p:sldId id="269" r:id="rId16"/>
    <p:sldId id="270" r:id="rId17"/>
    <p:sldId id="285" r:id="rId18"/>
    <p:sldId id="286" r:id="rId19"/>
    <p:sldId id="276" r:id="rId20"/>
    <p:sldId id="279" r:id="rId21"/>
    <p:sldId id="271" r:id="rId22"/>
    <p:sldId id="272" r:id="rId23"/>
    <p:sldId id="274" r:id="rId24"/>
    <p:sldId id="275" r:id="rId25"/>
    <p:sldId id="281"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00FF00"/>
    <a:srgbClr val="FF3300"/>
    <a:srgbClr val="FF99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2" autoAdjust="0"/>
    <p:restoredTop sz="92382" autoAdjust="0"/>
  </p:normalViewPr>
  <p:slideViewPr>
    <p:cSldViewPr>
      <p:cViewPr>
        <p:scale>
          <a:sx n="75" d="100"/>
          <a:sy n="75" d="100"/>
        </p:scale>
        <p:origin x="-103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4F1DFC-4C03-45DA-8324-29FB7574C9F8}" type="datetimeFigureOut">
              <a:rPr lang="en-US" smtClean="0"/>
              <a:pPr/>
              <a:t>4/9/2015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618971-F8C1-4F88-801B-05D0092AFDAE}" type="slidenum">
              <a:rPr lang="en-US" smtClean="0"/>
              <a:pPr/>
              <a:t>‹#›</a:t>
            </a:fld>
            <a:endParaRPr lang="en-US"/>
          </a:p>
        </p:txBody>
      </p:sp>
    </p:spTree>
    <p:extLst>
      <p:ext uri="{BB962C8B-B14F-4D97-AF65-F5344CB8AC3E}">
        <p14:creationId xmlns:p14="http://schemas.microsoft.com/office/powerpoint/2010/main" val="2858431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Description of sun apparent motion</a:t>
            </a:r>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light moves slower in atmosphere than in vacuum, it refracts when entering Earth’s atmosphere and also when travelling through its layers of different density. </a:t>
            </a:r>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From the same reason at all times Sun appears to be higher than it actually is. This means the sunset has actually begun by the time we see that happen. This causes both the setting of Sun’s upper and lower rim below the horizon to happen before we see it, and the sunset is later than we expect it to be. However since the light covers longer path when Sun is below the horizon than when it is above effects of refraction are very slightly greater in the first case. This means that if sunset begins time </a:t>
            </a:r>
            <a:r>
              <a:rPr lang="en-US" sz="1200" i="1" kern="1200" dirty="0" smtClean="0">
                <a:solidFill>
                  <a:schemeClr val="tx1"/>
                </a:solidFill>
                <a:latin typeface="+mn-lt"/>
                <a:ea typeface="+mn-ea"/>
                <a:cs typeface="+mn-cs"/>
              </a:rPr>
              <a:t>t</a:t>
            </a:r>
            <a:r>
              <a:rPr lang="en-US" sz="1200" i="1" kern="1200" baseline="-25000" dirty="0" smtClean="0">
                <a:solidFill>
                  <a:schemeClr val="tx1"/>
                </a:solidFill>
                <a:latin typeface="+mn-lt"/>
                <a:ea typeface="+mn-ea"/>
                <a:cs typeface="+mn-cs"/>
              </a:rPr>
              <a:t>1</a:t>
            </a:r>
            <a:r>
              <a:rPr lang="en-US" sz="1200" kern="1200" dirty="0" smtClean="0">
                <a:solidFill>
                  <a:schemeClr val="tx1"/>
                </a:solidFill>
                <a:latin typeface="+mn-lt"/>
                <a:ea typeface="+mn-ea"/>
                <a:cs typeface="+mn-cs"/>
              </a:rPr>
              <a:t>before we see it happen and sunset ends time </a:t>
            </a:r>
            <a:r>
              <a:rPr lang="en-US" sz="1200" i="1" kern="1200" dirty="0" smtClean="0">
                <a:solidFill>
                  <a:schemeClr val="tx1"/>
                </a:solidFill>
                <a:latin typeface="+mn-lt"/>
                <a:ea typeface="+mn-ea"/>
                <a:cs typeface="+mn-cs"/>
              </a:rPr>
              <a:t>t</a:t>
            </a:r>
            <a:r>
              <a:rPr lang="en-US" sz="1200" i="1"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before we see it, </a:t>
            </a:r>
            <a:r>
              <a:rPr lang="en-US" sz="1200" i="1" kern="1200" dirty="0" smtClean="0">
                <a:solidFill>
                  <a:schemeClr val="tx1"/>
                </a:solidFill>
                <a:latin typeface="+mn-lt"/>
                <a:ea typeface="+mn-ea"/>
                <a:cs typeface="+mn-cs"/>
              </a:rPr>
              <a:t>t</a:t>
            </a:r>
            <a:r>
              <a:rPr lang="en-US" sz="1200" i="1"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will be very slightly greater than </a:t>
            </a:r>
            <a:r>
              <a:rPr lang="en-US" sz="1200" i="1" kern="1200" dirty="0" smtClean="0">
                <a:solidFill>
                  <a:schemeClr val="tx1"/>
                </a:solidFill>
                <a:latin typeface="+mn-lt"/>
                <a:ea typeface="+mn-ea"/>
                <a:cs typeface="+mn-cs"/>
              </a:rPr>
              <a:t>t</a:t>
            </a:r>
            <a:r>
              <a:rPr lang="en-US" sz="1200" i="1" kern="1200" baseline="-25000" dirty="0" smtClean="0">
                <a:solidFill>
                  <a:schemeClr val="tx1"/>
                </a:solidFill>
                <a:latin typeface="+mn-lt"/>
                <a:ea typeface="+mn-ea"/>
                <a:cs typeface="+mn-cs"/>
              </a:rPr>
              <a:t>1</a:t>
            </a:r>
            <a:r>
              <a:rPr lang="en-US" sz="1200" kern="1200" dirty="0" smtClean="0">
                <a:solidFill>
                  <a:schemeClr val="tx1"/>
                </a:solidFill>
                <a:latin typeface="+mn-lt"/>
                <a:ea typeface="+mn-ea"/>
                <a:cs typeface="+mn-cs"/>
              </a:rPr>
              <a:t> and */Sunset will last slightly longer than we calculated.</a:t>
            </a:r>
          </a:p>
          <a:p>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observing at the Vatican Observatory in 1960 D.K.J. O'Connell produced the first color photographs of a green flash at sunset</a:t>
            </a:r>
          </a:p>
          <a:p>
            <a:endParaRPr lang="en-US" dirty="0" smtClean="0"/>
          </a:p>
          <a:p>
            <a:r>
              <a:rPr lang="en-US" dirty="0" smtClean="0"/>
              <a:t>A green flash also may be observed in association with the Moon and bright planets at the horizon, including Venus and Jupiter. With an unrestricted view of the horizon, green flashes are regularly seen by airline pilots, particularly when flying westwards as the sunset is slowed. If the atmosphere is layered the green flash may appear as a series of flashes.</a:t>
            </a:r>
          </a:p>
          <a:p>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Green flashes and green rays are optical phenomena that sometimes occur right after sunset or right before sunrise. When the conditions are right, a green spot is visible above the upper rim of the disk of the sun. The green appearance usually lasts for no more than a second or two. Rarely, the green flash can resemble a green ray shooting up from the sunset (or sunrise) point. Green flashes occur because the atmosphere can cause the light from the sun to separate out into different colors. Green flashes are a group of phenomena which stem from slightly different causes, and therefore some types of green flashes are more common than others.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Green flashes may be observed from any altitude. They usually are seen at an unobstructed horizon, such as over the ocean, but are possible over cloud tops and mountain tops as well. They may occur at any latitude, although at the equator the flash rarely lasts longer than a second.</a:t>
            </a:r>
          </a:p>
          <a:p>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afterglow is a broad high arch of whitish or rosy light appearing in the sky due to very fine particles of dust suspended in the high regions of the atmosphere. An afterglow may appear above the highest clouds in the hour of deepening twilight, or reflected from the high snowfields in mountain regions long after sunset. The particles produce a scattering effect upon the component parts of white light.</a:t>
            </a:r>
            <a:r>
              <a:rPr lang="sr-Latn-CS"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the eruption of the volcano </a:t>
            </a:r>
            <a:r>
              <a:rPr lang="en-US" dirty="0" err="1" smtClean="0"/>
              <a:t>Krakatoa</a:t>
            </a:r>
            <a:r>
              <a:rPr lang="en-US" dirty="0" smtClean="0"/>
              <a:t> in 1883, a remarkable series of red sunsets appeared worldwide. These were due to an enormous amount of exceedingly fine dust blown to a great height by the volcano's explosion, and then globally diffused by the high atmospheric currents. </a:t>
            </a:r>
            <a:r>
              <a:rPr lang="en-US" dirty="0" err="1" smtClean="0"/>
              <a:t>Edvard</a:t>
            </a:r>
            <a:r>
              <a:rPr lang="en-US" dirty="0" smtClean="0"/>
              <a:t> Munch's painting The Scream possibly depicts an afterglow during this period.</a:t>
            </a:r>
          </a:p>
          <a:p>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Alpenglow (from German: </a:t>
            </a:r>
            <a:r>
              <a:rPr lang="en-US" dirty="0" err="1" smtClean="0"/>
              <a:t>Alpenglühen</a:t>
            </a:r>
            <a:r>
              <a:rPr lang="en-US" dirty="0" smtClean="0"/>
              <a:t>) is an optical phenomenon in which a horizontal red glowing band is observed on the horizon opposite to the sun. This effect occurs when the Sun is just below the horizon. Alpenglow is easiest to observe when mountains are illuminated but can also be observed when the sky is illuminated through backscattering.</a:t>
            </a:r>
            <a:endParaRPr lang="sr-Latn-CS" dirty="0" smtClean="0"/>
          </a:p>
          <a:p>
            <a:r>
              <a:rPr lang="en-US" dirty="0" smtClean="0"/>
              <a:t>Since the Sun is below the horizon, there is no direct path for the light to reach the mountain. Instead, light reflects off airborne snow, water, or ice particles low in the atmosphere. These conditions differentiate between a normal sunrise or sunset and alpenglow.</a:t>
            </a:r>
          </a:p>
          <a:p>
            <a:endParaRPr lang="en-US" dirty="0" smtClean="0"/>
          </a:p>
          <a:p>
            <a:r>
              <a:rPr lang="en-US" dirty="0" smtClean="0"/>
              <a:t>Although the term may be loosely applied to any sunrise or sunset light seen on the mountains, true alpenglow is not direct sunlight and is only observed after sunset or before sunrise.</a:t>
            </a:r>
          </a:p>
          <a:p>
            <a:endParaRPr lang="en-US" dirty="0" smtClean="0"/>
          </a:p>
          <a:p>
            <a:r>
              <a:rPr lang="en-US" dirty="0" smtClean="0"/>
              <a:t>In the absence of mountains, the aerosols in the eastern portion of the sky can be illuminated in the same way at sunset by the remaining red scattered light straddling the border of the Earth's own shadow (the terminator). This back-scattered light produces a red band opposite the Sun.</a:t>
            </a:r>
          </a:p>
          <a:p>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Belt of Venus or Venus's Girdle is an atmospheric phenomenon seen at sunrise and sunset. Shortly after sunset or shortly before sunrise, the observer is, or is very nearly, surrounded by a pinkish glow (or anti-twilight arch) that extends roughly 10°–20° above the horizon. Often, the glow is separated from the horizon by a dark layer, the Earth's shadow or "dark segment." The arch's light pink color is due to backscattering of reddened light from the rising or setting Sun. A very similar effect can be seen during a total solar eclipse.</a:t>
            </a:r>
          </a:p>
          <a:p>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Earth's shadow or Earth shadow (also sometimes known as the dark segment) are names for the shadow that the Earth itself casts on its atmosphere. This shadow is often visible from the surface of the Earth, as a dark band in the sky near the horizon. This atmospheric phenomenon can sometimes be seen twice a day, around the times of sunset and sunrise.</a:t>
            </a:r>
          </a:p>
          <a:p>
            <a:endParaRPr lang="en-US" dirty="0" smtClean="0"/>
          </a:p>
          <a:p>
            <a:r>
              <a:rPr lang="en-US" dirty="0" smtClean="0"/>
              <a:t>Whereas the phenomenon of night (a function of being in the shadow of the Earth) is very familiar to all, the effect of the Earth's shadow on the atmosphere is quite often visible in the sky, and yet often goes unrecognized. This shadow is visible to observers as it falls on the atmosphere of the Earth during the twilight hours. When the weather conditions and the observer's viewing point permit a clear sight of the horizon, the shadow can be seen as a dark blue or </a:t>
            </a:r>
            <a:r>
              <a:rPr lang="en-US" dirty="0" err="1" smtClean="0"/>
              <a:t>greyish</a:t>
            </a:r>
            <a:r>
              <a:rPr lang="en-US" dirty="0" smtClean="0"/>
              <a:t>-blue band.</a:t>
            </a:r>
          </a:p>
          <a:p>
            <a:endParaRPr lang="en-US" dirty="0" smtClean="0"/>
          </a:p>
          <a:p>
            <a:r>
              <a:rPr lang="en-US" dirty="0" smtClean="0"/>
              <a:t>Assuming the sky is clear, the Earth's shadow is visible in the opposite half of the sky to the sunset or sunrise, and is seen right above the horizon as a dark blue band. A related phenomenon is the "Belt of Venus" or "anti-twilight arch" (sometimes written as "</a:t>
            </a:r>
            <a:r>
              <a:rPr lang="en-US" dirty="0" err="1" smtClean="0"/>
              <a:t>antitwilight</a:t>
            </a:r>
            <a:r>
              <a:rPr lang="en-US" dirty="0" smtClean="0"/>
              <a:t> arch"), a pink band that is visible above the dark blue of the Earth's shadow, in the same part of the sky. No defined line divides the Earth's shadow and the Belt of Venus; one colored band blends into the other in the sky.</a:t>
            </a:r>
          </a:p>
          <a:p>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Crepuscular rays in </a:t>
            </a:r>
            <a:r>
              <a:rPr lang="en-US" sz="1200" b="0" i="0" u="none" strike="noStrike" kern="1200" dirty="0" smtClean="0">
                <a:solidFill>
                  <a:schemeClr val="tx1"/>
                </a:solidFill>
                <a:latin typeface="+mn-lt"/>
                <a:ea typeface="+mn-ea"/>
                <a:cs typeface="+mn-cs"/>
              </a:rPr>
              <a:t>atmospheric optics</a:t>
            </a:r>
            <a:r>
              <a:rPr lang="en-US" sz="1200" b="0" i="0" kern="1200" dirty="0" smtClean="0">
                <a:solidFill>
                  <a:schemeClr val="tx1"/>
                </a:solidFill>
                <a:latin typeface="+mn-lt"/>
                <a:ea typeface="+mn-ea"/>
                <a:cs typeface="+mn-cs"/>
              </a:rPr>
              <a:t> are </a:t>
            </a:r>
            <a:r>
              <a:rPr lang="en-US" sz="1200" b="0" i="0" u="none" strike="noStrike" kern="1200" dirty="0" smtClean="0">
                <a:solidFill>
                  <a:schemeClr val="tx1"/>
                </a:solidFill>
                <a:latin typeface="+mn-lt"/>
                <a:ea typeface="+mn-ea"/>
                <a:cs typeface="+mn-cs"/>
              </a:rPr>
              <a:t>rays</a:t>
            </a:r>
            <a:r>
              <a:rPr lang="en-US" sz="1200" b="0" i="0" kern="1200" dirty="0" smtClean="0">
                <a:solidFill>
                  <a:schemeClr val="tx1"/>
                </a:solidFill>
                <a:latin typeface="+mn-lt"/>
                <a:ea typeface="+mn-ea"/>
                <a:cs typeface="+mn-cs"/>
              </a:rPr>
              <a:t> of </a:t>
            </a:r>
            <a:r>
              <a:rPr lang="en-US" sz="1200" b="0" i="0" u="none" strike="noStrike" kern="1200" dirty="0" smtClean="0">
                <a:solidFill>
                  <a:schemeClr val="tx1"/>
                </a:solidFill>
                <a:latin typeface="+mn-lt"/>
                <a:ea typeface="+mn-ea"/>
                <a:cs typeface="+mn-cs"/>
              </a:rPr>
              <a:t>sunlight</a:t>
            </a:r>
            <a:r>
              <a:rPr lang="en-US" sz="1200" b="0" i="0" kern="1200" dirty="0" smtClean="0">
                <a:solidFill>
                  <a:schemeClr val="tx1"/>
                </a:solidFill>
                <a:latin typeface="+mn-lt"/>
                <a:ea typeface="+mn-ea"/>
                <a:cs typeface="+mn-cs"/>
              </a:rPr>
              <a:t> that appear to radiate from the point in the sky where the sun is located. These rays, which stream through gaps in clouds or between other objects, are columns of sunlit air separated by darker cloud-shadowed regions. Despite seeming to converge at a point, the rays are in fact near-parallel shafts of sunlight, and their apparent convergence is a perspective effect .</a:t>
            </a:r>
          </a:p>
          <a:p>
            <a:r>
              <a:rPr lang="en-US" sz="1200" b="0" i="0" kern="1200" dirty="0" smtClean="0">
                <a:solidFill>
                  <a:schemeClr val="tx1"/>
                </a:solidFill>
                <a:latin typeface="+mn-lt"/>
                <a:ea typeface="+mn-ea"/>
                <a:cs typeface="+mn-cs"/>
              </a:rPr>
              <a:t>The name comes from their frequent occurrences during </a:t>
            </a:r>
            <a:r>
              <a:rPr lang="en-US" sz="1200" b="0" i="0" u="none" strike="noStrike" kern="1200" dirty="0" smtClean="0">
                <a:solidFill>
                  <a:schemeClr val="tx1"/>
                </a:solidFill>
                <a:latin typeface="+mn-lt"/>
                <a:ea typeface="+mn-ea"/>
                <a:cs typeface="+mn-cs"/>
              </a:rPr>
              <a:t>twilight</a:t>
            </a:r>
            <a:r>
              <a:rPr lang="en-US" sz="1200" b="0" i="0" kern="1200" dirty="0" smtClean="0">
                <a:solidFill>
                  <a:schemeClr val="tx1"/>
                </a:solidFill>
                <a:latin typeface="+mn-lt"/>
                <a:ea typeface="+mn-ea"/>
                <a:cs typeface="+mn-cs"/>
              </a:rPr>
              <a:t> hours when the contrasts between light and dark are the most obvious. Crepuscular comes from the Latin word "</a:t>
            </a:r>
            <a:r>
              <a:rPr lang="en-US" sz="1200" b="0" i="0" kern="1200" dirty="0" err="1" smtClean="0">
                <a:solidFill>
                  <a:schemeClr val="tx1"/>
                </a:solidFill>
                <a:latin typeface="+mn-lt"/>
                <a:ea typeface="+mn-ea"/>
                <a:cs typeface="+mn-cs"/>
              </a:rPr>
              <a:t>crepusculum</a:t>
            </a:r>
            <a:r>
              <a:rPr lang="en-US" sz="1200" b="0" i="0" kern="1200" dirty="0" smtClean="0">
                <a:solidFill>
                  <a:schemeClr val="tx1"/>
                </a:solidFill>
                <a:latin typeface="+mn-lt"/>
                <a:ea typeface="+mn-ea"/>
                <a:cs typeface="+mn-cs"/>
              </a:rPr>
              <a:t>", meaning twilight.</a:t>
            </a:r>
          </a:p>
          <a:p>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Description calculation angular velocity of Sun </a:t>
            </a:r>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How big does the Sun appear in the sky from the surface of the Earth? </a:t>
            </a:r>
            <a:r>
              <a:rPr lang="en-US" dirty="0" smtClean="0"/>
              <a:t>Finding angular diameter  of Sun:</a:t>
            </a:r>
          </a:p>
          <a:p>
            <a:r>
              <a:rPr lang="en-US" dirty="0" smtClean="0"/>
              <a:t>The angular diameter of an object is the angle the object makes (subtends) as seen by an observer. This is demonstrated in the diagram below, where the angular diameter of the object appears larger to an observer at A (closer to the object) than to an observer at B. </a:t>
            </a:r>
          </a:p>
          <a:p>
            <a:endParaRPr lang="en-US" dirty="0" smtClean="0"/>
          </a:p>
          <a:p>
            <a:r>
              <a:rPr lang="en-US" sz="1200" b="0" i="0" kern="1200" dirty="0" smtClean="0">
                <a:solidFill>
                  <a:schemeClr val="tx1"/>
                </a:solidFill>
                <a:effectLst/>
                <a:latin typeface="+mn-lt"/>
                <a:ea typeface="+mn-ea"/>
                <a:cs typeface="+mn-cs"/>
              </a:rPr>
              <a:t>So, even though the Moon is much, much smaller than the Sun, it's also much, much closer and looks about the same size in our sky (half a degree).  That's why solar eclipses are possible - the Moon can block our view of the Sun </a:t>
            </a:r>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5</a:t>
            </a:fld>
            <a:endParaRPr lang="en-US"/>
          </a:p>
        </p:txBody>
      </p:sp>
    </p:spTree>
    <p:extLst>
      <p:ext uri="{BB962C8B-B14F-4D97-AF65-F5344CB8AC3E}">
        <p14:creationId xmlns:p14="http://schemas.microsoft.com/office/powerpoint/2010/main" val="4246075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Earth’s rotational axis is perpendicular to the plane of the Sun’s apparent movement around Earth.</a:t>
            </a:r>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axis is also perpendicular to Earth’s equatorial plane. It follows that the plane of Sun’s apparent movement is parallel to the equatorial plane.</a:t>
            </a:r>
            <a:r>
              <a:rPr lang="sr-Latn-C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if the latitude of a certain point on Earth is </a:t>
            </a:r>
            <a:r>
              <a:rPr lang="en-US" sz="1200" i="1" kern="1200" dirty="0" smtClean="0">
                <a:solidFill>
                  <a:schemeClr val="tx1"/>
                </a:solidFill>
                <a:latin typeface="+mn-lt"/>
                <a:ea typeface="+mn-ea"/>
                <a:cs typeface="+mn-cs"/>
              </a:rPr>
              <a:t>φ, </a:t>
            </a:r>
            <a:r>
              <a:rPr lang="en-US" sz="1200" kern="1200" dirty="0" smtClean="0">
                <a:solidFill>
                  <a:schemeClr val="tx1"/>
                </a:solidFill>
                <a:latin typeface="+mn-lt"/>
                <a:ea typeface="+mn-ea"/>
                <a:cs typeface="+mn-cs"/>
              </a:rPr>
              <a:t>then the angle between the plane of the horizon and plane of Sun’s motion across the sky equals the angle between the equatorial plane and plane of horizon and is 90°-</a:t>
            </a:r>
            <a:r>
              <a:rPr lang="en-US" sz="1200" i="1" kern="1200" dirty="0" smtClean="0">
                <a:solidFill>
                  <a:schemeClr val="tx1"/>
                </a:solidFill>
                <a:latin typeface="+mn-lt"/>
                <a:ea typeface="+mn-ea"/>
                <a:cs typeface="+mn-cs"/>
              </a:rPr>
              <a:t>φ</a:t>
            </a:r>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the component of the Sun’s angular velocity perpendicular to the plane of horizon affects the time it takes for the Sun to set</a:t>
            </a:r>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Where</a:t>
            </a:r>
          </a:p>
          <a:p>
            <a:pPr lvl="0"/>
            <a:r>
              <a:rPr lang="en-US" sz="1200" i="1" kern="1200" dirty="0" smtClean="0">
                <a:solidFill>
                  <a:schemeClr val="tx1"/>
                </a:solidFill>
                <a:effectLst/>
                <a:latin typeface="+mn-lt"/>
                <a:ea typeface="+mn-ea"/>
                <a:cs typeface="+mn-cs"/>
              </a:rPr>
              <a:t>τ </a:t>
            </a:r>
            <a:r>
              <a:rPr lang="en-US" sz="1200" kern="1200" dirty="0" smtClean="0">
                <a:solidFill>
                  <a:schemeClr val="tx1"/>
                </a:solidFill>
                <a:effectLst/>
                <a:latin typeface="+mn-lt"/>
                <a:ea typeface="+mn-ea"/>
                <a:cs typeface="+mn-cs"/>
              </a:rPr>
              <a:t>is duration of the sunset</a:t>
            </a:r>
          </a:p>
          <a:p>
            <a:pPr lvl="0"/>
            <a:r>
              <a:rPr lang="en-US" sz="1200" i="1" kern="1200" dirty="0" smtClean="0">
                <a:solidFill>
                  <a:schemeClr val="tx1"/>
                </a:solidFill>
                <a:effectLst/>
                <a:latin typeface="+mn-lt"/>
                <a:ea typeface="+mn-ea"/>
                <a:cs typeface="+mn-cs"/>
              </a:rPr>
              <a:t>θ</a:t>
            </a:r>
            <a:r>
              <a:rPr lang="en-US" sz="1200" kern="1200" dirty="0" smtClean="0">
                <a:solidFill>
                  <a:schemeClr val="tx1"/>
                </a:solidFill>
                <a:effectLst/>
                <a:latin typeface="+mn-lt"/>
                <a:ea typeface="+mn-ea"/>
                <a:cs typeface="+mn-cs"/>
              </a:rPr>
              <a:t> is the angular size of the Sun</a:t>
            </a:r>
          </a:p>
          <a:p>
            <a:pPr lvl="0"/>
            <a:r>
              <a:rPr lang="en-US" sz="1200" i="1" kern="1200" dirty="0" smtClean="0">
                <a:solidFill>
                  <a:schemeClr val="tx1"/>
                </a:solidFill>
                <a:effectLst/>
                <a:latin typeface="+mn-lt"/>
                <a:ea typeface="+mn-ea"/>
                <a:cs typeface="+mn-cs"/>
              </a:rPr>
              <a:t>ω </a:t>
            </a:r>
            <a:r>
              <a:rPr lang="en-US" sz="1200" kern="1200" dirty="0" smtClean="0">
                <a:solidFill>
                  <a:schemeClr val="tx1"/>
                </a:solidFill>
                <a:effectLst/>
                <a:latin typeface="+mn-lt"/>
                <a:ea typeface="+mn-ea"/>
                <a:cs typeface="+mn-cs"/>
              </a:rPr>
              <a:t>is the Sun’s angular velocity across the sky</a:t>
            </a:r>
          </a:p>
          <a:p>
            <a:r>
              <a:rPr lang="en-US" sz="1200" i="1" kern="1200" dirty="0" smtClean="0">
                <a:solidFill>
                  <a:schemeClr val="tx1"/>
                </a:solidFill>
                <a:effectLst/>
                <a:latin typeface="+mn-lt"/>
                <a:ea typeface="+mn-ea"/>
                <a:cs typeface="+mn-cs"/>
              </a:rPr>
              <a:t>φ </a:t>
            </a:r>
            <a:r>
              <a:rPr lang="en-US" sz="1200" kern="1200" dirty="0" smtClean="0">
                <a:solidFill>
                  <a:schemeClr val="tx1"/>
                </a:solidFill>
                <a:effectLst/>
                <a:latin typeface="+mn-lt"/>
                <a:ea typeface="+mn-ea"/>
                <a:cs typeface="+mn-cs"/>
              </a:rPr>
              <a:t>is the latitude of the point on Earth</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calculation does not account for effects of atmospheric refraction.</a:t>
            </a:r>
          </a:p>
          <a:p>
            <a:r>
              <a:rPr lang="en-US" sz="1200" kern="1200" dirty="0" smtClean="0">
                <a:solidFill>
                  <a:schemeClr val="tx1"/>
                </a:solidFill>
                <a:latin typeface="+mn-lt"/>
                <a:ea typeface="+mn-ea"/>
                <a:cs typeface="+mn-cs"/>
              </a:rPr>
              <a:t>The calculation also assumes that the observer is at sea level and that his view is not obstructed by landscape or other objects. If this is the case duration may differ from calculated time.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31,6’=0,52667</a:t>
            </a:r>
            <a:r>
              <a:rPr lang="en-US" sz="1200" kern="1200" baseline="0" dirty="0" smtClean="0">
                <a:solidFill>
                  <a:schemeClr val="tx1"/>
                </a:solidFill>
                <a:latin typeface="+mn-lt"/>
                <a:ea typeface="+mn-ea"/>
                <a:cs typeface="+mn-cs"/>
              </a:rPr>
              <a:t> degree</a:t>
            </a:r>
          </a:p>
          <a:p>
            <a:r>
              <a:rPr lang="en-US" sz="1200" kern="1200" baseline="0" dirty="0" smtClean="0">
                <a:solidFill>
                  <a:schemeClr val="tx1"/>
                </a:solidFill>
                <a:latin typeface="+mn-lt"/>
                <a:ea typeface="+mn-ea"/>
                <a:cs typeface="+mn-cs"/>
              </a:rPr>
              <a:t>4,167 </a:t>
            </a:r>
            <a:r>
              <a:rPr lang="en-US" sz="1200" kern="1200" baseline="0" dirty="0" err="1" smtClean="0">
                <a:solidFill>
                  <a:schemeClr val="tx1"/>
                </a:solidFill>
                <a:latin typeface="+mn-lt"/>
                <a:ea typeface="+mn-ea"/>
                <a:cs typeface="+mn-cs"/>
              </a:rPr>
              <a:t>mili</a:t>
            </a:r>
            <a:r>
              <a:rPr lang="en-US" sz="1200" kern="1200" baseline="0" dirty="0" smtClean="0">
                <a:solidFill>
                  <a:schemeClr val="tx1"/>
                </a:solidFill>
                <a:latin typeface="+mn-lt"/>
                <a:ea typeface="+mn-ea"/>
                <a:cs typeface="+mn-cs"/>
              </a:rPr>
              <a:t> degree/sec</a:t>
            </a:r>
          </a:p>
          <a:p>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Our atmosphere is made mostly of nitrogen and oxygen. These two atoms are most effective at scattering light with higher frequencies and thus shorter wavelengths (amount of scattering varies proportionally to </a:t>
            </a:r>
            <a:r>
              <a:rPr lang="en-US" sz="1200" i="1" kern="1200" dirty="0" smtClean="0">
                <a:solidFill>
                  <a:schemeClr val="tx1"/>
                </a:solidFill>
                <a:latin typeface="+mn-lt"/>
                <a:ea typeface="+mn-ea"/>
                <a:cs typeface="+mn-cs"/>
              </a:rPr>
              <a:t>f </a:t>
            </a:r>
            <a:r>
              <a:rPr lang="en-US" sz="1200" i="1" kern="1200" baseline="30000" dirty="0" smtClean="0">
                <a:solidFill>
                  <a:schemeClr val="tx1"/>
                </a:solidFill>
                <a:latin typeface="+mn-lt"/>
                <a:ea typeface="+mn-ea"/>
                <a:cs typeface="+mn-cs"/>
              </a:rPr>
              <a:t>4</a:t>
            </a:r>
            <a:r>
              <a:rPr lang="en-US" sz="1200" kern="1200" dirty="0" smtClean="0">
                <a:solidFill>
                  <a:schemeClr val="tx1"/>
                </a:solidFill>
                <a:latin typeface="+mn-lt"/>
                <a:ea typeface="+mn-ea"/>
                <a:cs typeface="+mn-cs"/>
              </a:rPr>
              <a:t>). </a:t>
            </a:r>
          </a:p>
          <a:p>
            <a:r>
              <a:rPr lang="en-US" sz="1200" b="0" i="0" kern="1200" dirty="0" smtClean="0">
                <a:solidFill>
                  <a:schemeClr val="tx1"/>
                </a:solidFill>
                <a:effectLst/>
                <a:latin typeface="+mn-lt"/>
                <a:ea typeface="+mn-ea"/>
                <a:cs typeface="+mn-cs"/>
              </a:rPr>
              <a:t>Shorter wavelengths are scattered more intensely than longer wavelengths. This means that blue light has a higher probability of being scattered than red light.</a:t>
            </a:r>
            <a:endParaRPr lang="en-US" sz="1200" kern="1200" dirty="0" smtClean="0">
              <a:solidFill>
                <a:schemeClr val="tx1"/>
              </a:solidFill>
              <a:latin typeface="+mn-lt"/>
              <a:ea typeface="+mn-ea"/>
              <a:cs typeface="+mn-cs"/>
            </a:endParaRPr>
          </a:p>
          <a:p>
            <a:r>
              <a:rPr lang="en-US" sz="1200" b="0" i="0" kern="1200" dirty="0" smtClean="0">
                <a:solidFill>
                  <a:schemeClr val="tx1"/>
                </a:solidFill>
                <a:effectLst/>
                <a:latin typeface="+mn-lt"/>
                <a:ea typeface="+mn-ea"/>
                <a:cs typeface="+mn-cs"/>
              </a:rPr>
              <a:t>This is the reason the sky appears to be blue. Sunlight, which is made up of a </a:t>
            </a:r>
            <a:r>
              <a:rPr lang="en-US" sz="1200" b="0" i="0" kern="1200" dirty="0" err="1" smtClean="0">
                <a:solidFill>
                  <a:schemeClr val="tx1"/>
                </a:solidFill>
                <a:effectLst/>
                <a:latin typeface="+mn-lt"/>
                <a:ea typeface="+mn-ea"/>
                <a:cs typeface="+mn-cs"/>
              </a:rPr>
              <a:t>continous</a:t>
            </a:r>
            <a:r>
              <a:rPr lang="en-US" sz="1200" b="0" i="0" kern="1200" dirty="0" smtClean="0">
                <a:solidFill>
                  <a:schemeClr val="tx1"/>
                </a:solidFill>
                <a:effectLst/>
                <a:latin typeface="+mn-lt"/>
                <a:ea typeface="+mn-ea"/>
                <a:cs typeface="+mn-cs"/>
              </a:rPr>
              <a:t> spectrum of wavelengths, scatters from atmospheric particles. Since the particle size is much smaller than the </a:t>
            </a:r>
            <a:r>
              <a:rPr lang="en-US" sz="1200" b="0" i="0" kern="1200" dirty="0" err="1" smtClean="0">
                <a:solidFill>
                  <a:schemeClr val="tx1"/>
                </a:solidFill>
                <a:effectLst/>
                <a:latin typeface="+mn-lt"/>
                <a:ea typeface="+mn-ea"/>
                <a:cs typeface="+mn-cs"/>
              </a:rPr>
              <a:t>wavlengths</a:t>
            </a:r>
            <a:r>
              <a:rPr lang="en-US" sz="1200" b="0" i="0" kern="1200" dirty="0" smtClean="0">
                <a:solidFill>
                  <a:schemeClr val="tx1"/>
                </a:solidFill>
                <a:effectLst/>
                <a:latin typeface="+mn-lt"/>
                <a:ea typeface="+mn-ea"/>
                <a:cs typeface="+mn-cs"/>
              </a:rPr>
              <a:t> of light, the shorter </a:t>
            </a:r>
            <a:r>
              <a:rPr lang="en-US" sz="1200" b="0" i="0" kern="1200" dirty="0" err="1" smtClean="0">
                <a:solidFill>
                  <a:schemeClr val="tx1"/>
                </a:solidFill>
                <a:effectLst/>
                <a:latin typeface="+mn-lt"/>
                <a:ea typeface="+mn-ea"/>
                <a:cs typeface="+mn-cs"/>
              </a:rPr>
              <a:t>wavlength</a:t>
            </a:r>
            <a:r>
              <a:rPr lang="en-US" sz="1200" b="0" i="0" kern="1200" dirty="0" smtClean="0">
                <a:solidFill>
                  <a:schemeClr val="tx1"/>
                </a:solidFill>
                <a:effectLst/>
                <a:latin typeface="+mn-lt"/>
                <a:ea typeface="+mn-ea"/>
                <a:cs typeface="+mn-cs"/>
              </a:rPr>
              <a:t> blue light is scattered more intensely.</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Light (photons) of higher frequencies is scattered by molecules in atmosphere and when it reaches our eyes it certainly wasn’t coming from the direction of the sun.</a:t>
            </a:r>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During the day yellow is the most abundant color from the spectrum that didn’t scatter. As they didn’t scatter they are coming from the direction of the Sun, and this is why Sun appears yellow. During the sunset the light has to go a longer path to get from Sun to us.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Because the path light has to travel through atmosphere is longer, there will be more scattering and more yellow and orange light will be scattered. Remaining colors, red and orange, have the lowest frequencies and are going to scatter the least and light of these colors will be coming from the direction of the Sun, coloring it red and orange. Small part of these colors however does scatter at small angles causing western part of the sky around the Sun to be orange and red while the rest of the sky remains blue</a:t>
            </a:r>
            <a:endParaRPr lang="en-US" dirty="0" smtClean="0"/>
          </a:p>
          <a:p>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1229084-7C2F-495F-BBCB-6D33C1391270}" type="datetimeFigureOut">
              <a:rPr lang="en-US" smtClean="0"/>
              <a:pPr/>
              <a:t>4/9/2015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8FB6CDE-57EC-418C-88C6-0F91D2810E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229084-7C2F-495F-BBCB-6D33C1391270}" type="datetimeFigureOut">
              <a:rPr lang="en-US" smtClean="0"/>
              <a:pPr/>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B6CDE-57EC-418C-88C6-0F91D2810E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1229084-7C2F-495F-BBCB-6D33C1391270}" type="datetimeFigureOut">
              <a:rPr lang="en-US" smtClean="0"/>
              <a:pPr/>
              <a:t>4/9/2015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8FB6CDE-57EC-418C-88C6-0F91D2810E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1229084-7C2F-495F-BBCB-6D33C1391270}" type="datetimeFigureOut">
              <a:rPr lang="en-US" smtClean="0"/>
              <a:pPr/>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8FB6CDE-57EC-418C-88C6-0F91D2810E13}"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1229084-7C2F-495F-BBCB-6D33C1391270}" type="datetimeFigureOut">
              <a:rPr lang="en-US" smtClean="0"/>
              <a:pPr/>
              <a:t>4/9/2015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8FB6CDE-57EC-418C-88C6-0F91D2810E13}"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A1229084-7C2F-495F-BBCB-6D33C1391270}" type="datetimeFigureOut">
              <a:rPr lang="en-US" smtClean="0"/>
              <a:pPr/>
              <a:t>4/9/2015</a:t>
            </a:fld>
            <a:endParaRPr lang="en-US"/>
          </a:p>
        </p:txBody>
      </p:sp>
      <p:sp>
        <p:nvSpPr>
          <p:cNvPr id="10" name="Slide Number Placeholder 9"/>
          <p:cNvSpPr>
            <a:spLocks noGrp="1"/>
          </p:cNvSpPr>
          <p:nvPr>
            <p:ph type="sldNum" sz="quarter" idx="16"/>
          </p:nvPr>
        </p:nvSpPr>
        <p:spPr/>
        <p:txBody>
          <a:bodyPr rtlCol="0"/>
          <a:lstStyle/>
          <a:p>
            <a:fld id="{F8FB6CDE-57EC-418C-88C6-0F91D2810E13}"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A1229084-7C2F-495F-BBCB-6D33C1391270}" type="datetimeFigureOut">
              <a:rPr lang="en-US" smtClean="0"/>
              <a:pPr/>
              <a:t>4/9/2015</a:t>
            </a:fld>
            <a:endParaRPr lang="en-US"/>
          </a:p>
        </p:txBody>
      </p:sp>
      <p:sp>
        <p:nvSpPr>
          <p:cNvPr id="12" name="Slide Number Placeholder 11"/>
          <p:cNvSpPr>
            <a:spLocks noGrp="1"/>
          </p:cNvSpPr>
          <p:nvPr>
            <p:ph type="sldNum" sz="quarter" idx="16"/>
          </p:nvPr>
        </p:nvSpPr>
        <p:spPr/>
        <p:txBody>
          <a:bodyPr rtlCol="0"/>
          <a:lstStyle/>
          <a:p>
            <a:fld id="{F8FB6CDE-57EC-418C-88C6-0F91D2810E13}"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1229084-7C2F-495F-BBCB-6D33C1391270}" type="datetimeFigureOut">
              <a:rPr lang="en-US" smtClean="0"/>
              <a:pPr/>
              <a:t>4/9/2015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8FB6CDE-57EC-418C-88C6-0F91D2810E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29084-7C2F-495F-BBCB-6D33C1391270}" type="datetimeFigureOut">
              <a:rPr lang="en-US" smtClean="0"/>
              <a:pPr/>
              <a:t>4/9/2015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8FB6CDE-57EC-418C-88C6-0F91D2810E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1229084-7C2F-495F-BBCB-6D33C1391270}" type="datetimeFigureOut">
              <a:rPr lang="en-US" smtClean="0"/>
              <a:pPr/>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8FB6CDE-57EC-418C-88C6-0F91D2810E13}"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A1229084-7C2F-495F-BBCB-6D33C1391270}" type="datetimeFigureOut">
              <a:rPr lang="en-US" smtClean="0"/>
              <a:pPr/>
              <a:t>4/9/2015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8FB6CDE-57EC-418C-88C6-0F91D2810E13}"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1229084-7C2F-495F-BBCB-6D33C1391270}" type="datetimeFigureOut">
              <a:rPr lang="en-US" smtClean="0"/>
              <a:pPr/>
              <a:t>4/9/2015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8FB6CDE-57EC-418C-88C6-0F91D2810E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package" Target="../embeddings/Microsoft_Excel_Worksheet1.xlsx"/></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9512" y="1447800"/>
            <a:ext cx="8686800" cy="1981200"/>
          </a:xfrm>
          <a:prstGeom prst="rect">
            <a:avLst/>
          </a:prstGeom>
        </p:spPr>
        <p:txBody>
          <a:bodyPr vert="horz" anchor="b">
            <a:normAutofit fontScale="85000" lnSpcReduction="10000"/>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r>
              <a:rPr lang="en-US" sz="6000" b="1" dirty="0" smtClean="0"/>
              <a:t>International Young Naturalists’ Tournament</a:t>
            </a:r>
            <a:endParaRPr lang="en-US" sz="6000" dirty="0"/>
          </a:p>
        </p:txBody>
      </p:sp>
      <p:sp>
        <p:nvSpPr>
          <p:cNvPr id="7" name="Subtitle 2"/>
          <p:cNvSpPr>
            <a:spLocks noGrp="1"/>
          </p:cNvSpPr>
          <p:nvPr>
            <p:ph type="subTitle" idx="1"/>
          </p:nvPr>
        </p:nvSpPr>
        <p:spPr>
          <a:xfrm>
            <a:off x="79470" y="3429000"/>
            <a:ext cx="8786842" cy="2827784"/>
          </a:xfrm>
        </p:spPr>
        <p:txBody>
          <a:bodyPr>
            <a:normAutofit fontScale="92500"/>
          </a:bodyPr>
          <a:lstStyle/>
          <a:p>
            <a:pPr algn="ctr"/>
            <a:r>
              <a:rPr lang="sr-Latn-RS" sz="4000" b="1" dirty="0" smtClean="0">
                <a:solidFill>
                  <a:schemeClr val="tx1"/>
                </a:solidFill>
              </a:rPr>
              <a:t>		</a:t>
            </a:r>
            <a:r>
              <a:rPr lang="en-US" sz="4000" b="1" dirty="0" smtClean="0">
                <a:solidFill>
                  <a:schemeClr val="tx1"/>
                </a:solidFill>
              </a:rPr>
              <a:t>                                     </a:t>
            </a:r>
            <a:r>
              <a:rPr lang="sr-Latn-RS" sz="4400" b="1" dirty="0" smtClean="0">
                <a:solidFill>
                  <a:srgbClr val="FF0000"/>
                </a:solidFill>
              </a:rPr>
              <a:t>4. </a:t>
            </a:r>
            <a:r>
              <a:rPr lang="sr-Latn-RS" sz="4400" b="1" smtClean="0">
                <a:solidFill>
                  <a:srgbClr val="FF0000"/>
                </a:solidFill>
              </a:rPr>
              <a:t>S</a:t>
            </a:r>
            <a:r>
              <a:rPr lang="en-US" sz="4400" b="1" smtClean="0">
                <a:solidFill>
                  <a:srgbClr val="FF0000"/>
                </a:solidFill>
              </a:rPr>
              <a:t>unset</a:t>
            </a:r>
            <a:endParaRPr lang="en-US" sz="4400" b="1" dirty="0">
              <a:solidFill>
                <a:srgbClr val="FF0000"/>
              </a:solidFill>
            </a:endParaRPr>
          </a:p>
          <a:p>
            <a:pPr algn="r"/>
            <a:r>
              <a:rPr lang="sr-Latn-RS" sz="4000" b="1" dirty="0">
                <a:solidFill>
                  <a:schemeClr val="tx1"/>
                </a:solidFill>
              </a:rPr>
              <a:t>	</a:t>
            </a:r>
            <a:r>
              <a:rPr lang="sr-Latn-RS" sz="4000" b="1" dirty="0" smtClean="0">
                <a:solidFill>
                  <a:schemeClr val="tx1"/>
                </a:solidFill>
              </a:rPr>
              <a:t>				     </a:t>
            </a:r>
            <a:r>
              <a:rPr lang="en-US" sz="4000" b="1" dirty="0" smtClean="0">
                <a:solidFill>
                  <a:schemeClr val="tx1"/>
                </a:solidFill>
              </a:rPr>
              <a:t>Serbian team</a:t>
            </a:r>
          </a:p>
          <a:p>
            <a:pPr algn="r"/>
            <a:r>
              <a:rPr lang="en-US" sz="4000" b="1" dirty="0" smtClean="0">
                <a:solidFill>
                  <a:schemeClr val="tx1"/>
                </a:solidFill>
              </a:rPr>
              <a:t>Regional Center For Talented Youth</a:t>
            </a:r>
            <a:r>
              <a:rPr lang="sr-Latn-RS" sz="4000" b="1" dirty="0" smtClean="0">
                <a:solidFill>
                  <a:schemeClr val="tx1"/>
                </a:solidFill>
              </a:rPr>
              <a:t> Belgrade II</a:t>
            </a:r>
            <a:endParaRPr lang="en-US" sz="4000" b="1" dirty="0" smtClean="0">
              <a:solidFill>
                <a:schemeClr val="tx1"/>
              </a:solidFill>
            </a:endParaRPr>
          </a:p>
        </p:txBody>
      </p:sp>
      <p:pic>
        <p:nvPicPr>
          <p:cNvPr id="8" name="Picture 7" descr="IYNT logo.jpg"/>
          <p:cNvPicPr>
            <a:picLocks noChangeAspect="1"/>
          </p:cNvPicPr>
          <p:nvPr/>
        </p:nvPicPr>
        <p:blipFill>
          <a:blip r:embed="rId2"/>
          <a:stretch>
            <a:fillRect/>
          </a:stretch>
        </p:blipFill>
        <p:spPr>
          <a:xfrm>
            <a:off x="611560" y="332656"/>
            <a:ext cx="4724400" cy="94488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2490" y="116632"/>
            <a:ext cx="2857500" cy="1905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           </a:t>
            </a:r>
            <a:r>
              <a:rPr lang="en-US" sz="4000" b="1" dirty="0" smtClean="0">
                <a:solidFill>
                  <a:srgbClr val="FF0000"/>
                </a:solidFill>
              </a:rPr>
              <a:t>Duration of Sunset</a:t>
            </a:r>
            <a:endParaRPr lang="en-US" sz="4000" b="1" dirty="0">
              <a:solidFill>
                <a:srgbClr val="FF0000"/>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69614783"/>
              </p:ext>
            </p:extLst>
          </p:nvPr>
        </p:nvGraphicFramePr>
        <p:xfrm>
          <a:off x="1115616" y="1556792"/>
          <a:ext cx="6958559" cy="4962403"/>
        </p:xfrm>
        <a:graphic>
          <a:graphicData uri="http://schemas.openxmlformats.org/presentationml/2006/ole">
            <mc:AlternateContent xmlns:mc="http://schemas.openxmlformats.org/markup-compatibility/2006">
              <mc:Choice xmlns:v="urn:schemas-microsoft-com:vml" Requires="v">
                <p:oleObj spid="_x0000_s1037" name="Worksheet" r:id="rId4" imgW="3552788" imgH="2533680" progId="Excel.Sheet.12">
                  <p:embed/>
                </p:oleObj>
              </mc:Choice>
              <mc:Fallback>
                <p:oleObj name="Worksheet" r:id="rId4" imgW="3552788" imgH="2533680" progId="Excel.Sheet.12">
                  <p:embed/>
                  <p:pic>
                    <p:nvPicPr>
                      <p:cNvPr id="0" name=""/>
                      <p:cNvPicPr/>
                      <p:nvPr/>
                    </p:nvPicPr>
                    <p:blipFill>
                      <a:blip r:embed="rId5"/>
                      <a:stretch>
                        <a:fillRect/>
                      </a:stretch>
                    </p:blipFill>
                    <p:spPr>
                      <a:xfrm>
                        <a:off x="1115616" y="1556792"/>
                        <a:ext cx="6958559" cy="4962403"/>
                      </a:xfrm>
                      <a:prstGeom prst="rect">
                        <a:avLst/>
                      </a:prstGeom>
                    </p:spPr>
                  </p:pic>
                </p:oleObj>
              </mc:Fallback>
            </mc:AlternateContent>
          </a:graphicData>
        </a:graphic>
      </p:graphicFrame>
    </p:spTree>
    <p:extLst>
      <p:ext uri="{BB962C8B-B14F-4D97-AF65-F5344CB8AC3E}">
        <p14:creationId xmlns:p14="http://schemas.microsoft.com/office/powerpoint/2010/main" val="174559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a:bodyPr>
          <a:lstStyle/>
          <a:p>
            <a:r>
              <a:rPr lang="sr-Latn-CS" sz="3600" b="1" dirty="0" smtClean="0">
                <a:solidFill>
                  <a:srgbClr val="C00000"/>
                </a:solidFill>
              </a:rPr>
              <a:t>   </a:t>
            </a:r>
            <a:r>
              <a:rPr lang="en-US" sz="3600" b="1" dirty="0" smtClean="0">
                <a:solidFill>
                  <a:srgbClr val="C00000"/>
                </a:solidFill>
              </a:rPr>
              <a:t>Optical phenomena observed during sunset</a:t>
            </a:r>
            <a:endParaRPr lang="en-US" sz="3600" dirty="0">
              <a:solidFill>
                <a:srgbClr val="C00000"/>
              </a:solidFill>
            </a:endParaRPr>
          </a:p>
        </p:txBody>
      </p:sp>
      <p:pic>
        <p:nvPicPr>
          <p:cNvPr id="162818" name="Picture 2" descr="F:\Aca\IYNT\scattering.gif"/>
          <p:cNvPicPr>
            <a:picLocks noGrp="1" noChangeAspect="1" noChangeArrowheads="1"/>
          </p:cNvPicPr>
          <p:nvPr>
            <p:ph sz="quarter" idx="1"/>
          </p:nvPr>
        </p:nvPicPr>
        <p:blipFill>
          <a:blip r:embed="rId3"/>
          <a:srcRect/>
          <a:stretch>
            <a:fillRect/>
          </a:stretch>
        </p:blipFill>
        <p:spPr bwMode="auto">
          <a:xfrm>
            <a:off x="899592" y="1772816"/>
            <a:ext cx="3408429" cy="2434592"/>
          </a:xfrm>
          <a:prstGeom prst="rect">
            <a:avLst/>
          </a:prstGeom>
          <a:noFill/>
        </p:spPr>
      </p:pic>
      <p:sp>
        <p:nvSpPr>
          <p:cNvPr id="4" name="Content Placeholder 3"/>
          <p:cNvSpPr>
            <a:spLocks noGrp="1"/>
          </p:cNvSpPr>
          <p:nvPr>
            <p:ph sz="quarter" idx="2"/>
          </p:nvPr>
        </p:nvSpPr>
        <p:spPr/>
        <p:txBody>
          <a:bodyPr/>
          <a:lstStyle/>
          <a:p>
            <a:r>
              <a:rPr lang="en-US" u="sng" dirty="0" smtClean="0">
                <a:solidFill>
                  <a:srgbClr val="0070C0"/>
                </a:solidFill>
              </a:rPr>
              <a:t>Light scattering</a:t>
            </a:r>
          </a:p>
          <a:p>
            <a:pPr>
              <a:buNone/>
            </a:pPr>
            <a:r>
              <a:rPr lang="sr-Latn-CS" dirty="0" smtClean="0"/>
              <a:t>	</a:t>
            </a:r>
            <a:r>
              <a:rPr lang="en-US" dirty="0" smtClean="0">
                <a:solidFill>
                  <a:srgbClr val="0070C0"/>
                </a:solidFill>
              </a:rPr>
              <a:t>Scattering of light is caused by photons bouncing’ of atoms when they hit them: photons are  then re-emitted in another</a:t>
            </a:r>
            <a:r>
              <a:rPr lang="sr-Latn-CS" dirty="0" smtClean="0">
                <a:solidFill>
                  <a:srgbClr val="0070C0"/>
                </a:solidFill>
              </a:rPr>
              <a:t> </a:t>
            </a:r>
            <a:r>
              <a:rPr lang="en-US" dirty="0" smtClean="0">
                <a:solidFill>
                  <a:srgbClr val="0070C0"/>
                </a:solidFill>
              </a:rPr>
              <a:t>direction</a:t>
            </a:r>
          </a:p>
          <a:p>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509120"/>
            <a:ext cx="294534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F:\Aca\IYNT\spectrum of the sun.jpg"/>
          <p:cNvPicPr>
            <a:picLocks noGrp="1" noChangeAspect="1" noChangeArrowheads="1"/>
          </p:cNvPicPr>
          <p:nvPr>
            <p:ph sz="quarter" idx="1"/>
          </p:nvPr>
        </p:nvPicPr>
        <p:blipFill>
          <a:blip r:embed="rId2"/>
          <a:srcRect/>
          <a:stretch>
            <a:fillRect/>
          </a:stretch>
        </p:blipFill>
        <p:spPr bwMode="auto">
          <a:xfrm>
            <a:off x="0" y="0"/>
            <a:ext cx="9111923" cy="606270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7166"/>
            <a:ext cx="9144000" cy="647720"/>
          </a:xfrm>
        </p:spPr>
        <p:txBody>
          <a:bodyPr>
            <a:normAutofit fontScale="90000"/>
          </a:bodyPr>
          <a:lstStyle/>
          <a:p>
            <a:r>
              <a:rPr lang="en-US" sz="4000" b="1" dirty="0" smtClean="0">
                <a:solidFill>
                  <a:srgbClr val="C00000"/>
                </a:solidFill>
              </a:rPr>
              <a:t>Optical phenomena observed during sunset</a:t>
            </a:r>
            <a:r>
              <a:rPr lang="en-US" dirty="0" smtClean="0">
                <a:solidFill>
                  <a:srgbClr val="C00000"/>
                </a:solidFill>
              </a:rPr>
              <a:t/>
            </a:r>
            <a:br>
              <a:rPr lang="en-US" dirty="0" smtClean="0">
                <a:solidFill>
                  <a:srgbClr val="C00000"/>
                </a:solidFill>
              </a:rPr>
            </a:br>
            <a:endParaRPr lang="en-US" dirty="0">
              <a:solidFill>
                <a:srgbClr val="C00000"/>
              </a:solidFill>
            </a:endParaRPr>
          </a:p>
        </p:txBody>
      </p:sp>
      <p:sp>
        <p:nvSpPr>
          <p:cNvPr id="3" name="Content Placeholder 2"/>
          <p:cNvSpPr>
            <a:spLocks noGrp="1"/>
          </p:cNvSpPr>
          <p:nvPr>
            <p:ph sz="quarter" idx="1"/>
          </p:nvPr>
        </p:nvSpPr>
        <p:spPr/>
        <p:txBody>
          <a:bodyPr/>
          <a:lstStyle/>
          <a:p>
            <a:r>
              <a:rPr lang="en-US" sz="3200" dirty="0" smtClean="0">
                <a:solidFill>
                  <a:srgbClr val="C00000"/>
                </a:solidFill>
              </a:rPr>
              <a:t>Light scattering</a:t>
            </a:r>
          </a:p>
          <a:p>
            <a:pPr>
              <a:buNone/>
            </a:pPr>
            <a:r>
              <a:rPr lang="sr-Latn-CS" dirty="0" smtClean="0"/>
              <a:t>	</a:t>
            </a:r>
            <a:endParaRPr lang="en-US" dirty="0"/>
          </a:p>
        </p:txBody>
      </p:sp>
      <p:pic>
        <p:nvPicPr>
          <p:cNvPr id="1026" name="Picture 2" descr="F:\Aca\IYNT\bluesky3_large.jpg"/>
          <p:cNvPicPr>
            <a:picLocks noChangeAspect="1" noChangeArrowheads="1"/>
          </p:cNvPicPr>
          <p:nvPr/>
        </p:nvPicPr>
        <p:blipFill>
          <a:blip r:embed="rId3"/>
          <a:srcRect/>
          <a:stretch>
            <a:fillRect/>
          </a:stretch>
        </p:blipFill>
        <p:spPr bwMode="auto">
          <a:xfrm>
            <a:off x="251520" y="2996952"/>
            <a:ext cx="4638913" cy="2595571"/>
          </a:xfrm>
          <a:prstGeom prst="rect">
            <a:avLst/>
          </a:prstGeom>
          <a:noFill/>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2464162"/>
            <a:ext cx="3574157" cy="3037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252" y="16970"/>
            <a:ext cx="5255496" cy="990600"/>
          </a:xfrm>
        </p:spPr>
        <p:txBody>
          <a:bodyPr>
            <a:normAutofit/>
          </a:bodyPr>
          <a:lstStyle/>
          <a:p>
            <a:r>
              <a:rPr lang="en-US" dirty="0" smtClean="0">
                <a:solidFill>
                  <a:srgbClr val="C00000"/>
                </a:solidFill>
              </a:rPr>
              <a:t>Atmospheric refraction</a:t>
            </a:r>
            <a:endParaRPr lang="en-US" dirty="0">
              <a:solidFill>
                <a:srgbClr val="C00000"/>
              </a:solidFill>
            </a:endParaRPr>
          </a:p>
        </p:txBody>
      </p:sp>
      <p:sp>
        <p:nvSpPr>
          <p:cNvPr id="3" name="Content Placeholder 2"/>
          <p:cNvSpPr>
            <a:spLocks noGrp="1"/>
          </p:cNvSpPr>
          <p:nvPr>
            <p:ph sz="quarter" idx="1"/>
          </p:nvPr>
        </p:nvSpPr>
        <p:spPr>
          <a:xfrm>
            <a:off x="0" y="5072074"/>
            <a:ext cx="9144000" cy="1543048"/>
          </a:xfrm>
        </p:spPr>
        <p:txBody>
          <a:bodyPr>
            <a:normAutofit fontScale="92500" lnSpcReduction="20000"/>
          </a:bodyPr>
          <a:lstStyle/>
          <a:p>
            <a:r>
              <a:rPr lang="en-US" b="1" dirty="0" smtClean="0">
                <a:solidFill>
                  <a:srgbClr val="C00000"/>
                </a:solidFill>
              </a:rPr>
              <a:t>Law of refraction - the angle of incidence will be greater than the angle of refraction</a:t>
            </a:r>
          </a:p>
          <a:p>
            <a:r>
              <a:rPr lang="en-US" b="1" dirty="0" smtClean="0">
                <a:solidFill>
                  <a:srgbClr val="C00000"/>
                </a:solidFill>
              </a:rPr>
              <a:t>Because of this, Sun is still visible even when it is below the horizon</a:t>
            </a:r>
            <a:endParaRPr lang="en-US" b="1" dirty="0">
              <a:solidFill>
                <a:srgbClr val="C00000"/>
              </a:solidFill>
            </a:endParaRPr>
          </a:p>
        </p:txBody>
      </p:sp>
      <p:pic>
        <p:nvPicPr>
          <p:cNvPr id="168962" name="Picture 2" descr="F:\Aca\IYNT\Sunset2.jpg"/>
          <p:cNvPicPr>
            <a:picLocks noChangeAspect="1" noChangeArrowheads="1"/>
          </p:cNvPicPr>
          <p:nvPr/>
        </p:nvPicPr>
        <p:blipFill>
          <a:blip r:embed="rId3"/>
          <a:srcRect/>
          <a:stretch>
            <a:fillRect/>
          </a:stretch>
        </p:blipFill>
        <p:spPr bwMode="auto">
          <a:xfrm>
            <a:off x="0" y="1124744"/>
            <a:ext cx="9144000" cy="380445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476672"/>
            <a:ext cx="5255496" cy="742528"/>
          </a:xfrm>
        </p:spPr>
        <p:txBody>
          <a:bodyPr>
            <a:normAutofit fontScale="90000"/>
          </a:bodyPr>
          <a:lstStyle/>
          <a:p>
            <a:r>
              <a:rPr lang="en-US" b="1" dirty="0" smtClean="0">
                <a:solidFill>
                  <a:srgbClr val="C00000"/>
                </a:solidFill>
              </a:rPr>
              <a:t>Atmospheric refraction</a:t>
            </a:r>
            <a:endParaRPr lang="en-US" b="1" dirty="0">
              <a:solidFill>
                <a:srgbClr val="C00000"/>
              </a:solidFill>
            </a:endParaRPr>
          </a:p>
        </p:txBody>
      </p:sp>
      <p:pic>
        <p:nvPicPr>
          <p:cNvPr id="4" name="Content Placeholder 3"/>
          <p:cNvPicPr>
            <a:picLocks noGrp="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928662" y="1571612"/>
            <a:ext cx="7215206" cy="5000636"/>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smtClean="0"/>
              <a:t>	</a:t>
            </a:r>
            <a:r>
              <a:rPr lang="en-US" b="1" dirty="0" smtClean="0">
                <a:solidFill>
                  <a:srgbClr val="C00000"/>
                </a:solidFill>
              </a:rPr>
              <a:t>Atmospheric refraction</a:t>
            </a:r>
            <a:endParaRPr lang="en-US" b="1" dirty="0">
              <a:solidFill>
                <a:srgbClr val="C00000"/>
              </a:solidFill>
            </a:endParaRPr>
          </a:p>
        </p:txBody>
      </p:sp>
      <p:pic>
        <p:nvPicPr>
          <p:cNvPr id="2050" name="Picture 2" descr="F:\Aca\IYNT\SunAbovBeloHorMar03.JPG"/>
          <p:cNvPicPr>
            <a:picLocks noGrp="1" noChangeAspect="1" noChangeArrowheads="1"/>
          </p:cNvPicPr>
          <p:nvPr>
            <p:ph sz="quarter" idx="1"/>
          </p:nvPr>
        </p:nvPicPr>
        <p:blipFill>
          <a:blip r:embed="rId2"/>
          <a:srcRect/>
          <a:stretch>
            <a:fillRect/>
          </a:stretch>
        </p:blipFill>
        <p:spPr bwMode="auto">
          <a:xfrm>
            <a:off x="0" y="2500306"/>
            <a:ext cx="9144000" cy="314696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308" y="116632"/>
            <a:ext cx="8153400" cy="990600"/>
          </a:xfrm>
        </p:spPr>
        <p:txBody>
          <a:bodyPr/>
          <a:lstStyle/>
          <a:p>
            <a:r>
              <a:rPr lang="en-US" dirty="0" smtClean="0"/>
              <a:t>Other atmospheric phenomena</a:t>
            </a:r>
            <a:endParaRPr lang="en-US" dirty="0"/>
          </a:p>
        </p:txBody>
      </p:sp>
      <p:pic>
        <p:nvPicPr>
          <p:cNvPr id="4" name="Picture 2" descr="F:\Aca\IYNT\green flash.jpg"/>
          <p:cNvPicPr>
            <a:picLocks noGrp="1" noChangeAspect="1" noChangeArrowheads="1"/>
          </p:cNvPicPr>
          <p:nvPr>
            <p:ph sz="quarter" idx="1"/>
          </p:nvPr>
        </p:nvPicPr>
        <p:blipFill>
          <a:blip r:embed="rId2"/>
          <a:srcRect/>
          <a:stretch>
            <a:fillRect/>
          </a:stretch>
        </p:blipFill>
        <p:spPr bwMode="auto">
          <a:xfrm>
            <a:off x="1444220" y="1556792"/>
            <a:ext cx="6264696" cy="4635699"/>
          </a:xfrm>
          <a:prstGeom prst="rect">
            <a:avLst/>
          </a:prstGeom>
          <a:ln>
            <a:noFill/>
          </a:ln>
          <a:effectLst>
            <a:softEdge rad="112500"/>
          </a:effectLst>
        </p:spPr>
      </p:pic>
      <p:sp>
        <p:nvSpPr>
          <p:cNvPr id="6" name="TextBox 5"/>
          <p:cNvSpPr txBox="1"/>
          <p:nvPr/>
        </p:nvSpPr>
        <p:spPr>
          <a:xfrm>
            <a:off x="3491880" y="6021288"/>
            <a:ext cx="2350323" cy="646331"/>
          </a:xfrm>
          <a:prstGeom prst="rect">
            <a:avLst/>
          </a:prstGeom>
          <a:noFill/>
        </p:spPr>
        <p:txBody>
          <a:bodyPr wrap="none" rtlCol="0">
            <a:spAutoFit/>
          </a:bodyPr>
          <a:lstStyle/>
          <a:p>
            <a:r>
              <a:rPr lang="en-US" sz="3600" dirty="0" smtClean="0"/>
              <a:t>Green flash</a:t>
            </a:r>
            <a:endParaRPr lang="en-US" sz="3600" dirty="0"/>
          </a:p>
        </p:txBody>
      </p:sp>
    </p:spTree>
    <p:extLst>
      <p:ext uri="{BB962C8B-B14F-4D97-AF65-F5344CB8AC3E}">
        <p14:creationId xmlns:p14="http://schemas.microsoft.com/office/powerpoint/2010/main" val="1096248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308" y="116632"/>
            <a:ext cx="8153400" cy="990600"/>
          </a:xfrm>
        </p:spPr>
        <p:txBody>
          <a:bodyPr/>
          <a:lstStyle/>
          <a:p>
            <a:r>
              <a:rPr lang="en-US" dirty="0" smtClean="0"/>
              <a:t>Other atmospheric phenomena</a:t>
            </a:r>
            <a:endParaRPr lang="en-US" dirty="0"/>
          </a:p>
        </p:txBody>
      </p:sp>
      <p:pic>
        <p:nvPicPr>
          <p:cNvPr id="5" name="Picture 2" descr="F:\Aca\IYNT\Dresden.afterglow.700px.jpg"/>
          <p:cNvPicPr>
            <a:picLocks noGrp="1" noChangeAspect="1" noChangeArrowheads="1"/>
          </p:cNvPicPr>
          <p:nvPr>
            <p:ph sz="quarter" idx="1"/>
          </p:nvPr>
        </p:nvPicPr>
        <p:blipFill>
          <a:blip r:embed="rId2"/>
          <a:srcRect/>
          <a:stretch>
            <a:fillRect/>
          </a:stretch>
        </p:blipFill>
        <p:spPr bwMode="auto">
          <a:xfrm>
            <a:off x="0" y="1517402"/>
            <a:ext cx="3635896" cy="2726922"/>
          </a:xfrm>
          <a:prstGeom prst="rect">
            <a:avLst/>
          </a:prstGeom>
          <a:ln>
            <a:noFill/>
          </a:ln>
          <a:effectLst>
            <a:softEdge rad="112500"/>
          </a:effectLst>
        </p:spPr>
      </p:pic>
      <p:pic>
        <p:nvPicPr>
          <p:cNvPr id="6" name="Picture 2" descr="F:\Aca\IYNT\alpenglow-mt-shasta-denise-dethlefsen.jpg"/>
          <p:cNvPicPr>
            <a:picLocks noChangeAspect="1" noChangeArrowheads="1"/>
          </p:cNvPicPr>
          <p:nvPr/>
        </p:nvPicPr>
        <p:blipFill>
          <a:blip r:embed="rId3"/>
          <a:srcRect/>
          <a:stretch>
            <a:fillRect/>
          </a:stretch>
        </p:blipFill>
        <p:spPr bwMode="auto">
          <a:xfrm>
            <a:off x="5399584" y="1484784"/>
            <a:ext cx="3744416" cy="2808312"/>
          </a:xfrm>
          <a:prstGeom prst="rect">
            <a:avLst/>
          </a:prstGeom>
          <a:ln>
            <a:noFill/>
          </a:ln>
          <a:effectLst>
            <a:softEdge rad="112500"/>
          </a:effectLst>
        </p:spPr>
      </p:pic>
      <p:pic>
        <p:nvPicPr>
          <p:cNvPr id="7" name="Picture 2" descr="F:\Aca\IYNT\Belt of Venus.jpg"/>
          <p:cNvPicPr>
            <a:picLocks noChangeAspect="1" noChangeArrowheads="1"/>
          </p:cNvPicPr>
          <p:nvPr/>
        </p:nvPicPr>
        <p:blipFill>
          <a:blip r:embed="rId4"/>
          <a:srcRect/>
          <a:stretch>
            <a:fillRect/>
          </a:stretch>
        </p:blipFill>
        <p:spPr bwMode="auto">
          <a:xfrm>
            <a:off x="5406425" y="4149080"/>
            <a:ext cx="3744416" cy="2811432"/>
          </a:xfrm>
          <a:prstGeom prst="rect">
            <a:avLst/>
          </a:prstGeom>
          <a:ln>
            <a:noFill/>
          </a:ln>
          <a:effectLst>
            <a:softEdge rad="112500"/>
          </a:effectLst>
        </p:spPr>
      </p:pic>
      <p:pic>
        <p:nvPicPr>
          <p:cNvPr id="8" name="Picture 2" descr="F:\Aca\IYNT\Earth's_shadow_and_Belt_of_Venus.jpg"/>
          <p:cNvPicPr>
            <a:picLocks noChangeAspect="1" noChangeArrowheads="1"/>
          </p:cNvPicPr>
          <p:nvPr/>
        </p:nvPicPr>
        <p:blipFill>
          <a:blip r:embed="rId5"/>
          <a:srcRect/>
          <a:stretch>
            <a:fillRect/>
          </a:stretch>
        </p:blipFill>
        <p:spPr bwMode="auto">
          <a:xfrm>
            <a:off x="0" y="4258630"/>
            <a:ext cx="3563888" cy="2672916"/>
          </a:xfrm>
          <a:prstGeom prst="rect">
            <a:avLst/>
          </a:prstGeom>
          <a:ln>
            <a:noFill/>
          </a:ln>
          <a:effectLst>
            <a:softEdge rad="112500"/>
          </a:effectLst>
        </p:spPr>
      </p:pic>
    </p:spTree>
    <p:extLst>
      <p:ext uri="{BB962C8B-B14F-4D97-AF65-F5344CB8AC3E}">
        <p14:creationId xmlns:p14="http://schemas.microsoft.com/office/powerpoint/2010/main" val="798019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2" descr="F:\Aca\IYNT\green flash.jpg"/>
          <p:cNvPicPr>
            <a:picLocks noGrp="1" noChangeAspect="1" noChangeArrowheads="1"/>
          </p:cNvPicPr>
          <p:nvPr>
            <p:ph sz="quarter" idx="1"/>
          </p:nvPr>
        </p:nvPicPr>
        <p:blipFill>
          <a:blip r:embed="rId3"/>
          <a:srcRect/>
          <a:stretch>
            <a:fillRect/>
          </a:stretch>
        </p:blipFill>
        <p:spPr bwMode="auto">
          <a:xfrm>
            <a:off x="0" y="1"/>
            <a:ext cx="9144000" cy="6858000"/>
          </a:xfrm>
          <a:prstGeom prst="rect">
            <a:avLst/>
          </a:prstGeom>
          <a:noFill/>
        </p:spPr>
      </p:pic>
      <p:sp>
        <p:nvSpPr>
          <p:cNvPr id="2" name="Title 1"/>
          <p:cNvSpPr>
            <a:spLocks noGrp="1"/>
          </p:cNvSpPr>
          <p:nvPr>
            <p:ph type="title"/>
          </p:nvPr>
        </p:nvSpPr>
        <p:spPr/>
        <p:txBody>
          <a:bodyPr>
            <a:noAutofit/>
          </a:bodyPr>
          <a:lstStyle/>
          <a:p>
            <a:r>
              <a:rPr lang="sr-Latn-CS" sz="6000" b="1" dirty="0" smtClean="0">
                <a:solidFill>
                  <a:srgbClr val="00FF00"/>
                </a:solidFill>
              </a:rPr>
              <a:t>		</a:t>
            </a:r>
            <a:r>
              <a:rPr lang="en-US" sz="6000" b="1" dirty="0" smtClean="0">
                <a:solidFill>
                  <a:srgbClr val="00FF00"/>
                </a:solidFill>
              </a:rPr>
              <a:t>Green flashes</a:t>
            </a:r>
            <a:endParaRPr lang="en-US" sz="6000" b="1" dirty="0">
              <a:solidFill>
                <a:srgbClr val="00FF00"/>
              </a:solidFill>
            </a:endParaRPr>
          </a:p>
        </p:txBody>
      </p:sp>
    </p:spTree>
    <p:extLst>
      <p:ext uri="{BB962C8B-B14F-4D97-AF65-F5344CB8AC3E}">
        <p14:creationId xmlns:p14="http://schemas.microsoft.com/office/powerpoint/2010/main" val="2546053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32656"/>
            <a:ext cx="4823448" cy="886544"/>
          </a:xfrm>
        </p:spPr>
        <p:txBody>
          <a:bodyPr>
            <a:normAutofit/>
          </a:bodyPr>
          <a:lstStyle/>
          <a:p>
            <a:r>
              <a:rPr lang="en-US" b="1" dirty="0" smtClean="0">
                <a:solidFill>
                  <a:srgbClr val="C00000"/>
                </a:solidFill>
              </a:rPr>
              <a:t>Problem:</a:t>
            </a:r>
            <a:r>
              <a:rPr lang="sr-Latn-RS" b="1" dirty="0" smtClean="0">
                <a:solidFill>
                  <a:srgbClr val="C00000"/>
                </a:solidFill>
              </a:rPr>
              <a:t>4.</a:t>
            </a:r>
            <a:r>
              <a:rPr lang="en-US" b="1" dirty="0" smtClean="0">
                <a:solidFill>
                  <a:srgbClr val="C00000"/>
                </a:solidFill>
              </a:rPr>
              <a:t> Sunset</a:t>
            </a:r>
            <a:endParaRPr lang="en-US" b="1" dirty="0">
              <a:solidFill>
                <a:srgbClr val="C00000"/>
              </a:solidFill>
            </a:endParaRPr>
          </a:p>
        </p:txBody>
      </p:sp>
      <p:sp>
        <p:nvSpPr>
          <p:cNvPr id="3" name="Content Placeholder 2"/>
          <p:cNvSpPr>
            <a:spLocks noGrp="1"/>
          </p:cNvSpPr>
          <p:nvPr>
            <p:ph sz="quarter" idx="1"/>
          </p:nvPr>
        </p:nvSpPr>
        <p:spPr/>
        <p:txBody>
          <a:bodyPr>
            <a:noAutofit/>
          </a:bodyPr>
          <a:lstStyle/>
          <a:p>
            <a:r>
              <a:rPr lang="en-US" sz="3600" b="1" dirty="0" smtClean="0">
                <a:solidFill>
                  <a:srgbClr val="FF9900"/>
                </a:solidFill>
              </a:rPr>
              <a:t>The visible Sun disk touches the horizon and after a particular time interval disappears behind</a:t>
            </a:r>
            <a:r>
              <a:rPr lang="sr-Latn-CS" sz="3600" b="1" dirty="0" smtClean="0">
                <a:solidFill>
                  <a:srgbClr val="FF9900"/>
                </a:solidFill>
              </a:rPr>
              <a:t> </a:t>
            </a:r>
            <a:r>
              <a:rPr lang="en-US" sz="3600" b="1" dirty="0" smtClean="0">
                <a:solidFill>
                  <a:srgbClr val="FF9900"/>
                </a:solidFill>
              </a:rPr>
              <a:t>the horizon </a:t>
            </a:r>
            <a:endParaRPr lang="sr-Latn-CS" sz="3600" b="1" dirty="0" smtClean="0">
              <a:solidFill>
                <a:srgbClr val="FF9900"/>
              </a:solidFill>
            </a:endParaRPr>
          </a:p>
          <a:p>
            <a:r>
              <a:rPr lang="en-US" sz="3600" b="1" dirty="0" smtClean="0">
                <a:solidFill>
                  <a:srgbClr val="FF9900"/>
                </a:solidFill>
              </a:rPr>
              <a:t>What is the duration of this time interval? </a:t>
            </a:r>
            <a:endParaRPr lang="sr-Latn-CS" sz="3600" b="1" dirty="0" smtClean="0">
              <a:solidFill>
                <a:srgbClr val="FF9900"/>
              </a:solidFill>
            </a:endParaRPr>
          </a:p>
          <a:p>
            <a:r>
              <a:rPr lang="en-US" sz="3600" b="1" dirty="0" smtClean="0">
                <a:solidFill>
                  <a:srgbClr val="FF9900"/>
                </a:solidFill>
              </a:rPr>
              <a:t>Explain the optical phenomena observed during a sunset</a:t>
            </a:r>
            <a:endParaRPr lang="en-US" sz="3600" b="1" dirty="0">
              <a:solidFill>
                <a:srgbClr val="FF9900"/>
              </a:solidFill>
            </a:endParaRPr>
          </a:p>
        </p:txBody>
      </p:sp>
    </p:spTree>
    <p:extLst>
      <p:ext uri="{BB962C8B-B14F-4D97-AF65-F5344CB8AC3E}">
        <p14:creationId xmlns:p14="http://schemas.microsoft.com/office/powerpoint/2010/main" val="3827416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260648"/>
            <a:ext cx="3023248" cy="990600"/>
          </a:xfrm>
        </p:spPr>
        <p:txBody>
          <a:bodyPr/>
          <a:lstStyle/>
          <a:p>
            <a:r>
              <a:rPr lang="sr-Latn-CS" b="1" dirty="0" smtClean="0">
                <a:solidFill>
                  <a:srgbClr val="00B050"/>
                </a:solidFill>
              </a:rPr>
              <a:t>Green flash</a:t>
            </a:r>
            <a:endParaRPr lang="en-US" b="1" dirty="0">
              <a:solidFill>
                <a:srgbClr val="00B050"/>
              </a:solidFill>
            </a:endParaRPr>
          </a:p>
        </p:txBody>
      </p:sp>
      <p:pic>
        <p:nvPicPr>
          <p:cNvPr id="3074" name="Picture 2" descr="F:\Aca\IYNT\gflash.gif"/>
          <p:cNvPicPr>
            <a:picLocks noGrp="1" noChangeAspect="1" noChangeArrowheads="1"/>
          </p:cNvPicPr>
          <p:nvPr>
            <p:ph sz="quarter" idx="1"/>
          </p:nvPr>
        </p:nvPicPr>
        <p:blipFill>
          <a:blip r:embed="rId3"/>
          <a:srcRect/>
          <a:stretch>
            <a:fillRect/>
          </a:stretch>
        </p:blipFill>
        <p:spPr bwMode="auto">
          <a:xfrm>
            <a:off x="357158" y="1785926"/>
            <a:ext cx="8597606" cy="421484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descr="F:\Aca\IYNT\Dresden.afterglow.700px.jpg"/>
          <p:cNvPicPr>
            <a:picLocks noGrp="1" noChangeAspect="1" noChangeArrowheads="1"/>
          </p:cNvPicPr>
          <p:nvPr>
            <p:ph sz="quarter" idx="1"/>
          </p:nvPr>
        </p:nvPicPr>
        <p:blipFill>
          <a:blip r:embed="rId3"/>
          <a:srcRect/>
          <a:stretch>
            <a:fillRect/>
          </a:stretch>
        </p:blipFill>
        <p:spPr bwMode="auto">
          <a:xfrm>
            <a:off x="0" y="1"/>
            <a:ext cx="9144000" cy="6858000"/>
          </a:xfrm>
          <a:prstGeom prst="rect">
            <a:avLst/>
          </a:prstGeom>
          <a:noFill/>
        </p:spPr>
      </p:pic>
      <p:sp>
        <p:nvSpPr>
          <p:cNvPr id="2" name="Title 1"/>
          <p:cNvSpPr>
            <a:spLocks noGrp="1"/>
          </p:cNvSpPr>
          <p:nvPr>
            <p:ph type="title"/>
          </p:nvPr>
        </p:nvSpPr>
        <p:spPr/>
        <p:txBody>
          <a:bodyPr>
            <a:noAutofit/>
          </a:bodyPr>
          <a:lstStyle/>
          <a:p>
            <a:r>
              <a:rPr lang="sr-Latn-CS" sz="6000" dirty="0" smtClean="0">
                <a:solidFill>
                  <a:schemeClr val="tx2">
                    <a:lumMod val="75000"/>
                    <a:lumOff val="25000"/>
                  </a:schemeClr>
                </a:solidFill>
              </a:rPr>
              <a:t>           </a:t>
            </a:r>
            <a:r>
              <a:rPr lang="en-US" sz="6000" b="1" dirty="0" smtClean="0">
                <a:solidFill>
                  <a:srgbClr val="0070C0"/>
                </a:solidFill>
              </a:rPr>
              <a:t>Afterglow</a:t>
            </a:r>
            <a:endParaRPr lang="en-US" sz="6000" b="1"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descr="F:\Aca\IYNT\alpenglow-mt-shasta-denise-dethlefsen.jpg"/>
          <p:cNvPicPr>
            <a:picLocks noGrp="1" noChangeAspect="1" noChangeArrowheads="1"/>
          </p:cNvPicPr>
          <p:nvPr>
            <p:ph sz="quarter" idx="1"/>
          </p:nvPr>
        </p:nvPicPr>
        <p:blipFill>
          <a:blip r:embed="rId3"/>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28596" y="5429264"/>
            <a:ext cx="8153400" cy="990600"/>
          </a:xfrm>
        </p:spPr>
        <p:txBody>
          <a:bodyPr>
            <a:noAutofit/>
          </a:bodyPr>
          <a:lstStyle/>
          <a:p>
            <a:r>
              <a:rPr lang="sr-Latn-CS" sz="6000" dirty="0" smtClean="0">
                <a:solidFill>
                  <a:schemeClr val="accent2">
                    <a:lumMod val="60000"/>
                    <a:lumOff val="40000"/>
                  </a:schemeClr>
                </a:solidFill>
              </a:rPr>
              <a:t>           </a:t>
            </a:r>
            <a:r>
              <a:rPr lang="en-US" sz="6000" dirty="0" smtClean="0">
                <a:solidFill>
                  <a:schemeClr val="accent2">
                    <a:lumMod val="60000"/>
                    <a:lumOff val="40000"/>
                  </a:schemeClr>
                </a:solidFill>
              </a:rPr>
              <a:t>Alpenglow</a:t>
            </a:r>
            <a:endParaRPr lang="en-US" sz="6000" dirty="0">
              <a:solidFill>
                <a:schemeClr val="accent2">
                  <a:lumMod val="60000"/>
                  <a:lumOff val="40000"/>
                </a:schemeClr>
              </a:solidFill>
            </a:endParaRPr>
          </a:p>
        </p:txBody>
      </p:sp>
    </p:spTree>
    <p:extLst>
      <p:ext uri="{BB962C8B-B14F-4D97-AF65-F5344CB8AC3E}">
        <p14:creationId xmlns:p14="http://schemas.microsoft.com/office/powerpoint/2010/main" val="394500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descr="F:\Aca\IYNT\Belt of Venus.jpg"/>
          <p:cNvPicPr>
            <a:picLocks noGrp="1" noChangeAspect="1" noChangeArrowheads="1"/>
          </p:cNvPicPr>
          <p:nvPr>
            <p:ph sz="quarter" idx="1"/>
          </p:nvPr>
        </p:nvPicPr>
        <p:blipFill>
          <a:blip r:embed="rId3"/>
          <a:srcRect/>
          <a:stretch>
            <a:fillRect/>
          </a:stretch>
        </p:blipFill>
        <p:spPr bwMode="auto">
          <a:xfrm>
            <a:off x="0" y="-7621"/>
            <a:ext cx="9144000" cy="6865621"/>
          </a:xfrm>
          <a:prstGeom prst="rect">
            <a:avLst/>
          </a:prstGeom>
          <a:noFill/>
        </p:spPr>
      </p:pic>
      <p:sp>
        <p:nvSpPr>
          <p:cNvPr id="2" name="Title 1"/>
          <p:cNvSpPr>
            <a:spLocks noGrp="1"/>
          </p:cNvSpPr>
          <p:nvPr>
            <p:ph type="title"/>
          </p:nvPr>
        </p:nvSpPr>
        <p:spPr>
          <a:xfrm>
            <a:off x="990600" y="5500702"/>
            <a:ext cx="8153400" cy="990600"/>
          </a:xfrm>
        </p:spPr>
        <p:txBody>
          <a:bodyPr/>
          <a:lstStyle/>
          <a:p>
            <a:r>
              <a:rPr lang="sr-Latn-CS" b="1" dirty="0" smtClean="0">
                <a:solidFill>
                  <a:srgbClr val="B2B2B2"/>
                </a:solidFill>
              </a:rPr>
              <a:t>		</a:t>
            </a:r>
            <a:r>
              <a:rPr lang="en-US" b="1" dirty="0" smtClean="0">
                <a:solidFill>
                  <a:srgbClr val="B2B2B2"/>
                </a:solidFill>
              </a:rPr>
              <a:t>The Belt of Venus</a:t>
            </a:r>
            <a:endParaRPr lang="en-US" b="1" dirty="0">
              <a:solidFill>
                <a:srgbClr val="B2B2B2"/>
              </a:solidFill>
            </a:endParaRPr>
          </a:p>
        </p:txBody>
      </p:sp>
    </p:spTree>
    <p:extLst>
      <p:ext uri="{BB962C8B-B14F-4D97-AF65-F5344CB8AC3E}">
        <p14:creationId xmlns:p14="http://schemas.microsoft.com/office/powerpoint/2010/main" val="1393276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descr="F:\Aca\IYNT\Earth's_shadow_and_Belt_of_Venus.jpg"/>
          <p:cNvPicPr>
            <a:picLocks noGrp="1" noChangeAspect="1" noChangeArrowheads="1"/>
          </p:cNvPicPr>
          <p:nvPr>
            <p:ph sz="quarter" idx="1"/>
          </p:nvPr>
        </p:nvPicPr>
        <p:blipFill>
          <a:blip r:embed="rId3"/>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sr-Latn-CS" b="1" dirty="0" smtClean="0">
                <a:solidFill>
                  <a:srgbClr val="002060"/>
                </a:solidFill>
              </a:rPr>
              <a:t>		</a:t>
            </a:r>
            <a:r>
              <a:rPr lang="en-US" b="1" dirty="0" smtClean="0">
                <a:solidFill>
                  <a:srgbClr val="002060"/>
                </a:solidFill>
              </a:rPr>
              <a:t>The Earth’s shadow</a:t>
            </a:r>
            <a:endParaRPr lang="en-US" b="1" dirty="0">
              <a:solidFill>
                <a:srgbClr val="002060"/>
              </a:solidFill>
            </a:endParaRPr>
          </a:p>
        </p:txBody>
      </p:sp>
    </p:spTree>
    <p:extLst>
      <p:ext uri="{BB962C8B-B14F-4D97-AF65-F5344CB8AC3E}">
        <p14:creationId xmlns:p14="http://schemas.microsoft.com/office/powerpoint/2010/main" val="3411859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572140"/>
            <a:ext cx="8153400" cy="990600"/>
          </a:xfrm>
        </p:spPr>
        <p:txBody>
          <a:bodyPr/>
          <a:lstStyle/>
          <a:p>
            <a:r>
              <a:rPr lang="sr-Latn-CS" dirty="0" smtClean="0">
                <a:solidFill>
                  <a:schemeClr val="bg1"/>
                </a:solidFill>
              </a:rPr>
              <a:t>Crepuscular rays</a:t>
            </a:r>
            <a:endParaRPr lang="en-US" dirty="0">
              <a:solidFill>
                <a:schemeClr val="bg1"/>
              </a:solidFill>
            </a:endParaRPr>
          </a:p>
        </p:txBody>
      </p:sp>
      <p:pic>
        <p:nvPicPr>
          <p:cNvPr id="10243" name="Picture 3" descr="F:\Aca\IYNT\1024px-Crepuscular_Rays_Panorama_HD_-_Copy.jpg"/>
          <p:cNvPicPr>
            <a:picLocks noChangeAspect="1" noChangeArrowheads="1"/>
          </p:cNvPicPr>
          <p:nvPr/>
        </p:nvPicPr>
        <p:blipFill>
          <a:blip r:embed="rId3"/>
          <a:srcRect/>
          <a:stretch>
            <a:fillRect/>
          </a:stretch>
        </p:blipFill>
        <p:spPr bwMode="auto">
          <a:xfrm>
            <a:off x="-304800" y="0"/>
            <a:ext cx="9864436" cy="6858000"/>
          </a:xfrm>
          <a:prstGeom prst="rect">
            <a:avLst/>
          </a:prstGeom>
          <a:noFill/>
        </p:spPr>
      </p:pic>
      <p:sp>
        <p:nvSpPr>
          <p:cNvPr id="5" name="Content Placeholder 4"/>
          <p:cNvSpPr>
            <a:spLocks noGrp="1"/>
          </p:cNvSpPr>
          <p:nvPr>
            <p:ph sz="quarter" idx="1"/>
          </p:nvPr>
        </p:nvSpPr>
        <p:spPr>
          <a:xfrm>
            <a:off x="2195736" y="764704"/>
            <a:ext cx="5143536" cy="714380"/>
          </a:xfrm>
        </p:spPr>
        <p:txBody>
          <a:bodyPr>
            <a:noAutofit/>
          </a:bodyPr>
          <a:lstStyle/>
          <a:p>
            <a:pPr>
              <a:buNone/>
            </a:pPr>
            <a:r>
              <a:rPr lang="sr-Latn-CS" sz="5400" dirty="0" smtClean="0">
                <a:solidFill>
                  <a:srgbClr val="FFFF99"/>
                </a:solidFill>
              </a:rPr>
              <a:t>Crepuscular rays</a:t>
            </a:r>
            <a:endParaRPr lang="en-US" sz="5400" dirty="0">
              <a:solidFill>
                <a:srgbClr val="FFFF99"/>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12576" y="-99392"/>
            <a:ext cx="9865096" cy="6957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95536" y="3068960"/>
            <a:ext cx="8153400" cy="990600"/>
          </a:xfrm>
        </p:spPr>
        <p:txBody>
          <a:bodyPr/>
          <a:lstStyle/>
          <a:p>
            <a:r>
              <a:rPr lang="en-US" dirty="0" smtClean="0">
                <a:solidFill>
                  <a:srgbClr val="FFFFCC"/>
                </a:solidFill>
              </a:rPr>
              <a:t>Thank you for your attention! </a:t>
            </a:r>
            <a:r>
              <a:rPr lang="en-US" dirty="0" smtClean="0">
                <a:solidFill>
                  <a:srgbClr val="FFFFCC"/>
                </a:solidFill>
                <a:sym typeface="Wingdings" panose="05000000000000000000" pitchFamily="2" charset="2"/>
              </a:rPr>
              <a:t></a:t>
            </a:r>
            <a:endParaRPr lang="en-US" dirty="0">
              <a:solidFill>
                <a:srgbClr val="FFFFCC"/>
              </a:solidFill>
            </a:endParaRPr>
          </a:p>
        </p:txBody>
      </p:sp>
    </p:spTree>
    <p:extLst>
      <p:ext uri="{BB962C8B-B14F-4D97-AF65-F5344CB8AC3E}">
        <p14:creationId xmlns:p14="http://schemas.microsoft.com/office/powerpoint/2010/main" val="1467356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Sun’s apparent </a:t>
            </a:r>
            <a:r>
              <a:rPr lang="sr-Latn-CS" b="1" dirty="0" smtClean="0">
                <a:solidFill>
                  <a:srgbClr val="C00000"/>
                </a:solidFill>
              </a:rPr>
              <a:t>motion</a:t>
            </a:r>
            <a:endParaRPr lang="en-US" b="1" dirty="0">
              <a:solidFill>
                <a:srgbClr val="C00000"/>
              </a:solidFill>
            </a:endParaRPr>
          </a:p>
        </p:txBody>
      </p:sp>
      <p:pic>
        <p:nvPicPr>
          <p:cNvPr id="4097" name="Picture 1"/>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2610" t="-3454" r="18310" b="7090"/>
          <a:stretch/>
        </p:blipFill>
        <p:spPr bwMode="auto">
          <a:xfrm>
            <a:off x="1835696" y="1628800"/>
            <a:ext cx="4869456" cy="50126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57200"/>
            <a:ext cx="6191600" cy="762000"/>
          </a:xfrm>
        </p:spPr>
        <p:txBody>
          <a:bodyPr>
            <a:normAutofit fontScale="90000"/>
          </a:bodyPr>
          <a:lstStyle/>
          <a:p>
            <a:r>
              <a:rPr lang="en-US" b="1" dirty="0" smtClean="0">
                <a:solidFill>
                  <a:srgbClr val="C00000"/>
                </a:solidFill>
              </a:rPr>
              <a:t>Angular velocity of the Sun</a:t>
            </a:r>
            <a:endParaRPr lang="en-US" b="1"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smtClean="0">
                    <a:solidFill>
                      <a:srgbClr val="C00000"/>
                    </a:solidFill>
                  </a:rPr>
                  <a:t>Angular velocity of the Sun’s apparent motion in the sky is given by:</a:t>
                </a:r>
              </a:p>
              <a:p>
                <a:pPr>
                  <a:buNone/>
                </a:pPr>
                <a:r>
                  <a:rPr lang="en-US" dirty="0" smtClean="0"/>
                  <a:t>		</a:t>
                </a:r>
                <a:endParaRPr lang="sr-Latn-CS" dirty="0" smtClean="0"/>
              </a:p>
              <a:p>
                <a:pPr lvl="3">
                  <a:buNone/>
                </a:pPr>
                <a:r>
                  <a:rPr lang="en-US" sz="3200" i="1" dirty="0" smtClean="0"/>
                  <a:t>                                  </a:t>
                </a:r>
              </a:p>
              <a:p>
                <a:pPr lvl="3">
                  <a:buNone/>
                </a:pPr>
                <a:r>
                  <a:rPr lang="en-US" sz="3200" i="1" dirty="0" smtClean="0"/>
                  <a:t>T</a:t>
                </a:r>
                <a:r>
                  <a:rPr lang="en-US" sz="3200" dirty="0" smtClean="0"/>
                  <a:t>=23h  54 min 4s</a:t>
                </a:r>
                <a:endParaRPr lang="sr-Latn-CS" sz="3200" dirty="0" smtClean="0"/>
              </a:p>
              <a:p>
                <a:r>
                  <a:rPr lang="en-US" dirty="0" smtClean="0">
                    <a:solidFill>
                      <a:srgbClr val="C00000"/>
                    </a:solidFill>
                  </a:rPr>
                  <a:t>From </a:t>
                </a:r>
                <a:r>
                  <a:rPr lang="en-US" dirty="0">
                    <a:solidFill>
                      <a:srgbClr val="C00000"/>
                    </a:solidFill>
                  </a:rPr>
                  <a:t>this we have</a:t>
                </a:r>
                <a:r>
                  <a:rPr lang="en-US" dirty="0" smtClean="0">
                    <a:solidFill>
                      <a:srgbClr val="C00000"/>
                    </a:solidFill>
                  </a:rPr>
                  <a:t>:</a:t>
                </a:r>
                <a:endParaRPr lang="sr-Latn-CS" dirty="0" smtClean="0">
                  <a:solidFill>
                    <a:srgbClr val="C00000"/>
                  </a:solidFill>
                </a:endParaRPr>
              </a:p>
              <a:p>
                <a:pPr marL="0" indent="0">
                  <a:buNone/>
                </a:pPr>
                <a:r>
                  <a:rPr lang="en-US" sz="1800" dirty="0" smtClean="0"/>
                  <a:t> </a:t>
                </a:r>
                <a14:m>
                  <m:oMath xmlns:m="http://schemas.openxmlformats.org/officeDocument/2006/math">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ea typeface="Cambria Math" panose="02040503050406030204" pitchFamily="18" charset="0"/>
                      </a:rPr>
                      <m:t>≈ 7.302∙</m:t>
                    </m:r>
                    <m:sSup>
                      <m:sSupPr>
                        <m:ctrlPr>
                          <a:rPr lang="en-US" sz="2400" i="1">
                            <a:latin typeface="Cambria Math"/>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10</m:t>
                        </m:r>
                      </m:e>
                      <m:sup>
                        <m:r>
                          <a:rPr lang="en-US" sz="2400" i="1">
                            <a:latin typeface="Cambria Math" panose="02040503050406030204" pitchFamily="18" charset="0"/>
                            <a:ea typeface="Cambria Math" panose="02040503050406030204" pitchFamily="18" charset="0"/>
                          </a:rPr>
                          <m:t>−5</m:t>
                        </m:r>
                      </m:sup>
                    </m:sSup>
                    <m:f>
                      <m:fPr>
                        <m:ctrlPr>
                          <a:rPr lang="en-US" sz="2400" i="1">
                            <a:latin typeface="Cambria Math"/>
                            <a:ea typeface="Cambria Math" panose="02040503050406030204" pitchFamily="18" charset="0"/>
                          </a:rPr>
                        </m:ctrlPr>
                      </m:fPr>
                      <m:num>
                        <m:r>
                          <m:rPr>
                            <m:nor/>
                          </m:rPr>
                          <a:rPr lang="en-US" sz="2400">
                            <a:latin typeface="Cambria Math" panose="02040503050406030204" pitchFamily="18" charset="0"/>
                            <a:ea typeface="Cambria Math" panose="02040503050406030204" pitchFamily="18" charset="0"/>
                          </a:rPr>
                          <m:t>rad</m:t>
                        </m:r>
                      </m:num>
                      <m:den>
                        <m:r>
                          <m:rPr>
                            <m:nor/>
                          </m:rPr>
                          <a:rPr lang="en-US" sz="2400">
                            <a:latin typeface="Cambria Math" panose="02040503050406030204" pitchFamily="18" charset="0"/>
                            <a:ea typeface="Cambria Math" panose="02040503050406030204" pitchFamily="18" charset="0"/>
                          </a:rPr>
                          <m:t>s</m:t>
                        </m:r>
                      </m:den>
                    </m:f>
                  </m:oMath>
                </a14:m>
                <a:endParaRPr lang="en-US" sz="2400" dirty="0">
                  <a:effectLst/>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ea typeface="Cambria Math" panose="02040503050406030204" pitchFamily="18" charset="0"/>
                        </a:rPr>
                        <m:t> ≈15</m:t>
                      </m:r>
                      <m:f>
                        <m:fPr>
                          <m:ctrlPr>
                            <a:rPr lang="en-US" sz="2400" i="1">
                              <a:latin typeface="Cambria Math"/>
                              <a:ea typeface="Cambria Math" panose="02040503050406030204" pitchFamily="18" charset="0"/>
                            </a:rPr>
                          </m:ctrlPr>
                        </m:fPr>
                        <m:num>
                          <m:r>
                            <m:rPr>
                              <m:nor/>
                            </m:rPr>
                            <a:rPr lang="en-US" sz="2400">
                              <a:latin typeface="Cambria Math" panose="02040503050406030204" pitchFamily="18" charset="0"/>
                              <a:ea typeface="Cambria Math" panose="02040503050406030204" pitchFamily="18" charset="0"/>
                            </a:rPr>
                            <m:t>arcsecond</m:t>
                          </m:r>
                        </m:num>
                        <m:den>
                          <m:r>
                            <m:rPr>
                              <m:nor/>
                            </m:rPr>
                            <a:rPr lang="en-US" sz="2400">
                              <a:latin typeface="Cambria Math" panose="02040503050406030204" pitchFamily="18" charset="0"/>
                              <a:ea typeface="Cambria Math" panose="02040503050406030204" pitchFamily="18" charset="0"/>
                            </a:rPr>
                            <m:t>s</m:t>
                          </m:r>
                        </m:den>
                      </m:f>
                    </m:oMath>
                  </m:oMathPara>
                </a14:m>
                <a:endParaRPr lang="en-US" sz="2400" dirty="0">
                  <a:latin typeface="Cambria Math" panose="02040503050406030204" pitchFamily="18" charset="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a:stretch>
                  <a:fillRect l="-449" t="-1357" r="-1870"/>
                </a:stretch>
              </a:blipFill>
            </p:spPr>
            <p:txBody>
              <a:bodyPr/>
              <a:lstStyle/>
              <a:p>
                <a:r>
                  <a:rPr lang="en-US">
                    <a:noFill/>
                  </a:rPr>
                  <a:t> </a:t>
                </a:r>
              </a:p>
            </p:txBody>
          </p:sp>
        </mc:Fallback>
      </mc:AlternateContent>
      <p:sp>
        <p:nvSpPr>
          <p:cNvPr id="61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7" name="Rectangle 3"/>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1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5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52" name="Rectangle 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1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55" name="Rectangle 11"/>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187624" y="2780928"/>
                <a:ext cx="264630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mbria Math" panose="02040503050406030204" pitchFamily="18" charset="0"/>
                        </a:rPr>
                        <m:t>𝑇</m:t>
                      </m:r>
                      <m:r>
                        <a:rPr lang="en-US" sz="2800" i="1">
                          <a:latin typeface="Cambria Math" panose="02040503050406030204" pitchFamily="18" charset="0"/>
                          <a:ea typeface="Cambria Math" panose="02040503050406030204" pitchFamily="18" charset="0"/>
                        </a:rPr>
                        <m:t> ∙ </m:t>
                      </m:r>
                      <m:r>
                        <a:rPr lang="en-US" sz="2800" i="1">
                          <a:latin typeface="Cambria Math" panose="02040503050406030204" pitchFamily="18" charset="0"/>
                          <a:ea typeface="Cambria Math" panose="02040503050406030204" pitchFamily="18" charset="0"/>
                        </a:rPr>
                        <m:t>𝜔</m:t>
                      </m:r>
                      <m:r>
                        <a:rPr lang="en-US" sz="2800" i="1">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𝜋</m:t>
                      </m:r>
                      <m:r>
                        <a:rPr lang="en-US" sz="2800" i="1">
                          <a:latin typeface="Cambria Math" panose="02040503050406030204" pitchFamily="18" charset="0"/>
                          <a:ea typeface="Cambria Math" panose="02040503050406030204" pitchFamily="18" charset="0"/>
                        </a:rPr>
                        <m:t> </m:t>
                      </m:r>
                      <m:r>
                        <m:rPr>
                          <m:nor/>
                        </m:rPr>
                        <a:rPr lang="en-US" sz="2800">
                          <a:latin typeface="Cambria Math" panose="02040503050406030204" pitchFamily="18" charset="0"/>
                          <a:ea typeface="Cambria Math" panose="02040503050406030204" pitchFamily="18" charset="0"/>
                        </a:rPr>
                        <m:t>rad</m:t>
                      </m:r>
                    </m:oMath>
                  </m:oMathPara>
                </a14:m>
                <a:endParaRPr lang="en-US" dirty="0">
                  <a:latin typeface="Cambria Math" panose="02040503050406030204" pitchFamily="18" charset="0"/>
                  <a:ea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87624" y="2780928"/>
                <a:ext cx="2646302"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253437" y="2823823"/>
                <a:ext cx="2020425" cy="9077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mbria Math" panose="02040503050406030204" pitchFamily="18" charset="0"/>
                        </a:rPr>
                        <m:t>𝜔</m:t>
                      </m:r>
                      <m:r>
                        <a:rPr lang="en-US" sz="2800" i="1">
                          <a:latin typeface="Cambria Math" panose="02040503050406030204" pitchFamily="18" charset="0"/>
                          <a:ea typeface="Cambria Math" panose="02040503050406030204" pitchFamily="18" charset="0"/>
                        </a:rPr>
                        <m:t>=</m:t>
                      </m:r>
                      <m:f>
                        <m:fPr>
                          <m:ctrlPr>
                            <a:rPr lang="en-US" sz="2800" i="1">
                              <a:latin typeface="Cambria Math"/>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𝜋</m:t>
                          </m:r>
                          <m:r>
                            <a:rPr lang="en-US" sz="2800" i="1">
                              <a:latin typeface="Cambria Math" panose="02040503050406030204" pitchFamily="18" charset="0"/>
                              <a:ea typeface="Cambria Math" panose="02040503050406030204" pitchFamily="18" charset="0"/>
                            </a:rPr>
                            <m:t> </m:t>
                          </m:r>
                          <m:r>
                            <m:rPr>
                              <m:nor/>
                            </m:rPr>
                            <a:rPr lang="en-US" sz="2800">
                              <a:latin typeface="Cambria Math" panose="02040503050406030204" pitchFamily="18" charset="0"/>
                              <a:ea typeface="Cambria Math" panose="02040503050406030204" pitchFamily="18" charset="0"/>
                            </a:rPr>
                            <m:t>rad</m:t>
                          </m:r>
                        </m:num>
                        <m:den>
                          <m:r>
                            <a:rPr lang="en-US" sz="2800" i="1">
                              <a:latin typeface="Cambria Math" panose="02040503050406030204" pitchFamily="18" charset="0"/>
                              <a:ea typeface="Cambria Math" panose="02040503050406030204" pitchFamily="18" charset="0"/>
                            </a:rPr>
                            <m:t>𝑇</m:t>
                          </m:r>
                        </m:den>
                      </m:f>
                    </m:oMath>
                  </m:oMathPara>
                </a14:m>
                <a:endParaRPr lang="en-US" dirty="0">
                  <a:latin typeface="Cambria Math" panose="02040503050406030204" pitchFamily="18" charset="0"/>
                  <a:ea typeface="Cambria Math" panose="020405030504060302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253437" y="2823823"/>
                <a:ext cx="2020425" cy="907749"/>
              </a:xfrm>
              <a:prstGeom prst="rect">
                <a:avLst/>
              </a:prstGeom>
              <a:blipFill rotWithShape="1">
                <a:blip r:embed="rId5"/>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fontScale="90000"/>
          </a:bodyPr>
          <a:lstStyle/>
          <a:p>
            <a:r>
              <a:rPr lang="en-US" b="1" dirty="0" smtClean="0">
                <a:solidFill>
                  <a:srgbClr val="C00000"/>
                </a:solidFill>
              </a:rPr>
              <a:t>   Finding the angular diameter of the Sun</a:t>
            </a:r>
            <a:endParaRPr lang="en-US" b="1" dirty="0">
              <a:solidFill>
                <a:srgbClr val="C00000"/>
              </a:solidFill>
            </a:endParaRPr>
          </a:p>
        </p:txBody>
      </p:sp>
      <p:pic>
        <p:nvPicPr>
          <p:cNvPr id="4" name="Content Placeholder 3"/>
          <p:cNvPicPr>
            <a:picLocks noGrp="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827584" y="1947869"/>
            <a:ext cx="4203907" cy="2731744"/>
          </a:xfrm>
          <a:prstGeom prst="rect">
            <a:avLst/>
          </a:prstGeom>
          <a:noFill/>
          <a:ln>
            <a:noFill/>
          </a:ln>
        </p:spPr>
      </p:pic>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2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27" name="Rectangle 7"/>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128" name="Rectangle 8"/>
          <p:cNvSpPr>
            <a:spLocks noChangeArrowheads="1"/>
          </p:cNvSpPr>
          <p:nvPr/>
        </p:nvSpPr>
        <p:spPr bwMode="auto">
          <a:xfrm>
            <a:off x="323528" y="5399616"/>
            <a:ext cx="8514953"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Cambria Math" pitchFamily="18" charset="0"/>
                <a:ea typeface="Calibri" pitchFamily="34" charset="0"/>
                <a:cs typeface="Times New Roman" pitchFamily="18" charset="0"/>
              </a:rPr>
              <a:t>Calculated values  (between 31.48</a:t>
            </a:r>
            <a:r>
              <a:rPr kumimoji="0" lang="en-US" sz="2400" b="0" i="0" u="none" strike="noStrike" cap="none" normalizeH="0" baseline="0" dirty="0" smtClean="0">
                <a:ln>
                  <a:noFill/>
                </a:ln>
                <a:solidFill>
                  <a:srgbClr val="C0000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C00000"/>
                </a:solidFill>
                <a:effectLst/>
                <a:latin typeface="Cambria Math" pitchFamily="18" charset="0"/>
                <a:ea typeface="Calibri" pitchFamily="34" charset="0"/>
                <a:cs typeface="Times New Roman" pitchFamily="18" charset="0"/>
              </a:rPr>
              <a:t> </a:t>
            </a:r>
            <a:r>
              <a:rPr kumimoji="0" lang="en-US" sz="2400" b="0" i="0" u="none" strike="noStrike" cap="none" normalizeH="0" baseline="0" smtClean="0">
                <a:ln>
                  <a:noFill/>
                </a:ln>
                <a:solidFill>
                  <a:srgbClr val="C00000"/>
                </a:solidFill>
                <a:effectLst/>
                <a:latin typeface="Cambria Math" pitchFamily="18" charset="0"/>
                <a:ea typeface="Calibri" pitchFamily="34" charset="0"/>
                <a:cs typeface="Times New Roman" pitchFamily="18" charset="0"/>
              </a:rPr>
              <a:t>and 31.55’) </a:t>
            </a:r>
            <a:r>
              <a:rPr kumimoji="0" lang="en-US" sz="2400" b="0" i="0" u="none" strike="noStrike" cap="none" normalizeH="0" baseline="0" dirty="0" smtClean="0">
                <a:ln>
                  <a:noFill/>
                </a:ln>
                <a:solidFill>
                  <a:srgbClr val="C00000"/>
                </a:solidFill>
                <a:effectLst/>
                <a:latin typeface="Cambria Math" pitchFamily="18" charset="0"/>
                <a:ea typeface="Calibri" pitchFamily="34" charset="0"/>
                <a:cs typeface="Times New Roman" pitchFamily="18" charset="0"/>
              </a:rPr>
              <a:t>vary</a:t>
            </a:r>
            <a:r>
              <a:rPr kumimoji="0" lang="en-US" sz="2400" b="0" i="0" u="none" strike="noStrike" cap="none" normalizeH="0" dirty="0" smtClean="0">
                <a:ln>
                  <a:noFill/>
                </a:ln>
                <a:solidFill>
                  <a:srgbClr val="C00000"/>
                </a:solidFill>
                <a:effectLst/>
                <a:latin typeface="Cambria Math" pitchFamily="18" charset="0"/>
                <a:ea typeface="Calibri" pitchFamily="34" charset="0"/>
                <a:cs typeface="Times New Roman" pitchFamily="18" charset="0"/>
              </a:rPr>
              <a:t> from the real angular</a:t>
            </a:r>
            <a:r>
              <a:rPr kumimoji="0" lang="en-US" sz="2400" b="0" i="0" u="none" strike="noStrike" cap="none" normalizeH="0" baseline="0" dirty="0" smtClean="0">
                <a:ln>
                  <a:noFill/>
                </a:ln>
                <a:solidFill>
                  <a:srgbClr val="C00000"/>
                </a:solidFill>
                <a:effectLst/>
                <a:latin typeface="Cambria Math" pitchFamily="18" charset="0"/>
                <a:ea typeface="Calibri" pitchFamily="34" charset="0"/>
                <a:cs typeface="Times New Roman" pitchFamily="18" charset="0"/>
              </a:rPr>
              <a:t> diameter  (31.6</a:t>
            </a:r>
            <a:r>
              <a:rPr kumimoji="0" lang="en-US" sz="2400" b="0" i="0" u="none" strike="noStrike" cap="none" normalizeH="0" baseline="0" dirty="0" smtClean="0">
                <a:ln>
                  <a:noFill/>
                </a:ln>
                <a:solidFill>
                  <a:srgbClr val="C0000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C00000"/>
                </a:solidFill>
                <a:effectLst/>
                <a:latin typeface="Cambria Math" pitchFamily="18" charset="0"/>
                <a:ea typeface="Calibri" pitchFamily="34" charset="0"/>
                <a:cs typeface="Times New Roman" pitchFamily="18" charset="0"/>
              </a:rPr>
              <a:t>-32.7</a:t>
            </a:r>
            <a:r>
              <a:rPr kumimoji="0" lang="en-US" sz="2400" b="0" i="0" u="none" strike="noStrike" cap="none" normalizeH="0" baseline="0" dirty="0" smtClean="0">
                <a:ln>
                  <a:noFill/>
                </a:ln>
                <a:solidFill>
                  <a:srgbClr val="C0000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C00000"/>
                </a:solidFill>
                <a:effectLst/>
                <a:latin typeface="Cambria Math" pitchFamily="18" charset="0"/>
                <a:ea typeface="Calibri" pitchFamily="34" charset="0"/>
                <a:cs typeface="Times New Roman" pitchFamily="18" charset="0"/>
              </a:rPr>
              <a:t>)</a:t>
            </a:r>
            <a:endParaRPr kumimoji="0" lang="en-US" sz="2400" b="0" i="0" u="none" strike="noStrike" cap="none" normalizeH="0" baseline="0" dirty="0" smtClean="0">
              <a:ln>
                <a:noFill/>
              </a:ln>
              <a:solidFill>
                <a:srgbClr val="C00000"/>
              </a:solidFill>
              <a:effectLst/>
              <a:latin typeface="Arial"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5746465" y="1916832"/>
                <a:ext cx="2497943" cy="6783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2000" b="1" i="1">
                              <a:latin typeface="Cambria Math"/>
                              <a:ea typeface="Cambria Math" panose="02040503050406030204" pitchFamily="18" charset="0"/>
                            </a:rPr>
                          </m:ctrlPr>
                        </m:funcPr>
                        <m:fName>
                          <m:func>
                            <m:funcPr>
                              <m:ctrlPr>
                                <a:rPr lang="en-US" sz="2000" b="1" i="1">
                                  <a:latin typeface="Cambria Math"/>
                                  <a:ea typeface="Cambria Math" panose="02040503050406030204" pitchFamily="18" charset="0"/>
                                </a:rPr>
                              </m:ctrlPr>
                            </m:funcPr>
                            <m:fName>
                              <m:r>
                                <a:rPr lang="en-US" sz="2000" b="1" i="1">
                                  <a:latin typeface="Cambria Math" panose="02040503050406030204" pitchFamily="18" charset="0"/>
                                  <a:ea typeface="Cambria Math" panose="02040503050406030204" pitchFamily="18" charset="0"/>
                                </a:rPr>
                                <m:t>𝒔𝒊𝒏</m:t>
                              </m:r>
                            </m:fName>
                            <m:e>
                              <m:f>
                                <m:fPr>
                                  <m:ctrlPr>
                                    <a:rPr lang="en-US" sz="2000" b="1" i="1">
                                      <a:latin typeface="Cambria Math"/>
                                      <a:ea typeface="Cambria Math" panose="02040503050406030204" pitchFamily="18" charset="0"/>
                                    </a:rPr>
                                  </m:ctrlPr>
                                </m:fPr>
                                <m:num>
                                  <m:r>
                                    <a:rPr lang="en-US" sz="2000" b="1" i="1">
                                      <a:latin typeface="Cambria Math" panose="02040503050406030204" pitchFamily="18" charset="0"/>
                                      <a:ea typeface="Cambria Math" panose="02040503050406030204" pitchFamily="18" charset="0"/>
                                    </a:rPr>
                                    <m:t>𝜽</m:t>
                                  </m:r>
                                </m:num>
                                <m:den>
                                  <m:r>
                                    <a:rPr lang="en-US" sz="2000" b="1" i="1">
                                      <a:latin typeface="Cambria Math" panose="02040503050406030204" pitchFamily="18" charset="0"/>
                                      <a:ea typeface="Cambria Math" panose="02040503050406030204" pitchFamily="18" charset="0"/>
                                    </a:rPr>
                                    <m:t>𝟐</m:t>
                                  </m:r>
                                </m:den>
                              </m:f>
                            </m:e>
                          </m:func>
                        </m:fName>
                        <m:e>
                          <m:r>
                            <a:rPr lang="en-US" sz="2000" b="1" i="1">
                              <a:latin typeface="Cambria Math" panose="02040503050406030204" pitchFamily="18" charset="0"/>
                              <a:ea typeface="Cambria Math" panose="02040503050406030204" pitchFamily="18" charset="0"/>
                            </a:rPr>
                            <m:t>=</m:t>
                          </m:r>
                          <m:f>
                            <m:fPr>
                              <m:ctrlPr>
                                <a:rPr lang="en-US" sz="2000" b="1" i="1">
                                  <a:latin typeface="Cambria Math"/>
                                  <a:ea typeface="Cambria Math" panose="02040503050406030204" pitchFamily="18" charset="0"/>
                                </a:rPr>
                              </m:ctrlPr>
                            </m:fPr>
                            <m:num>
                              <m:r>
                                <a:rPr lang="en-US" sz="2000" b="1" i="1">
                                  <a:latin typeface="Cambria Math" panose="02040503050406030204" pitchFamily="18" charset="0"/>
                                  <a:ea typeface="Cambria Math" panose="02040503050406030204" pitchFamily="18" charset="0"/>
                                </a:rPr>
                                <m:t>𝑨𝑶</m:t>
                              </m:r>
                            </m:num>
                            <m:den>
                              <m:r>
                                <a:rPr lang="en-US" sz="2000" b="1" i="1">
                                  <a:latin typeface="Cambria Math" panose="02040503050406030204" pitchFamily="18" charset="0"/>
                                  <a:ea typeface="Cambria Math" panose="02040503050406030204" pitchFamily="18" charset="0"/>
                                </a:rPr>
                                <m:t>𝑷𝑶</m:t>
                              </m:r>
                            </m:den>
                          </m:f>
                        </m:e>
                      </m:func>
                      <m:r>
                        <a:rPr lang="en-US" sz="2000" b="1" i="1">
                          <a:latin typeface="Cambria Math" panose="02040503050406030204" pitchFamily="18" charset="0"/>
                          <a:ea typeface="Cambria Math" panose="02040503050406030204" pitchFamily="18" charset="0"/>
                        </a:rPr>
                        <m:t>=</m:t>
                      </m:r>
                      <m:f>
                        <m:fPr>
                          <m:ctrlPr>
                            <a:rPr lang="en-US" sz="2000" b="1" i="1">
                              <a:latin typeface="Cambria Math"/>
                              <a:ea typeface="Cambria Math" panose="02040503050406030204" pitchFamily="18" charset="0"/>
                            </a:rPr>
                          </m:ctrlPr>
                        </m:fPr>
                        <m:num>
                          <m:r>
                            <a:rPr lang="en-US" sz="2000" b="1" i="1">
                              <a:latin typeface="Cambria Math" panose="02040503050406030204" pitchFamily="18" charset="0"/>
                              <a:ea typeface="Cambria Math" panose="02040503050406030204" pitchFamily="18" charset="0"/>
                            </a:rPr>
                            <m:t>𝒓</m:t>
                          </m:r>
                        </m:num>
                        <m:den>
                          <m:r>
                            <a:rPr lang="en-US" sz="2000" b="1" i="1">
                              <a:latin typeface="Cambria Math" panose="02040503050406030204" pitchFamily="18" charset="0"/>
                              <a:ea typeface="Cambria Math" panose="02040503050406030204" pitchFamily="18" charset="0"/>
                            </a:rPr>
                            <m:t>𝑹</m:t>
                          </m:r>
                          <m:r>
                            <a:rPr lang="en-US" sz="2000" b="1" i="1">
                              <a:latin typeface="Cambria Math" panose="02040503050406030204" pitchFamily="18" charset="0"/>
                              <a:ea typeface="Cambria Math" panose="02040503050406030204" pitchFamily="18" charset="0"/>
                            </a:rPr>
                            <m:t>+</m:t>
                          </m:r>
                          <m:r>
                            <a:rPr lang="en-US" sz="2000" b="1" i="1">
                              <a:latin typeface="Cambria Math" panose="02040503050406030204" pitchFamily="18" charset="0"/>
                              <a:ea typeface="Cambria Math" panose="02040503050406030204" pitchFamily="18" charset="0"/>
                            </a:rPr>
                            <m:t>𝒓</m:t>
                          </m:r>
                        </m:den>
                      </m:f>
                    </m:oMath>
                  </m:oMathPara>
                </a14:m>
                <a:endParaRPr lang="en-US" sz="2000" b="1" dirty="0">
                  <a:latin typeface="Cambria Math" panose="02040503050406030204" pitchFamily="18" charset="0"/>
                  <a:ea typeface="Cambria Math" panose="020405030504060302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5746465" y="1916832"/>
                <a:ext cx="2497943" cy="678327"/>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987820" y="2924944"/>
                <a:ext cx="2428357" cy="6783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b="1" i="1">
                              <a:latin typeface="Cambria Math"/>
                              <a:ea typeface="Cambria Math" panose="02040503050406030204" pitchFamily="18" charset="0"/>
                            </a:rPr>
                          </m:ctrlPr>
                        </m:fPr>
                        <m:num>
                          <m:r>
                            <a:rPr lang="en-US" sz="2000" b="1" i="1">
                              <a:latin typeface="Cambria Math" panose="02040503050406030204" pitchFamily="18" charset="0"/>
                              <a:ea typeface="Cambria Math" panose="02040503050406030204" pitchFamily="18" charset="0"/>
                            </a:rPr>
                            <m:t>𝜽</m:t>
                          </m:r>
                        </m:num>
                        <m:den>
                          <m:r>
                            <a:rPr lang="en-US" sz="2000" b="1" i="1">
                              <a:latin typeface="Cambria Math" panose="02040503050406030204" pitchFamily="18" charset="0"/>
                              <a:ea typeface="Cambria Math" panose="02040503050406030204" pitchFamily="18" charset="0"/>
                            </a:rPr>
                            <m:t>𝟐</m:t>
                          </m:r>
                        </m:den>
                      </m:f>
                      <m:r>
                        <a:rPr lang="en-US" sz="2000" b="1" i="1">
                          <a:latin typeface="Cambria Math" panose="02040503050406030204" pitchFamily="18" charset="0"/>
                          <a:ea typeface="Cambria Math" panose="02040503050406030204" pitchFamily="18" charset="0"/>
                        </a:rPr>
                        <m:t>=</m:t>
                      </m:r>
                      <m:func>
                        <m:funcPr>
                          <m:ctrlPr>
                            <a:rPr lang="en-US" sz="2000" b="1" i="1">
                              <a:latin typeface="Cambria Math"/>
                              <a:ea typeface="Cambria Math" panose="02040503050406030204" pitchFamily="18" charset="0"/>
                            </a:rPr>
                          </m:ctrlPr>
                        </m:funcPr>
                        <m:fName>
                          <m:r>
                            <a:rPr lang="en-US" sz="2000" b="1" i="1">
                              <a:latin typeface="Cambria Math"/>
                            </a:rPr>
                            <m:t>𝒂𝒓𝒄𝒔𝒊𝒏</m:t>
                          </m:r>
                          <m:r>
                            <a:rPr lang="en-US" sz="2000" b="1" i="1">
                              <a:latin typeface="Cambria Math" panose="02040503050406030204" pitchFamily="18" charset="0"/>
                              <a:ea typeface="Cambria Math" panose="02040503050406030204" pitchFamily="18" charset="0"/>
                            </a:rPr>
                            <m:t>(</m:t>
                          </m:r>
                        </m:fName>
                        <m:e>
                          <m:f>
                            <m:fPr>
                              <m:ctrlPr>
                                <a:rPr lang="en-US" sz="2000" b="1" i="1">
                                  <a:latin typeface="Cambria Math"/>
                                  <a:ea typeface="Cambria Math" panose="02040503050406030204" pitchFamily="18" charset="0"/>
                                </a:rPr>
                              </m:ctrlPr>
                            </m:fPr>
                            <m:num>
                              <m:r>
                                <a:rPr lang="en-US" sz="2000" b="1" i="1">
                                  <a:latin typeface="Cambria Math" panose="02040503050406030204" pitchFamily="18" charset="0"/>
                                  <a:ea typeface="Cambria Math" panose="02040503050406030204" pitchFamily="18" charset="0"/>
                                </a:rPr>
                                <m:t>𝒓</m:t>
                              </m:r>
                            </m:num>
                            <m:den>
                              <m:r>
                                <a:rPr lang="en-US" sz="2000" b="1" i="1">
                                  <a:latin typeface="Cambria Math" panose="02040503050406030204" pitchFamily="18" charset="0"/>
                                  <a:ea typeface="Cambria Math" panose="02040503050406030204" pitchFamily="18" charset="0"/>
                                </a:rPr>
                                <m:t>𝑹</m:t>
                              </m:r>
                              <m:r>
                                <a:rPr lang="en-US" sz="2000" b="1" i="1">
                                  <a:latin typeface="Cambria Math" panose="02040503050406030204" pitchFamily="18" charset="0"/>
                                  <a:ea typeface="Cambria Math" panose="02040503050406030204" pitchFamily="18" charset="0"/>
                                </a:rPr>
                                <m:t>+</m:t>
                              </m:r>
                              <m:r>
                                <a:rPr lang="en-US" sz="2000" b="1" i="1">
                                  <a:latin typeface="Cambria Math" panose="02040503050406030204" pitchFamily="18" charset="0"/>
                                  <a:ea typeface="Cambria Math" panose="02040503050406030204" pitchFamily="18" charset="0"/>
                                </a:rPr>
                                <m:t>𝒓</m:t>
                              </m:r>
                            </m:den>
                          </m:f>
                          <m:r>
                            <a:rPr lang="en-US" sz="2000" b="1" i="1">
                              <a:latin typeface="Cambria Math" panose="02040503050406030204" pitchFamily="18" charset="0"/>
                              <a:ea typeface="Cambria Math" panose="02040503050406030204" pitchFamily="18" charset="0"/>
                            </a:rPr>
                            <m:t>)</m:t>
                          </m:r>
                        </m:e>
                      </m:func>
                    </m:oMath>
                  </m:oMathPara>
                </a14:m>
                <a:endParaRPr lang="en-US" sz="2000" b="1" dirty="0">
                  <a:latin typeface="Cambria Math" panose="02040503050406030204" pitchFamily="18" charset="0"/>
                  <a:ea typeface="Cambria Math" panose="020405030504060302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987820" y="2924944"/>
                <a:ext cx="2428357" cy="678327"/>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364088" y="4365104"/>
                <a:ext cx="3622402" cy="6290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ea typeface="Cambria Math" panose="02040503050406030204" pitchFamily="18" charset="0"/>
                        </a:rPr>
                        <m:t>∢</m:t>
                      </m:r>
                      <m:r>
                        <a:rPr lang="en-US" sz="2000" b="1" i="1">
                          <a:latin typeface="Cambria Math" panose="02040503050406030204" pitchFamily="18" charset="0"/>
                          <a:ea typeface="Cambria Math" panose="02040503050406030204" pitchFamily="18" charset="0"/>
                        </a:rPr>
                        <m:t>𝑨𝑷𝑩</m:t>
                      </m:r>
                      <m:r>
                        <a:rPr lang="en-US" sz="2000" b="1" i="1">
                          <a:latin typeface="Cambria Math" panose="02040503050406030204" pitchFamily="18" charset="0"/>
                          <a:ea typeface="Cambria Math" panose="02040503050406030204" pitchFamily="18" charset="0"/>
                        </a:rPr>
                        <m:t>=</m:t>
                      </m:r>
                      <m:r>
                        <a:rPr lang="en-US" sz="2000" b="1" i="1">
                          <a:latin typeface="Cambria Math" panose="02040503050406030204" pitchFamily="18" charset="0"/>
                          <a:ea typeface="Cambria Math" panose="02040503050406030204" pitchFamily="18" charset="0"/>
                        </a:rPr>
                        <m:t>𝜽</m:t>
                      </m:r>
                      <m:r>
                        <a:rPr lang="en-US" sz="2000" b="1" i="1">
                          <a:latin typeface="Cambria Math" panose="02040503050406030204" pitchFamily="18" charset="0"/>
                          <a:ea typeface="Cambria Math" panose="02040503050406030204" pitchFamily="18" charset="0"/>
                        </a:rPr>
                        <m:t>=</m:t>
                      </m:r>
                      <m:r>
                        <a:rPr lang="en-US" sz="2000" b="1" i="1">
                          <a:latin typeface="Cambria Math" panose="02040503050406030204" pitchFamily="18" charset="0"/>
                          <a:ea typeface="Cambria Math" panose="02040503050406030204" pitchFamily="18" charset="0"/>
                        </a:rPr>
                        <m:t>𝟐</m:t>
                      </m:r>
                      <m:func>
                        <m:funcPr>
                          <m:ctrlPr>
                            <a:rPr lang="en-US" sz="2000" b="1" i="1">
                              <a:latin typeface="Cambria Math"/>
                              <a:ea typeface="Cambria Math" panose="02040503050406030204" pitchFamily="18" charset="0"/>
                            </a:rPr>
                          </m:ctrlPr>
                        </m:funcPr>
                        <m:fName>
                          <m:r>
                            <a:rPr lang="en-US" sz="2000" b="1" i="1">
                              <a:latin typeface="Cambria Math"/>
                            </a:rPr>
                            <m:t>𝒂𝒓𝒄𝒔𝒊𝒏</m:t>
                          </m:r>
                        </m:fName>
                        <m:e>
                          <m:r>
                            <a:rPr lang="en-US" sz="2000" b="1" i="1">
                              <a:latin typeface="Cambria Math" panose="02040503050406030204" pitchFamily="18" charset="0"/>
                              <a:ea typeface="Cambria Math" panose="02040503050406030204" pitchFamily="18" charset="0"/>
                            </a:rPr>
                            <m:t>(</m:t>
                          </m:r>
                          <m:f>
                            <m:fPr>
                              <m:ctrlPr>
                                <a:rPr lang="en-US" sz="2000" b="1" i="1">
                                  <a:latin typeface="Cambria Math"/>
                                  <a:ea typeface="Cambria Math" panose="02040503050406030204" pitchFamily="18" charset="0"/>
                                </a:rPr>
                              </m:ctrlPr>
                            </m:fPr>
                            <m:num>
                              <m:r>
                                <a:rPr lang="en-US" sz="2000" b="1" i="1">
                                  <a:latin typeface="Cambria Math" panose="02040503050406030204" pitchFamily="18" charset="0"/>
                                  <a:ea typeface="Cambria Math" panose="02040503050406030204" pitchFamily="18" charset="0"/>
                                </a:rPr>
                                <m:t>𝒓</m:t>
                              </m:r>
                            </m:num>
                            <m:den>
                              <m:r>
                                <a:rPr lang="en-US" sz="2000" b="1" i="1">
                                  <a:latin typeface="Cambria Math" panose="02040503050406030204" pitchFamily="18" charset="0"/>
                                  <a:ea typeface="Cambria Math" panose="02040503050406030204" pitchFamily="18" charset="0"/>
                                </a:rPr>
                                <m:t>𝑹</m:t>
                              </m:r>
                              <m:r>
                                <a:rPr lang="en-US" sz="2000" b="1" i="1">
                                  <a:latin typeface="Cambria Math" panose="02040503050406030204" pitchFamily="18" charset="0"/>
                                  <a:ea typeface="Cambria Math" panose="02040503050406030204" pitchFamily="18" charset="0"/>
                                </a:rPr>
                                <m:t>+</m:t>
                              </m:r>
                              <m:r>
                                <a:rPr lang="en-US" sz="2000" b="1" i="1">
                                  <a:latin typeface="Cambria Math" panose="02040503050406030204" pitchFamily="18" charset="0"/>
                                  <a:ea typeface="Cambria Math" panose="02040503050406030204" pitchFamily="18" charset="0"/>
                                </a:rPr>
                                <m:t>𝒓</m:t>
                              </m:r>
                            </m:den>
                          </m:f>
                          <m:r>
                            <a:rPr lang="en-US" sz="2000" b="1" i="1">
                              <a:latin typeface="Cambria Math" panose="02040503050406030204" pitchFamily="18" charset="0"/>
                              <a:ea typeface="Cambria Math" panose="02040503050406030204" pitchFamily="18" charset="0"/>
                            </a:rPr>
                            <m:t>)</m:t>
                          </m:r>
                        </m:e>
                      </m:func>
                    </m:oMath>
                  </m:oMathPara>
                </a14:m>
                <a:endParaRPr lang="en-US" sz="2000" b="1" dirty="0">
                  <a:latin typeface="Cambria Math" panose="02040503050406030204" pitchFamily="18" charset="0"/>
                  <a:ea typeface="Cambria Math" panose="020405030504060302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364088" y="4365104"/>
                <a:ext cx="3622402" cy="629018"/>
              </a:xfrm>
              <a:prstGeom prst="rect">
                <a:avLst/>
              </a:prstGeom>
              <a:blipFill rotWithShape="1">
                <a:blip r:embed="rId6"/>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08912" cy="814536"/>
          </a:xfrm>
        </p:spPr>
        <p:txBody>
          <a:bodyPr>
            <a:normAutofit/>
          </a:bodyPr>
          <a:lstStyle/>
          <a:p>
            <a:r>
              <a:rPr lang="en-US" b="1" dirty="0" smtClean="0">
                <a:solidFill>
                  <a:srgbClr val="C00000"/>
                </a:solidFill>
              </a:rPr>
              <a:t>Sun’s apparent </a:t>
            </a:r>
            <a:r>
              <a:rPr lang="sr-Latn-CS" b="1" dirty="0" smtClean="0">
                <a:solidFill>
                  <a:srgbClr val="C00000"/>
                </a:solidFill>
              </a:rPr>
              <a:t>motion</a:t>
            </a:r>
            <a:r>
              <a:rPr lang="en-US" b="1" dirty="0" smtClean="0">
                <a:solidFill>
                  <a:srgbClr val="C00000"/>
                </a:solidFill>
              </a:rPr>
              <a:t>, again </a:t>
            </a:r>
            <a:r>
              <a:rPr lang="en-US" b="1" dirty="0" smtClean="0">
                <a:solidFill>
                  <a:srgbClr val="C00000"/>
                </a:solidFill>
                <a:sym typeface="Wingdings" panose="05000000000000000000" pitchFamily="2" charset="2"/>
              </a:rPr>
              <a:t></a:t>
            </a:r>
            <a:endParaRPr lang="en-US" b="1" dirty="0">
              <a:solidFill>
                <a:srgbClr val="C00000"/>
              </a:solidFill>
            </a:endParaRPr>
          </a:p>
        </p:txBody>
      </p:sp>
      <p:pic>
        <p:nvPicPr>
          <p:cNvPr id="5" name="Picture 1"/>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2610" t="-3454" r="18310" b="7090"/>
          <a:stretch/>
        </p:blipFill>
        <p:spPr bwMode="auto">
          <a:xfrm>
            <a:off x="2051720" y="1484784"/>
            <a:ext cx="4869456" cy="5012675"/>
          </a:xfrm>
          <a:prstGeom prst="rect">
            <a:avLst/>
          </a:prstGeom>
          <a:noFill/>
        </p:spPr>
      </p:pic>
    </p:spTree>
    <p:extLst>
      <p:ext uri="{BB962C8B-B14F-4D97-AF65-F5344CB8AC3E}">
        <p14:creationId xmlns:p14="http://schemas.microsoft.com/office/powerpoint/2010/main" val="3440742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52" y="260648"/>
            <a:ext cx="8766048" cy="990600"/>
          </a:xfrm>
        </p:spPr>
        <p:txBody>
          <a:bodyPr>
            <a:normAutofit fontScale="90000"/>
          </a:bodyPr>
          <a:lstStyle/>
          <a:p>
            <a:r>
              <a:rPr lang="en-US" b="1" dirty="0" smtClean="0">
                <a:solidFill>
                  <a:srgbClr val="C00000"/>
                </a:solidFill>
              </a:rPr>
              <a:t>Plane of horizon and equatorial plane</a:t>
            </a:r>
            <a:endParaRPr lang="en-US" b="1" dirty="0">
              <a:solidFill>
                <a:srgbClr val="C00000"/>
              </a:solidFill>
            </a:endParaRPr>
          </a:p>
        </p:txBody>
      </p:sp>
      <p:pic>
        <p:nvPicPr>
          <p:cNvPr id="6" name="Content Placeholder 5"/>
          <p:cNvPicPr>
            <a:picLocks noGrp="1"/>
          </p:cNvPicPr>
          <p:nvPr>
            <p:ph sz="quarter" idx="1"/>
          </p:nvPr>
        </p:nvPicPr>
        <p:blipFill>
          <a:blip r:embed="rId3" cstate="print">
            <a:extLst>
              <a:ext uri="{28A0092B-C50C-407E-A947-70E740481C1C}">
                <a14:useLocalDpi xmlns:a14="http://schemas.microsoft.com/office/drawing/2010/main" val="0"/>
              </a:ext>
            </a:extLst>
          </a:blip>
          <a:stretch>
            <a:fillRect/>
          </a:stretch>
        </p:blipFill>
        <p:spPr bwMode="auto">
          <a:xfrm>
            <a:off x="1071538" y="1571612"/>
            <a:ext cx="6971166" cy="44958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13" y="228600"/>
            <a:ext cx="9900592" cy="990600"/>
          </a:xfrm>
        </p:spPr>
        <p:txBody>
          <a:bodyPr>
            <a:normAutofit/>
          </a:bodyPr>
          <a:lstStyle/>
          <a:p>
            <a:r>
              <a:rPr lang="en-US" sz="3930" b="1" dirty="0" smtClean="0">
                <a:solidFill>
                  <a:srgbClr val="C00000"/>
                </a:solidFill>
              </a:rPr>
              <a:t>Orthogonal  component of angular velocity</a:t>
            </a:r>
            <a:endParaRPr lang="en-US" sz="3930" b="1" dirty="0">
              <a:solidFill>
                <a:srgbClr val="C00000"/>
              </a:solidFill>
            </a:endParaRPr>
          </a:p>
        </p:txBody>
      </p:sp>
      <p:pic>
        <p:nvPicPr>
          <p:cNvPr id="4" name="Content Placeholder 3"/>
          <p:cNvPicPr>
            <a:picLocks noGrp="1"/>
          </p:cNvPicPr>
          <p:nvPr>
            <p:ph sz="quarter" idx="1"/>
          </p:nvPr>
        </p:nvPicPr>
        <p:blipFill rotWithShape="1">
          <a:blip r:embed="rId3">
            <a:extLst>
              <a:ext uri="{28A0092B-C50C-407E-A947-70E740481C1C}">
                <a14:useLocalDpi xmlns:a14="http://schemas.microsoft.com/office/drawing/2010/main" val="0"/>
              </a:ext>
            </a:extLst>
          </a:blip>
          <a:srcRect l="5319" t="10097" r="9386" b="12919"/>
          <a:stretch/>
        </p:blipFill>
        <p:spPr bwMode="auto">
          <a:xfrm>
            <a:off x="2123728" y="1628800"/>
            <a:ext cx="5112568" cy="3024336"/>
          </a:xfrm>
          <a:prstGeom prst="rect">
            <a:avLst/>
          </a:prstGeom>
          <a:noFill/>
          <a:ln>
            <a:noFill/>
          </a:ln>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1" name="Rectangle 3"/>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683568" y="4787716"/>
                <a:ext cx="2546146" cy="10411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3600" i="1">
                              <a:latin typeface="Cambria Math"/>
                              <a:ea typeface="Cambria Math" panose="02040503050406030204" pitchFamily="18" charset="0"/>
                            </a:rPr>
                          </m:ctrlPr>
                        </m:funcPr>
                        <m:fName>
                          <m:r>
                            <m:rPr>
                              <m:sty m:val="p"/>
                            </m:rPr>
                            <a:rPr lang="de-DE" sz="3600">
                              <a:latin typeface="Cambria Math" panose="02040503050406030204" pitchFamily="18" charset="0"/>
                              <a:ea typeface="Cambria Math" panose="02040503050406030204" pitchFamily="18" charset="0"/>
                            </a:rPr>
                            <m:t>cos</m:t>
                          </m:r>
                        </m:fName>
                        <m:e>
                          <m:r>
                            <a:rPr lang="en-US" sz="3600" i="1">
                              <a:latin typeface="Cambria Math" panose="02040503050406030204" pitchFamily="18" charset="0"/>
                              <a:ea typeface="Cambria Math" panose="02040503050406030204" pitchFamily="18" charset="0"/>
                            </a:rPr>
                            <m:t>𝜑</m:t>
                          </m:r>
                        </m:e>
                      </m:func>
                      <m:r>
                        <a:rPr lang="de-DE" sz="3600" i="1">
                          <a:latin typeface="Cambria Math" panose="02040503050406030204" pitchFamily="18" charset="0"/>
                          <a:ea typeface="Cambria Math" panose="02040503050406030204" pitchFamily="18" charset="0"/>
                        </a:rPr>
                        <m:t>=</m:t>
                      </m:r>
                      <m:f>
                        <m:fPr>
                          <m:ctrlPr>
                            <a:rPr lang="en-US" sz="3600" i="1">
                              <a:latin typeface="Cambria Math"/>
                              <a:ea typeface="Cambria Math" panose="02040503050406030204" pitchFamily="18" charset="0"/>
                            </a:rPr>
                          </m:ctrlPr>
                        </m:fPr>
                        <m:num>
                          <m:sSub>
                            <m:sSubPr>
                              <m:ctrlPr>
                                <a:rPr lang="en-US" sz="3600" i="1">
                                  <a:latin typeface="Cambria Math"/>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𝜔</m:t>
                              </m:r>
                            </m:e>
                            <m:sub>
                              <m:r>
                                <m:rPr>
                                  <m:nor/>
                                </m:rPr>
                                <a:rPr lang="de-DE" sz="3600">
                                  <a:latin typeface="Cambria Math" panose="02040503050406030204" pitchFamily="18" charset="0"/>
                                  <a:ea typeface="Cambria Math" panose="02040503050406030204" pitchFamily="18" charset="0"/>
                                </a:rPr>
                                <m:t>n</m:t>
                              </m:r>
                            </m:sub>
                          </m:sSub>
                        </m:num>
                        <m:den>
                          <m:r>
                            <a:rPr lang="en-US" sz="3600" i="1">
                              <a:latin typeface="Cambria Math" panose="02040503050406030204" pitchFamily="18" charset="0"/>
                              <a:ea typeface="Cambria Math" panose="02040503050406030204" pitchFamily="18" charset="0"/>
                            </a:rPr>
                            <m:t>𝜔</m:t>
                          </m:r>
                        </m:den>
                      </m:f>
                    </m:oMath>
                  </m:oMathPara>
                </a14:m>
                <a:endParaRPr lang="en-US" dirty="0">
                  <a:effectLst/>
                  <a:latin typeface="Cambria Math" panose="02040503050406030204" pitchFamily="18" charset="0"/>
                  <a:ea typeface="Cambria Math" panose="020405030504060302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83568" y="4787716"/>
                <a:ext cx="2546146" cy="104111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436096" y="4985109"/>
                <a:ext cx="3210301"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600" i="1">
                              <a:latin typeface="Cambria Math"/>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𝜔</m:t>
                          </m:r>
                        </m:e>
                        <m:sub>
                          <m:r>
                            <m:rPr>
                              <m:nor/>
                            </m:rPr>
                            <a:rPr lang="de-DE" sz="3600">
                              <a:latin typeface="Cambria Math" panose="02040503050406030204" pitchFamily="18" charset="0"/>
                              <a:ea typeface="Cambria Math" panose="02040503050406030204" pitchFamily="18" charset="0"/>
                            </a:rPr>
                            <m:t>n</m:t>
                          </m:r>
                        </m:sub>
                      </m:sSub>
                      <m:r>
                        <a:rPr lang="de-DE"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𝜔</m:t>
                      </m:r>
                      <m:r>
                        <a:rPr lang="de-DE" sz="3600" i="1">
                          <a:latin typeface="Cambria Math" panose="02040503050406030204" pitchFamily="18" charset="0"/>
                          <a:ea typeface="Cambria Math" panose="02040503050406030204" pitchFamily="18" charset="0"/>
                        </a:rPr>
                        <m:t>∙</m:t>
                      </m:r>
                      <m:func>
                        <m:funcPr>
                          <m:ctrlPr>
                            <a:rPr lang="en-US" sz="3600" i="1">
                              <a:latin typeface="Cambria Math"/>
                              <a:ea typeface="Cambria Math" panose="02040503050406030204" pitchFamily="18" charset="0"/>
                            </a:rPr>
                          </m:ctrlPr>
                        </m:funcPr>
                        <m:fName>
                          <m:r>
                            <m:rPr>
                              <m:sty m:val="p"/>
                            </m:rPr>
                            <a:rPr lang="de-DE" sz="3600">
                              <a:latin typeface="Cambria Math" panose="02040503050406030204" pitchFamily="18" charset="0"/>
                              <a:ea typeface="Cambria Math" panose="02040503050406030204" pitchFamily="18" charset="0"/>
                            </a:rPr>
                            <m:t>cos</m:t>
                          </m:r>
                        </m:fName>
                        <m:e>
                          <m:r>
                            <a:rPr lang="en-US" sz="3600" i="1">
                              <a:latin typeface="Cambria Math" panose="02040503050406030204" pitchFamily="18" charset="0"/>
                              <a:ea typeface="Cambria Math" panose="02040503050406030204" pitchFamily="18" charset="0"/>
                            </a:rPr>
                            <m:t>𝜑</m:t>
                          </m:r>
                        </m:e>
                      </m:func>
                    </m:oMath>
                  </m:oMathPara>
                </a14:m>
                <a:endParaRPr lang="en-US" sz="3600" dirty="0">
                  <a:effectLst/>
                  <a:latin typeface="Cambria Math" panose="02040503050406030204" pitchFamily="18" charset="0"/>
                  <a:ea typeface="Cambria Math"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436096" y="4985109"/>
                <a:ext cx="3210301" cy="646331"/>
              </a:xfrm>
              <a:prstGeom prst="rect">
                <a:avLst/>
              </a:prstGeom>
              <a:blipFill rotWithShape="1">
                <a:blip r:embed="rId5"/>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28600"/>
            <a:ext cx="4454262" cy="990600"/>
          </a:xfrm>
        </p:spPr>
        <p:txBody>
          <a:bodyPr>
            <a:normAutofit fontScale="90000"/>
          </a:bodyPr>
          <a:lstStyle/>
          <a:p>
            <a:r>
              <a:rPr lang="sr-Latn-CS" b="1" dirty="0" smtClean="0">
                <a:solidFill>
                  <a:srgbClr val="C00000"/>
                </a:solidFill>
              </a:rPr>
              <a:t>Duration of sunset</a:t>
            </a:r>
            <a:endParaRPr lang="en-US" b="1" dirty="0">
              <a:solidFill>
                <a:srgbClr val="C00000"/>
              </a:solidFill>
            </a:endParaRPr>
          </a:p>
        </p:txBody>
      </p:sp>
      <p:sp>
        <p:nvSpPr>
          <p:cNvPr id="3" name="Content Placeholder 2"/>
          <p:cNvSpPr>
            <a:spLocks noGrp="1"/>
          </p:cNvSpPr>
          <p:nvPr>
            <p:ph sz="quarter" idx="1"/>
          </p:nvPr>
        </p:nvSpPr>
        <p:spPr>
          <a:xfrm>
            <a:off x="395536" y="2060848"/>
            <a:ext cx="8153400" cy="676672"/>
          </a:xfrm>
        </p:spPr>
        <p:txBody>
          <a:bodyPr/>
          <a:lstStyle/>
          <a:p>
            <a:pPr marL="0" indent="0">
              <a:buNone/>
            </a:pPr>
            <a:r>
              <a:rPr lang="en-US" b="1" dirty="0" smtClean="0">
                <a:solidFill>
                  <a:srgbClr val="C00000"/>
                </a:solidFill>
                <a:latin typeface="Cambria Math" panose="02040503050406030204" pitchFamily="18" charset="0"/>
                <a:ea typeface="Cambria Math" panose="02040503050406030204" pitchFamily="18" charset="0"/>
              </a:rPr>
              <a:t>	The equation for the duration of sunset  is:</a:t>
            </a:r>
          </a:p>
          <a:p>
            <a:endParaRPr lang="en-US" b="1" dirty="0">
              <a:latin typeface="Cambria Math" panose="02040503050406030204" pitchFamily="18" charset="0"/>
              <a:ea typeface="Cambria Math" panose="02040503050406030204" pitchFamily="18"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4" name="Rectangle 3"/>
              <p:cNvSpPr/>
              <p:nvPr/>
            </p:nvSpPr>
            <p:spPr>
              <a:xfrm>
                <a:off x="1691680" y="4005064"/>
                <a:ext cx="1720599" cy="12284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ea typeface="Cambria Math" panose="02040503050406030204" pitchFamily="18" charset="0"/>
                        </a:rPr>
                        <m:t>𝜏</m:t>
                      </m:r>
                      <m:r>
                        <a:rPr lang="en-US" sz="3600" i="1">
                          <a:latin typeface="Cambria Math" panose="02040503050406030204" pitchFamily="18" charset="0"/>
                          <a:ea typeface="Cambria Math" panose="02040503050406030204" pitchFamily="18" charset="0"/>
                        </a:rPr>
                        <m:t>=</m:t>
                      </m:r>
                      <m:f>
                        <m:fPr>
                          <m:ctrlPr>
                            <a:rPr lang="en-US" sz="3600" i="1">
                              <a:latin typeface="Cambria Math"/>
                              <a:ea typeface="Cambria Math" panose="02040503050406030204" pitchFamily="18" charset="0"/>
                            </a:rPr>
                          </m:ctrlPr>
                        </m:fPr>
                        <m:num>
                          <m:r>
                            <a:rPr lang="en-US" sz="3600" i="1">
                              <a:latin typeface="Cambria Math" panose="02040503050406030204" pitchFamily="18" charset="0"/>
                              <a:ea typeface="Cambria Math" panose="02040503050406030204" pitchFamily="18" charset="0"/>
                            </a:rPr>
                            <m:t>𝜃</m:t>
                          </m:r>
                        </m:num>
                        <m:den>
                          <m:sSub>
                            <m:sSubPr>
                              <m:ctrlPr>
                                <a:rPr lang="en-US" sz="3600" i="1">
                                  <a:latin typeface="Cambria Math"/>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𝜔</m:t>
                              </m:r>
                            </m:e>
                            <m:sub>
                              <m:r>
                                <m:rPr>
                                  <m:nor/>
                                </m:rPr>
                                <a:rPr lang="en-US" sz="3600">
                                  <a:latin typeface="Cambria Math" panose="02040503050406030204" pitchFamily="18" charset="0"/>
                                  <a:ea typeface="Cambria Math" panose="02040503050406030204" pitchFamily="18" charset="0"/>
                                </a:rPr>
                                <m:t>n</m:t>
                              </m:r>
                            </m:sub>
                          </m:sSub>
                        </m:den>
                      </m:f>
                    </m:oMath>
                  </m:oMathPara>
                </a14:m>
                <a:endParaRPr lang="en-US" dirty="0">
                  <a:effectLst/>
                  <a:latin typeface="Cambria Math" panose="02040503050406030204" pitchFamily="18" charset="0"/>
                  <a:ea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691680" y="4005064"/>
                <a:ext cx="1720599" cy="1228478"/>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788024" y="4149080"/>
                <a:ext cx="2815194" cy="12315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ea typeface="Cambria Math" panose="02040503050406030204" pitchFamily="18" charset="0"/>
                        </a:rPr>
                        <m:t>𝜏</m:t>
                      </m:r>
                      <m:r>
                        <a:rPr lang="en-US" sz="3600" i="1">
                          <a:latin typeface="Cambria Math" panose="02040503050406030204" pitchFamily="18" charset="0"/>
                          <a:ea typeface="Cambria Math" panose="02040503050406030204" pitchFamily="18" charset="0"/>
                        </a:rPr>
                        <m:t>=</m:t>
                      </m:r>
                      <m:f>
                        <m:fPr>
                          <m:ctrlPr>
                            <a:rPr lang="en-US" sz="3600" i="1">
                              <a:latin typeface="Cambria Math"/>
                              <a:ea typeface="Cambria Math" panose="02040503050406030204" pitchFamily="18" charset="0"/>
                            </a:rPr>
                          </m:ctrlPr>
                        </m:fPr>
                        <m:num>
                          <m:r>
                            <a:rPr lang="en-US" sz="3600" i="1">
                              <a:latin typeface="Cambria Math" panose="02040503050406030204" pitchFamily="18" charset="0"/>
                              <a:ea typeface="Cambria Math" panose="02040503050406030204" pitchFamily="18" charset="0"/>
                            </a:rPr>
                            <m:t>𝜃</m:t>
                          </m:r>
                        </m:num>
                        <m:den>
                          <m:r>
                            <a:rPr lang="en-US" sz="3600" i="1">
                              <a:latin typeface="Cambria Math" panose="02040503050406030204" pitchFamily="18" charset="0"/>
                              <a:ea typeface="Cambria Math" panose="02040503050406030204" pitchFamily="18" charset="0"/>
                            </a:rPr>
                            <m:t>𝜔</m:t>
                          </m:r>
                          <m:r>
                            <a:rPr lang="en-US" sz="3600" i="1">
                              <a:latin typeface="Cambria Math" panose="02040503050406030204" pitchFamily="18" charset="0"/>
                              <a:ea typeface="Cambria Math" panose="02040503050406030204" pitchFamily="18" charset="0"/>
                            </a:rPr>
                            <m:t>∙</m:t>
                          </m:r>
                          <m:func>
                            <m:funcPr>
                              <m:ctrlPr>
                                <a:rPr lang="en-US" sz="3600" i="1">
                                  <a:latin typeface="Cambria Math"/>
                                  <a:ea typeface="Cambria Math" panose="02040503050406030204" pitchFamily="18" charset="0"/>
                                </a:rPr>
                              </m:ctrlPr>
                            </m:funcPr>
                            <m:fName>
                              <m:r>
                                <m:rPr>
                                  <m:sty m:val="p"/>
                                </m:rPr>
                                <a:rPr lang="en-US" sz="3600">
                                  <a:latin typeface="Cambria Math" panose="02040503050406030204" pitchFamily="18" charset="0"/>
                                  <a:ea typeface="Cambria Math" panose="02040503050406030204" pitchFamily="18" charset="0"/>
                                </a:rPr>
                                <m:t>cos</m:t>
                              </m:r>
                            </m:fName>
                            <m:e>
                              <m:r>
                                <a:rPr lang="en-US" sz="3600" i="1">
                                  <a:latin typeface="Cambria Math" panose="02040503050406030204" pitchFamily="18" charset="0"/>
                                  <a:ea typeface="Cambria Math" panose="02040503050406030204" pitchFamily="18" charset="0"/>
                                </a:rPr>
                                <m:t>𝜑</m:t>
                              </m:r>
                            </m:e>
                          </m:func>
                        </m:den>
                      </m:f>
                    </m:oMath>
                  </m:oMathPara>
                </a14:m>
                <a:endParaRPr lang="en-US" dirty="0">
                  <a:latin typeface="Cambria Math" panose="02040503050406030204" pitchFamily="18" charset="0"/>
                  <a:ea typeface="Cambria Math"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788024" y="4149080"/>
                <a:ext cx="2815194" cy="1231556"/>
              </a:xfrm>
              <a:prstGeom prst="rect">
                <a:avLst/>
              </a:prstGeom>
              <a:blipFill rotWithShape="1">
                <a:blip r:embed="rId4"/>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1923</TotalTime>
  <Words>2085</Words>
  <Application>Microsoft Office PowerPoint</Application>
  <PresentationFormat>On-screen Show (4:3)</PresentationFormat>
  <Paragraphs>125</Paragraphs>
  <Slides>26</Slides>
  <Notes>18</Notes>
  <HiddenSlides>7</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Median</vt:lpstr>
      <vt:lpstr>Worksheet</vt:lpstr>
      <vt:lpstr>PowerPoint Presentation</vt:lpstr>
      <vt:lpstr>Problem:4. Sunset</vt:lpstr>
      <vt:lpstr>Sun’s apparent motion</vt:lpstr>
      <vt:lpstr>Angular velocity of the Sun</vt:lpstr>
      <vt:lpstr>   Finding the angular diameter of the Sun</vt:lpstr>
      <vt:lpstr>Sun’s apparent motion, again </vt:lpstr>
      <vt:lpstr>Plane of horizon and equatorial plane</vt:lpstr>
      <vt:lpstr>Orthogonal  component of angular velocity</vt:lpstr>
      <vt:lpstr>Duration of sunset</vt:lpstr>
      <vt:lpstr>           Duration of Sunset</vt:lpstr>
      <vt:lpstr>   Optical phenomena observed during sunset</vt:lpstr>
      <vt:lpstr>PowerPoint Presentation</vt:lpstr>
      <vt:lpstr>Optical phenomena observed during sunset </vt:lpstr>
      <vt:lpstr>Atmospheric refraction</vt:lpstr>
      <vt:lpstr>Atmospheric refraction</vt:lpstr>
      <vt:lpstr> Atmospheric refraction</vt:lpstr>
      <vt:lpstr>Other atmospheric phenomena</vt:lpstr>
      <vt:lpstr>Other atmospheric phenomena</vt:lpstr>
      <vt:lpstr>  Green flashes</vt:lpstr>
      <vt:lpstr>Green flash</vt:lpstr>
      <vt:lpstr>           Afterglow</vt:lpstr>
      <vt:lpstr>           Alpenglow</vt:lpstr>
      <vt:lpstr>  The Belt of Venus</vt:lpstr>
      <vt:lpstr>  The Earth’s shadow</vt:lpstr>
      <vt:lpstr>Crepuscular rays</vt:lpstr>
      <vt:lpstr>Thank you for your attention! </vt:lpstr>
    </vt:vector>
  </TitlesOfParts>
  <Company>JP PTT Saobracaja "SRBIJA"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Aleksandar Ristivojevic</dc:creator>
  <cp:lastModifiedBy>VanjaUna</cp:lastModifiedBy>
  <cp:revision>167</cp:revision>
  <dcterms:created xsi:type="dcterms:W3CDTF">2015-01-20T09:11:53Z</dcterms:created>
  <dcterms:modified xsi:type="dcterms:W3CDTF">2015-04-09T19:15:01Z</dcterms:modified>
</cp:coreProperties>
</file>