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8" r:id="rId2"/>
    <p:sldId id="259" r:id="rId3"/>
    <p:sldId id="260" r:id="rId4"/>
    <p:sldId id="280" r:id="rId5"/>
    <p:sldId id="287" r:id="rId6"/>
    <p:sldId id="288" r:id="rId7"/>
    <p:sldId id="291" r:id="rId8"/>
    <p:sldId id="295" r:id="rId9"/>
    <p:sldId id="299" r:id="rId10"/>
    <p:sldId id="269" r:id="rId11"/>
    <p:sldId id="271" r:id="rId12"/>
    <p:sldId id="303" r:id="rId13"/>
    <p:sldId id="274" r:id="rId14"/>
    <p:sldId id="282" r:id="rId15"/>
    <p:sldId id="283" r:id="rId16"/>
    <p:sldId id="294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-User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B2"/>
    <a:srgbClr val="25C51D"/>
    <a:srgbClr val="1BC79A"/>
    <a:srgbClr val="006600"/>
    <a:srgbClr val="A50021"/>
    <a:srgbClr val="4CE844"/>
    <a:srgbClr val="900E6E"/>
    <a:srgbClr val="93E3FF"/>
    <a:srgbClr val="D0F159"/>
    <a:srgbClr val="F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6" autoAdjust="0"/>
    <p:restoredTop sz="94652" autoAdjust="0"/>
  </p:normalViewPr>
  <p:slideViewPr>
    <p:cSldViewPr>
      <p:cViewPr>
        <p:scale>
          <a:sx n="60" d="100"/>
          <a:sy n="60" d="100"/>
        </p:scale>
        <p:origin x="-2280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07C5-1B58-4581-8D6B-E86BAB85CB99}" type="datetimeFigureOut">
              <a:rPr lang="en-US" smtClean="0"/>
              <a:pPr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8706-3FE7-4127-984D-26ABEFE7C3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8F9AFE-355E-4AE9-A9EA-BAC9A55476F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4289E-2E56-434B-AA7D-9DE4A84589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DCBA-6EE2-414B-856D-68AC7965ABA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F9B5-2116-477A-9009-BC68CA1BF41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000A087-8100-478A-AD1E-5723CA5C63A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548E129-BEB4-4002-88BC-2AF02EC755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6B059BD-4001-4BA2-9931-3A75E75CA8C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7526F-1217-4BD9-BEF3-37437B5B826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B1C4B050-60C0-4636-9948-E5225A621C9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9D2C62-0C8A-4A04-9B98-F2F5A620287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FB7CCB4-3406-4645-AC2A-7020BC2AA31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273826-9FFF-429A-8864-EFDD7212C4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 spd="med"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345638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6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International Young Naturalists’  Tournament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76672" y="4149080"/>
            <a:ext cx="8928992" cy="3375838"/>
          </a:xfrm>
          <a:extLst/>
        </p:spPr>
        <p:txBody>
          <a:bodyPr>
            <a:normAutofit/>
          </a:bodyPr>
          <a:lstStyle/>
          <a:p>
            <a:pPr marL="4171950" lvl="8" indent="-514350"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Structure of a hair</a:t>
            </a:r>
          </a:p>
          <a:p>
            <a:pPr marL="4171950" lvl="8" indent="-514350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Serbian team </a:t>
            </a:r>
          </a:p>
          <a:p>
            <a:pPr marL="4171950" lvl="8" indent="-514350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Regional Center For Talented Youth</a:t>
            </a:r>
          </a:p>
          <a:p>
            <a:pPr eaLnBrk="1" hangingPunct="1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3" descr="Srpska zast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088232" cy="1301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www.iynt.org/belgrade/color_text_iynt_2015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1143"/>
            <a:ext cx="4032448" cy="949625"/>
          </a:xfrm>
          <a:prstGeom prst="rect">
            <a:avLst/>
          </a:prstGeom>
          <a:noFill/>
        </p:spPr>
      </p:pic>
      <p:pic>
        <p:nvPicPr>
          <p:cNvPr id="11" name="Picture 10" descr="Logo Institucije.png"/>
          <p:cNvPicPr>
            <a:picLocks noChangeAspect="1"/>
          </p:cNvPicPr>
          <p:nvPr/>
        </p:nvPicPr>
        <p:blipFill>
          <a:blip r:embed="rId4" cstate="print"/>
          <a:srcRect b="24818"/>
          <a:stretch>
            <a:fillRect/>
          </a:stretch>
        </p:blipFill>
        <p:spPr>
          <a:xfrm>
            <a:off x="6804248" y="245859"/>
            <a:ext cx="2181419" cy="1382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Differences between the animals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8893175" cy="5114925"/>
          </a:xfrm>
        </p:spPr>
        <p:txBody>
          <a:bodyPr/>
          <a:lstStyle/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density of 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(thicker hair-better thermoregulation)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13316" name="Content Placeholder 6" descr="polar-bear-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84538"/>
            <a:ext cx="3816350" cy="274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Content Placeholder 7" descr="Leaping Impala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284538"/>
            <a:ext cx="3683000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532813" y="6669088"/>
            <a:ext cx="611187" cy="188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6092825"/>
            <a:ext cx="3384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Polar bear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525" y="6092825"/>
            <a:ext cx="2519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Impala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0034" y="2071678"/>
            <a:ext cx="8351837" cy="43688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length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of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hair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(depends on time of the year)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Users\Talent\Documents\fotolia_6079970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010025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Talent\Documents\ha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3696512" cy="273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hair color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 Some animals have a certain color - ability of camouflage - natural adaptation to the environmental conditions )</a:t>
            </a:r>
          </a:p>
          <a:p>
            <a:pP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Content Placeholder 6" descr="преузимањ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9852">
            <a:off x="422275" y="3662363"/>
            <a:ext cx="3541713" cy="271145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Content Placeholder 7" descr="snow-rabbit.88funnypics.blogspot.c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1815">
            <a:off x="5126378" y="3630685"/>
            <a:ext cx="3435986" cy="257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532813" y="6669088"/>
            <a:ext cx="611187" cy="188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517379">
            <a:off x="-508000" y="6132513"/>
            <a:ext cx="1912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latin typeface="Algerian" pitchFamily="82" charset="0"/>
                <a:cs typeface="Narkisim" pitchFamily="34" charset="-79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Lion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606157">
            <a:off x="6365875" y="5997575"/>
            <a:ext cx="3643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Snow rabbit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Original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characteristic of mammals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Differences in medulla and cuticular scales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Types: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bristles, underfur, fur, velli, vibrissae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Visible differences: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density, length and color of hair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nclusions-seo-analy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86190"/>
            <a:ext cx="2589482" cy="26315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33528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818B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 YOU  FOR  YOUR ATTENTION !!!</a:t>
            </a:r>
            <a:endParaRPr lang="en-US" sz="6600" dirty="0">
              <a:solidFill>
                <a:srgbClr val="E818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32813" y="6669088"/>
            <a:ext cx="611187" cy="188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86058"/>
            <a:ext cx="5541063" cy="34534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1558925" y="1882775"/>
          <a:ext cx="60261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8839200" imgH="6705668" progId="Excel.Sheet.8">
                  <p:embed/>
                </p:oleObj>
              </mc:Choice>
              <mc:Fallback>
                <p:oleObj name="Chart" r:id="rId4" imgW="8839200" imgH="67056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1882775"/>
                        <a:ext cx="602615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875" y="214313"/>
            <a:ext cx="7500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Chemical </a:t>
            </a:r>
            <a:r>
              <a:rPr lang="x-none" alt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composition</a:t>
            </a:r>
            <a:r>
              <a:rPr lang="en-US" alt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of hair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Keratin</a:t>
            </a:r>
            <a:endParaRPr lang="en-US" sz="6000" i="1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00563" y="1643063"/>
            <a:ext cx="4400550" cy="4643437"/>
          </a:xfrm>
        </p:spPr>
        <p:txBody>
          <a:bodyPr/>
          <a:lstStyle/>
          <a:p>
            <a:r>
              <a:rPr lang="da-DK" sz="2800" smtClean="0">
                <a:latin typeface="Algerian" pitchFamily="82" charset="0"/>
              </a:rPr>
              <a:t>Organised in the cortex</a:t>
            </a:r>
          </a:p>
          <a:p>
            <a:r>
              <a:rPr lang="da-DK" sz="2800" smtClean="0">
                <a:latin typeface="Algerian" pitchFamily="82" charset="0"/>
              </a:rPr>
              <a:t>Essential component of hair</a:t>
            </a:r>
          </a:p>
          <a:p>
            <a:r>
              <a:rPr lang="da-DK" sz="2800" smtClean="0">
                <a:latin typeface="Algerian" pitchFamily="82" charset="0"/>
              </a:rPr>
              <a:t>Protein formed by 18 amino acids</a:t>
            </a:r>
          </a:p>
          <a:p>
            <a:r>
              <a:rPr lang="da-DK" sz="2800" smtClean="0">
                <a:latin typeface="Algerian" pitchFamily="82" charset="0"/>
              </a:rPr>
              <a:t>Produced by keratinocytes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" name="Picture 3" descr="dieu-tri-rung-toc-hoi-dau-hieu-qua-sau-4-dot-tri-li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35031" cy="4431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858280" cy="303848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4">
                    <a:lumMod val="10000"/>
                  </a:schemeClr>
                </a:solidFill>
              </a:rPr>
              <a:t>http://www.jstor.org/stable/2456345?seq=3&amp;hc_location=ufi#page_scan_tab_contents</a:t>
            </a:r>
            <a:endParaRPr lang="en-US" sz="5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CUTICULAR SCALES </a:t>
            </a:r>
          </a:p>
          <a:p>
            <a:pPr>
              <a:buNone/>
            </a:pP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I. Imbricate </a:t>
            </a:r>
          </a:p>
          <a:p>
            <a:pPr marL="578358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Ovate </a:t>
            </a:r>
          </a:p>
          <a:p>
            <a:pPr marL="578358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Acuminate </a:t>
            </a:r>
          </a:p>
          <a:p>
            <a:pPr marL="578358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Elongate </a:t>
            </a:r>
          </a:p>
          <a:p>
            <a:pPr marL="578358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Crenate</a:t>
            </a:r>
          </a:p>
          <a:p>
            <a:pPr marL="578358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Flattened</a:t>
            </a:r>
          </a:p>
          <a:p>
            <a:pPr marL="578358" indent="-51435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None/>
            </a:pP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II. Coronal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Simple 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Serrate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Dentate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42900"/>
            <a:ext cx="86868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MEDULLAS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508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Discontinuous </a:t>
            </a:r>
          </a:p>
          <a:p>
            <a:pPr marL="635508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Simple </a:t>
            </a:r>
          </a:p>
          <a:p>
            <a:pPr marL="635508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Ovate</a:t>
            </a:r>
          </a:p>
          <a:p>
            <a:pPr marL="635508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Elongate</a:t>
            </a:r>
          </a:p>
          <a:p>
            <a:pPr marL="635508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Flattened</a:t>
            </a:r>
          </a:p>
          <a:p>
            <a:pPr marL="635508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Compounnd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508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Ovate</a:t>
            </a:r>
          </a:p>
          <a:p>
            <a:pPr marL="635508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Flattened</a:t>
            </a:r>
          </a:p>
          <a:p>
            <a:pPr marL="635508" indent="-571500">
              <a:buFont typeface="+mj-lt"/>
              <a:buAutoNum type="romanUcPeriod" startAt="2"/>
            </a:pP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Cointenuous</a:t>
            </a:r>
            <a:endParaRPr lang="en-US" sz="28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508" indent="-57150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Nodose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5508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Homogeneous</a:t>
            </a:r>
          </a:p>
          <a:p>
            <a:pPr marL="635508" indent="-571500">
              <a:buFont typeface="+mj-lt"/>
              <a:buAutoNum type="romanUcPeriod" startAt="3"/>
            </a:pP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Fragmnental</a:t>
            </a:r>
            <a:endParaRPr lang="en-US" sz="2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medulla is a central core of cells that may be present in the hair. If it is filled with air, it appears as a black or opaque structure under transmitted light, or as a white structure under reflected light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Structure of hair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004048" cy="3794125"/>
          </a:xfrm>
        </p:spPr>
        <p:txBody>
          <a:bodyPr>
            <a:normAutofit/>
          </a:bodyPr>
          <a:lstStyle/>
          <a:p>
            <a:pPr marL="806958" indent="-742950">
              <a:buFont typeface="+mj-lt"/>
              <a:buAutoNum type="arabicPeriod"/>
            </a:pPr>
            <a:r>
              <a:rPr lang="x-none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ifferences</a:t>
            </a:r>
            <a:r>
              <a:rPr lang="x-none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hair structure</a:t>
            </a:r>
            <a:r>
              <a:rPr lang="en-US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6958" indent="-742950">
              <a:buFont typeface="+mj-lt"/>
              <a:buAutoNum type="arabicPeriod"/>
            </a:pPr>
            <a:r>
              <a:rPr lang="x-none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ow can </a:t>
            </a:r>
            <a:r>
              <a:rPr lang="x-none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explain them?</a:t>
            </a:r>
          </a:p>
        </p:txBody>
      </p:sp>
      <p:pic>
        <p:nvPicPr>
          <p:cNvPr id="14338" name="Picture 2" descr="http://www.meritbrass.com/mbleadfree/wp-content/uploads/2012/09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15900" y="1367110"/>
            <a:ext cx="8964612" cy="530225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mammals have hair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            </a:t>
            </a:r>
          </a:p>
        </p:txBody>
      </p:sp>
      <p:pic>
        <p:nvPicPr>
          <p:cNvPr id="4100" name="Picture 4" descr="papagaj-kostarika-1383147801-184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2786063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659575714eb00d5c94ab5529938004_or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4175"/>
            <a:ext cx="3071812" cy="2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rved Down Arrow 6"/>
          <p:cNvSpPr/>
          <p:nvPr/>
        </p:nvSpPr>
        <p:spPr>
          <a:xfrm rot="5400000">
            <a:off x="3173413" y="4324350"/>
            <a:ext cx="1425575" cy="1076325"/>
          </a:xfrm>
          <a:prstGeom prst="curved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32813" y="6669088"/>
            <a:ext cx="611187" cy="188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4667" y="2123133"/>
            <a:ext cx="7705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  <a:latin typeface="Algerian" pitchFamily="82" charset="0"/>
              </a:rPr>
              <a:t> </a:t>
            </a:r>
            <a:r>
              <a:rPr lang="en-US" alt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x-none" alt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mammals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388" y="5084763"/>
            <a:ext cx="3635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Animal  </a:t>
            </a:r>
          </a:p>
          <a:p>
            <a:pPr algn="ctr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without hair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64163" y="5157788"/>
            <a:ext cx="1667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Mammal</a:t>
            </a:r>
          </a:p>
        </p:txBody>
      </p:sp>
      <p:sp>
        <p:nvSpPr>
          <p:cNvPr id="13" name="Curved Down Arrow 12"/>
          <p:cNvSpPr/>
          <p:nvPr/>
        </p:nvSpPr>
        <p:spPr>
          <a:xfrm rot="5400000">
            <a:off x="7566025" y="4395788"/>
            <a:ext cx="1425575" cy="1076325"/>
          </a:xfrm>
          <a:prstGeom prst="curved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9388" y="0"/>
            <a:ext cx="8964612" cy="1070942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kumimoji="0" lang="en-US" altLang="en-US" sz="1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x-none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hich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group of animals has hair</a:t>
            </a:r>
            <a:r>
              <a:rPr lang="x-none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5400" dirty="0" smtClean="0">
                <a:latin typeface="Algerian" pitchFamily="82" charset="0"/>
              </a:rPr>
              <a:t> </a:t>
            </a:r>
            <a:r>
              <a:rPr lang="en-US" alt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HAIR</a:t>
            </a:r>
          </a:p>
        </p:txBody>
      </p:sp>
      <p:pic>
        <p:nvPicPr>
          <p:cNvPr id="5124" name="Picture 2" descr="C:\Users\Talent\Documents\adopting-a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21310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532813" y="6669088"/>
            <a:ext cx="611187" cy="188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213" y="1844675"/>
            <a:ext cx="727233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Hair - one of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most important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characteristics of mammals</a:t>
            </a:r>
            <a:r>
              <a:rPr lang="en-US" sz="3200" dirty="0">
                <a:latin typeface="Algerian" pitchFamily="82" charset="0"/>
              </a:rPr>
              <a:t>…</a:t>
            </a:r>
          </a:p>
        </p:txBody>
      </p:sp>
      <p:pic>
        <p:nvPicPr>
          <p:cNvPr id="5126" name="Picture 6" descr="http://1.bp.blogspot.com/-fGriLmQdgYc/TqFNuxAAVlI/AAAAAAAAAPg/rv_orYdDvuE/s1600/news_2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84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2910" y="1857364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…but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the structure of the hair varies from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species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to species</a:t>
            </a:r>
          </a:p>
        </p:txBody>
      </p:sp>
      <p:pic>
        <p:nvPicPr>
          <p:cNvPr id="9" name="Picture 3" descr="C:\Users\Talent\Documents\cats-8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429000"/>
            <a:ext cx="2952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Talent\Documents\240px-Apodemus_sylvaticus_bosmu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573463"/>
            <a:ext cx="2657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Talent\Documents\biz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284538"/>
            <a:ext cx="26289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dirty="0" smtClean="0">
                <a:latin typeface="Times New Roman" pitchFamily="18" charset="0"/>
                <a:cs typeface="Times New Roman" pitchFamily="18" charset="0"/>
              </a:rPr>
              <a:t>Structure of hair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66085"/>
            <a:ext cx="2857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x-none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air is made by two part-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x-none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oot and shaft</a:t>
            </a:r>
          </a:p>
          <a:p>
            <a:endParaRPr lang="x-none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x-none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haft is consisted of 3 parts:</a:t>
            </a:r>
          </a:p>
          <a:p>
            <a:r>
              <a:rPr lang="x-none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x-none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cuticular scales</a:t>
            </a:r>
          </a:p>
          <a:p>
            <a:r>
              <a:rPr lang="x-none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-cortex</a:t>
            </a:r>
          </a:p>
          <a:p>
            <a:r>
              <a:rPr lang="x-none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-medulla</a:t>
            </a:r>
          </a:p>
          <a:p>
            <a:endParaRPr lang="x-none" dirty="0" smtClean="0"/>
          </a:p>
          <a:p>
            <a:endParaRPr lang="x-none" dirty="0" smtClean="0"/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073996"/>
            <a:ext cx="5718046" cy="55219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8933688" cy="592933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MEDULLA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574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DISCONTINIOUS     </a:t>
            </a: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CONTINUOUS     </a:t>
            </a: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FRAGMENTAL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678538" y="1500174"/>
            <a:ext cx="2000264" cy="8572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63480" y="1571612"/>
            <a:ext cx="1140" cy="7772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0438" y="1500174"/>
            <a:ext cx="1643074" cy="8572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5.gif"/>
          <p:cNvPicPr>
            <a:picLocks noChangeAspect="1"/>
          </p:cNvPicPr>
          <p:nvPr/>
        </p:nvPicPr>
        <p:blipFill>
          <a:blip r:embed="rId2" cstate="print"/>
          <a:srcRect l="13175" t="16087" r="70728" b="72998"/>
          <a:stretch>
            <a:fillRect/>
          </a:stretch>
        </p:blipFill>
        <p:spPr>
          <a:xfrm>
            <a:off x="323528" y="2929504"/>
            <a:ext cx="2463248" cy="244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7.gif"/>
          <p:cNvPicPr>
            <a:picLocks noChangeAspect="1"/>
          </p:cNvPicPr>
          <p:nvPr/>
        </p:nvPicPr>
        <p:blipFill>
          <a:blip r:embed="rId3" cstate="print"/>
          <a:srcRect l="12346" t="5517" r="71097" b="83057"/>
          <a:stretch>
            <a:fillRect/>
          </a:stretch>
        </p:blipFill>
        <p:spPr>
          <a:xfrm>
            <a:off x="3428992" y="2928934"/>
            <a:ext cx="2483768" cy="244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7.gif"/>
          <p:cNvPicPr>
            <a:picLocks noChangeAspect="1"/>
          </p:cNvPicPr>
          <p:nvPr/>
        </p:nvPicPr>
        <p:blipFill>
          <a:blip r:embed="rId3" cstate="print"/>
          <a:srcRect l="12115" t="67516" r="72305" b="21404"/>
          <a:stretch>
            <a:fillRect/>
          </a:stretch>
        </p:blipFill>
        <p:spPr>
          <a:xfrm>
            <a:off x="6516216" y="2996952"/>
            <a:ext cx="23397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0100" y="332656"/>
            <a:ext cx="9144000" cy="635795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        </a:t>
            </a:r>
            <a:r>
              <a:rPr lang="en-US" sz="5400" dirty="0" smtClean="0"/>
              <a:t>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CUTICULAR SCALES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888268" y="1214422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995689" y="1250141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9508" y="2428869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IMBRICATE                           CORONAL              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3.gif"/>
          <p:cNvPicPr>
            <a:picLocks noChangeAspect="1"/>
          </p:cNvPicPr>
          <p:nvPr/>
        </p:nvPicPr>
        <p:blipFill>
          <a:blip r:embed="rId2" cstate="print"/>
          <a:srcRect l="13092" t="6959" r="70595" b="81962"/>
          <a:stretch>
            <a:fillRect/>
          </a:stretch>
        </p:blipFill>
        <p:spPr>
          <a:xfrm>
            <a:off x="1071538" y="3071810"/>
            <a:ext cx="274257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3.gif"/>
          <p:cNvPicPr>
            <a:picLocks noChangeAspect="1"/>
          </p:cNvPicPr>
          <p:nvPr/>
        </p:nvPicPr>
        <p:blipFill>
          <a:blip r:embed="rId2" cstate="print"/>
          <a:srcRect l="13120" t="31370" r="71253" b="57431"/>
          <a:stretch>
            <a:fillRect/>
          </a:stretch>
        </p:blipFill>
        <p:spPr>
          <a:xfrm>
            <a:off x="5320580" y="3068960"/>
            <a:ext cx="27363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  <a:t>Hair pigment</a:t>
            </a:r>
            <a:endParaRPr lang="en-US" sz="5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211960" cy="528638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x-none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Melanins</a:t>
            </a:r>
            <a:r>
              <a:rPr lang="x-none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responsible for pigment </a:t>
            </a:r>
            <a:endParaRPr lang="x-none" sz="3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93738" indent="-347663">
              <a:buFont typeface="Arial" pitchFamily="34" charset="0"/>
              <a:buChar char="•"/>
              <a:defRPr/>
            </a:pPr>
            <a:r>
              <a:rPr lang="x-none" sz="3200" b="1" i="1" dirty="0" smtClean="0">
                <a:solidFill>
                  <a:srgbClr val="E818B2"/>
                </a:solidFill>
                <a:latin typeface="Times New Roman" pitchFamily="18" charset="0"/>
                <a:cs typeface="Times New Roman" pitchFamily="18" charset="0"/>
              </a:rPr>
              <a:t>Eumelanin </a:t>
            </a:r>
            <a:r>
              <a:rPr lang="x-none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693738" indent="-347663">
              <a:buNone/>
              <a:defRPr/>
            </a:pPr>
            <a:r>
              <a:rPr lang="x-none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pigment</a:t>
            </a:r>
          </a:p>
          <a:p>
            <a:pPr marL="693738" indent="-347663">
              <a:buFont typeface="Arial" pitchFamily="34" charset="0"/>
              <a:buChar char="•"/>
              <a:defRPr/>
            </a:pPr>
            <a:r>
              <a:rPr lang="x-none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Pheomelanin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bright  </a:t>
            </a:r>
            <a:r>
              <a:rPr lang="x-none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endParaRPr lang="en-US" sz="3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3200" b="1" i="1" dirty="0" smtClean="0">
                <a:solidFill>
                  <a:srgbClr val="25C51D"/>
                </a:solidFill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total composition of hair</a:t>
            </a:r>
          </a:p>
          <a:p>
            <a:pPr>
              <a:defRPr/>
            </a:pPr>
            <a:endParaRPr lang="en-US" sz="3600" i="1" dirty="0" smtClean="0">
              <a:latin typeface="Algeri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45919" y="1484784"/>
            <a:ext cx="4690577" cy="4666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67494"/>
            <a:ext cx="9286908" cy="139903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Animals have some types of hair…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545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Bristles</a:t>
            </a:r>
          </a:p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Underfur</a:t>
            </a:r>
          </a:p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Fur</a:t>
            </a:r>
          </a:p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Velli</a:t>
            </a:r>
          </a:p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Vibrissae (whiskers)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aby-cheetah-cub.jpg"/>
          <p:cNvPicPr>
            <a:picLocks noChangeAspect="1"/>
          </p:cNvPicPr>
          <p:nvPr/>
        </p:nvPicPr>
        <p:blipFill>
          <a:blip r:embed="rId2"/>
          <a:srcRect l="13008" t="10416" r="31093" b="13542"/>
          <a:stretch>
            <a:fillRect/>
          </a:stretch>
        </p:blipFill>
        <p:spPr>
          <a:xfrm>
            <a:off x="4857752" y="2143116"/>
            <a:ext cx="3661931" cy="39311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0">
      <a:dk1>
        <a:srgbClr val="FFFFFF"/>
      </a:dk1>
      <a:lt1>
        <a:srgbClr val="EB0063"/>
      </a:lt1>
      <a:dk2>
        <a:srgbClr val="FFFFFF"/>
      </a:dk2>
      <a:lt2>
        <a:srgbClr val="FFFFFF"/>
      </a:lt2>
      <a:accent1>
        <a:srgbClr val="EB0063"/>
      </a:accent1>
      <a:accent2>
        <a:srgbClr val="EB0063"/>
      </a:accent2>
      <a:accent3>
        <a:srgbClr val="FFD7E8"/>
      </a:accent3>
      <a:accent4>
        <a:srgbClr val="F2F2F2"/>
      </a:accent4>
      <a:accent5>
        <a:srgbClr val="FFAFD1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12427</TotalTime>
  <Words>387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Verve</vt:lpstr>
      <vt:lpstr>Chart</vt:lpstr>
      <vt:lpstr>International Young Naturalists’  Tournament </vt:lpstr>
      <vt:lpstr>12. Structure of hair</vt:lpstr>
      <vt:lpstr>Which group of animals has hair?</vt:lpstr>
      <vt:lpstr> ANIMAL HAIR</vt:lpstr>
      <vt:lpstr>PowerPoint Presentation</vt:lpstr>
      <vt:lpstr>PowerPoint Presentation</vt:lpstr>
      <vt:lpstr>PowerPoint Presentation</vt:lpstr>
      <vt:lpstr>Hair pigment</vt:lpstr>
      <vt:lpstr>Animals have some types of hair… </vt:lpstr>
      <vt:lpstr>Differences between the animals</vt:lpstr>
      <vt:lpstr>PowerPoint Presentation</vt:lpstr>
      <vt:lpstr>PowerPoint Presentation</vt:lpstr>
      <vt:lpstr>Thank  YOU  FOR  YOUR ATTENTION !!!</vt:lpstr>
      <vt:lpstr>PowerPoint Presentation</vt:lpstr>
      <vt:lpstr>Keratin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Dean Polimac</cp:lastModifiedBy>
  <cp:revision>805</cp:revision>
  <dcterms:created xsi:type="dcterms:W3CDTF">2010-05-23T14:28:12Z</dcterms:created>
  <dcterms:modified xsi:type="dcterms:W3CDTF">2015-06-19T21:44:06Z</dcterms:modified>
</cp:coreProperties>
</file>