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62" r:id="rId3"/>
    <p:sldId id="260" r:id="rId4"/>
    <p:sldId id="261" r:id="rId5"/>
    <p:sldId id="257" r:id="rId6"/>
    <p:sldId id="258" r:id="rId7"/>
    <p:sldId id="264" r:id="rId8"/>
    <p:sldId id="265" r:id="rId9"/>
    <p:sldId id="266" r:id="rId10"/>
    <p:sldId id="269" r:id="rId11"/>
    <p:sldId id="267" r:id="rId12"/>
    <p:sldId id="268" r:id="rId13"/>
    <p:sldId id="263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4" d="100"/>
          <a:sy n="114" d="100"/>
        </p:scale>
        <p:origin x="-906" y="-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98636-893F-4996-BBB8-033F2647087F}" type="datetimeFigureOut">
              <a:rPr lang="en-US" smtClean="0"/>
              <a:pPr/>
              <a:t>7/14/2016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E2B39-9235-4D5F-85B9-D9A765A3390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98636-893F-4996-BBB8-033F2647087F}" type="datetimeFigureOut">
              <a:rPr lang="en-US" smtClean="0"/>
              <a:pPr/>
              <a:t>7/14/2016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E2B39-9235-4D5F-85B9-D9A765A3390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98636-893F-4996-BBB8-033F2647087F}" type="datetimeFigureOut">
              <a:rPr lang="en-US" smtClean="0"/>
              <a:pPr/>
              <a:t>7/14/2016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E2B39-9235-4D5F-85B9-D9A765A3390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98636-893F-4996-BBB8-033F2647087F}" type="datetimeFigureOut">
              <a:rPr lang="en-US" smtClean="0"/>
              <a:pPr/>
              <a:t>7/14/2016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E2B39-9235-4D5F-85B9-D9A765A3390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98636-893F-4996-BBB8-033F2647087F}" type="datetimeFigureOut">
              <a:rPr lang="en-US" smtClean="0"/>
              <a:pPr/>
              <a:t>7/14/2016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E2B39-9235-4D5F-85B9-D9A765A3390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98636-893F-4996-BBB8-033F2647087F}" type="datetimeFigureOut">
              <a:rPr lang="en-US" smtClean="0"/>
              <a:pPr/>
              <a:t>7/14/2016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E2B39-9235-4D5F-85B9-D9A765A3390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98636-893F-4996-BBB8-033F2647087F}" type="datetimeFigureOut">
              <a:rPr lang="en-US" smtClean="0"/>
              <a:pPr/>
              <a:t>7/14/2016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E2B39-9235-4D5F-85B9-D9A765A3390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98636-893F-4996-BBB8-033F2647087F}" type="datetimeFigureOut">
              <a:rPr lang="en-US" smtClean="0"/>
              <a:pPr/>
              <a:t>7/14/2016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E2B39-9235-4D5F-85B9-D9A765A3390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98636-893F-4996-BBB8-033F2647087F}" type="datetimeFigureOut">
              <a:rPr lang="en-US" smtClean="0"/>
              <a:pPr/>
              <a:t>7/14/2016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E2B39-9235-4D5F-85B9-D9A765A3390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98636-893F-4996-BBB8-033F2647087F}" type="datetimeFigureOut">
              <a:rPr lang="en-US" smtClean="0"/>
              <a:pPr/>
              <a:t>7/14/2016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E2B39-9235-4D5F-85B9-D9A765A3390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98636-893F-4996-BBB8-033F2647087F}" type="datetimeFigureOut">
              <a:rPr lang="en-US" smtClean="0"/>
              <a:pPr/>
              <a:t>7/14/2016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0E2B39-9235-4D5F-85B9-D9A765A3390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F10E2B39-9235-4D5F-85B9-D9A765A3390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1ED98636-893F-4996-BBB8-033F2647087F}" type="datetimeFigureOut">
              <a:rPr lang="en-US" smtClean="0"/>
              <a:pPr/>
              <a:t>7/14/2016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8.w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0.w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8600" y="4953000"/>
            <a:ext cx="7315200" cy="1066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Reporter : </a:t>
            </a:r>
            <a:r>
              <a:rPr lang="en-US" dirty="0" err="1" smtClean="0"/>
              <a:t>Lasha</a:t>
            </a:r>
            <a:r>
              <a:rPr lang="en-US" dirty="0" smtClean="0"/>
              <a:t> </a:t>
            </a:r>
            <a:r>
              <a:rPr lang="en-US" dirty="0" err="1" smtClean="0"/>
              <a:t>Targamadze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3400" y="5638800"/>
            <a:ext cx="37383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prstClr val="black"/>
                </a:solidFill>
                <a:ea typeface="+mj-ea"/>
                <a:cs typeface="+mj-cs"/>
              </a:rPr>
              <a:t>Team : Georgia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81200" y="381000"/>
            <a:ext cx="43962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Corrosion of Cola 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17110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501008"/>
            <a:ext cx="1800200" cy="32403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287" y="1268760"/>
            <a:ext cx="2160240" cy="37170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92012"/>
            <a:ext cx="4966278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0417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 Results and </a:t>
            </a:r>
            <a:br>
              <a:rPr lang="en-US" dirty="0" smtClean="0"/>
            </a:br>
            <a:r>
              <a:rPr lang="en-US" dirty="0" smtClean="0"/>
              <a:t>Theory 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8789387"/>
              </p:ext>
            </p:extLst>
          </p:nvPr>
        </p:nvGraphicFramePr>
        <p:xfrm>
          <a:off x="457200" y="1600200"/>
          <a:ext cx="7620000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4480"/>
                <a:gridCol w="2808312"/>
                <a:gridCol w="357720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Phosphor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Experiment</a:t>
                      </a:r>
                      <a:r>
                        <a:rPr lang="en-US" baseline="0" dirty="0" smtClean="0"/>
                        <a:t> Results </a:t>
                      </a:r>
                    </a:p>
                    <a:p>
                      <a:r>
                        <a:rPr lang="en-US" baseline="0" dirty="0" smtClean="0"/>
                        <a:t>(Removed Mass- E  )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Theory </a:t>
                      </a:r>
                    </a:p>
                    <a:p>
                      <a:r>
                        <a:rPr lang="en-US" dirty="0" smtClean="0"/>
                        <a:t>(Should have removed- T 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0.018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0.031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0.036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0.062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0.045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0.051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0.081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0.090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0.095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0.162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9870860"/>
              </p:ext>
            </p:extLst>
          </p:nvPr>
        </p:nvGraphicFramePr>
        <p:xfrm>
          <a:off x="611560" y="4509120"/>
          <a:ext cx="1800225" cy="1360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Equation" r:id="rId3" imgW="520474" imgH="393529" progId="Equation.3">
                  <p:embed/>
                </p:oleObj>
              </mc:Choice>
              <mc:Fallback>
                <p:oleObj name="Equation" r:id="rId3" imgW="520474" imgH="393529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4509120"/>
                        <a:ext cx="1800225" cy="1360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2009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Theoretical model was written </a:t>
            </a:r>
          </a:p>
          <a:p>
            <a:r>
              <a:rPr lang="en-US" dirty="0" smtClean="0"/>
              <a:t>Experiments were held</a:t>
            </a:r>
          </a:p>
          <a:p>
            <a:r>
              <a:rPr lang="en-US" dirty="0" smtClean="0"/>
              <a:t> Comparison was made </a:t>
            </a:r>
          </a:p>
          <a:p>
            <a:r>
              <a:rPr lang="en-US" dirty="0" smtClean="0"/>
              <a:t>Coca-cola can be used to remove rust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80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001000" cy="6248400"/>
          </a:xfrm>
        </p:spPr>
        <p:txBody>
          <a:bodyPr/>
          <a:lstStyle/>
          <a:p>
            <a:r>
              <a:rPr lang="en-US" sz="8000" dirty="0" smtClean="0"/>
              <a:t>Thanks for your                   attention 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319840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Plan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628800"/>
            <a:ext cx="7620000" cy="4800600"/>
          </a:xfrm>
        </p:spPr>
        <p:txBody>
          <a:bodyPr>
            <a:normAutofit/>
          </a:bodyPr>
          <a:lstStyle/>
          <a:p>
            <a:pPr marL="571500" indent="-457200">
              <a:buFont typeface="+mj-lt"/>
              <a:buAutoNum type="arabicPeriod"/>
            </a:pPr>
            <a:r>
              <a:rPr lang="en-US" dirty="0" smtClean="0"/>
              <a:t>Theoretical Model:</a:t>
            </a:r>
          </a:p>
          <a:p>
            <a:pPr lvl="1"/>
            <a:r>
              <a:rPr lang="en-US" dirty="0" smtClean="0"/>
              <a:t>What is corrosion </a:t>
            </a:r>
          </a:p>
          <a:p>
            <a:pPr lvl="1"/>
            <a:r>
              <a:rPr lang="en-US" dirty="0" smtClean="0"/>
              <a:t>Chemical components of cola</a:t>
            </a:r>
          </a:p>
          <a:p>
            <a:pPr lvl="1"/>
            <a:r>
              <a:rPr lang="en-US" dirty="0" smtClean="0"/>
              <a:t>Reaction with metal</a:t>
            </a:r>
          </a:p>
          <a:p>
            <a:pPr marL="571500" indent="-457200">
              <a:buFont typeface="+mj-lt"/>
              <a:buAutoNum type="arabicPeriod"/>
            </a:pPr>
            <a:r>
              <a:rPr lang="en-US" dirty="0" smtClean="0"/>
              <a:t>Experiment 	</a:t>
            </a:r>
          </a:p>
          <a:p>
            <a:pPr marL="571500" indent="-457200">
              <a:buFont typeface="+mj-lt"/>
              <a:buAutoNum type="arabicPeriod"/>
            </a:pPr>
            <a:r>
              <a:rPr lang="en-US" dirty="0" smtClean="0"/>
              <a:t>Comparing Experiments and Theory</a:t>
            </a:r>
          </a:p>
          <a:p>
            <a:pPr marL="571500" indent="-457200">
              <a:buFont typeface="+mj-lt"/>
              <a:buAutoNum type="arabicPeriod"/>
            </a:pPr>
            <a:r>
              <a:rPr lang="en-US" dirty="0" smtClean="0"/>
              <a:t>Conclusion </a:t>
            </a:r>
          </a:p>
          <a:p>
            <a:pPr marL="571500" indent="-457200">
              <a:buNone/>
            </a:pPr>
            <a:endParaRPr lang="en-US" dirty="0" smtClean="0"/>
          </a:p>
          <a:p>
            <a:pPr marL="571500" indent="-457200">
              <a:buNone/>
            </a:pPr>
            <a:endParaRPr lang="en-US" dirty="0" smtClean="0"/>
          </a:p>
          <a:p>
            <a:pPr marL="114300" indent="0">
              <a:buNone/>
            </a:pPr>
            <a:r>
              <a:rPr lang="en-US" dirty="0" smtClean="0"/>
              <a:t>     	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78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8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    Theoretical Model </a:t>
            </a:r>
            <a:br>
              <a:rPr lang="en-US" dirty="0" smtClean="0"/>
            </a:br>
            <a:r>
              <a:rPr lang="en-US" dirty="0" smtClean="0"/>
              <a:t>     Corrosion in general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816138"/>
            <a:ext cx="4087502" cy="304186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473169"/>
            <a:ext cx="1038225" cy="15126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4844">
            <a:off x="571795" y="2260926"/>
            <a:ext cx="2523148" cy="250707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1259250">
            <a:off x="1111700" y="2767845"/>
            <a:ext cx="5501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</a:t>
            </a:r>
            <a:endParaRPr 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 rot="1259250">
            <a:off x="2052103" y="3192094"/>
            <a:ext cx="5501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</a:t>
            </a:r>
            <a:endParaRPr 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71199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Corrosion on molecular level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Fe +2e </a:t>
            </a:r>
            <a:r>
              <a:rPr lang="en-US" sz="3200" dirty="0" smtClean="0">
                <a:solidFill>
                  <a:srgbClr val="FF0000"/>
                </a:solidFill>
              </a:rPr>
              <a:t>=</a:t>
            </a:r>
            <a:r>
              <a:rPr lang="en-US" sz="3200" dirty="0" smtClean="0"/>
              <a:t>Fe</a:t>
            </a:r>
          </a:p>
          <a:p>
            <a:r>
              <a:rPr lang="en-US" sz="3200" dirty="0"/>
              <a:t>O</a:t>
            </a:r>
            <a:r>
              <a:rPr lang="en-US" sz="2400" dirty="0"/>
              <a:t>2</a:t>
            </a:r>
            <a:r>
              <a:rPr lang="en-US" sz="3200" dirty="0"/>
              <a:t> +2H</a:t>
            </a:r>
            <a:r>
              <a:rPr lang="en-US" sz="2400" dirty="0"/>
              <a:t>2</a:t>
            </a:r>
            <a:r>
              <a:rPr lang="en-US" sz="3200" dirty="0"/>
              <a:t>O+ 4e </a:t>
            </a:r>
            <a:r>
              <a:rPr lang="en-US" sz="3200" dirty="0">
                <a:solidFill>
                  <a:srgbClr val="FF0000"/>
                </a:solidFill>
              </a:rPr>
              <a:t>= </a:t>
            </a:r>
            <a:r>
              <a:rPr lang="en-US" sz="3200" dirty="0"/>
              <a:t>4OH</a:t>
            </a:r>
          </a:p>
          <a:p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0"/>
            <a:ext cx="75438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225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"/>
            <a:ext cx="6934200" cy="114300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Chemical  components of cola </a:t>
            </a:r>
            <a:endParaRPr lang="en-US" sz="4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322" y="2666721"/>
            <a:ext cx="2438050" cy="2265285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37" y="2832577"/>
            <a:ext cx="2371725" cy="19335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86400" y="1143000"/>
            <a:ext cx="25229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Carbonic </a:t>
            </a:r>
          </a:p>
          <a:p>
            <a:r>
              <a:rPr lang="en-US" sz="4000" dirty="0"/>
              <a:t> </a:t>
            </a:r>
            <a:r>
              <a:rPr lang="en-US" sz="4000" dirty="0" smtClean="0"/>
              <a:t>    acid</a:t>
            </a:r>
          </a:p>
          <a:p>
            <a:r>
              <a:rPr lang="en-US" sz="4000" dirty="0" smtClean="0"/>
              <a:t>    H</a:t>
            </a:r>
            <a:r>
              <a:rPr lang="en-US" dirty="0" smtClean="0"/>
              <a:t>2</a:t>
            </a:r>
            <a:r>
              <a:rPr lang="en-US" sz="4000" dirty="0" smtClean="0"/>
              <a:t>CO</a:t>
            </a:r>
            <a:r>
              <a:rPr lang="en-US" dirty="0" smtClean="0"/>
              <a:t>3</a:t>
            </a:r>
            <a:r>
              <a:rPr lang="en-US" sz="4000" dirty="0" smtClean="0"/>
              <a:t> </a:t>
            </a:r>
            <a:endParaRPr lang="en-US" sz="4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978153"/>
            <a:ext cx="2667000" cy="1905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347" y="5016253"/>
            <a:ext cx="2867025" cy="182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24200" y="609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4972" y="1120806"/>
            <a:ext cx="262764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Phosphoric </a:t>
            </a:r>
            <a:br>
              <a:rPr lang="en-US" sz="4000" dirty="0"/>
            </a:br>
            <a:r>
              <a:rPr lang="en-US" sz="4000" dirty="0"/>
              <a:t>acid </a:t>
            </a:r>
            <a:br>
              <a:rPr lang="en-US" sz="4000" dirty="0"/>
            </a:br>
            <a:r>
              <a:rPr lang="en-US" sz="4000" dirty="0"/>
              <a:t>H</a:t>
            </a:r>
            <a:r>
              <a:rPr lang="en-US" sz="2000" dirty="0"/>
              <a:t>3</a:t>
            </a:r>
            <a:r>
              <a:rPr lang="en-US" sz="4000" dirty="0"/>
              <a:t>PO</a:t>
            </a:r>
            <a:r>
              <a:rPr lang="en-US" sz="20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556343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55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5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5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  <p:bldP spid="4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Chemical reaction with cola 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1748363"/>
              </p:ext>
            </p:extLst>
          </p:nvPr>
        </p:nvGraphicFramePr>
        <p:xfrm>
          <a:off x="107504" y="2204864"/>
          <a:ext cx="7929563" cy="295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name="Equation" r:id="rId3" imgW="2273300" imgH="914400" progId="Equation.3">
                  <p:embed/>
                </p:oleObj>
              </mc:Choice>
              <mc:Fallback>
                <p:oleObj name="Equation" r:id="rId3" imgW="2273300" imgH="914400" progId="Equation.3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04" y="2204864"/>
                        <a:ext cx="7929563" cy="2952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1" name="Equation" r:id="rId5" imgW="114151" imgH="215619" progId="Equation.3">
                  <p:embed/>
                </p:oleObj>
              </mc:Choice>
              <mc:Fallback>
                <p:oleObj name="Equation" r:id="rId5" imgW="114151" imgH="215619" progId="Equation.3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28750061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Cola and phosphor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Every 250 ml of coca-cola contains 45 mg of phosphor according to </a:t>
            </a:r>
            <a:r>
              <a:rPr lang="en-US" dirty="0" err="1" smtClean="0"/>
              <a:t>coca-cola</a:t>
            </a:r>
            <a:r>
              <a:rPr lang="en-US" dirty="0" smtClean="0"/>
              <a:t> company.   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14282" y="2428868"/>
          <a:ext cx="3286148" cy="32464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3074"/>
                <a:gridCol w="1643074"/>
              </a:tblGrid>
              <a:tr h="978599">
                <a:tc>
                  <a:txBody>
                    <a:bodyPr/>
                    <a:lstStyle/>
                    <a:p>
                      <a:r>
                        <a:rPr lang="en-US" dirty="0" smtClean="0"/>
                        <a:t>Coca-cola (ml)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Phosphor</a:t>
                      </a:r>
                      <a:r>
                        <a:rPr lang="en-US" baseline="0" dirty="0" smtClean="0"/>
                        <a:t> (mg)</a:t>
                      </a:r>
                      <a:endParaRPr lang="en-US" dirty="0"/>
                    </a:p>
                  </a:txBody>
                  <a:tcPr/>
                </a:tc>
              </a:tr>
              <a:tr h="566966">
                <a:tc>
                  <a:txBody>
                    <a:bodyPr/>
                    <a:lstStyle/>
                    <a:p>
                      <a:r>
                        <a:rPr lang="en-US" dirty="0" smtClean="0"/>
                        <a:t>100 ml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18 mg</a:t>
                      </a:r>
                      <a:endParaRPr lang="en-US" dirty="0"/>
                    </a:p>
                  </a:txBody>
                  <a:tcPr/>
                </a:tc>
              </a:tr>
              <a:tr h="566966">
                <a:tc>
                  <a:txBody>
                    <a:bodyPr/>
                    <a:lstStyle/>
                    <a:p>
                      <a:r>
                        <a:rPr lang="en-US" dirty="0" smtClean="0"/>
                        <a:t>200 ml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36 mg</a:t>
                      </a:r>
                      <a:endParaRPr lang="en-US" dirty="0"/>
                    </a:p>
                  </a:txBody>
                  <a:tcPr/>
                </a:tc>
              </a:tr>
              <a:tr h="566966">
                <a:tc>
                  <a:txBody>
                    <a:bodyPr/>
                    <a:lstStyle/>
                    <a:p>
                      <a:r>
                        <a:rPr lang="en-US" dirty="0" smtClean="0"/>
                        <a:t>250 ml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45 mg </a:t>
                      </a:r>
                      <a:endParaRPr lang="en-US" dirty="0"/>
                    </a:p>
                  </a:txBody>
                  <a:tcPr/>
                </a:tc>
              </a:tr>
              <a:tr h="566966">
                <a:tc>
                  <a:txBody>
                    <a:bodyPr/>
                    <a:lstStyle/>
                    <a:p>
                      <a:r>
                        <a:rPr lang="en-US" dirty="0" smtClean="0"/>
                        <a:t>500 ml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90 mg 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357686" y="2428868"/>
          <a:ext cx="3214710" cy="33179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7355"/>
                <a:gridCol w="1607355"/>
              </a:tblGrid>
              <a:tr h="10001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Phosphor </a:t>
                      </a:r>
                      <a:r>
                        <a:rPr lang="en-US" baseline="0" dirty="0" smtClean="0"/>
                        <a:t>(mg)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 Moles</a:t>
                      </a:r>
                      <a:endParaRPr lang="en-US" dirty="0"/>
                    </a:p>
                  </a:txBody>
                  <a:tcPr/>
                </a:tc>
              </a:tr>
              <a:tr h="579442">
                <a:tc>
                  <a:txBody>
                    <a:bodyPr/>
                    <a:lstStyle/>
                    <a:p>
                      <a:r>
                        <a:rPr lang="en-US" dirty="0" smtClean="0"/>
                        <a:t> 18 mg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0.000563</a:t>
                      </a:r>
                      <a:endParaRPr lang="en-US" dirty="0"/>
                    </a:p>
                  </a:txBody>
                  <a:tcPr/>
                </a:tc>
              </a:tr>
              <a:tr h="579442">
                <a:tc>
                  <a:txBody>
                    <a:bodyPr/>
                    <a:lstStyle/>
                    <a:p>
                      <a:r>
                        <a:rPr lang="en-US" dirty="0" smtClean="0"/>
                        <a:t> 36 mg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0.001126</a:t>
                      </a:r>
                      <a:endParaRPr lang="en-US" dirty="0"/>
                    </a:p>
                  </a:txBody>
                  <a:tcPr/>
                </a:tc>
              </a:tr>
              <a:tr h="579442">
                <a:tc>
                  <a:txBody>
                    <a:bodyPr/>
                    <a:lstStyle/>
                    <a:p>
                      <a:r>
                        <a:rPr lang="en-US" dirty="0" smtClean="0"/>
                        <a:t> 45 mg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0.001451</a:t>
                      </a:r>
                      <a:endParaRPr lang="en-US" dirty="0"/>
                    </a:p>
                  </a:txBody>
                  <a:tcPr/>
                </a:tc>
              </a:tr>
              <a:tr h="579442">
                <a:tc>
                  <a:txBody>
                    <a:bodyPr/>
                    <a:lstStyle/>
                    <a:p>
                      <a:r>
                        <a:rPr lang="en-US" dirty="0" smtClean="0"/>
                        <a:t> 90</a:t>
                      </a:r>
                      <a:r>
                        <a:rPr lang="en-US" baseline="0" dirty="0" smtClean="0"/>
                        <a:t> mg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0.002903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14546" y="428604"/>
            <a:ext cx="188590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9600" b="1" cap="none" spc="0" dirty="0" smtClean="0">
                <a:ln/>
                <a:solidFill>
                  <a:schemeClr val="accent3"/>
                </a:solidFill>
                <a:effectLst/>
              </a:rPr>
              <a:t>Fe</a:t>
            </a:r>
            <a:endParaRPr lang="en-US" sz="96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14744" y="428604"/>
            <a:ext cx="84029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9600" b="1" cap="none" spc="0" dirty="0" smtClean="0">
                <a:ln/>
                <a:solidFill>
                  <a:schemeClr val="accent3"/>
                </a:solidFill>
                <a:effectLst/>
              </a:rPr>
              <a:t>P</a:t>
            </a:r>
            <a:endParaRPr lang="en-US" sz="2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57686" y="428604"/>
            <a:ext cx="122501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9600" b="1" dirty="0" smtClean="0">
                <a:ln/>
                <a:solidFill>
                  <a:schemeClr val="accent3"/>
                </a:solidFill>
              </a:rPr>
              <a:t>O</a:t>
            </a:r>
            <a:r>
              <a:rPr lang="en-US" sz="3200" b="1" dirty="0" smtClean="0">
                <a:ln/>
                <a:solidFill>
                  <a:schemeClr val="accent3"/>
                </a:solidFill>
              </a:rPr>
              <a:t>4</a:t>
            </a:r>
            <a:endParaRPr lang="en-US" sz="32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0449895"/>
              </p:ext>
            </p:extLst>
          </p:nvPr>
        </p:nvGraphicFramePr>
        <p:xfrm>
          <a:off x="4555038" y="4365104"/>
          <a:ext cx="3617362" cy="22621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8681"/>
                <a:gridCol w="1808681"/>
              </a:tblGrid>
              <a:tr h="7991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Phosphor</a:t>
                      </a:r>
                      <a:r>
                        <a:rPr lang="en-US" baseline="0" dirty="0" smtClean="0"/>
                        <a:t> Moles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Phosphor</a:t>
                      </a:r>
                      <a:r>
                        <a:rPr lang="en-US" baseline="0" dirty="0" smtClean="0"/>
                        <a:t>  (g)</a:t>
                      </a:r>
                      <a:r>
                        <a:rPr lang="en-US" dirty="0" smtClean="0"/>
                        <a:t>     </a:t>
                      </a:r>
                      <a:endParaRPr lang="en-US" dirty="0"/>
                    </a:p>
                  </a:txBody>
                  <a:tcPr/>
                </a:tc>
              </a:tr>
              <a:tr h="358283">
                <a:tc>
                  <a:txBody>
                    <a:bodyPr/>
                    <a:lstStyle/>
                    <a:p>
                      <a:r>
                        <a:rPr lang="en-US" dirty="0" smtClean="0"/>
                        <a:t>0.000563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</a:t>
                      </a:r>
                      <a:r>
                        <a:rPr lang="en-US" baseline="0" dirty="0" smtClean="0"/>
                        <a:t> 0.018</a:t>
                      </a:r>
                      <a:endParaRPr lang="en-US" dirty="0"/>
                    </a:p>
                  </a:txBody>
                  <a:tcPr/>
                </a:tc>
              </a:tr>
              <a:tr h="358283">
                <a:tc>
                  <a:txBody>
                    <a:bodyPr/>
                    <a:lstStyle/>
                    <a:p>
                      <a:r>
                        <a:rPr lang="en-US" dirty="0" smtClean="0"/>
                        <a:t> 0.001126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  0.036</a:t>
                      </a:r>
                      <a:endParaRPr lang="en-US" dirty="0"/>
                    </a:p>
                  </a:txBody>
                  <a:tcPr/>
                </a:tc>
              </a:tr>
              <a:tr h="358283">
                <a:tc>
                  <a:txBody>
                    <a:bodyPr/>
                    <a:lstStyle/>
                    <a:p>
                      <a:r>
                        <a:rPr lang="en-US" dirty="0" smtClean="0"/>
                        <a:t> 0.001451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0.045</a:t>
                      </a:r>
                      <a:endParaRPr lang="en-US" dirty="0"/>
                    </a:p>
                  </a:txBody>
                  <a:tcPr/>
                </a:tc>
              </a:tr>
              <a:tr h="358283">
                <a:tc>
                  <a:txBody>
                    <a:bodyPr/>
                    <a:lstStyle/>
                    <a:p>
                      <a:r>
                        <a:rPr lang="en-US" dirty="0" smtClean="0"/>
                        <a:t> 0.002903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0.090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7813586"/>
              </p:ext>
            </p:extLst>
          </p:nvPr>
        </p:nvGraphicFramePr>
        <p:xfrm>
          <a:off x="251520" y="4365105"/>
          <a:ext cx="3744416" cy="22426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208"/>
                <a:gridCol w="1872208"/>
              </a:tblGrid>
              <a:tr h="779565">
                <a:tc>
                  <a:txBody>
                    <a:bodyPr/>
                    <a:lstStyle/>
                    <a:p>
                      <a:r>
                        <a:rPr lang="en-US" dirty="0" smtClean="0"/>
                        <a:t>Iron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  (g)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Iron     Moles</a:t>
                      </a:r>
                      <a:endParaRPr lang="en-US" dirty="0"/>
                    </a:p>
                  </a:txBody>
                  <a:tcPr/>
                </a:tc>
              </a:tr>
              <a:tr h="363171">
                <a:tc>
                  <a:txBody>
                    <a:bodyPr/>
                    <a:lstStyle/>
                    <a:p>
                      <a:r>
                        <a:rPr lang="en-US" dirty="0" smtClean="0"/>
                        <a:t> 0.03144355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0.000563</a:t>
                      </a:r>
                      <a:endParaRPr lang="en-US" dirty="0"/>
                    </a:p>
                  </a:txBody>
                  <a:tcPr/>
                </a:tc>
              </a:tr>
              <a:tr h="363171">
                <a:tc>
                  <a:txBody>
                    <a:bodyPr/>
                    <a:lstStyle/>
                    <a:p>
                      <a:r>
                        <a:rPr lang="en-US" dirty="0" smtClean="0"/>
                        <a:t> 0.0628871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0.001126</a:t>
                      </a:r>
                      <a:endParaRPr lang="en-US" dirty="0"/>
                    </a:p>
                  </a:txBody>
                  <a:tcPr/>
                </a:tc>
              </a:tr>
              <a:tr h="363171">
                <a:tc>
                  <a:txBody>
                    <a:bodyPr/>
                    <a:lstStyle/>
                    <a:p>
                      <a:r>
                        <a:rPr lang="en-US" dirty="0" smtClean="0"/>
                        <a:t> 0.08103835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0.001451</a:t>
                      </a:r>
                      <a:endParaRPr lang="en-US" dirty="0"/>
                    </a:p>
                  </a:txBody>
                  <a:tcPr/>
                </a:tc>
              </a:tr>
              <a:tr h="363171">
                <a:tc>
                  <a:txBody>
                    <a:bodyPr/>
                    <a:lstStyle/>
                    <a:p>
                      <a:r>
                        <a:rPr lang="en-US" dirty="0" smtClean="0"/>
                        <a:t> 0.16213255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0.002903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74838E-6 L 0.20539 0.2703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00" y="13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74838E-6 L -0.16024 0.2599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00" y="13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Experiments 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84" y="4143380"/>
            <a:ext cx="3647362" cy="2399048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28382"/>
            <a:ext cx="3312368" cy="22286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128383"/>
            <a:ext cx="3384376" cy="222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75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1976</TotalTime>
  <Words>239</Words>
  <Application>Microsoft Office PowerPoint</Application>
  <PresentationFormat>On-screen Show (4:3)</PresentationFormat>
  <Paragraphs>97</Paragraphs>
  <Slides>13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Adjacency</vt:lpstr>
      <vt:lpstr>Equation</vt:lpstr>
      <vt:lpstr>Reporter : Lasha Targamadze  </vt:lpstr>
      <vt:lpstr>           Plan </vt:lpstr>
      <vt:lpstr>    Theoretical Model       Corrosion in general</vt:lpstr>
      <vt:lpstr>Corrosion on molecular level</vt:lpstr>
      <vt:lpstr>Chemical  components of cola </vt:lpstr>
      <vt:lpstr>Chemical reaction with cola </vt:lpstr>
      <vt:lpstr>Cola and phosphor</vt:lpstr>
      <vt:lpstr>PowerPoint Presentation</vt:lpstr>
      <vt:lpstr>Experiments  </vt:lpstr>
      <vt:lpstr>PowerPoint Presentation</vt:lpstr>
      <vt:lpstr>Experiment Results and  Theory </vt:lpstr>
      <vt:lpstr>Conclusion </vt:lpstr>
      <vt:lpstr>Thanks for your                   attention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</dc:creator>
  <cp:lastModifiedBy>David</cp:lastModifiedBy>
  <cp:revision>68</cp:revision>
  <dcterms:created xsi:type="dcterms:W3CDTF">2016-06-10T15:02:55Z</dcterms:created>
  <dcterms:modified xsi:type="dcterms:W3CDTF">2016-07-14T19:49:17Z</dcterms:modified>
</cp:coreProperties>
</file>