
<file path=[Content_Types].xml><?xml version="1.0" encoding="utf-8"?>
<Types xmlns="http://schemas.openxmlformats.org/package/2006/content-types">
  <Default Extension="png" ContentType="image/png"/>
  <Default Extension="jpeg" ContentType="image/jpeg"/>
  <Default Extension="3gp" ContentType="video/unknown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17"/>
  </p:notesMasterIdLst>
  <p:sldIdLst>
    <p:sldId id="256" r:id="rId2"/>
    <p:sldId id="257" r:id="rId3"/>
    <p:sldId id="258" r:id="rId4"/>
    <p:sldId id="272" r:id="rId5"/>
    <p:sldId id="264" r:id="rId6"/>
    <p:sldId id="270" r:id="rId7"/>
    <p:sldId id="261" r:id="rId8"/>
    <p:sldId id="260" r:id="rId9"/>
    <p:sldId id="265" r:id="rId10"/>
    <p:sldId id="259" r:id="rId11"/>
    <p:sldId id="266" r:id="rId12"/>
    <p:sldId id="262" r:id="rId13"/>
    <p:sldId id="268" r:id="rId14"/>
    <p:sldId id="271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2" autoAdjust="0"/>
    <p:restoredTop sz="81583" autoAdjust="0"/>
  </p:normalViewPr>
  <p:slideViewPr>
    <p:cSldViewPr>
      <p:cViewPr varScale="1">
        <p:scale>
          <a:sx n="72" d="100"/>
          <a:sy n="72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nadi\Desktop\kamateli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nadi\Desktop\kamateli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nadi\Desktop\kamateli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nadi\Desktop\kamateli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nadi\Desktop\kamateli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nadi\Desktop\kamateli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Sheet1!$I$12:$I$16</c:f>
              <c:numCache>
                <c:formatCode>General</c:formatCode>
                <c:ptCount val="5"/>
                <c:pt idx="0">
                  <c:v>6.6</c:v>
                </c:pt>
                <c:pt idx="1">
                  <c:v>8</c:v>
                </c:pt>
                <c:pt idx="2">
                  <c:v>9.3000000000000007</c:v>
                </c:pt>
                <c:pt idx="3">
                  <c:v>11.6</c:v>
                </c:pt>
                <c:pt idx="4">
                  <c:v>16.399999999999999</c:v>
                </c:pt>
              </c:numCache>
            </c:numRef>
          </c:xVal>
          <c:yVal>
            <c:numRef>
              <c:f>Sheet1!$O$12:$O$16</c:f>
              <c:numCache>
                <c:formatCode>General</c:formatCode>
                <c:ptCount val="5"/>
                <c:pt idx="0">
                  <c:v>0.88</c:v>
                </c:pt>
                <c:pt idx="1">
                  <c:v>0.59</c:v>
                </c:pt>
                <c:pt idx="2">
                  <c:v>0.32</c:v>
                </c:pt>
                <c:pt idx="3">
                  <c:v>0.26</c:v>
                </c:pt>
                <c:pt idx="4">
                  <c:v>7.0000000000000007E-2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278144"/>
        <c:axId val="86280064"/>
      </c:scatterChart>
      <c:valAx>
        <c:axId val="86278144"/>
        <c:scaling>
          <c:orientation val="minMax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h, mm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280064"/>
        <c:crosses val="autoZero"/>
        <c:crossBetween val="midCat"/>
      </c:valAx>
      <c:valAx>
        <c:axId val="8628006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278144"/>
        <c:crosses val="autoZero"/>
        <c:crossBetween val="midCat"/>
      </c:valAx>
      <c:spPr>
        <a:solidFill>
          <a:schemeClr val="accent2">
            <a:lumMod val="40000"/>
            <a:lumOff val="60000"/>
          </a:schemeClr>
        </a:solidFill>
        <a:ln w="15875" cap="flat" cmpd="sng" algn="ctr">
          <a:solidFill>
            <a:schemeClr val="accent2">
              <a:shade val="75000"/>
              <a:satMod val="125000"/>
              <a:lumMod val="75000"/>
            </a:schemeClr>
          </a:solidFill>
          <a:prstDash val="solid"/>
        </a:ln>
        <a:effectLst/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Sheet1!$I$12:$I$16</c:f>
              <c:numCache>
                <c:formatCode>General</c:formatCode>
                <c:ptCount val="5"/>
                <c:pt idx="0">
                  <c:v>6.6</c:v>
                </c:pt>
                <c:pt idx="1">
                  <c:v>8</c:v>
                </c:pt>
                <c:pt idx="2">
                  <c:v>9.3000000000000007</c:v>
                </c:pt>
                <c:pt idx="3">
                  <c:v>11.6</c:v>
                </c:pt>
                <c:pt idx="4">
                  <c:v>16.399999999999999</c:v>
                </c:pt>
              </c:numCache>
            </c:numRef>
          </c:xVal>
          <c:yVal>
            <c:numRef>
              <c:f>Sheet1!$J$12:$J$16</c:f>
              <c:numCache>
                <c:formatCode>General</c:formatCode>
                <c:ptCount val="5"/>
                <c:pt idx="0">
                  <c:v>0.01</c:v>
                </c:pt>
                <c:pt idx="1">
                  <c:v>0.02</c:v>
                </c:pt>
                <c:pt idx="2">
                  <c:v>0.05</c:v>
                </c:pt>
                <c:pt idx="3">
                  <c:v>0.15</c:v>
                </c:pt>
                <c:pt idx="4">
                  <c:v>0.3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291968"/>
        <c:axId val="86293888"/>
      </c:scatterChart>
      <c:valAx>
        <c:axId val="86291968"/>
        <c:scaling>
          <c:orientation val="minMax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h, mm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293888"/>
        <c:crosses val="autoZero"/>
        <c:crossBetween val="midCat"/>
      </c:valAx>
      <c:valAx>
        <c:axId val="8629388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291968"/>
        <c:crosses val="autoZero"/>
        <c:crossBetween val="midCat"/>
      </c:valAx>
      <c:spPr>
        <a:solidFill>
          <a:schemeClr val="accent1">
            <a:lumMod val="40000"/>
            <a:lumOff val="60000"/>
          </a:scheme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44748353824193"/>
          <c:y val="9.5959595959595953E-2"/>
          <c:w val="0.79850877192982461"/>
          <c:h val="0.7172727272727272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Sheet1!$I$12:$I$16</c:f>
              <c:numCache>
                <c:formatCode>General</c:formatCode>
                <c:ptCount val="5"/>
                <c:pt idx="0">
                  <c:v>6.6</c:v>
                </c:pt>
                <c:pt idx="1">
                  <c:v>8</c:v>
                </c:pt>
                <c:pt idx="2">
                  <c:v>9.3000000000000007</c:v>
                </c:pt>
                <c:pt idx="3">
                  <c:v>11.6</c:v>
                </c:pt>
                <c:pt idx="4">
                  <c:v>16.399999999999999</c:v>
                </c:pt>
              </c:numCache>
            </c:numRef>
          </c:xVal>
          <c:yVal>
            <c:numRef>
              <c:f>Sheet1!$N$12:$N$16</c:f>
              <c:numCache>
                <c:formatCode>General</c:formatCode>
                <c:ptCount val="5"/>
                <c:pt idx="0">
                  <c:v>0.01</c:v>
                </c:pt>
                <c:pt idx="1">
                  <c:v>0.13</c:v>
                </c:pt>
                <c:pt idx="2">
                  <c:v>0.16</c:v>
                </c:pt>
                <c:pt idx="3">
                  <c:v>0.11</c:v>
                </c:pt>
                <c:pt idx="4">
                  <c:v>0.17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876032"/>
        <c:axId val="32877952"/>
      </c:scatterChart>
      <c:valAx>
        <c:axId val="32876032"/>
        <c:scaling>
          <c:orientation val="minMax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h, mm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2877952"/>
        <c:crosses val="autoZero"/>
        <c:crossBetween val="midCat"/>
      </c:valAx>
      <c:valAx>
        <c:axId val="3287795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2876032"/>
        <c:crosses val="autoZero"/>
        <c:crossBetween val="midCat"/>
      </c:valAx>
      <c:spPr>
        <a:solidFill>
          <a:schemeClr val="accent5">
            <a:lumMod val="60000"/>
            <a:lumOff val="40000"/>
          </a:scheme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Sheet1!$I$12:$I$16</c:f>
              <c:numCache>
                <c:formatCode>General</c:formatCode>
                <c:ptCount val="5"/>
                <c:pt idx="0">
                  <c:v>6.6</c:v>
                </c:pt>
                <c:pt idx="1">
                  <c:v>8</c:v>
                </c:pt>
                <c:pt idx="2">
                  <c:v>9.3000000000000007</c:v>
                </c:pt>
                <c:pt idx="3">
                  <c:v>11.6</c:v>
                </c:pt>
                <c:pt idx="4">
                  <c:v>16.399999999999999</c:v>
                </c:pt>
              </c:numCache>
            </c:numRef>
          </c:xVal>
          <c:yVal>
            <c:numRef>
              <c:f>Sheet1!$M$12:$M$16</c:f>
              <c:numCache>
                <c:formatCode>General</c:formatCode>
                <c:ptCount val="5"/>
                <c:pt idx="0">
                  <c:v>0.02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232064"/>
        <c:axId val="86234240"/>
      </c:scatterChart>
      <c:valAx>
        <c:axId val="86232064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accent4"/>
              </a:solidFill>
              <a:prstDash val="solid"/>
            </a:ln>
            <a:effectLst/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h, mm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234240"/>
        <c:crosses val="autoZero"/>
        <c:crossBetween val="midCat"/>
      </c:valAx>
      <c:valAx>
        <c:axId val="86234240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232064"/>
        <c:crosses val="autoZero"/>
        <c:crossBetween val="midCat"/>
      </c:valAx>
      <c:spPr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Sheet1!$I$12:$I$16</c:f>
              <c:numCache>
                <c:formatCode>General</c:formatCode>
                <c:ptCount val="5"/>
                <c:pt idx="0">
                  <c:v>6.6</c:v>
                </c:pt>
                <c:pt idx="1">
                  <c:v>8</c:v>
                </c:pt>
                <c:pt idx="2">
                  <c:v>9.3000000000000007</c:v>
                </c:pt>
                <c:pt idx="3">
                  <c:v>11.6</c:v>
                </c:pt>
                <c:pt idx="4">
                  <c:v>16.399999999999999</c:v>
                </c:pt>
              </c:numCache>
            </c:numRef>
          </c:xVal>
          <c:yVal>
            <c:numRef>
              <c:f>Sheet1!$L$12:$L$16</c:f>
              <c:numCache>
                <c:formatCode>General</c:formatCode>
                <c:ptCount val="5"/>
                <c:pt idx="0">
                  <c:v>0.06</c:v>
                </c:pt>
                <c:pt idx="1">
                  <c:v>0.05</c:v>
                </c:pt>
                <c:pt idx="2">
                  <c:v>0.16</c:v>
                </c:pt>
                <c:pt idx="3">
                  <c:v>0.09</c:v>
                </c:pt>
                <c:pt idx="4">
                  <c:v>0.17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639360"/>
        <c:axId val="86641280"/>
      </c:scatterChart>
      <c:valAx>
        <c:axId val="86639360"/>
        <c:scaling>
          <c:orientation val="minMax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h, mm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641280"/>
        <c:crosses val="autoZero"/>
        <c:crossBetween val="midCat"/>
      </c:valAx>
      <c:valAx>
        <c:axId val="86641280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639360"/>
        <c:crosses val="autoZero"/>
        <c:crossBetween val="midCat"/>
      </c:valAx>
      <c:spPr>
        <a:solidFill>
          <a:schemeClr val="accent5">
            <a:lumMod val="60000"/>
            <a:lumOff val="40000"/>
          </a:scheme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Sheet1!$I$12:$I$16</c:f>
              <c:numCache>
                <c:formatCode>General</c:formatCode>
                <c:ptCount val="5"/>
                <c:pt idx="0">
                  <c:v>6.6</c:v>
                </c:pt>
                <c:pt idx="1">
                  <c:v>8</c:v>
                </c:pt>
                <c:pt idx="2">
                  <c:v>9.3000000000000007</c:v>
                </c:pt>
                <c:pt idx="3">
                  <c:v>11.6</c:v>
                </c:pt>
                <c:pt idx="4">
                  <c:v>16.399999999999999</c:v>
                </c:pt>
              </c:numCache>
            </c:numRef>
          </c:xVal>
          <c:yVal>
            <c:numRef>
              <c:f>Sheet1!$K$12:$K$16</c:f>
              <c:numCache>
                <c:formatCode>General</c:formatCode>
                <c:ptCount val="5"/>
                <c:pt idx="0">
                  <c:v>0.02</c:v>
                </c:pt>
                <c:pt idx="1">
                  <c:v>0.16</c:v>
                </c:pt>
                <c:pt idx="2">
                  <c:v>0.21</c:v>
                </c:pt>
                <c:pt idx="3">
                  <c:v>0.24</c:v>
                </c:pt>
                <c:pt idx="4">
                  <c:v>0.13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669568"/>
        <c:axId val="86675840"/>
      </c:scatterChart>
      <c:valAx>
        <c:axId val="86669568"/>
        <c:scaling>
          <c:orientation val="minMax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h, mm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675840"/>
        <c:crosses val="autoZero"/>
        <c:crossBetween val="midCat"/>
      </c:valAx>
      <c:valAx>
        <c:axId val="86675840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669568"/>
        <c:crosses val="autoZero"/>
        <c:crossBetween val="midCat"/>
      </c:valAx>
      <c:spPr>
        <a:solidFill>
          <a:schemeClr val="accent5">
            <a:lumMod val="60000"/>
            <a:lumOff val="40000"/>
          </a:scheme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B0AE0-9A4D-4E62-B4A7-018237019DD8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55DA9-8811-41AC-BC97-4B635104A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83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55DA9-8811-41AC-BC97-4B635104AE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7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55DA9-8811-41AC-BC97-4B635104AE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51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55DA9-8811-41AC-BC97-4B635104AE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77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55DA9-8811-41AC-BC97-4B635104AE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82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55DA9-8811-41AC-BC97-4B635104AE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58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55DA9-8811-41AC-BC97-4B635104AE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36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55DA9-8811-41AC-BC97-4B635104AE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78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55DA9-8811-41AC-BC97-4B635104AE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55DA9-8811-41AC-BC97-4B635104AE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38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55DA9-8811-41AC-BC97-4B635104AE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24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55DA9-8811-41AC-BC97-4B635104AE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52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" indent="0">
                  <a:buNone/>
                </a:pPr>
                <a:endParaRPr lang="en-US" sz="120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" indent="0">
                  <a:buNone/>
                </a:pPr>
                <a:r>
                  <a:rPr lang="en-US" dirty="0" smtClean="0"/>
                  <a:t>Yes, it depends on.</a:t>
                </a:r>
                <a:r>
                  <a:rPr lang="en-US" baseline="0" dirty="0" smtClean="0"/>
                  <a:t> </a:t>
                </a:r>
                <a:r>
                  <a:rPr lang="en-US" dirty="0" smtClean="0"/>
                  <a:t>In ideal case when the</a:t>
                </a:r>
                <a:r>
                  <a:rPr lang="en-US" baseline="0" dirty="0" smtClean="0"/>
                  <a:t> result is changing from low height center raised by at least </a:t>
                </a:r>
                <a:r>
                  <a:rPr lang="en-US" sz="1200" i="0" smtClean="0">
                    <a:latin typeface="Cambria Math"/>
                    <a:ea typeface="Cambria Math"/>
                  </a:rPr>
                  <a:t>𝑎(</a:t>
                </a:r>
                <a:r>
                  <a:rPr lang="en-US" sz="1200" i="0">
                    <a:latin typeface="Cambria Math"/>
                    <a:ea typeface="Cambria Math"/>
                  </a:rPr>
                  <a:t>√2−1)</a:t>
                </a:r>
                <a:r>
                  <a:rPr lang="en-US" sz="1200" dirty="0" smtClean="0"/>
                  <a:t> if the edge is 2a. </a:t>
                </a:r>
                <a:endParaRPr lang="en-US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55DA9-8811-41AC-BC97-4B635104AE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9" Type="http://schemas.openxmlformats.org/officeDocument/2006/relationships/image" Target="../media/image1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0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ment_of_inertia" TargetMode="External"/><Relationship Id="rId2" Type="http://schemas.openxmlformats.org/officeDocument/2006/relationships/hyperlink" Target="https://en.wikipedia.org/wiki/Rotational_energy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124200" y="5257800"/>
            <a:ext cx="5637010" cy="882119"/>
          </a:xfrm>
        </p:spPr>
        <p:txBody>
          <a:bodyPr/>
          <a:lstStyle/>
          <a:p>
            <a:pPr algn="r"/>
            <a:r>
              <a:rPr lang="en-US" dirty="0" smtClean="0"/>
              <a:t>Reporter: </a:t>
            </a:r>
            <a:r>
              <a:rPr lang="en-US" dirty="0" err="1" smtClean="0"/>
              <a:t>Gvantsa</a:t>
            </a:r>
            <a:r>
              <a:rPr lang="en-US" dirty="0" smtClean="0"/>
              <a:t> </a:t>
            </a:r>
            <a:r>
              <a:rPr lang="en-US" dirty="0" err="1" smtClean="0"/>
              <a:t>Margvelashvili</a:t>
            </a:r>
            <a:endParaRPr lang="en-US" dirty="0" smtClean="0"/>
          </a:p>
          <a:p>
            <a:pPr algn="r"/>
            <a:r>
              <a:rPr lang="en-US" dirty="0" smtClean="0"/>
              <a:t>Team: Georgia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400" y="220980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n-US" dirty="0" smtClean="0"/>
              <a:t>Dice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75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5818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Theoretical model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9359756">
            <a:off x="275357" y="1767992"/>
            <a:ext cx="1075397" cy="80153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2a</a:t>
            </a:r>
            <a:endParaRPr lang="en-US" sz="3600" dirty="0">
              <a:ln w="17780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835" flipV="1">
            <a:off x="741012" y="2101875"/>
            <a:ext cx="1701817" cy="1723626"/>
          </a:xfr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5944" flipV="1">
            <a:off x="632727" y="2168250"/>
            <a:ext cx="1701817" cy="1723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5029200" y="4345626"/>
                <a:ext cx="30480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0000" lnSpcReduction="20000"/>
              </a:bodyPr>
              <a:lstStyle>
                <a:lvl1pPr marL="22860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2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89888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64208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6596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8600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87752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§"/>
                </a:pPr>
                <a:endParaRPr lang="en-US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4572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8000" b="0" i="1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8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8000" b="0" i="1" smtClean="0">
                          <a:latin typeface="Cambria Math"/>
                        </a:rPr>
                        <m:t>∗</m:t>
                      </m:r>
                      <m:r>
                        <a:rPr lang="en-US" sz="8000" b="0" i="1" smtClean="0">
                          <a:latin typeface="Cambria Math"/>
                        </a:rPr>
                        <m:t>𝑐</m:t>
                      </m:r>
                      <m:r>
                        <a:rPr lang="en-US" sz="8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8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8000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8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8000" dirty="0" smtClean="0"/>
              </a:p>
              <a:p>
                <a:pPr marL="45720" indent="0">
                  <a:buFont typeface="Georgia" pitchFamily="18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4345626"/>
                <a:ext cx="3048000" cy="11430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457200" y="4225254"/>
                <a:ext cx="38100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2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89888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64208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6596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8600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87752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≥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lang="en-US" sz="28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800" b="0" dirty="0" smtClean="0">
                  <a:ea typeface="Cambria Math"/>
                </a:endParaRPr>
              </a:p>
              <a:p>
                <a:pPr marL="45720" indent="0">
                  <a:buNone/>
                </a:pPr>
                <a:endParaRPr lang="en-US" sz="2800" b="0" dirty="0" smtClean="0">
                  <a:ea typeface="Cambria Math"/>
                </a:endParaRPr>
              </a:p>
              <a:p>
                <a:pPr marL="4572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latin typeface="Cambria Math"/>
                          <a:ea typeface="Cambria Math"/>
                        </a:rPr>
                        <m:t>≥</m:t>
                      </m:r>
                      <m:f>
                        <m:fPr>
                          <m:ctrlPr>
                            <a:rPr lang="en-US" sz="28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𝑎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800" dirty="0" smtClean="0"/>
              </a:p>
              <a:p>
                <a:pPr marL="45720" indent="0">
                  <a:buNone/>
                </a:pPr>
                <a:endParaRPr lang="en-US" sz="2800" dirty="0" smtClean="0"/>
              </a:p>
              <a:p>
                <a:pPr marL="45720" indent="0">
                  <a:buFont typeface="Georgia" pitchFamily="18" charset="0"/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225254"/>
                <a:ext cx="3810000" cy="1143000"/>
              </a:xfrm>
              <a:prstGeom prst="rect">
                <a:avLst/>
              </a:prstGeom>
              <a:blipFill rotWithShape="1">
                <a:blip r:embed="rId9"/>
                <a:stretch>
                  <a:fillRect b="-79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743200" y="1992599"/>
                <a:ext cx="2102691" cy="642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2</m:t>
                          </m:r>
                        </m:e>
                      </m:rad>
                      <m:r>
                        <a:rPr lang="en-US" sz="3200" i="1">
                          <a:latin typeface="Cambria Math"/>
                          <a:ea typeface="Cambria Math"/>
                        </a:rPr>
                        <m:t>−1)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992599"/>
                <a:ext cx="2102691" cy="64286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6" y="2131106"/>
            <a:ext cx="2410184" cy="229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0772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Calculating c </a:t>
            </a:r>
            <a:endParaRPr lang="en-US" dirty="0"/>
          </a:p>
        </p:txBody>
      </p:sp>
      <p:pic>
        <p:nvPicPr>
          <p:cNvPr id="4" name="20160714_200014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-1116970" y="2780491"/>
            <a:ext cx="5105401" cy="287146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2819400" y="1862667"/>
                <a:ext cx="5277556" cy="4876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2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89888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64208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6596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8600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87752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" indent="0">
                  <a:buFont typeface="Georgia" pitchFamily="18" charset="0"/>
                  <a:buNone/>
                </a:pPr>
                <a:r>
                  <a:rPr lang="en-US" sz="3200" dirty="0" smtClean="0"/>
                  <a:t>Before overthrow dice has Potential Energy -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/>
                      </a:rPr>
                      <m:t>𝑚𝑔</m:t>
                    </m:r>
                    <m:sSub>
                      <m:sSubPr>
                        <m:ctrlPr>
                          <a:rPr lang="en-US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sz="320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3200" dirty="0" smtClean="0"/>
              </a:p>
              <a:p>
                <a:pPr marL="45720" indent="0">
                  <a:buNone/>
                </a:pPr>
                <a:r>
                  <a:rPr lang="en-US" sz="3200" dirty="0" smtClean="0"/>
                  <a:t>Then it has -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𝑚𝑔h</m:t>
                    </m:r>
                    <m:r>
                      <a:rPr lang="en-US" sz="3200" i="1">
                        <a:latin typeface="Cambria Math"/>
                      </a:rPr>
                      <m:t>++</m:t>
                    </m:r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/>
                              </a:rPr>
                              <m:t>𝑤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1</m:t>
                            </m:r>
                          </m:e>
                          <m:sub/>
                          <m:sup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3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/>
                              </a:rPr>
                              <m:t>𝑤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e>
                          <m:sub/>
                          <m:sup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3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 smtClean="0"/>
              </a:p>
              <a:p>
                <a:pPr marL="45720" indent="0">
                  <a:buFont typeface="Georgia" pitchFamily="18" charset="0"/>
                  <a:buNone/>
                </a:pPr>
                <a:endParaRPr lang="en-US" sz="3200" dirty="0" smtClean="0"/>
              </a:p>
              <a:p>
                <a:pPr marL="45720" indent="0">
                  <a:buFont typeface="Georgia" pitchFamily="18" charset="0"/>
                  <a:buNone/>
                </a:pPr>
                <a:r>
                  <a:rPr lang="en-US" sz="3200" dirty="0" smtClean="0"/>
                  <a:t>C=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𝑚𝑔h</m:t>
                        </m:r>
                        <m:r>
                          <a:rPr lang="en-US" sz="32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320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 smtClean="0">
                                    <a:latin typeface="Cambria Math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320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320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3200" i="1" smtClean="0">
                                    <a:latin typeface="Cambria Math"/>
                                  </a:rPr>
                                  <m:t>𝑤</m:t>
                                </m:r>
                                <m:r>
                                  <a:rPr lang="en-US" sz="32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sub/>
                              <m:sup>
                                <m:r>
                                  <a:rPr lang="en-US" sz="320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3200" i="1" smtClean="0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320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320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𝑤</m:t>
                                </m:r>
                                <m:r>
                                  <a:rPr lang="en-US" sz="320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  <m:sub/>
                              <m:sup>
                                <m:r>
                                  <a:rPr lang="en-US" sz="3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32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𝑚𝑔</m:t>
                        </m:r>
                        <m:sSub>
                          <m:sSub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en-US" sz="32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62667"/>
                <a:ext cx="5277556" cy="4876800"/>
              </a:xfrm>
              <a:prstGeom prst="rect">
                <a:avLst/>
              </a:prstGeom>
              <a:blipFill rotWithShape="1">
                <a:blip r:embed="rId6"/>
                <a:stretch>
                  <a:fillRect l="-2081" t="-1625" r="-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own Arrow 5"/>
          <p:cNvSpPr/>
          <p:nvPr/>
        </p:nvSpPr>
        <p:spPr>
          <a:xfrm>
            <a:off x="4191000" y="4301067"/>
            <a:ext cx="4572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858000" y="3598271"/>
                <a:ext cx="2057401" cy="193899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𝑤</m:t>
                    </m:r>
                    <m:r>
                      <a:rPr lang="en-US" sz="200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 smtClean="0"/>
                  <a:t>- </a:t>
                </a:r>
                <a:r>
                  <a:rPr lang="en-US" sz="2000" dirty="0"/>
                  <a:t>the angular </a:t>
                </a:r>
                <a:r>
                  <a:rPr lang="en-US" sz="2000" dirty="0" smtClean="0"/>
                  <a:t>velocity</a:t>
                </a:r>
              </a:p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𝐼</m:t>
                    </m:r>
                    <m:r>
                      <a:rPr lang="en-US" sz="20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 smtClean="0"/>
                  <a:t>- the </a:t>
                </a:r>
                <a:r>
                  <a:rPr lang="en-US" sz="2000" dirty="0"/>
                  <a:t>moment of inertia around the axis of rotation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3598271"/>
                <a:ext cx="2057401" cy="1938992"/>
              </a:xfrm>
              <a:prstGeom prst="rect">
                <a:avLst/>
              </a:prstGeom>
              <a:blipFill rotWithShape="1">
                <a:blip r:embed="rId7"/>
                <a:stretch>
                  <a:fillRect l="-2959" t="-1887" r="-2367" b="-4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24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083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1828800"/>
            <a:ext cx="10166417" cy="380310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07783" y="1295400"/>
                <a:ext cx="1856406" cy="424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783" y="1295400"/>
                <a:ext cx="1856406" cy="42421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98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95400" y="2286000"/>
            <a:ext cx="6400800" cy="347472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Critical Height was calculated</a:t>
            </a:r>
          </a:p>
          <a:p>
            <a:pPr lvl="1"/>
            <a:r>
              <a:rPr lang="en-US" sz="2800" dirty="0" smtClean="0"/>
              <a:t>Experimental method</a:t>
            </a:r>
          </a:p>
          <a:p>
            <a:pPr lvl="1"/>
            <a:r>
              <a:rPr lang="en-US" sz="2800" dirty="0" smtClean="0"/>
              <a:t>Theoretical model</a:t>
            </a:r>
          </a:p>
          <a:p>
            <a:pPr marL="228600" lvl="1"/>
            <a:r>
              <a:rPr lang="en-US" sz="2800" dirty="0"/>
              <a:t>Results depending on different size dice</a:t>
            </a:r>
          </a:p>
          <a:p>
            <a:r>
              <a:rPr lang="en-US" sz="2800" dirty="0" smtClean="0"/>
              <a:t>Experiments and theoretical method were compared</a:t>
            </a:r>
          </a:p>
          <a:p>
            <a:pPr marL="4572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227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97547" y="2212590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en.wikipedia.org/wiki/Rotational_energy</a:t>
            </a:r>
            <a:endParaRPr lang="en-US" dirty="0" smtClean="0"/>
          </a:p>
          <a:p>
            <a:pPr marL="4572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en.wikipedia.org/wiki/Moment_of_inertia</a:t>
            </a:r>
            <a:endParaRPr lang="en-US" dirty="0" smtClean="0"/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5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43840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Thanks for attention!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8382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Problem </a:t>
            </a:r>
            <a:r>
              <a:rPr lang="ru-RU" dirty="0" smtClean="0"/>
              <a:t>№</a:t>
            </a:r>
            <a:r>
              <a:rPr lang="en-US" dirty="0" smtClean="0"/>
              <a:t>6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19200" y="2438400"/>
            <a:ext cx="6781800" cy="3657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200" dirty="0" smtClean="0"/>
              <a:t>In many games, dice are thrown to obtain random results. How does the results of a die roll depend on its height above a table, if the dies is released at zero initial speed?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237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95400" y="1828800"/>
            <a:ext cx="6400800" cy="3474720"/>
          </a:xfrm>
          <a:ln>
            <a:noFill/>
          </a:ln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Experiments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Critical Height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Different size dice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Theoretical </a:t>
            </a:r>
            <a:r>
              <a:rPr lang="en-US" dirty="0"/>
              <a:t>model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Critical </a:t>
            </a:r>
            <a:r>
              <a:rPr lang="en-US" dirty="0" smtClean="0"/>
              <a:t>height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Comparison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Conclusion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4191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Dice</a:t>
            </a:r>
            <a:endParaRPr lang="en-US" sz="4800" dirty="0"/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4114800"/>
            <a:ext cx="4876800" cy="27432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4876800" cy="2743200"/>
          </a:xfrm>
        </p:spPr>
      </p:pic>
    </p:spTree>
    <p:extLst>
      <p:ext uri="{BB962C8B-B14F-4D97-AF65-F5344CB8AC3E}">
        <p14:creationId xmlns:p14="http://schemas.microsoft.com/office/powerpoint/2010/main" val="14401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4518377" cy="2541587"/>
          </a:xfrm>
        </p:spPr>
      </p:pic>
      <p:pic>
        <p:nvPicPr>
          <p:cNvPr id="6" name="k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962400"/>
            <a:ext cx="4648200" cy="261431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819400" y="228600"/>
            <a:ext cx="11582400" cy="11430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E</a:t>
            </a:r>
            <a:r>
              <a:rPr lang="en-US" sz="4000" dirty="0" smtClean="0"/>
              <a:t>lectric magnet and dice with metal (experiment)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6965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2514600"/>
            <a:ext cx="9751741" cy="35052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76" y="299814"/>
            <a:ext cx="328658" cy="319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76" y="914400"/>
            <a:ext cx="328658" cy="319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76" y="1600200"/>
            <a:ext cx="328658" cy="31913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35050" y="958534"/>
            <a:ext cx="2438400" cy="377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9600" dirty="0" smtClean="0"/>
              <a:t>Side faces</a:t>
            </a:r>
          </a:p>
          <a:p>
            <a:pPr marL="45720" indent="0">
              <a:buFont typeface="Georgia" pitchFamily="18" charset="0"/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10366" y="1600200"/>
            <a:ext cx="1828247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9600" dirty="0" smtClean="0"/>
              <a:t>Lower face</a:t>
            </a:r>
          </a:p>
          <a:p>
            <a:pPr marL="45720" indent="0">
              <a:buFont typeface="Georgia" pitchFamily="18" charset="0"/>
              <a:buNone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83796" y="85546"/>
            <a:ext cx="1849451" cy="533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45720" indent="0">
              <a:buNone/>
            </a:pPr>
            <a:r>
              <a:rPr lang="en-US" sz="9600" dirty="0" smtClean="0"/>
              <a:t>Upper face</a:t>
            </a:r>
          </a:p>
          <a:p>
            <a:pPr marL="45720" indent="0">
              <a:buFont typeface="Georgia" pitchFamily="18" charset="0"/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3657600" y="1932580"/>
                <a:ext cx="2362200" cy="5262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22860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2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89888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64208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6596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86000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87752" indent="-18288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Char char="*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9600" b="0" i="1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96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en-US" sz="9600" b="0" i="1" smtClean="0">
                          <a:latin typeface="Cambria Math"/>
                        </a:rPr>
                        <m:t>(</m:t>
                      </m:r>
                      <m:r>
                        <a:rPr lang="en-US" sz="9600" b="0" i="1" smtClean="0">
                          <a:latin typeface="Cambria Math"/>
                        </a:rPr>
                        <m:t>𝑝</m:t>
                      </m:r>
                      <m:r>
                        <a:rPr lang="en-US" sz="96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9600" dirty="0" smtClean="0"/>
              </a:p>
              <a:p>
                <a:pPr marL="45720" indent="0">
                  <a:buFont typeface="Georgia" pitchFamily="18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1932580"/>
                <a:ext cx="2362200" cy="52623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797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4893843"/>
              </p:ext>
            </p:extLst>
          </p:nvPr>
        </p:nvGraphicFramePr>
        <p:xfrm>
          <a:off x="990600" y="381000"/>
          <a:ext cx="58674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182942"/>
              </p:ext>
            </p:extLst>
          </p:nvPr>
        </p:nvGraphicFramePr>
        <p:xfrm>
          <a:off x="1066800" y="3200400"/>
          <a:ext cx="55626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295400"/>
            <a:ext cx="333421" cy="32865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087153" y="1295400"/>
            <a:ext cx="1275335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 marL="45720" indent="0">
              <a:buNone/>
            </a:pPr>
            <a:r>
              <a:rPr lang="en-US" sz="9600" dirty="0" smtClean="0"/>
              <a:t>Upper face</a:t>
            </a:r>
          </a:p>
          <a:p>
            <a:pPr marL="45720" indent="0">
              <a:buFont typeface="Georgia" pitchFamily="18" charset="0"/>
              <a:buNone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87153" y="4495800"/>
            <a:ext cx="1275335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 marL="45720" indent="0">
              <a:buNone/>
            </a:pPr>
            <a:r>
              <a:rPr lang="en-US" sz="9600" dirty="0" smtClean="0"/>
              <a:t>Lower face</a:t>
            </a:r>
          </a:p>
          <a:p>
            <a:pPr marL="45720" indent="0">
              <a:buFont typeface="Georgia" pitchFamily="18" charset="0"/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72" y="4495800"/>
            <a:ext cx="328659" cy="3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7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117502"/>
              </p:ext>
            </p:extLst>
          </p:nvPr>
        </p:nvGraphicFramePr>
        <p:xfrm>
          <a:off x="25758" y="668119"/>
          <a:ext cx="43434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0232559"/>
              </p:ext>
            </p:extLst>
          </p:nvPr>
        </p:nvGraphicFramePr>
        <p:xfrm>
          <a:off x="4319401" y="762000"/>
          <a:ext cx="439801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233028"/>
              </p:ext>
            </p:extLst>
          </p:nvPr>
        </p:nvGraphicFramePr>
        <p:xfrm>
          <a:off x="4450212" y="3567448"/>
          <a:ext cx="4267200" cy="2431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307489"/>
              </p:ext>
            </p:extLst>
          </p:nvPr>
        </p:nvGraphicFramePr>
        <p:xfrm>
          <a:off x="3220" y="3618151"/>
          <a:ext cx="4419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32" y="170692"/>
            <a:ext cx="336936" cy="295467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038600" y="-345443"/>
            <a:ext cx="1275335" cy="8708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 marL="45720" indent="0">
              <a:buNone/>
            </a:pPr>
            <a:r>
              <a:rPr lang="en-US" sz="9600" dirty="0" smtClean="0"/>
              <a:t>Side faces</a:t>
            </a:r>
          </a:p>
          <a:p>
            <a:pPr marL="45720" indent="0">
              <a:buFont typeface="Georgia" pitchFamily="18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86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Different size dice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1800225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97844"/>
            <a:ext cx="1800225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97844"/>
            <a:ext cx="1800226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120422"/>
            <a:ext cx="1800225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2717" y="3774679"/>
            <a:ext cx="2050256" cy="3644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8475" y="3848762"/>
            <a:ext cx="1966912" cy="34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5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5204</TotalTime>
  <Words>337</Words>
  <Application>Microsoft Office PowerPoint</Application>
  <PresentationFormat>On-screen Show (4:3)</PresentationFormat>
  <Paragraphs>86</Paragraphs>
  <Slides>15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Slipstream</vt:lpstr>
      <vt:lpstr>Dice</vt:lpstr>
      <vt:lpstr>Problem №6 </vt:lpstr>
      <vt:lpstr>Plan</vt:lpstr>
      <vt:lpstr>Dice</vt:lpstr>
      <vt:lpstr>Electric magnet and dice with metal (experiment)</vt:lpstr>
      <vt:lpstr>PowerPoint Presentation</vt:lpstr>
      <vt:lpstr>PowerPoint Presentation</vt:lpstr>
      <vt:lpstr>PowerPoint Presentation</vt:lpstr>
      <vt:lpstr>Different size dice</vt:lpstr>
      <vt:lpstr>Theoretical model</vt:lpstr>
      <vt:lpstr>Calculating c </vt:lpstr>
      <vt:lpstr>Comparison</vt:lpstr>
      <vt:lpstr>Conclusion</vt:lpstr>
      <vt:lpstr>References</vt:lpstr>
      <vt:lpstr>Thanks for attention!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Dice</dc:title>
  <dc:creator>genadi</dc:creator>
  <cp:lastModifiedBy>genadi</cp:lastModifiedBy>
  <cp:revision>58</cp:revision>
  <dcterms:created xsi:type="dcterms:W3CDTF">2006-08-16T00:00:00Z</dcterms:created>
  <dcterms:modified xsi:type="dcterms:W3CDTF">2016-07-22T03:19:23Z</dcterms:modified>
</cp:coreProperties>
</file>