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6"/>
  </p:notesMasterIdLst>
  <p:sldIdLst>
    <p:sldId id="256" r:id="rId2"/>
    <p:sldId id="259" r:id="rId3"/>
    <p:sldId id="260" r:id="rId4"/>
    <p:sldId id="268" r:id="rId5"/>
    <p:sldId id="261" r:id="rId6"/>
    <p:sldId id="265" r:id="rId7"/>
    <p:sldId id="266" r:id="rId8"/>
    <p:sldId id="278" r:id="rId9"/>
    <p:sldId id="279" r:id="rId10"/>
    <p:sldId id="280" r:id="rId11"/>
    <p:sldId id="289" r:id="rId12"/>
    <p:sldId id="271" r:id="rId13"/>
    <p:sldId id="269" r:id="rId14"/>
    <p:sldId id="285" r:id="rId15"/>
    <p:sldId id="273" r:id="rId16"/>
    <p:sldId id="288" r:id="rId17"/>
    <p:sldId id="283" r:id="rId18"/>
    <p:sldId id="282" r:id="rId19"/>
    <p:sldId id="290" r:id="rId20"/>
    <p:sldId id="286" r:id="rId21"/>
    <p:sldId id="281" r:id="rId22"/>
    <p:sldId id="287" r:id="rId23"/>
    <p:sldId id="263" r:id="rId24"/>
    <p:sldId id="291"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33" autoAdjust="0"/>
    <p:restoredTop sz="94660"/>
  </p:normalViewPr>
  <p:slideViewPr>
    <p:cSldViewPr>
      <p:cViewPr varScale="1">
        <p:scale>
          <a:sx n="87" d="100"/>
          <a:sy n="87" d="100"/>
        </p:scale>
        <p:origin x="-1476" y="-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0"/>
    <c:plotArea>
      <c:layout>
        <c:manualLayout>
          <c:layoutTarget val="inner"/>
          <c:xMode val="edge"/>
          <c:yMode val="edge"/>
          <c:x val="9.3595697999443409E-2"/>
          <c:y val="4.5133542372406854E-2"/>
          <c:w val="0.62934383202099886"/>
          <c:h val="0.80210949803149711"/>
        </c:manualLayout>
      </c:layout>
      <c:barChart>
        <c:barDir val="col"/>
        <c:grouping val="clustered"/>
        <c:varyColors val="0"/>
        <c:ser>
          <c:idx val="0"/>
          <c:order val="0"/>
          <c:tx>
            <c:strRef>
              <c:f>Sheet1!$B$1</c:f>
              <c:strCache>
                <c:ptCount val="1"/>
                <c:pt idx="0">
                  <c:v>Theory</c:v>
                </c:pt>
              </c:strCache>
            </c:strRef>
          </c:tx>
          <c:invertIfNegative val="0"/>
          <c:cat>
            <c:strRef>
              <c:f>Sheet1!$A$2:$A$5</c:f>
              <c:strCache>
                <c:ptCount val="4"/>
                <c:pt idx="0">
                  <c:v>ACC I</c:v>
                </c:pt>
                <c:pt idx="1">
                  <c:v>ACC II</c:v>
                </c:pt>
                <c:pt idx="2">
                  <c:v>Aspirin I</c:v>
                </c:pt>
                <c:pt idx="3">
                  <c:v>Powder 4</c:v>
                </c:pt>
              </c:strCache>
            </c:strRef>
          </c:cat>
          <c:val>
            <c:numRef>
              <c:f>Sheet1!$B$2:$B$5</c:f>
              <c:numCache>
                <c:formatCode>General</c:formatCode>
                <c:ptCount val="4"/>
                <c:pt idx="0">
                  <c:v>24.4</c:v>
                </c:pt>
                <c:pt idx="1">
                  <c:v>37</c:v>
                </c:pt>
                <c:pt idx="2">
                  <c:v>81</c:v>
                </c:pt>
                <c:pt idx="3">
                  <c:v>76</c:v>
                </c:pt>
              </c:numCache>
            </c:numRef>
          </c:val>
        </c:ser>
        <c:ser>
          <c:idx val="1"/>
          <c:order val="1"/>
          <c:tx>
            <c:strRef>
              <c:f>Sheet1!$C$1</c:f>
              <c:strCache>
                <c:ptCount val="1"/>
                <c:pt idx="0">
                  <c:v>Experiments</c:v>
                </c:pt>
              </c:strCache>
            </c:strRef>
          </c:tx>
          <c:invertIfNegative val="0"/>
          <c:cat>
            <c:strRef>
              <c:f>Sheet1!$A$2:$A$5</c:f>
              <c:strCache>
                <c:ptCount val="4"/>
                <c:pt idx="0">
                  <c:v>ACC I</c:v>
                </c:pt>
                <c:pt idx="1">
                  <c:v>ACC II</c:v>
                </c:pt>
                <c:pt idx="2">
                  <c:v>Aspirin I</c:v>
                </c:pt>
                <c:pt idx="3">
                  <c:v>Powder 4</c:v>
                </c:pt>
              </c:strCache>
            </c:strRef>
          </c:cat>
          <c:val>
            <c:numRef>
              <c:f>Sheet1!$C$2:$C$5</c:f>
              <c:numCache>
                <c:formatCode>General</c:formatCode>
                <c:ptCount val="4"/>
                <c:pt idx="0">
                  <c:v>22</c:v>
                </c:pt>
                <c:pt idx="1">
                  <c:v>33.300000000000011</c:v>
                </c:pt>
                <c:pt idx="2">
                  <c:v>82</c:v>
                </c:pt>
                <c:pt idx="3">
                  <c:v>71</c:v>
                </c:pt>
              </c:numCache>
            </c:numRef>
          </c:val>
        </c:ser>
        <c:ser>
          <c:idx val="2"/>
          <c:order val="2"/>
          <c:tx>
            <c:strRef>
              <c:f>Sheet1!$D$1</c:f>
              <c:strCache>
                <c:ptCount val="1"/>
                <c:pt idx="0">
                  <c:v>Column1</c:v>
                </c:pt>
              </c:strCache>
            </c:strRef>
          </c:tx>
          <c:invertIfNegative val="0"/>
          <c:cat>
            <c:strRef>
              <c:f>Sheet1!$A$2:$A$5</c:f>
              <c:strCache>
                <c:ptCount val="4"/>
                <c:pt idx="0">
                  <c:v>ACC I</c:v>
                </c:pt>
                <c:pt idx="1">
                  <c:v>ACC II</c:v>
                </c:pt>
                <c:pt idx="2">
                  <c:v>Aspirin I</c:v>
                </c:pt>
                <c:pt idx="3">
                  <c:v>Powder 4</c:v>
                </c:pt>
              </c:strCache>
            </c:strRef>
          </c:cat>
          <c:val>
            <c:numRef>
              <c:f>Sheet1!$D$2:$D$5</c:f>
              <c:numCache>
                <c:formatCode>General</c:formatCode>
                <c:ptCount val="4"/>
              </c:numCache>
            </c:numRef>
          </c:val>
        </c:ser>
        <c:ser>
          <c:idx val="3"/>
          <c:order val="3"/>
          <c:tx>
            <c:strRef>
              <c:f>Sheet1!$E$1</c:f>
              <c:strCache>
                <c:ptCount val="1"/>
                <c:pt idx="0">
                  <c:v>Series 4</c:v>
                </c:pt>
              </c:strCache>
            </c:strRef>
          </c:tx>
          <c:invertIfNegative val="0"/>
          <c:cat>
            <c:strRef>
              <c:f>Sheet1!$A$2:$A$5</c:f>
              <c:strCache>
                <c:ptCount val="4"/>
                <c:pt idx="0">
                  <c:v>ACC I</c:v>
                </c:pt>
                <c:pt idx="1">
                  <c:v>ACC II</c:v>
                </c:pt>
                <c:pt idx="2">
                  <c:v>Aspirin I</c:v>
                </c:pt>
                <c:pt idx="3">
                  <c:v>Powder 4</c:v>
                </c:pt>
              </c:strCache>
            </c:strRef>
          </c:cat>
          <c:val>
            <c:numRef>
              <c:f>Sheet1!$E$2:$E$5</c:f>
              <c:numCache>
                <c:formatCode>General</c:formatCode>
                <c:ptCount val="4"/>
              </c:numCache>
            </c:numRef>
          </c:val>
        </c:ser>
        <c:dLbls>
          <c:showLegendKey val="0"/>
          <c:showVal val="0"/>
          <c:showCatName val="0"/>
          <c:showSerName val="0"/>
          <c:showPercent val="0"/>
          <c:showBubbleSize val="0"/>
        </c:dLbls>
        <c:gapWidth val="150"/>
        <c:axId val="165453824"/>
        <c:axId val="165455360"/>
      </c:barChart>
      <c:catAx>
        <c:axId val="165453824"/>
        <c:scaling>
          <c:orientation val="minMax"/>
        </c:scaling>
        <c:delete val="0"/>
        <c:axPos val="b"/>
        <c:numFmt formatCode="General" sourceLinked="0"/>
        <c:majorTickMark val="out"/>
        <c:minorTickMark val="none"/>
        <c:tickLblPos val="nextTo"/>
        <c:txPr>
          <a:bodyPr/>
          <a:lstStyle/>
          <a:p>
            <a:pPr>
              <a:defRPr sz="1000"/>
            </a:pPr>
            <a:endParaRPr lang="en-US"/>
          </a:p>
        </c:txPr>
        <c:crossAx val="165455360"/>
        <c:crosses val="autoZero"/>
        <c:auto val="1"/>
        <c:lblAlgn val="ctr"/>
        <c:lblOffset val="100"/>
        <c:noMultiLvlLbl val="0"/>
      </c:catAx>
      <c:valAx>
        <c:axId val="165455360"/>
        <c:scaling>
          <c:orientation val="minMax"/>
        </c:scaling>
        <c:delete val="0"/>
        <c:axPos val="l"/>
        <c:majorGridlines/>
        <c:numFmt formatCode="General" sourceLinked="1"/>
        <c:majorTickMark val="out"/>
        <c:minorTickMark val="none"/>
        <c:tickLblPos val="nextTo"/>
        <c:crossAx val="165453824"/>
        <c:crosses val="autoZero"/>
        <c:crossBetween val="between"/>
      </c:valAx>
    </c:plotArea>
    <c:legend>
      <c:legendPos val="r"/>
      <c:legendEntry>
        <c:idx val="2"/>
        <c:delete val="1"/>
      </c:legendEntry>
      <c:legendEntry>
        <c:idx val="3"/>
        <c:delete val="1"/>
      </c:legendEntry>
      <c:layout>
        <c:manualLayout>
          <c:xMode val="edge"/>
          <c:yMode val="edge"/>
          <c:x val="0.70641558647591851"/>
          <c:y val="0.42181705809641534"/>
          <c:w val="0.21397870217973344"/>
          <c:h val="0.1634995847214839"/>
        </c:manualLayout>
      </c:layout>
      <c:overlay val="0"/>
      <c:txPr>
        <a:bodyPr/>
        <a:lstStyle/>
        <a:p>
          <a:pPr>
            <a:defRPr sz="14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0"/>
    <c:plotArea>
      <c:layout/>
      <c:barChart>
        <c:barDir val="col"/>
        <c:grouping val="clustered"/>
        <c:varyColors val="0"/>
        <c:ser>
          <c:idx val="0"/>
          <c:order val="0"/>
          <c:tx>
            <c:strRef>
              <c:f>Sheet1!$B$1</c:f>
              <c:strCache>
                <c:ptCount val="1"/>
                <c:pt idx="0">
                  <c:v>Theory</c:v>
                </c:pt>
              </c:strCache>
            </c:strRef>
          </c:tx>
          <c:invertIfNegative val="0"/>
          <c:cat>
            <c:strRef>
              <c:f>Sheet1!$A$2:$A$5</c:f>
              <c:strCache>
                <c:ptCount val="3"/>
                <c:pt idx="0">
                  <c:v>Aspirin</c:v>
                </c:pt>
                <c:pt idx="1">
                  <c:v>ACC</c:v>
                </c:pt>
                <c:pt idx="2">
                  <c:v>Efer</c:v>
                </c:pt>
              </c:strCache>
            </c:strRef>
          </c:cat>
          <c:val>
            <c:numRef>
              <c:f>Sheet1!$B$2:$B$5</c:f>
              <c:numCache>
                <c:formatCode>General</c:formatCode>
                <c:ptCount val="4"/>
                <c:pt idx="0">
                  <c:v>137</c:v>
                </c:pt>
                <c:pt idx="1">
                  <c:v>80</c:v>
                </c:pt>
                <c:pt idx="2">
                  <c:v>95</c:v>
                </c:pt>
              </c:numCache>
            </c:numRef>
          </c:val>
        </c:ser>
        <c:ser>
          <c:idx val="1"/>
          <c:order val="1"/>
          <c:tx>
            <c:strRef>
              <c:f>Sheet1!$C$1</c:f>
              <c:strCache>
                <c:ptCount val="1"/>
                <c:pt idx="0">
                  <c:v>Experiments</c:v>
                </c:pt>
              </c:strCache>
            </c:strRef>
          </c:tx>
          <c:invertIfNegative val="0"/>
          <c:cat>
            <c:strRef>
              <c:f>Sheet1!$A$2:$A$5</c:f>
              <c:strCache>
                <c:ptCount val="3"/>
                <c:pt idx="0">
                  <c:v>Aspirin</c:v>
                </c:pt>
                <c:pt idx="1">
                  <c:v>ACC</c:v>
                </c:pt>
                <c:pt idx="2">
                  <c:v>Efer</c:v>
                </c:pt>
              </c:strCache>
            </c:strRef>
          </c:cat>
          <c:val>
            <c:numRef>
              <c:f>Sheet1!$C$2:$C$5</c:f>
              <c:numCache>
                <c:formatCode>General</c:formatCode>
                <c:ptCount val="4"/>
                <c:pt idx="0">
                  <c:v>131</c:v>
                </c:pt>
                <c:pt idx="1">
                  <c:v>75</c:v>
                </c:pt>
                <c:pt idx="2">
                  <c:v>87</c:v>
                </c:pt>
              </c:numCache>
            </c:numRef>
          </c:val>
        </c:ser>
        <c:ser>
          <c:idx val="2"/>
          <c:order val="2"/>
          <c:tx>
            <c:strRef>
              <c:f>Sheet1!$D$1</c:f>
              <c:strCache>
                <c:ptCount val="1"/>
                <c:pt idx="0">
                  <c:v>Column1</c:v>
                </c:pt>
              </c:strCache>
            </c:strRef>
          </c:tx>
          <c:invertIfNegative val="0"/>
          <c:cat>
            <c:strRef>
              <c:f>Sheet1!$A$2:$A$5</c:f>
              <c:strCache>
                <c:ptCount val="3"/>
                <c:pt idx="0">
                  <c:v>Aspirin</c:v>
                </c:pt>
                <c:pt idx="1">
                  <c:v>ACC</c:v>
                </c:pt>
                <c:pt idx="2">
                  <c:v>Efer</c:v>
                </c:pt>
              </c:strCache>
            </c:strRef>
          </c:cat>
          <c:val>
            <c:numRef>
              <c:f>Sheet1!$D$2:$D$5</c:f>
              <c:numCache>
                <c:formatCode>General</c:formatCode>
                <c:ptCount val="4"/>
              </c:numCache>
            </c:numRef>
          </c:val>
        </c:ser>
        <c:dLbls>
          <c:showLegendKey val="0"/>
          <c:showVal val="0"/>
          <c:showCatName val="0"/>
          <c:showSerName val="0"/>
          <c:showPercent val="0"/>
          <c:showBubbleSize val="0"/>
        </c:dLbls>
        <c:gapWidth val="150"/>
        <c:axId val="166015360"/>
        <c:axId val="166016896"/>
      </c:barChart>
      <c:catAx>
        <c:axId val="166015360"/>
        <c:scaling>
          <c:orientation val="minMax"/>
        </c:scaling>
        <c:delete val="0"/>
        <c:axPos val="b"/>
        <c:majorTickMark val="out"/>
        <c:minorTickMark val="none"/>
        <c:tickLblPos val="nextTo"/>
        <c:crossAx val="166016896"/>
        <c:crosses val="autoZero"/>
        <c:auto val="1"/>
        <c:lblAlgn val="ctr"/>
        <c:lblOffset val="100"/>
        <c:noMultiLvlLbl val="0"/>
      </c:catAx>
      <c:valAx>
        <c:axId val="166016896"/>
        <c:scaling>
          <c:orientation val="minMax"/>
        </c:scaling>
        <c:delete val="0"/>
        <c:axPos val="l"/>
        <c:majorGridlines/>
        <c:numFmt formatCode="General" sourceLinked="1"/>
        <c:majorTickMark val="out"/>
        <c:minorTickMark val="none"/>
        <c:tickLblPos val="nextTo"/>
        <c:crossAx val="166015360"/>
        <c:crosses val="autoZero"/>
        <c:crossBetween val="between"/>
      </c:valAx>
    </c:plotArea>
    <c:legend>
      <c:legendPos val="r"/>
      <c:legendEntry>
        <c:idx val="2"/>
        <c:delete val="1"/>
      </c:legendEntry>
      <c:layout/>
      <c:overlay val="0"/>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0"/>
    <c:plotArea>
      <c:layout/>
      <c:barChart>
        <c:barDir val="col"/>
        <c:grouping val="clustered"/>
        <c:varyColors val="0"/>
        <c:ser>
          <c:idx val="0"/>
          <c:order val="0"/>
          <c:tx>
            <c:strRef>
              <c:f>Sheet1!$B$1</c:f>
              <c:strCache>
                <c:ptCount val="1"/>
                <c:pt idx="0">
                  <c:v>Theory</c:v>
                </c:pt>
              </c:strCache>
            </c:strRef>
          </c:tx>
          <c:invertIfNegative val="0"/>
          <c:cat>
            <c:strRef>
              <c:f>Sheet1!$A$2:$A$7</c:f>
              <c:strCache>
                <c:ptCount val="6"/>
                <c:pt idx="0">
                  <c:v>Aspirin I</c:v>
                </c:pt>
                <c:pt idx="1">
                  <c:v>Aspirin II</c:v>
                </c:pt>
                <c:pt idx="2">
                  <c:v>Efer. I</c:v>
                </c:pt>
                <c:pt idx="3">
                  <c:v>Efer. II</c:v>
                </c:pt>
                <c:pt idx="4">
                  <c:v>ACC I</c:v>
                </c:pt>
                <c:pt idx="5">
                  <c:v>ACC II</c:v>
                </c:pt>
              </c:strCache>
            </c:strRef>
          </c:cat>
          <c:val>
            <c:numRef>
              <c:f>Sheet1!$B$2:$B$7</c:f>
              <c:numCache>
                <c:formatCode>General</c:formatCode>
                <c:ptCount val="6"/>
                <c:pt idx="0">
                  <c:v>137</c:v>
                </c:pt>
                <c:pt idx="1">
                  <c:v>275</c:v>
                </c:pt>
                <c:pt idx="2">
                  <c:v>95</c:v>
                </c:pt>
                <c:pt idx="3">
                  <c:v>190</c:v>
                </c:pt>
                <c:pt idx="4">
                  <c:v>79</c:v>
                </c:pt>
                <c:pt idx="5">
                  <c:v>237</c:v>
                </c:pt>
              </c:numCache>
            </c:numRef>
          </c:val>
        </c:ser>
        <c:ser>
          <c:idx val="1"/>
          <c:order val="1"/>
          <c:tx>
            <c:strRef>
              <c:f>Sheet1!$C$1</c:f>
              <c:strCache>
                <c:ptCount val="1"/>
                <c:pt idx="0">
                  <c:v>Experiments</c:v>
                </c:pt>
              </c:strCache>
            </c:strRef>
          </c:tx>
          <c:invertIfNegative val="0"/>
          <c:cat>
            <c:strRef>
              <c:f>Sheet1!$A$2:$A$7</c:f>
              <c:strCache>
                <c:ptCount val="6"/>
                <c:pt idx="0">
                  <c:v>Aspirin I</c:v>
                </c:pt>
                <c:pt idx="1">
                  <c:v>Aspirin II</c:v>
                </c:pt>
                <c:pt idx="2">
                  <c:v>Efer. I</c:v>
                </c:pt>
                <c:pt idx="3">
                  <c:v>Efer. II</c:v>
                </c:pt>
                <c:pt idx="4">
                  <c:v>ACC I</c:v>
                </c:pt>
                <c:pt idx="5">
                  <c:v>ACC II</c:v>
                </c:pt>
              </c:strCache>
            </c:strRef>
          </c:cat>
          <c:val>
            <c:numRef>
              <c:f>Sheet1!$C$2:$C$7</c:f>
              <c:numCache>
                <c:formatCode>General</c:formatCode>
                <c:ptCount val="6"/>
                <c:pt idx="0">
                  <c:v>121</c:v>
                </c:pt>
                <c:pt idx="1">
                  <c:v>253</c:v>
                </c:pt>
                <c:pt idx="2">
                  <c:v>88</c:v>
                </c:pt>
                <c:pt idx="3">
                  <c:v>169</c:v>
                </c:pt>
                <c:pt idx="4">
                  <c:v>67</c:v>
                </c:pt>
                <c:pt idx="5">
                  <c:v>223</c:v>
                </c:pt>
              </c:numCache>
            </c:numRef>
          </c:val>
        </c:ser>
        <c:ser>
          <c:idx val="2"/>
          <c:order val="2"/>
          <c:tx>
            <c:strRef>
              <c:f>Sheet1!$D$1</c:f>
              <c:strCache>
                <c:ptCount val="1"/>
                <c:pt idx="0">
                  <c:v>Column1</c:v>
                </c:pt>
              </c:strCache>
            </c:strRef>
          </c:tx>
          <c:invertIfNegative val="0"/>
          <c:cat>
            <c:strRef>
              <c:f>Sheet1!$A$2:$A$7</c:f>
              <c:strCache>
                <c:ptCount val="6"/>
                <c:pt idx="0">
                  <c:v>Aspirin I</c:v>
                </c:pt>
                <c:pt idx="1">
                  <c:v>Aspirin II</c:v>
                </c:pt>
                <c:pt idx="2">
                  <c:v>Efer. I</c:v>
                </c:pt>
                <c:pt idx="3">
                  <c:v>Efer. II</c:v>
                </c:pt>
                <c:pt idx="4">
                  <c:v>ACC I</c:v>
                </c:pt>
                <c:pt idx="5">
                  <c:v>ACC II</c:v>
                </c:pt>
              </c:strCache>
            </c:strRef>
          </c:cat>
          <c:val>
            <c:numRef>
              <c:f>Sheet1!$D$2:$D$7</c:f>
              <c:numCache>
                <c:formatCode>General</c:formatCode>
                <c:ptCount val="6"/>
              </c:numCache>
            </c:numRef>
          </c:val>
        </c:ser>
        <c:dLbls>
          <c:showLegendKey val="0"/>
          <c:showVal val="0"/>
          <c:showCatName val="0"/>
          <c:showSerName val="0"/>
          <c:showPercent val="0"/>
          <c:showBubbleSize val="0"/>
        </c:dLbls>
        <c:gapWidth val="150"/>
        <c:axId val="165572992"/>
        <c:axId val="165574528"/>
      </c:barChart>
      <c:catAx>
        <c:axId val="165572992"/>
        <c:scaling>
          <c:orientation val="minMax"/>
        </c:scaling>
        <c:delete val="0"/>
        <c:axPos val="b"/>
        <c:numFmt formatCode="General" sourceLinked="0"/>
        <c:majorTickMark val="out"/>
        <c:minorTickMark val="none"/>
        <c:tickLblPos val="nextTo"/>
        <c:crossAx val="165574528"/>
        <c:crosses val="autoZero"/>
        <c:auto val="1"/>
        <c:lblAlgn val="ctr"/>
        <c:lblOffset val="100"/>
        <c:noMultiLvlLbl val="0"/>
      </c:catAx>
      <c:valAx>
        <c:axId val="165574528"/>
        <c:scaling>
          <c:orientation val="minMax"/>
        </c:scaling>
        <c:delete val="0"/>
        <c:axPos val="l"/>
        <c:majorGridlines/>
        <c:numFmt formatCode="General" sourceLinked="1"/>
        <c:majorTickMark val="out"/>
        <c:minorTickMark val="none"/>
        <c:tickLblPos val="nextTo"/>
        <c:crossAx val="165572992"/>
        <c:crosses val="autoZero"/>
        <c:crossBetween val="between"/>
      </c:valAx>
    </c:plotArea>
    <c:legend>
      <c:legendPos val="r"/>
      <c:legendEntry>
        <c:idx val="2"/>
        <c:delete val="1"/>
      </c:legendEntry>
      <c:layout/>
      <c:overlay val="0"/>
    </c:legend>
    <c:plotVisOnly val="1"/>
    <c:dispBlanksAs val="gap"/>
    <c:showDLblsOverMax val="0"/>
  </c:chart>
  <c:txPr>
    <a:bodyPr/>
    <a:lstStyle/>
    <a:p>
      <a:pPr>
        <a:defRPr sz="18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wmf"/><Relationship Id="rId1" Type="http://schemas.openxmlformats.org/officeDocument/2006/relationships/image" Target="../media/image4.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9.wmf"/><Relationship Id="rId1" Type="http://schemas.openxmlformats.org/officeDocument/2006/relationships/image" Target="../media/image8.wmf"/><Relationship Id="rId4" Type="http://schemas.openxmlformats.org/officeDocument/2006/relationships/image" Target="../media/image10.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wmf"/><Relationship Id="rId1" Type="http://schemas.openxmlformats.org/officeDocument/2006/relationships/image" Target="../media/image5.wmf"/><Relationship Id="rId5" Type="http://schemas.openxmlformats.org/officeDocument/2006/relationships/image" Target="../media/image14.wmf"/><Relationship Id="rId4" Type="http://schemas.openxmlformats.org/officeDocument/2006/relationships/image" Target="../media/image13.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wmf"/><Relationship Id="rId1" Type="http://schemas.openxmlformats.org/officeDocument/2006/relationships/image" Target="../media/image5.wmf"/><Relationship Id="rId4" Type="http://schemas.openxmlformats.org/officeDocument/2006/relationships/image" Target="../media/image17.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9.wmf"/><Relationship Id="rId1" Type="http://schemas.openxmlformats.org/officeDocument/2006/relationships/image" Target="../media/image18.wmf"/><Relationship Id="rId4" Type="http://schemas.openxmlformats.org/officeDocument/2006/relationships/image" Target="../media/image21.wmf"/></Relationships>
</file>

<file path=ppt/drawings/_rels/vmlDrawing6.vml.rels><?xml version="1.0" encoding="UTF-8" standalone="yes"?>
<Relationships xmlns="http://schemas.openxmlformats.org/package/2006/relationships"><Relationship Id="rId8" Type="http://schemas.openxmlformats.org/officeDocument/2006/relationships/image" Target="../media/image28.wmf"/><Relationship Id="rId3" Type="http://schemas.openxmlformats.org/officeDocument/2006/relationships/image" Target="../media/image24.wmf"/><Relationship Id="rId7" Type="http://schemas.openxmlformats.org/officeDocument/2006/relationships/image" Target="../media/image27.wmf"/><Relationship Id="rId12" Type="http://schemas.openxmlformats.org/officeDocument/2006/relationships/image" Target="../media/image32.wmf"/><Relationship Id="rId2" Type="http://schemas.openxmlformats.org/officeDocument/2006/relationships/image" Target="../media/image23.wmf"/><Relationship Id="rId1" Type="http://schemas.openxmlformats.org/officeDocument/2006/relationships/image" Target="../media/image22.wmf"/><Relationship Id="rId6" Type="http://schemas.openxmlformats.org/officeDocument/2006/relationships/image" Target="../media/image5.wmf"/><Relationship Id="rId11" Type="http://schemas.openxmlformats.org/officeDocument/2006/relationships/image" Target="../media/image31.wmf"/><Relationship Id="rId5" Type="http://schemas.openxmlformats.org/officeDocument/2006/relationships/image" Target="../media/image26.wmf"/><Relationship Id="rId10" Type="http://schemas.openxmlformats.org/officeDocument/2006/relationships/image" Target="../media/image30.wmf"/><Relationship Id="rId4" Type="http://schemas.openxmlformats.org/officeDocument/2006/relationships/image" Target="../media/image25.wmf"/><Relationship Id="rId9" Type="http://schemas.openxmlformats.org/officeDocument/2006/relationships/image" Target="../media/image29.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image" Target="../media/image34.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E71BEB7-B896-4761-9907-6844462687F7}" type="datetimeFigureOut">
              <a:rPr lang="en-US" smtClean="0"/>
              <a:pPr/>
              <a:t>7/17/2016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4B28139-C2F1-44B1-973B-7BB0988F99E8}" type="slidenum">
              <a:rPr lang="en-US" smtClean="0"/>
              <a:pPr/>
              <a:t>‹#›</a:t>
            </a:fld>
            <a:endParaRPr lang="en-US"/>
          </a:p>
        </p:txBody>
      </p:sp>
    </p:spTree>
    <p:extLst>
      <p:ext uri="{BB962C8B-B14F-4D97-AF65-F5344CB8AC3E}">
        <p14:creationId xmlns:p14="http://schemas.microsoft.com/office/powerpoint/2010/main" val="2556796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a:t>Click to edit Master title style</a:t>
            </a:r>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7" name="Date Placeholder 6"/>
          <p:cNvSpPr>
            <a:spLocks noGrp="1"/>
          </p:cNvSpPr>
          <p:nvPr>
            <p:ph type="dt" sz="half" idx="10"/>
          </p:nvPr>
        </p:nvSpPr>
        <p:spPr/>
        <p:txBody>
          <a:bodyPr/>
          <a:lstStyle/>
          <a:p>
            <a:fld id="{FF8F7759-6E09-4924-BC52-10DC815EDE9E}" type="datetimeFigureOut">
              <a:rPr lang="en-US" smtClean="0"/>
              <a:pPr/>
              <a:t>7/17/2016</a:t>
            </a:fld>
            <a:endParaRPr lang="en-US"/>
          </a:p>
        </p:txBody>
      </p:sp>
      <p:sp>
        <p:nvSpPr>
          <p:cNvPr id="20" name="Footer Placeholder 19"/>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46036DFC-10B6-44DD-AF61-3A67C7A9EE5B}" type="slidenum">
              <a:rPr lang="en-US" smtClean="0"/>
              <a:pPr/>
              <a:t>‹#›</a:t>
            </a:fld>
            <a:endParaRPr lang="en-US"/>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FF8F7759-6E09-4924-BC52-10DC815EDE9E}" type="datetimeFigureOut">
              <a:rPr lang="en-US" smtClean="0"/>
              <a:pPr/>
              <a:t>7/17/2016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36DFC-10B6-44DD-AF61-3A67C7A9EE5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1143000" y="274640"/>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FF8F7759-6E09-4924-BC52-10DC815EDE9E}" type="datetimeFigureOut">
              <a:rPr lang="en-US" smtClean="0"/>
              <a:pPr/>
              <a:t>7/17/2016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36DFC-10B6-44DD-AF61-3A67C7A9EE5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FF8F7759-6E09-4924-BC52-10DC815EDE9E}" type="datetimeFigureOut">
              <a:rPr lang="en-US" smtClean="0"/>
              <a:pPr/>
              <a:t>7/17/2016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36DFC-10B6-44DD-AF61-3A67C7A9EE5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a:t>Click to edit Master title style</a:t>
            </a:r>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FF8F7759-6E09-4924-BC52-10DC815EDE9E}" type="datetimeFigureOut">
              <a:rPr lang="en-US" smtClean="0"/>
              <a:pPr/>
              <a:t>7/17/2016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36DFC-10B6-44DD-AF61-3A67C7A9EE5B}" type="slidenum">
              <a:rPr lang="en-US" smtClean="0"/>
              <a:pPr/>
              <a:t>‹#›</a:t>
            </a:fld>
            <a:endParaRPr lang="en-US"/>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p>
            <a:r>
              <a:rPr kumimoji="0" lang="en-US"/>
              <a:t>Click to edit Master title style</a:t>
            </a:r>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FF8F7759-6E09-4924-BC52-10DC815EDE9E}" type="datetimeFigureOut">
              <a:rPr lang="en-US" smtClean="0"/>
              <a:pPr/>
              <a:t>7/17/2016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036DFC-10B6-44DD-AF61-3A67C7A9EE5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a:t>Click to edit Master title style</a:t>
            </a:r>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FF8F7759-6E09-4924-BC52-10DC815EDE9E}" type="datetimeFigureOut">
              <a:rPr lang="en-US" smtClean="0"/>
              <a:pPr/>
              <a:t>7/17/2016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036DFC-10B6-44DD-AF61-3A67C7A9EE5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p>
            <a:r>
              <a:rPr kumimoji="0" lang="en-US"/>
              <a:t>Click to edit Master title style</a:t>
            </a:r>
          </a:p>
        </p:txBody>
      </p:sp>
      <p:sp>
        <p:nvSpPr>
          <p:cNvPr id="3" name="Date Placeholder 2"/>
          <p:cNvSpPr>
            <a:spLocks noGrp="1"/>
          </p:cNvSpPr>
          <p:nvPr>
            <p:ph type="dt" sz="half" idx="10"/>
          </p:nvPr>
        </p:nvSpPr>
        <p:spPr/>
        <p:txBody>
          <a:bodyPr/>
          <a:lstStyle/>
          <a:p>
            <a:fld id="{FF8F7759-6E09-4924-BC52-10DC815EDE9E}" type="datetimeFigureOut">
              <a:rPr lang="en-US" smtClean="0"/>
              <a:pPr/>
              <a:t>7/17/2016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036DFC-10B6-44DD-AF61-3A67C7A9EE5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Date Placeholder 1"/>
          <p:cNvSpPr>
            <a:spLocks noGrp="1"/>
          </p:cNvSpPr>
          <p:nvPr>
            <p:ph type="dt" sz="half" idx="10"/>
          </p:nvPr>
        </p:nvSpPr>
        <p:spPr/>
        <p:txBody>
          <a:bodyPr/>
          <a:lstStyle/>
          <a:p>
            <a:fld id="{FF8F7759-6E09-4924-BC52-10DC815EDE9E}" type="datetimeFigureOut">
              <a:rPr lang="en-US" smtClean="0"/>
              <a:pPr/>
              <a:t>7/17/2016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036DFC-10B6-44DD-AF61-3A67C7A9EE5B}" type="slidenum">
              <a:rPr lang="en-US" smtClean="0"/>
              <a:pPr/>
              <a:t>‹#›</a:t>
            </a:fld>
            <a:endParaRPr lang="en-US"/>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a:t>Click to edit Master title style</a:t>
            </a:r>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FF8F7759-6E09-4924-BC52-10DC815EDE9E}" type="datetimeFigureOut">
              <a:rPr lang="en-US" smtClean="0"/>
              <a:pPr/>
              <a:t>7/17/2016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036DFC-10B6-44DD-AF61-3A67C7A9EE5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a:t>Click to edit Master title style</a:t>
            </a:r>
          </a:p>
        </p:txBody>
      </p:sp>
      <p:sp>
        <p:nvSpPr>
          <p:cNvPr id="5" name="Date Placeholder 4"/>
          <p:cNvSpPr>
            <a:spLocks noGrp="1"/>
          </p:cNvSpPr>
          <p:nvPr>
            <p:ph type="dt" sz="half" idx="10"/>
          </p:nvPr>
        </p:nvSpPr>
        <p:spPr/>
        <p:txBody>
          <a:bodyPr/>
          <a:lstStyle/>
          <a:p>
            <a:fld id="{FF8F7759-6E09-4924-BC52-10DC815EDE9E}" type="datetimeFigureOut">
              <a:rPr lang="en-US" smtClean="0"/>
              <a:pPr/>
              <a:t>7/17/2016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036DFC-10B6-44DD-AF61-3A67C7A9EE5B}" type="slidenum">
              <a:rPr lang="en-US" smtClean="0"/>
              <a:pPr/>
              <a:t>‹#›</a:t>
            </a:fld>
            <a:endParaRPr lang="en-US"/>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p>
            <a:r>
              <a:rPr kumimoji="0" lang="en-US"/>
              <a:t>Click to edit Master title style</a:t>
            </a:r>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F8F7759-6E09-4924-BC52-10DC815EDE9E}" type="datetimeFigureOut">
              <a:rPr lang="en-US" smtClean="0"/>
              <a:pPr/>
              <a:t>7/17/2016</a:t>
            </a:fld>
            <a:endParaRPr lang="en-US"/>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46036DFC-10B6-44DD-AF61-3A67C7A9EE5B}" type="slidenum">
              <a:rPr lang="en-US" smtClean="0"/>
              <a:pPr/>
              <a:t>‹#›</a:t>
            </a:fld>
            <a:endParaRPr lang="en-US"/>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4.wmf"/><Relationship Id="rId13" Type="http://schemas.openxmlformats.org/officeDocument/2006/relationships/oleObject" Target="../embeddings/oleObject26.bin"/><Relationship Id="rId18" Type="http://schemas.openxmlformats.org/officeDocument/2006/relationships/image" Target="../media/image28.wmf"/><Relationship Id="rId26" Type="http://schemas.openxmlformats.org/officeDocument/2006/relationships/image" Target="../media/image32.wmf"/><Relationship Id="rId3" Type="http://schemas.openxmlformats.org/officeDocument/2006/relationships/oleObject" Target="../embeddings/oleObject21.bin"/><Relationship Id="rId21" Type="http://schemas.openxmlformats.org/officeDocument/2006/relationships/oleObject" Target="../embeddings/oleObject30.bin"/><Relationship Id="rId7" Type="http://schemas.openxmlformats.org/officeDocument/2006/relationships/oleObject" Target="../embeddings/oleObject23.bin"/><Relationship Id="rId12" Type="http://schemas.openxmlformats.org/officeDocument/2006/relationships/image" Target="../media/image26.wmf"/><Relationship Id="rId17" Type="http://schemas.openxmlformats.org/officeDocument/2006/relationships/oleObject" Target="../embeddings/oleObject28.bin"/><Relationship Id="rId25" Type="http://schemas.openxmlformats.org/officeDocument/2006/relationships/oleObject" Target="../embeddings/oleObject32.bin"/><Relationship Id="rId2" Type="http://schemas.openxmlformats.org/officeDocument/2006/relationships/slideLayout" Target="../slideLayouts/slideLayout6.xml"/><Relationship Id="rId16" Type="http://schemas.openxmlformats.org/officeDocument/2006/relationships/image" Target="../media/image27.wmf"/><Relationship Id="rId20" Type="http://schemas.openxmlformats.org/officeDocument/2006/relationships/image" Target="../media/image29.wmf"/><Relationship Id="rId1" Type="http://schemas.openxmlformats.org/officeDocument/2006/relationships/vmlDrawing" Target="../drawings/vmlDrawing6.vml"/><Relationship Id="rId6" Type="http://schemas.openxmlformats.org/officeDocument/2006/relationships/image" Target="../media/image23.wmf"/><Relationship Id="rId11" Type="http://schemas.openxmlformats.org/officeDocument/2006/relationships/oleObject" Target="../embeddings/oleObject25.bin"/><Relationship Id="rId24" Type="http://schemas.openxmlformats.org/officeDocument/2006/relationships/image" Target="../media/image31.wmf"/><Relationship Id="rId5" Type="http://schemas.openxmlformats.org/officeDocument/2006/relationships/oleObject" Target="../embeddings/oleObject22.bin"/><Relationship Id="rId15" Type="http://schemas.openxmlformats.org/officeDocument/2006/relationships/oleObject" Target="../embeddings/oleObject27.bin"/><Relationship Id="rId23" Type="http://schemas.openxmlformats.org/officeDocument/2006/relationships/oleObject" Target="../embeddings/oleObject31.bin"/><Relationship Id="rId10" Type="http://schemas.openxmlformats.org/officeDocument/2006/relationships/image" Target="../media/image25.wmf"/><Relationship Id="rId19" Type="http://schemas.openxmlformats.org/officeDocument/2006/relationships/oleObject" Target="../embeddings/oleObject29.bin"/><Relationship Id="rId4" Type="http://schemas.openxmlformats.org/officeDocument/2006/relationships/image" Target="../media/image22.wmf"/><Relationship Id="rId9" Type="http://schemas.openxmlformats.org/officeDocument/2006/relationships/oleObject" Target="../embeddings/oleObject24.bin"/><Relationship Id="rId14" Type="http://schemas.openxmlformats.org/officeDocument/2006/relationships/image" Target="../media/image5.wmf"/><Relationship Id="rId22" Type="http://schemas.openxmlformats.org/officeDocument/2006/relationships/image" Target="../media/image30.w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Layout" Target="../slideLayouts/slideLayout6.xml"/><Relationship Id="rId1" Type="http://schemas.openxmlformats.org/officeDocument/2006/relationships/vmlDrawing" Target="../drawings/vmlDrawing7.vml"/><Relationship Id="rId4" Type="http://schemas.openxmlformats.org/officeDocument/2006/relationships/image" Target="../media/image33.w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34.bin"/><Relationship Id="rId7" Type="http://schemas.openxmlformats.org/officeDocument/2006/relationships/image" Target="../media/image36.jpeg"/><Relationship Id="rId2" Type="http://schemas.openxmlformats.org/officeDocument/2006/relationships/slideLayout" Target="../slideLayouts/slideLayout6.xml"/><Relationship Id="rId1" Type="http://schemas.openxmlformats.org/officeDocument/2006/relationships/vmlDrawing" Target="../drawings/vmlDrawing8.vml"/><Relationship Id="rId6" Type="http://schemas.openxmlformats.org/officeDocument/2006/relationships/image" Target="../media/image35.wmf"/><Relationship Id="rId5" Type="http://schemas.openxmlformats.org/officeDocument/2006/relationships/oleObject" Target="../embeddings/oleObject35.bin"/><Relationship Id="rId4" Type="http://schemas.openxmlformats.org/officeDocument/2006/relationships/image" Target="../media/image34.wmf"/></Relationships>
</file>

<file path=ppt/slides/_rels/slide14.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gi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slideLayout" Target="../slideLayouts/slideLayout6.xml"/><Relationship Id="rId1" Type="http://schemas.openxmlformats.org/officeDocument/2006/relationships/vmlDrawing" Target="../drawings/vmlDrawing9.vml"/><Relationship Id="rId6" Type="http://schemas.openxmlformats.org/officeDocument/2006/relationships/image" Target="../media/image39.wmf"/><Relationship Id="rId5" Type="http://schemas.openxmlformats.org/officeDocument/2006/relationships/oleObject" Target="../embeddings/oleObject36.bin"/><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6.xml"/><Relationship Id="rId1" Type="http://schemas.openxmlformats.org/officeDocument/2006/relationships/vmlDrawing" Target="../drawings/vmlDrawing10.vml"/><Relationship Id="rId5" Type="http://schemas.openxmlformats.org/officeDocument/2006/relationships/image" Target="../media/image41.wmf"/><Relationship Id="rId4" Type="http://schemas.openxmlformats.org/officeDocument/2006/relationships/oleObject" Target="../embeddings/oleObject37.bin"/></Relationships>
</file>

<file path=ppt/slides/_rels/slide1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hyperlink" Target="http://www.slideshare.net/PRASHANTDEORE1/presentation-2-1-44770591" TargetMode="External"/><Relationship Id="rId2" Type="http://schemas.openxmlformats.org/officeDocument/2006/relationships/hyperlink" Target="http://particle.dk/methods-analytical-laboratory/intrinsic-dissolution-rate/dissolution-rate/" TargetMode="External"/><Relationship Id="rId1" Type="http://schemas.openxmlformats.org/officeDocument/2006/relationships/slideLayout" Target="../slideLayouts/slideLayout6.xml"/><Relationship Id="rId5" Type="http://schemas.openxmlformats.org/officeDocument/2006/relationships/hyperlink" Target="http://www.authorstream.com/Presentation/pavanchowdary01-1502509-theory-dissolution-various-apparatus/" TargetMode="External"/><Relationship Id="rId4" Type="http://schemas.openxmlformats.org/officeDocument/2006/relationships/hyperlink" Target="http://www.in-adme.com/dissolution_theory.html"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6.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5.wmf"/><Relationship Id="rId5" Type="http://schemas.openxmlformats.org/officeDocument/2006/relationships/oleObject" Target="../embeddings/oleObject2.bin"/><Relationship Id="rId4" Type="http://schemas.openxmlformats.org/officeDocument/2006/relationships/image" Target="../media/image4.wmf"/><Relationship Id="rId9" Type="http://schemas.openxmlformats.org/officeDocument/2006/relationships/image" Target="../media/image7.jpeg"/></Relationships>
</file>

<file path=ppt/slides/_rels/slide6.xml.rels><?xml version="1.0" encoding="UTF-8" standalone="yes"?>
<Relationships xmlns="http://schemas.openxmlformats.org/package/2006/relationships"><Relationship Id="rId8" Type="http://schemas.openxmlformats.org/officeDocument/2006/relationships/image" Target="../media/image5.wmf"/><Relationship Id="rId3" Type="http://schemas.openxmlformats.org/officeDocument/2006/relationships/oleObject" Target="../embeddings/oleObject4.bin"/><Relationship Id="rId7" Type="http://schemas.openxmlformats.org/officeDocument/2006/relationships/oleObject" Target="../embeddings/oleObject6.bin"/><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9.wmf"/><Relationship Id="rId5" Type="http://schemas.openxmlformats.org/officeDocument/2006/relationships/oleObject" Target="../embeddings/oleObject5.bin"/><Relationship Id="rId10" Type="http://schemas.openxmlformats.org/officeDocument/2006/relationships/image" Target="../media/image10.wmf"/><Relationship Id="rId4" Type="http://schemas.openxmlformats.org/officeDocument/2006/relationships/image" Target="../media/image8.wmf"/><Relationship Id="rId9" Type="http://schemas.openxmlformats.org/officeDocument/2006/relationships/oleObject" Target="../embeddings/oleObject7.bin"/></Relationships>
</file>

<file path=ppt/slides/_rels/slide7.xml.rels><?xml version="1.0" encoding="UTF-8" standalone="yes"?>
<Relationships xmlns="http://schemas.openxmlformats.org/package/2006/relationships"><Relationship Id="rId8" Type="http://schemas.openxmlformats.org/officeDocument/2006/relationships/image" Target="../media/image12.wmf"/><Relationship Id="rId3" Type="http://schemas.openxmlformats.org/officeDocument/2006/relationships/oleObject" Target="../embeddings/oleObject8.bin"/><Relationship Id="rId7" Type="http://schemas.openxmlformats.org/officeDocument/2006/relationships/oleObject" Target="../embeddings/oleObject10.bin"/><Relationship Id="rId12" Type="http://schemas.openxmlformats.org/officeDocument/2006/relationships/image" Target="../media/image14.wmf"/><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image" Target="../media/image11.wmf"/><Relationship Id="rId11" Type="http://schemas.openxmlformats.org/officeDocument/2006/relationships/oleObject" Target="../embeddings/oleObject12.bin"/><Relationship Id="rId5" Type="http://schemas.openxmlformats.org/officeDocument/2006/relationships/oleObject" Target="../embeddings/oleObject9.bin"/><Relationship Id="rId10" Type="http://schemas.openxmlformats.org/officeDocument/2006/relationships/image" Target="../media/image13.wmf"/><Relationship Id="rId4" Type="http://schemas.openxmlformats.org/officeDocument/2006/relationships/image" Target="../media/image5.wmf"/><Relationship Id="rId9" Type="http://schemas.openxmlformats.org/officeDocument/2006/relationships/oleObject" Target="../embeddings/oleObject11.bin"/></Relationships>
</file>

<file path=ppt/slides/_rels/slide8.xml.rels><?xml version="1.0" encoding="UTF-8" standalone="yes"?>
<Relationships xmlns="http://schemas.openxmlformats.org/package/2006/relationships"><Relationship Id="rId8" Type="http://schemas.openxmlformats.org/officeDocument/2006/relationships/image" Target="../media/image16.wmf"/><Relationship Id="rId3" Type="http://schemas.openxmlformats.org/officeDocument/2006/relationships/oleObject" Target="../embeddings/oleObject13.bin"/><Relationship Id="rId7" Type="http://schemas.openxmlformats.org/officeDocument/2006/relationships/oleObject" Target="../embeddings/oleObject15.bin"/><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image" Target="../media/image15.wmf"/><Relationship Id="rId5" Type="http://schemas.openxmlformats.org/officeDocument/2006/relationships/oleObject" Target="../embeddings/oleObject14.bin"/><Relationship Id="rId10" Type="http://schemas.openxmlformats.org/officeDocument/2006/relationships/image" Target="../media/image17.wmf"/><Relationship Id="rId4" Type="http://schemas.openxmlformats.org/officeDocument/2006/relationships/image" Target="../media/image5.wmf"/><Relationship Id="rId9" Type="http://schemas.openxmlformats.org/officeDocument/2006/relationships/oleObject" Target="../embeddings/oleObject16.bin"/></Relationships>
</file>

<file path=ppt/slides/_rels/slide9.xml.rels><?xml version="1.0" encoding="UTF-8" standalone="yes"?>
<Relationships xmlns="http://schemas.openxmlformats.org/package/2006/relationships"><Relationship Id="rId8" Type="http://schemas.openxmlformats.org/officeDocument/2006/relationships/image" Target="../media/image20.wmf"/><Relationship Id="rId3" Type="http://schemas.openxmlformats.org/officeDocument/2006/relationships/oleObject" Target="../embeddings/oleObject17.bin"/><Relationship Id="rId7" Type="http://schemas.openxmlformats.org/officeDocument/2006/relationships/oleObject" Target="../embeddings/oleObject19.bin"/><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image" Target="../media/image19.wmf"/><Relationship Id="rId5" Type="http://schemas.openxmlformats.org/officeDocument/2006/relationships/oleObject" Target="../embeddings/oleObject18.bin"/><Relationship Id="rId10" Type="http://schemas.openxmlformats.org/officeDocument/2006/relationships/image" Target="../media/image21.wmf"/><Relationship Id="rId4" Type="http://schemas.openxmlformats.org/officeDocument/2006/relationships/image" Target="../media/image18.wmf"/><Relationship Id="rId9" Type="http://schemas.openxmlformats.org/officeDocument/2006/relationships/oleObject" Target="../embeddings/oleObject20.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Problem </a:t>
            </a:r>
            <a:r>
              <a:rPr lang="en-US" dirty="0">
                <a:latin typeface="Century Schoolbook"/>
              </a:rPr>
              <a:t>№14</a:t>
            </a:r>
            <a:br>
              <a:rPr lang="en-US" dirty="0">
                <a:latin typeface="Century Schoolbook"/>
              </a:rPr>
            </a:br>
            <a:r>
              <a:rPr lang="en-US" dirty="0"/>
              <a:t>Effervescent Tablet</a:t>
            </a:r>
          </a:p>
        </p:txBody>
      </p:sp>
      <p:sp>
        <p:nvSpPr>
          <p:cNvPr id="3" name="Subtitle 2"/>
          <p:cNvSpPr>
            <a:spLocks noGrp="1"/>
          </p:cNvSpPr>
          <p:nvPr>
            <p:ph type="subTitle" idx="1"/>
          </p:nvPr>
        </p:nvSpPr>
        <p:spPr/>
        <p:txBody>
          <a:bodyPr>
            <a:normAutofit/>
          </a:bodyPr>
          <a:lstStyle/>
          <a:p>
            <a:endParaRPr lang="en-US" dirty="0"/>
          </a:p>
          <a:p>
            <a:r>
              <a:rPr lang="en-US" dirty="0"/>
              <a:t>Reporter : </a:t>
            </a:r>
            <a:r>
              <a:rPr lang="en-US" dirty="0" err="1"/>
              <a:t>Zura</a:t>
            </a:r>
            <a:r>
              <a:rPr lang="en-US" dirty="0"/>
              <a:t> </a:t>
            </a:r>
            <a:r>
              <a:rPr lang="en-US" dirty="0" err="1"/>
              <a:t>Jashi</a:t>
            </a:r>
            <a:endParaRPr lang="en-US" dirty="0"/>
          </a:p>
          <a:p>
            <a:r>
              <a:rPr lang="en-US" dirty="0"/>
              <a:t>Team : Georgia</a:t>
            </a: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Spheres And Tablets</a:t>
            </a:r>
            <a:br>
              <a:rPr lang="en-US" dirty="0"/>
            </a:br>
            <a:r>
              <a:rPr lang="en-US" dirty="0" smtClean="0"/>
              <a:t>V</a:t>
            </a:r>
            <a:r>
              <a:rPr lang="en-US" sz="2100" spc="600" dirty="0" smtClean="0"/>
              <a:t>T</a:t>
            </a:r>
            <a:r>
              <a:rPr lang="en-US" dirty="0" smtClean="0"/>
              <a:t>=V</a:t>
            </a:r>
            <a:r>
              <a:rPr lang="en-US" sz="2100" dirty="0" smtClean="0"/>
              <a:t>S </a:t>
            </a:r>
            <a:r>
              <a:rPr lang="en-US" dirty="0" smtClean="0"/>
              <a:t> </a:t>
            </a:r>
            <a:r>
              <a:rPr lang="en-US" dirty="0" err="1" smtClean="0"/>
              <a:t>m</a:t>
            </a:r>
            <a:r>
              <a:rPr lang="en-US" sz="1700" dirty="0" err="1" smtClean="0"/>
              <a:t>T</a:t>
            </a:r>
            <a:r>
              <a:rPr lang="en-US" dirty="0" smtClean="0"/>
              <a:t>=</a:t>
            </a:r>
            <a:r>
              <a:rPr lang="en-US" dirty="0" err="1" smtClean="0"/>
              <a:t>m</a:t>
            </a:r>
            <a:r>
              <a:rPr lang="en-US" sz="1700" dirty="0" err="1" smtClean="0"/>
              <a:t>S</a:t>
            </a:r>
            <a:endParaRPr lang="en-US" sz="1700" dirty="0"/>
          </a:p>
        </p:txBody>
      </p:sp>
      <p:graphicFrame>
        <p:nvGraphicFramePr>
          <p:cNvPr id="3" name="Object 2"/>
          <p:cNvGraphicFramePr>
            <a:graphicFrameLocks noChangeAspect="1"/>
          </p:cNvGraphicFramePr>
          <p:nvPr/>
        </p:nvGraphicFramePr>
        <p:xfrm>
          <a:off x="1662113" y="1785938"/>
          <a:ext cx="1766879" cy="908107"/>
        </p:xfrm>
        <a:graphic>
          <a:graphicData uri="http://schemas.openxmlformats.org/presentationml/2006/ole">
            <mc:AlternateContent xmlns:mc="http://schemas.openxmlformats.org/markup-compatibility/2006">
              <mc:Choice xmlns:v="urn:schemas-microsoft-com:vml" Requires="v">
                <p:oleObj spid="_x0000_s53430" name="Equation" r:id="rId3" imgW="660113" imgH="393529" progId="Equation.3">
                  <p:embed/>
                </p:oleObj>
              </mc:Choice>
              <mc:Fallback>
                <p:oleObj name="Equation" r:id="rId3" imgW="660113" imgH="393529" progId="Equation.3">
                  <p:embed/>
                  <p:pic>
                    <p:nvPicPr>
                      <p:cNvPr id="0" name="Picture 13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2113" y="1785938"/>
                        <a:ext cx="1766879" cy="90810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3"/>
          <p:cNvGraphicFramePr>
            <a:graphicFrameLocks noChangeAspect="1"/>
          </p:cNvGraphicFramePr>
          <p:nvPr/>
        </p:nvGraphicFramePr>
        <p:xfrm>
          <a:off x="5254625" y="1854200"/>
          <a:ext cx="1873250" cy="774700"/>
        </p:xfrm>
        <a:graphic>
          <a:graphicData uri="http://schemas.openxmlformats.org/presentationml/2006/ole">
            <mc:AlternateContent xmlns:mc="http://schemas.openxmlformats.org/markup-compatibility/2006">
              <mc:Choice xmlns:v="urn:schemas-microsoft-com:vml" Requires="v">
                <p:oleObj spid="_x0000_s53431" name="Equation" r:id="rId5" imgW="774364" imgH="393529" progId="Equation.3">
                  <p:embed/>
                </p:oleObj>
              </mc:Choice>
              <mc:Fallback>
                <p:oleObj name="Equation" r:id="rId5" imgW="774364" imgH="393529" progId="Equation.3">
                  <p:embed/>
                  <p:pic>
                    <p:nvPicPr>
                      <p:cNvPr id="0" name="Picture 13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4625" y="1854200"/>
                        <a:ext cx="1873250" cy="774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p:cNvGraphicFramePr>
            <a:graphicFrameLocks noChangeAspect="1"/>
          </p:cNvGraphicFramePr>
          <p:nvPr/>
        </p:nvGraphicFramePr>
        <p:xfrm>
          <a:off x="1536700" y="2844800"/>
          <a:ext cx="1830388" cy="812800"/>
        </p:xfrm>
        <a:graphic>
          <a:graphicData uri="http://schemas.openxmlformats.org/presentationml/2006/ole">
            <mc:AlternateContent xmlns:mc="http://schemas.openxmlformats.org/markup-compatibility/2006">
              <mc:Choice xmlns:v="urn:schemas-microsoft-com:vml" Requires="v">
                <p:oleObj spid="_x0000_s53432" name="Equation" r:id="rId7" imgW="888614" imgH="393529" progId="Equation.3">
                  <p:embed/>
                </p:oleObj>
              </mc:Choice>
              <mc:Fallback>
                <p:oleObj name="Equation" r:id="rId7" imgW="888614" imgH="393529" progId="Equation.3">
                  <p:embed/>
                  <p:pic>
                    <p:nvPicPr>
                      <p:cNvPr id="0" name="Picture 13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36700" y="2844800"/>
                        <a:ext cx="1830388" cy="812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nvGraphicFramePr>
        <p:xfrm>
          <a:off x="5275263" y="2844800"/>
          <a:ext cx="1643062" cy="749300"/>
        </p:xfrm>
        <a:graphic>
          <a:graphicData uri="http://schemas.openxmlformats.org/presentationml/2006/ole">
            <mc:AlternateContent xmlns:mc="http://schemas.openxmlformats.org/markup-compatibility/2006">
              <mc:Choice xmlns:v="urn:schemas-microsoft-com:vml" Requires="v">
                <p:oleObj spid="_x0000_s53433" name="Equation" r:id="rId9" imgW="863225" imgH="393529" progId="Equation.3">
                  <p:embed/>
                </p:oleObj>
              </mc:Choice>
              <mc:Fallback>
                <p:oleObj name="Equation" r:id="rId9" imgW="863225" imgH="393529" progId="Equation.3">
                  <p:embed/>
                  <p:pic>
                    <p:nvPicPr>
                      <p:cNvPr id="0" name="Picture 13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75263" y="2844800"/>
                        <a:ext cx="1643062" cy="749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nvGraphicFramePr>
        <p:xfrm>
          <a:off x="1384300" y="3911600"/>
          <a:ext cx="2157413" cy="522288"/>
        </p:xfrm>
        <a:graphic>
          <a:graphicData uri="http://schemas.openxmlformats.org/presentationml/2006/ole">
            <mc:AlternateContent xmlns:mc="http://schemas.openxmlformats.org/markup-compatibility/2006">
              <mc:Choice xmlns:v="urn:schemas-microsoft-com:vml" Requires="v">
                <p:oleObj spid="_x0000_s53434" name="Equation" r:id="rId11" imgW="1040948" imgH="253890" progId="Equation.3">
                  <p:embed/>
                </p:oleObj>
              </mc:Choice>
              <mc:Fallback>
                <p:oleObj name="Equation" r:id="rId11" imgW="1040948" imgH="253890" progId="Equation.3">
                  <p:embed/>
                  <p:pic>
                    <p:nvPicPr>
                      <p:cNvPr id="0" name="Picture 13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84300" y="3911600"/>
                        <a:ext cx="2157413" cy="5222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53435" name="Equation" r:id="rId13" imgW="114151" imgH="215619" progId="Equation.3">
                  <p:embed/>
                </p:oleObj>
              </mc:Choice>
              <mc:Fallback>
                <p:oleObj name="Equation" r:id="rId13" imgW="114151" imgH="215619" progId="Equation.3">
                  <p:embed/>
                  <p:pic>
                    <p:nvPicPr>
                      <p:cNvPr id="0" name="Picture 13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nvGraphicFramePr>
        <p:xfrm>
          <a:off x="5259388" y="3860800"/>
          <a:ext cx="1939925" cy="493713"/>
        </p:xfrm>
        <a:graphic>
          <a:graphicData uri="http://schemas.openxmlformats.org/presentationml/2006/ole">
            <mc:AlternateContent xmlns:mc="http://schemas.openxmlformats.org/markup-compatibility/2006">
              <mc:Choice xmlns:v="urn:schemas-microsoft-com:vml" Requires="v">
                <p:oleObj spid="_x0000_s53436" name="Equation" r:id="rId15" imgW="939392" imgH="241195" progId="Equation.3">
                  <p:embed/>
                </p:oleObj>
              </mc:Choice>
              <mc:Fallback>
                <p:oleObj name="Equation" r:id="rId15" imgW="939392" imgH="241195" progId="Equation.3">
                  <p:embed/>
                  <p:pic>
                    <p:nvPicPr>
                      <p:cNvPr id="0" name="Picture 140"/>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259388" y="3860800"/>
                        <a:ext cx="1939925" cy="4937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nvGraphicFramePr>
        <p:xfrm>
          <a:off x="2786050" y="4500570"/>
          <a:ext cx="1663700" cy="785812"/>
        </p:xfrm>
        <a:graphic>
          <a:graphicData uri="http://schemas.openxmlformats.org/presentationml/2006/ole">
            <mc:AlternateContent xmlns:mc="http://schemas.openxmlformats.org/markup-compatibility/2006">
              <mc:Choice xmlns:v="urn:schemas-microsoft-com:vml" Requires="v">
                <p:oleObj spid="_x0000_s53437" name="Equation" r:id="rId17" imgW="914400" imgH="431800" progId="Equation.3">
                  <p:embed/>
                </p:oleObj>
              </mc:Choice>
              <mc:Fallback>
                <p:oleObj name="Equation" r:id="rId17" imgW="914400" imgH="431800" progId="Equation.3">
                  <p:embed/>
                  <p:pic>
                    <p:nvPicPr>
                      <p:cNvPr id="0" name="Picture 141"/>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786050" y="4500570"/>
                        <a:ext cx="1663700" cy="7858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p:cNvGraphicFramePr>
            <a:graphicFrameLocks noChangeAspect="1"/>
          </p:cNvGraphicFramePr>
          <p:nvPr/>
        </p:nvGraphicFramePr>
        <p:xfrm>
          <a:off x="4643438" y="4500570"/>
          <a:ext cx="1477963" cy="804863"/>
        </p:xfrm>
        <a:graphic>
          <a:graphicData uri="http://schemas.openxmlformats.org/presentationml/2006/ole">
            <mc:AlternateContent xmlns:mc="http://schemas.openxmlformats.org/markup-compatibility/2006">
              <mc:Choice xmlns:v="urn:schemas-microsoft-com:vml" Requires="v">
                <p:oleObj spid="_x0000_s53438" name="Equation" r:id="rId19" imgW="850531" imgH="469696" progId="Equation.3">
                  <p:embed/>
                </p:oleObj>
              </mc:Choice>
              <mc:Fallback>
                <p:oleObj name="Equation" r:id="rId19" imgW="850531" imgH="469696" progId="Equation.3">
                  <p:embed/>
                  <p:pic>
                    <p:nvPicPr>
                      <p:cNvPr id="0" name="Picture 14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643438" y="4500570"/>
                        <a:ext cx="1477963" cy="8048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1"/>
          <p:cNvGraphicFramePr>
            <a:graphicFrameLocks noChangeAspect="1"/>
          </p:cNvGraphicFramePr>
          <p:nvPr/>
        </p:nvGraphicFramePr>
        <p:xfrm>
          <a:off x="1428728" y="5357826"/>
          <a:ext cx="1577975" cy="800100"/>
        </p:xfrm>
        <a:graphic>
          <a:graphicData uri="http://schemas.openxmlformats.org/presentationml/2006/ole">
            <mc:AlternateContent xmlns:mc="http://schemas.openxmlformats.org/markup-compatibility/2006">
              <mc:Choice xmlns:v="urn:schemas-microsoft-com:vml" Requires="v">
                <p:oleObj spid="_x0000_s53439" name="Equation" r:id="rId21" imgW="952087" imgH="482391" progId="Equation.3">
                  <p:embed/>
                </p:oleObj>
              </mc:Choice>
              <mc:Fallback>
                <p:oleObj name="Equation" r:id="rId21" imgW="952087" imgH="482391" progId="Equation.3">
                  <p:embed/>
                  <p:pic>
                    <p:nvPicPr>
                      <p:cNvPr id="0" name="Picture 143"/>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428728" y="5357826"/>
                        <a:ext cx="1577975" cy="800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p:cNvGraphicFramePr>
            <a:graphicFrameLocks noChangeAspect="1"/>
          </p:cNvGraphicFramePr>
          <p:nvPr/>
        </p:nvGraphicFramePr>
        <p:xfrm>
          <a:off x="5522913" y="5214938"/>
          <a:ext cx="2725737" cy="901700"/>
        </p:xfrm>
        <a:graphic>
          <a:graphicData uri="http://schemas.openxmlformats.org/presentationml/2006/ole">
            <mc:AlternateContent xmlns:mc="http://schemas.openxmlformats.org/markup-compatibility/2006">
              <mc:Choice xmlns:v="urn:schemas-microsoft-com:vml" Requires="v">
                <p:oleObj spid="_x0000_s53440" name="Equation" r:id="rId23" imgW="1002865" imgH="482391" progId="Equation.3">
                  <p:embed/>
                </p:oleObj>
              </mc:Choice>
              <mc:Fallback>
                <p:oleObj name="Equation" r:id="rId23" imgW="1002865" imgH="482391" progId="Equation.3">
                  <p:embed/>
                  <p:pic>
                    <p:nvPicPr>
                      <p:cNvPr id="0" name="Picture 144"/>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522913" y="5214938"/>
                        <a:ext cx="2725737" cy="901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2687158608"/>
              </p:ext>
            </p:extLst>
          </p:nvPr>
        </p:nvGraphicFramePr>
        <p:xfrm>
          <a:off x="3459163" y="5716588"/>
          <a:ext cx="1528762" cy="976312"/>
        </p:xfrm>
        <a:graphic>
          <a:graphicData uri="http://schemas.openxmlformats.org/presentationml/2006/ole">
            <mc:AlternateContent xmlns:mc="http://schemas.openxmlformats.org/markup-compatibility/2006">
              <mc:Choice xmlns:v="urn:schemas-microsoft-com:vml" Requires="v">
                <p:oleObj spid="_x0000_s53441" name="Equation" r:id="rId25" imgW="774360" imgH="495000" progId="Equation.3">
                  <p:embed/>
                </p:oleObj>
              </mc:Choice>
              <mc:Fallback>
                <p:oleObj name="Equation" r:id="rId25" imgW="774360" imgH="495000" progId="Equation.3">
                  <p:embed/>
                  <p:pic>
                    <p:nvPicPr>
                      <p:cNvPr id="0" name="Picture 145"/>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459163" y="5716588"/>
                        <a:ext cx="1528762" cy="9763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strips(down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strips(downLef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strips(downLef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strips(downLeft)">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strips(downLeft)">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strips(downLeft)">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8" presetClass="entr" presetSubtype="12"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strips(downLeft)">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8" presetClass="entr" presetSubtype="12"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strips(downLeft)">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8" presetClass="entr" presetSubtype="12" fill="hold"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strips(downLeft)">
                                      <p:cBhvr>
                                        <p:cTn id="5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p:txBody>
          <a:bodyPr>
            <a:normAutofit fontScale="90000"/>
          </a:bodyPr>
          <a:lstStyle/>
          <a:p>
            <a:r>
              <a:rPr lang="en-US" dirty="0"/>
              <a:t>Spheres And Tablets</a:t>
            </a:r>
            <a:br>
              <a:rPr lang="en-US" dirty="0"/>
            </a:br>
            <a:r>
              <a:rPr lang="en-US" dirty="0" smtClean="0"/>
              <a:t>V</a:t>
            </a:r>
            <a:r>
              <a:rPr lang="en-US" sz="2100" spc="600" dirty="0" smtClean="0"/>
              <a:t>T</a:t>
            </a:r>
            <a:r>
              <a:rPr lang="en-US" dirty="0" smtClean="0"/>
              <a:t>=V</a:t>
            </a:r>
            <a:r>
              <a:rPr lang="en-US" sz="2100" dirty="0" smtClean="0"/>
              <a:t>S </a:t>
            </a:r>
            <a:r>
              <a:rPr lang="en-US" dirty="0" smtClean="0"/>
              <a:t> </a:t>
            </a:r>
            <a:r>
              <a:rPr lang="en-US" dirty="0" err="1" smtClean="0"/>
              <a:t>m</a:t>
            </a:r>
            <a:r>
              <a:rPr lang="en-US" sz="1700" dirty="0" err="1" smtClean="0"/>
              <a:t>T</a:t>
            </a:r>
            <a:r>
              <a:rPr lang="en-US" dirty="0" smtClean="0"/>
              <a:t>=</a:t>
            </a:r>
            <a:r>
              <a:rPr lang="en-US" dirty="0" err="1" smtClean="0"/>
              <a:t>m</a:t>
            </a:r>
            <a:r>
              <a:rPr lang="en-US" sz="1700" dirty="0" err="1" smtClean="0"/>
              <a:t>S</a:t>
            </a:r>
            <a:endParaRPr lang="en-US" sz="1700" dirty="0"/>
          </a:p>
        </p:txBody>
      </p:sp>
      <p:sp>
        <p:nvSpPr>
          <p:cNvPr id="4" name="TextBox 3"/>
          <p:cNvSpPr txBox="1"/>
          <p:nvPr/>
        </p:nvSpPr>
        <p:spPr>
          <a:xfrm>
            <a:off x="1435608" y="1628800"/>
            <a:ext cx="7024824" cy="954107"/>
          </a:xfrm>
          <a:prstGeom prst="rect">
            <a:avLst/>
          </a:prstGeom>
          <a:noFill/>
        </p:spPr>
        <p:txBody>
          <a:bodyPr wrap="square" rtlCol="0">
            <a:spAutoFit/>
          </a:bodyPr>
          <a:lstStyle/>
          <a:p>
            <a:r>
              <a:rPr lang="en-US" sz="2800" dirty="0" smtClean="0"/>
              <a:t>h=3(mm)</a:t>
            </a:r>
          </a:p>
          <a:p>
            <a:r>
              <a:rPr lang="en-US" sz="2800" dirty="0" smtClean="0"/>
              <a:t>R</a:t>
            </a:r>
            <a:r>
              <a:rPr lang="en-US" sz="1500" dirty="0" smtClean="0"/>
              <a:t>T</a:t>
            </a:r>
            <a:r>
              <a:rPr lang="en-US" sz="2800" dirty="0" smtClean="0"/>
              <a:t>=2,5(cm)</a:t>
            </a:r>
            <a:endParaRPr lang="en-US" sz="1490" dirty="0"/>
          </a:p>
        </p:txBody>
      </p:sp>
      <p:graphicFrame>
        <p:nvGraphicFramePr>
          <p:cNvPr id="5" name="Object 4"/>
          <p:cNvGraphicFramePr>
            <a:graphicFrameLocks noChangeAspect="1"/>
          </p:cNvGraphicFramePr>
          <p:nvPr>
            <p:extLst>
              <p:ext uri="{D42A27DB-BD31-4B8C-83A1-F6EECF244321}">
                <p14:modId xmlns:p14="http://schemas.microsoft.com/office/powerpoint/2010/main" val="1027820911"/>
              </p:ext>
            </p:extLst>
          </p:nvPr>
        </p:nvGraphicFramePr>
        <p:xfrm>
          <a:off x="2843808" y="2924944"/>
          <a:ext cx="3224535" cy="1283072"/>
        </p:xfrm>
        <a:graphic>
          <a:graphicData uri="http://schemas.openxmlformats.org/presentationml/2006/ole">
            <mc:AlternateContent xmlns:mc="http://schemas.openxmlformats.org/markup-compatibility/2006">
              <mc:Choice xmlns:v="urn:schemas-microsoft-com:vml" Requires="v">
                <p:oleObj spid="_x0000_s54283" name="Equation" r:id="rId3" imgW="1180800" imgH="469800" progId="Equation.3">
                  <p:embed/>
                </p:oleObj>
              </mc:Choice>
              <mc:Fallback>
                <p:oleObj name="Equation" r:id="rId3" imgW="1180800" imgH="469800" progId="Equation.3">
                  <p:embed/>
                  <p:pic>
                    <p:nvPicPr>
                      <p:cNvPr id="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3808" y="2924944"/>
                        <a:ext cx="3224535" cy="128307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043214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 Geometrical Shapes</a:t>
            </a:r>
          </a:p>
        </p:txBody>
      </p:sp>
      <p:sp>
        <p:nvSpPr>
          <p:cNvPr id="3" name="Rectangle 2"/>
          <p:cNvSpPr/>
          <p:nvPr/>
        </p:nvSpPr>
        <p:spPr>
          <a:xfrm>
            <a:off x="2143108" y="2071678"/>
            <a:ext cx="1785950" cy="164307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cxnSp>
        <p:nvCxnSpPr>
          <p:cNvPr id="7" name="Straight Arrow Connector 6"/>
          <p:cNvCxnSpPr/>
          <p:nvPr/>
        </p:nvCxnSpPr>
        <p:spPr>
          <a:xfrm rot="5400000">
            <a:off x="2035951" y="1821645"/>
            <a:ext cx="35719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714480" y="2214554"/>
            <a:ext cx="360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714480" y="2857496"/>
            <a:ext cx="360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714480" y="3643314"/>
            <a:ext cx="360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5400000" flipH="1" flipV="1">
            <a:off x="2035340" y="4036834"/>
            <a:ext cx="360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5400000">
            <a:off x="3678414" y="1822256"/>
            <a:ext cx="360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5400000" flipH="1" flipV="1">
            <a:off x="3678414" y="4036834"/>
            <a:ext cx="360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10800000">
            <a:off x="4000496" y="3571876"/>
            <a:ext cx="360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10800000">
            <a:off x="4000496" y="2786058"/>
            <a:ext cx="360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rot="5400000" flipH="1" flipV="1">
            <a:off x="2820364" y="4037628"/>
            <a:ext cx="360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rot="5400000">
            <a:off x="2820364" y="1823050"/>
            <a:ext cx="360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rot="10800000">
            <a:off x="4000496" y="2214554"/>
            <a:ext cx="360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0" name="Oval 39"/>
          <p:cNvSpPr/>
          <p:nvPr/>
        </p:nvSpPr>
        <p:spPr>
          <a:xfrm>
            <a:off x="2571736" y="2357430"/>
            <a:ext cx="1008000" cy="10080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47" name="Flowchart: Extract 46"/>
          <p:cNvSpPr/>
          <p:nvPr/>
        </p:nvSpPr>
        <p:spPr>
          <a:xfrm>
            <a:off x="5500694" y="1928802"/>
            <a:ext cx="2000264" cy="2000264"/>
          </a:xfrm>
          <a:prstGeom prst="flowChartExtra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cxnSp>
        <p:nvCxnSpPr>
          <p:cNvPr id="49" name="Straight Arrow Connector 48"/>
          <p:cNvCxnSpPr/>
          <p:nvPr/>
        </p:nvCxnSpPr>
        <p:spPr>
          <a:xfrm>
            <a:off x="5929322" y="2214554"/>
            <a:ext cx="360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rot="10800000">
            <a:off x="6715140" y="2214554"/>
            <a:ext cx="360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5143504" y="3571876"/>
            <a:ext cx="360000" cy="2143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rot="16200000" flipV="1">
            <a:off x="5570727" y="4073347"/>
            <a:ext cx="360000" cy="2143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5500694" y="2857496"/>
            <a:ext cx="360000" cy="2143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rot="5400000" flipH="1" flipV="1">
            <a:off x="6999487" y="4144785"/>
            <a:ext cx="360000" cy="2143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rot="5400000">
            <a:off x="7428115" y="3501843"/>
            <a:ext cx="360000" cy="2143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rot="10800000" flipV="1">
            <a:off x="7143768" y="2714620"/>
            <a:ext cx="357190" cy="2857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4" name="Flowchart: Connector 63"/>
          <p:cNvSpPr/>
          <p:nvPr/>
        </p:nvSpPr>
        <p:spPr>
          <a:xfrm>
            <a:off x="6072198" y="2857496"/>
            <a:ext cx="792000" cy="78581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 Powder</a:t>
            </a:r>
          </a:p>
        </p:txBody>
      </p:sp>
      <p:graphicFrame>
        <p:nvGraphicFramePr>
          <p:cNvPr id="3" name="Object 2"/>
          <p:cNvGraphicFramePr>
            <a:graphicFrameLocks noChangeAspect="1"/>
          </p:cNvGraphicFramePr>
          <p:nvPr/>
        </p:nvGraphicFramePr>
        <p:xfrm>
          <a:off x="1500166" y="4643446"/>
          <a:ext cx="2643206" cy="720874"/>
        </p:xfrm>
        <a:graphic>
          <a:graphicData uri="http://schemas.openxmlformats.org/presentationml/2006/ole">
            <mc:AlternateContent xmlns:mc="http://schemas.openxmlformats.org/markup-compatibility/2006">
              <mc:Choice xmlns:v="urn:schemas-microsoft-com:vml" Requires="v">
                <p:oleObj spid="_x0000_s20511" name="Equation" r:id="rId3" imgW="977476" imgH="266584" progId="Equation.3">
                  <p:embed/>
                </p:oleObj>
              </mc:Choice>
              <mc:Fallback>
                <p:oleObj name="Equation" r:id="rId3" imgW="977476" imgH="266584" progId="Equation.3">
                  <p:embed/>
                  <p:pic>
                    <p:nvPicPr>
                      <p:cNvPr id="0" name="Picture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0166" y="4643446"/>
                        <a:ext cx="2643206" cy="7208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TextBox 13"/>
          <p:cNvSpPr txBox="1"/>
          <p:nvPr/>
        </p:nvSpPr>
        <p:spPr>
          <a:xfrm>
            <a:off x="4357686" y="2214554"/>
            <a:ext cx="4643438" cy="1323439"/>
          </a:xfrm>
          <a:prstGeom prst="rect">
            <a:avLst/>
          </a:prstGeom>
          <a:noFill/>
        </p:spPr>
        <p:txBody>
          <a:bodyPr wrap="square" rtlCol="0">
            <a:spAutoFit/>
          </a:bodyPr>
          <a:lstStyle/>
          <a:p>
            <a:r>
              <a:rPr lang="en-US" sz="2000" dirty="0"/>
              <a:t>m</a:t>
            </a:r>
            <a:r>
              <a:rPr lang="en-US" sz="1200" dirty="0"/>
              <a:t>0</a:t>
            </a:r>
            <a:r>
              <a:rPr lang="en-US" sz="2000" dirty="0"/>
              <a:t>= Basic Mass Of The Substance</a:t>
            </a:r>
          </a:p>
          <a:p>
            <a:r>
              <a:rPr lang="en-US" sz="2000" dirty="0"/>
              <a:t>m= Mass Of The Substance At Time t</a:t>
            </a:r>
            <a:endParaRPr lang="en-US" sz="2000" dirty="0">
              <a:latin typeface="+mj-lt"/>
            </a:endParaRPr>
          </a:p>
          <a:p>
            <a:r>
              <a:rPr lang="en-US" sz="2000" dirty="0">
                <a:latin typeface="+mj-lt"/>
                <a:cs typeface="Times New Roman"/>
              </a:rPr>
              <a:t>α= Dissolution Rate Constant</a:t>
            </a:r>
          </a:p>
          <a:p>
            <a:r>
              <a:rPr lang="en-US" sz="2000" dirty="0" err="1">
                <a:latin typeface="+mj-lt"/>
                <a:cs typeface="Times New Roman"/>
              </a:rPr>
              <a:t>t</a:t>
            </a:r>
            <a:r>
              <a:rPr lang="en-US" sz="1400" dirty="0" err="1">
                <a:latin typeface="+mj-lt"/>
                <a:cs typeface="Times New Roman"/>
              </a:rPr>
              <a:t>f</a:t>
            </a:r>
            <a:r>
              <a:rPr lang="en-US" sz="2000" dirty="0">
                <a:latin typeface="+mj-lt"/>
                <a:cs typeface="Times New Roman"/>
              </a:rPr>
              <a:t>=Full Dissolution Time</a:t>
            </a:r>
            <a:endParaRPr lang="en-US" sz="2000" dirty="0">
              <a:latin typeface="+mj-lt"/>
            </a:endParaRPr>
          </a:p>
        </p:txBody>
      </p:sp>
      <p:graphicFrame>
        <p:nvGraphicFramePr>
          <p:cNvPr id="15" name="Object 14"/>
          <p:cNvGraphicFramePr>
            <a:graphicFrameLocks noChangeAspect="1"/>
          </p:cNvGraphicFramePr>
          <p:nvPr/>
        </p:nvGraphicFramePr>
        <p:xfrm>
          <a:off x="4929190" y="4357694"/>
          <a:ext cx="1632870" cy="1143009"/>
        </p:xfrm>
        <a:graphic>
          <a:graphicData uri="http://schemas.openxmlformats.org/presentationml/2006/ole">
            <mc:AlternateContent xmlns:mc="http://schemas.openxmlformats.org/markup-compatibility/2006">
              <mc:Choice xmlns:v="urn:schemas-microsoft-com:vml" Requires="v">
                <p:oleObj spid="_x0000_s20512" name="Equation" r:id="rId5" imgW="634725" imgH="444307" progId="Equation.3">
                  <p:embed/>
                </p:oleObj>
              </mc:Choice>
              <mc:Fallback>
                <p:oleObj name="Equation" r:id="rId5" imgW="634725" imgH="444307" progId="Equation.3">
                  <p:embed/>
                  <p:pic>
                    <p:nvPicPr>
                      <p:cNvPr id="0" name="Picture 2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29190" y="4357694"/>
                        <a:ext cx="1632870" cy="114300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0488" name="Picture 8" descr="http://il9.picdn.net/shutterstock/videos/5293070/thumb/8.jpg"/>
          <p:cNvPicPr>
            <a:picLocks noChangeAspect="1" noChangeArrowheads="1"/>
          </p:cNvPicPr>
          <p:nvPr/>
        </p:nvPicPr>
        <p:blipFill>
          <a:blip r:embed="rId7" cstate="print"/>
          <a:srcRect/>
          <a:stretch>
            <a:fillRect/>
          </a:stretch>
        </p:blipFill>
        <p:spPr bwMode="auto">
          <a:xfrm>
            <a:off x="1142976" y="1714488"/>
            <a:ext cx="3043259" cy="2286016"/>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0488"/>
                                        </p:tgtEl>
                                        <p:attrNameLst>
                                          <p:attrName>style.visibility</p:attrName>
                                        </p:attrNameLst>
                                      </p:cBhvr>
                                      <p:to>
                                        <p:strVal val="visible"/>
                                      </p:to>
                                    </p:set>
                                    <p:animEffect transition="in" filter="strips(downLeft)">
                                      <p:cBhvr>
                                        <p:cTn id="7" dur="500"/>
                                        <p:tgtEl>
                                          <p:spTgt spid="20488"/>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strips(down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strips(downLeft)">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Experiments For Tablet </a:t>
            </a:r>
            <a:endParaRPr lang="en-US" dirty="0"/>
          </a:p>
        </p:txBody>
      </p:sp>
      <p:pic>
        <p:nvPicPr>
          <p:cNvPr id="56322" name="Picture 2" descr="D:\ezgif-3520504372.gif"/>
          <p:cNvPicPr>
            <a:picLocks noChangeAspect="1" noChangeArrowheads="1" noCrop="1"/>
          </p:cNvPicPr>
          <p:nvPr/>
        </p:nvPicPr>
        <p:blipFill>
          <a:blip r:embed="rId2" cstate="print"/>
          <a:srcRect/>
          <a:stretch>
            <a:fillRect/>
          </a:stretch>
        </p:blipFill>
        <p:spPr bwMode="auto">
          <a:xfrm>
            <a:off x="1357289" y="2786058"/>
            <a:ext cx="3738589" cy="2803941"/>
          </a:xfrm>
          <a:prstGeom prst="rect">
            <a:avLst/>
          </a:prstGeom>
          <a:noFill/>
        </p:spPr>
      </p:pic>
      <p:pic>
        <p:nvPicPr>
          <p:cNvPr id="56323" name="Picture 3" descr="D:\ezgif-1996485586.gif"/>
          <p:cNvPicPr>
            <a:picLocks noChangeAspect="1" noChangeArrowheads="1" noCrop="1"/>
          </p:cNvPicPr>
          <p:nvPr/>
        </p:nvPicPr>
        <p:blipFill>
          <a:blip r:embed="rId3" cstate="print"/>
          <a:srcRect/>
          <a:stretch>
            <a:fillRect/>
          </a:stretch>
        </p:blipFill>
        <p:spPr bwMode="auto">
          <a:xfrm>
            <a:off x="5929322" y="2333617"/>
            <a:ext cx="2500330" cy="3333773"/>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Experiments </a:t>
            </a:r>
            <a:br>
              <a:rPr lang="en-US" dirty="0"/>
            </a:br>
            <a:r>
              <a:rPr lang="en-US" dirty="0"/>
              <a:t>For Powder</a:t>
            </a:r>
          </a:p>
        </p:txBody>
      </p:sp>
      <p:pic>
        <p:nvPicPr>
          <p:cNvPr id="50177" name="Picture 1" descr="C:\Users\user\Downloads\output_2laNb8.gif"/>
          <p:cNvPicPr>
            <a:picLocks noChangeAspect="1" noChangeArrowheads="1" noCrop="1"/>
          </p:cNvPicPr>
          <p:nvPr/>
        </p:nvPicPr>
        <p:blipFill>
          <a:blip r:embed="rId3" cstate="print"/>
          <a:srcRect/>
          <a:stretch>
            <a:fillRect/>
          </a:stretch>
        </p:blipFill>
        <p:spPr bwMode="auto">
          <a:xfrm>
            <a:off x="3500430" y="4071942"/>
            <a:ext cx="2714644" cy="2151388"/>
          </a:xfrm>
          <a:prstGeom prst="rect">
            <a:avLst/>
          </a:prstGeom>
          <a:noFill/>
        </p:spPr>
      </p:pic>
      <mc:AlternateContent xmlns:mc="http://schemas.openxmlformats.org/markup-compatibility/2006" xmlns:a14="http://schemas.microsoft.com/office/drawing/2010/main">
        <mc:Choice Requires="a14">
          <p:graphicFrame>
            <p:nvGraphicFramePr>
              <p:cNvPr id="6" name="Table 5"/>
              <p:cNvGraphicFramePr>
                <a:graphicFrameLocks noGrp="1"/>
              </p:cNvGraphicFramePr>
              <p:nvPr>
                <p:extLst>
                  <p:ext uri="{D42A27DB-BD31-4B8C-83A1-F6EECF244321}">
                    <p14:modId xmlns:p14="http://schemas.microsoft.com/office/powerpoint/2010/main" val="2592350239"/>
                  </p:ext>
                </p:extLst>
              </p:nvPr>
            </p:nvGraphicFramePr>
            <p:xfrm>
              <a:off x="1187625" y="1785926"/>
              <a:ext cx="7488830" cy="1715082"/>
            </p:xfrm>
            <a:graphic>
              <a:graphicData uri="http://schemas.openxmlformats.org/drawingml/2006/table">
                <a:tbl>
                  <a:tblPr firstRow="1" bandRow="1">
                    <a:tableStyleId>{073A0DAA-6AF3-43AB-8588-CEC1D06C72B9}</a:tableStyleId>
                  </a:tblPr>
                  <a:tblGrid>
                    <a:gridCol w="1497766"/>
                    <a:gridCol w="1497766"/>
                    <a:gridCol w="1497766"/>
                    <a:gridCol w="1497766"/>
                    <a:gridCol w="1497766"/>
                  </a:tblGrid>
                  <a:tr h="571694">
                    <a:tc>
                      <a:txBody>
                        <a:bodyPr/>
                        <a:lstStyle/>
                        <a:p>
                          <a:pPr algn="ctr"/>
                          <a:endParaRPr lang="en-US" sz="1200" dirty="0"/>
                        </a:p>
                      </a:txBody>
                      <a:tcPr anchor="ctr"/>
                    </a:tc>
                    <a:tc>
                      <a:txBody>
                        <a:bodyPr/>
                        <a:lstStyle/>
                        <a:p>
                          <a:pPr algn="ctr"/>
                          <a:r>
                            <a:rPr lang="en-US" sz="1200" dirty="0" smtClean="0"/>
                            <a:t>ACC </a:t>
                          </a:r>
                          <a:r>
                            <a:rPr lang="en-US" sz="1200" baseline="0" dirty="0" smtClean="0"/>
                            <a:t> I</a:t>
                          </a:r>
                          <a:endParaRPr lang="en-US" sz="1200" dirty="0"/>
                        </a:p>
                      </a:txBody>
                      <a:tcPr anchor="ctr"/>
                    </a:tc>
                    <a:tc>
                      <a:txBody>
                        <a:bodyPr/>
                        <a:lstStyle/>
                        <a:p>
                          <a:pPr algn="ctr"/>
                          <a:r>
                            <a:rPr lang="en-US" sz="1200" dirty="0" smtClean="0"/>
                            <a:t>ACC II</a:t>
                          </a:r>
                          <a:endParaRPr lang="en-US" sz="1200" dirty="0"/>
                        </a:p>
                      </a:txBody>
                      <a:tcPr anchor="ctr"/>
                    </a:tc>
                    <a:tc>
                      <a:txBody>
                        <a:bodyPr/>
                        <a:lstStyle/>
                        <a:p>
                          <a:pPr algn="ctr"/>
                          <a:r>
                            <a:rPr lang="en-US" sz="1200" dirty="0" smtClean="0"/>
                            <a:t>Aspirin II</a:t>
                          </a:r>
                          <a:endParaRPr lang="en-US" sz="1200" dirty="0"/>
                        </a:p>
                      </a:txBody>
                      <a:tcPr anchor="ctr"/>
                    </a:tc>
                    <a:tc>
                      <a:txBody>
                        <a:bodyPr/>
                        <a:lstStyle/>
                        <a:p>
                          <a:pPr algn="ctr"/>
                          <a:r>
                            <a:rPr lang="en-US" sz="1200" dirty="0" smtClean="0"/>
                            <a:t>Aspirin II</a:t>
                          </a:r>
                          <a:endParaRPr lang="en-US" sz="1200" dirty="0"/>
                        </a:p>
                      </a:txBody>
                      <a:tcPr anchor="ctr"/>
                    </a:tc>
                  </a:tr>
                  <a:tr h="571694">
                    <a:tc>
                      <a:txBody>
                        <a:bodyPr/>
                        <a:lstStyle/>
                        <a:p>
                          <a:pPr algn="ctr"/>
                          <a14:m>
                            <m:oMath xmlns:m="http://schemas.openxmlformats.org/officeDocument/2006/math">
                              <m:r>
                                <a:rPr lang="en-US" sz="1800" i="1" smtClean="0">
                                  <a:latin typeface="Cambria Math"/>
                                  <a:ea typeface="Cambria Math"/>
                                </a:rPr>
                                <m:t>𝛼</m:t>
                              </m:r>
                              <m:r>
                                <a:rPr lang="en-US" sz="1800" i="1" smtClean="0">
                                  <a:latin typeface="Cambria Math"/>
                                  <a:ea typeface="Cambria Math"/>
                                </a:rPr>
                                <m:t>×</m:t>
                              </m:r>
                              <m:sSup>
                                <m:sSupPr>
                                  <m:ctrlPr>
                                    <a:rPr lang="en-US" sz="1800" i="1" smtClean="0">
                                      <a:latin typeface="Cambria Math"/>
                                      <a:ea typeface="Cambria Math"/>
                                    </a:rPr>
                                  </m:ctrlPr>
                                </m:sSupPr>
                                <m:e>
                                  <m:r>
                                    <a:rPr lang="en-US" sz="1800" b="0" i="1" smtClean="0">
                                      <a:latin typeface="Cambria Math"/>
                                      <a:ea typeface="Cambria Math"/>
                                    </a:rPr>
                                    <m:t>10</m:t>
                                  </m:r>
                                </m:e>
                                <m:sup>
                                  <m:r>
                                    <a:rPr lang="en-US" sz="1800" b="0" i="1" smtClean="0">
                                      <a:latin typeface="Cambria Math"/>
                                      <a:ea typeface="Cambria Math"/>
                                    </a:rPr>
                                    <m:t>−3</m:t>
                                  </m:r>
                                </m:sup>
                              </m:sSup>
                            </m:oMath>
                          </a14:m>
                          <a:r>
                            <a:rPr lang="en-US" sz="1800" dirty="0" smtClean="0"/>
                            <a:t>[</a:t>
                          </a:r>
                          <a14:m>
                            <m:oMath xmlns:m="http://schemas.openxmlformats.org/officeDocument/2006/math">
                              <m:f>
                                <m:fPr>
                                  <m:ctrlPr>
                                    <a:rPr lang="en-US" sz="1800" i="1" dirty="0" smtClean="0">
                                      <a:latin typeface="Cambria Math"/>
                                    </a:rPr>
                                  </m:ctrlPr>
                                </m:fPr>
                                <m:num>
                                  <m:r>
                                    <a:rPr lang="en-US" sz="1800" b="0" i="1" dirty="0" smtClean="0">
                                      <a:latin typeface="Cambria Math"/>
                                    </a:rPr>
                                    <m:t>𝑘𝑔</m:t>
                                  </m:r>
                                </m:num>
                                <m:den>
                                  <m:r>
                                    <a:rPr lang="en-US" sz="1800" b="0" i="1" dirty="0" smtClean="0">
                                      <a:latin typeface="Cambria Math"/>
                                    </a:rPr>
                                    <m:t>𝑠</m:t>
                                  </m:r>
                                </m:den>
                              </m:f>
                            </m:oMath>
                          </a14:m>
                          <a:r>
                            <a:rPr lang="en-US" sz="1800" dirty="0" smtClean="0"/>
                            <a:t>]</a:t>
                          </a:r>
                          <a:endParaRPr lang="en-US" sz="1800" dirty="0"/>
                        </a:p>
                      </a:txBody>
                      <a:tcPr anchor="ctr"/>
                    </a:tc>
                    <a:tc>
                      <a:txBody>
                        <a:bodyPr/>
                        <a:lstStyle/>
                        <a:p>
                          <a:pPr algn="ctr"/>
                          <a:r>
                            <a:rPr lang="en-US" sz="1400" dirty="0" smtClean="0"/>
                            <a:t>0.031</a:t>
                          </a:r>
                          <a:endParaRPr lang="en-US" sz="1400" dirty="0"/>
                        </a:p>
                      </a:txBody>
                      <a:tcPr anchor="ctr"/>
                    </a:tc>
                    <a:tc>
                      <a:txBody>
                        <a:bodyPr/>
                        <a:lstStyle/>
                        <a:p>
                          <a:pPr algn="ctr"/>
                          <a:r>
                            <a:rPr lang="en-US" sz="1400" dirty="0" smtClean="0"/>
                            <a:t>0.031</a:t>
                          </a:r>
                          <a:endParaRPr lang="en-US" sz="1400" dirty="0"/>
                        </a:p>
                      </a:txBody>
                      <a:tcPr anchor="ctr"/>
                    </a:tc>
                    <a:tc>
                      <a:txBody>
                        <a:bodyPr/>
                        <a:lstStyle/>
                        <a:p>
                          <a:pPr algn="ctr"/>
                          <a:r>
                            <a:rPr lang="en-US" sz="1400" dirty="0" smtClean="0"/>
                            <a:t>0.017</a:t>
                          </a:r>
                          <a:endParaRPr lang="en-US" sz="1400" dirty="0"/>
                        </a:p>
                      </a:txBody>
                      <a:tcPr anchor="ctr"/>
                    </a:tc>
                    <a:tc>
                      <a:txBody>
                        <a:bodyPr/>
                        <a:lstStyle/>
                        <a:p>
                          <a:pPr algn="ctr"/>
                          <a:r>
                            <a:rPr lang="en-US" sz="1400" dirty="0" smtClean="0"/>
                            <a:t>0.017</a:t>
                          </a:r>
                          <a:endParaRPr lang="en-US" sz="1400" dirty="0"/>
                        </a:p>
                      </a:txBody>
                      <a:tcPr anchor="ctr"/>
                    </a:tc>
                  </a:tr>
                  <a:tr h="571694">
                    <a:tc>
                      <a:txBody>
                        <a:bodyPr/>
                        <a:lstStyle/>
                        <a:p>
                          <a:pPr algn="ctr"/>
                          <a:r>
                            <a:rPr lang="en-US" sz="1800" dirty="0" smtClean="0"/>
                            <a:t>m</a:t>
                          </a:r>
                          <a14:m>
                            <m:oMath xmlns:m="http://schemas.openxmlformats.org/officeDocument/2006/math">
                              <m:r>
                                <a:rPr lang="en-US" sz="1800" i="1" smtClean="0">
                                  <a:latin typeface="Cambria Math"/>
                                  <a:ea typeface="Cambria Math"/>
                                </a:rPr>
                                <m:t>×</m:t>
                              </m:r>
                              <m:sSup>
                                <m:sSupPr>
                                  <m:ctrlPr>
                                    <a:rPr lang="en-US" sz="1800" i="1" smtClean="0">
                                      <a:latin typeface="Cambria Math"/>
                                      <a:ea typeface="Cambria Math"/>
                                    </a:rPr>
                                  </m:ctrlPr>
                                </m:sSupPr>
                                <m:e>
                                  <m:r>
                                    <a:rPr lang="en-US" sz="1800" b="0" i="1" smtClean="0">
                                      <a:latin typeface="Cambria Math"/>
                                      <a:ea typeface="Cambria Math"/>
                                    </a:rPr>
                                    <m:t>10</m:t>
                                  </m:r>
                                </m:e>
                                <m:sup>
                                  <m:r>
                                    <a:rPr lang="en-US" sz="1800" b="0" i="1" smtClean="0">
                                      <a:latin typeface="Cambria Math"/>
                                      <a:ea typeface="Cambria Math"/>
                                    </a:rPr>
                                    <m:t>−3</m:t>
                                  </m:r>
                                </m:sup>
                              </m:sSup>
                            </m:oMath>
                          </a14:m>
                          <a:r>
                            <a:rPr lang="en-US" sz="1800" dirty="0" smtClean="0"/>
                            <a:t>[kg]</a:t>
                          </a:r>
                          <a:endParaRPr lang="en-US" sz="1800" dirty="0"/>
                        </a:p>
                      </a:txBody>
                      <a:tcPr anchor="ctr"/>
                    </a:tc>
                    <a:tc>
                      <a:txBody>
                        <a:bodyPr/>
                        <a:lstStyle/>
                        <a:p>
                          <a:pPr algn="ctr"/>
                          <a:r>
                            <a:rPr lang="en-US" sz="1400" dirty="0" smtClean="0"/>
                            <a:t>0.43</a:t>
                          </a:r>
                          <a:endParaRPr lang="en-US" sz="1400" dirty="0"/>
                        </a:p>
                      </a:txBody>
                      <a:tcPr anchor="ctr"/>
                    </a:tc>
                    <a:tc>
                      <a:txBody>
                        <a:bodyPr/>
                        <a:lstStyle/>
                        <a:p>
                          <a:pPr algn="ctr"/>
                          <a:r>
                            <a:rPr lang="en-US" sz="1400" dirty="0" smtClean="0"/>
                            <a:t>1.1</a:t>
                          </a:r>
                          <a:endParaRPr lang="en-US" sz="1400" dirty="0"/>
                        </a:p>
                      </a:txBody>
                      <a:tcPr anchor="ctr"/>
                    </a:tc>
                    <a:tc>
                      <a:txBody>
                        <a:bodyPr/>
                        <a:lstStyle/>
                        <a:p>
                          <a:pPr algn="ctr"/>
                          <a:r>
                            <a:rPr lang="en-US" sz="1400" dirty="0" smtClean="0"/>
                            <a:t>2.6</a:t>
                          </a:r>
                          <a:endParaRPr lang="en-US" sz="1400" dirty="0"/>
                        </a:p>
                      </a:txBody>
                      <a:tcPr anchor="ctr"/>
                    </a:tc>
                    <a:tc>
                      <a:txBody>
                        <a:bodyPr/>
                        <a:lstStyle/>
                        <a:p>
                          <a:pPr algn="ctr"/>
                          <a:r>
                            <a:rPr lang="en-US" sz="1400" dirty="0" smtClean="0"/>
                            <a:t>2.16</a:t>
                          </a:r>
                          <a:endParaRPr lang="en-US" sz="1400" dirty="0"/>
                        </a:p>
                      </a:txBody>
                      <a:tcPr anchor="ctr"/>
                    </a:tc>
                  </a:tr>
                </a:tbl>
              </a:graphicData>
            </a:graphic>
          </p:graphicFrame>
        </mc:Choice>
        <mc:Fallback xmlns="">
          <p:graphicFrame>
            <p:nvGraphicFramePr>
              <p:cNvPr id="6" name="Table 5"/>
              <p:cNvGraphicFramePr>
                <a:graphicFrameLocks noGrp="1"/>
              </p:cNvGraphicFramePr>
              <p:nvPr>
                <p:extLst>
                  <p:ext uri="{D42A27DB-BD31-4B8C-83A1-F6EECF244321}">
                    <p14:modId xmlns:p14="http://schemas.microsoft.com/office/powerpoint/2010/main" val="2592350239"/>
                  </p:ext>
                </p:extLst>
              </p:nvPr>
            </p:nvGraphicFramePr>
            <p:xfrm>
              <a:off x="1187625" y="1785926"/>
              <a:ext cx="7488830" cy="1715082"/>
            </p:xfrm>
            <a:graphic>
              <a:graphicData uri="http://schemas.openxmlformats.org/drawingml/2006/table">
                <a:tbl>
                  <a:tblPr firstRow="1" bandRow="1">
                    <a:tableStyleId>{073A0DAA-6AF3-43AB-8588-CEC1D06C72B9}</a:tableStyleId>
                  </a:tblPr>
                  <a:tblGrid>
                    <a:gridCol w="1497766"/>
                    <a:gridCol w="1497766"/>
                    <a:gridCol w="1497766"/>
                    <a:gridCol w="1497766"/>
                    <a:gridCol w="1497766"/>
                  </a:tblGrid>
                  <a:tr h="571694">
                    <a:tc>
                      <a:txBody>
                        <a:bodyPr/>
                        <a:lstStyle/>
                        <a:p>
                          <a:pPr algn="ctr"/>
                          <a:endParaRPr lang="en-US" sz="1200" dirty="0"/>
                        </a:p>
                      </a:txBody>
                      <a:tcPr anchor="ctr"/>
                    </a:tc>
                    <a:tc>
                      <a:txBody>
                        <a:bodyPr/>
                        <a:lstStyle/>
                        <a:p>
                          <a:pPr algn="ctr"/>
                          <a:r>
                            <a:rPr lang="en-US" sz="1200" dirty="0" smtClean="0"/>
                            <a:t>ACC </a:t>
                          </a:r>
                          <a:r>
                            <a:rPr lang="en-US" sz="1200" baseline="0" dirty="0" smtClean="0"/>
                            <a:t> I</a:t>
                          </a:r>
                          <a:endParaRPr lang="en-US" sz="1200" dirty="0"/>
                        </a:p>
                      </a:txBody>
                      <a:tcPr anchor="ctr"/>
                    </a:tc>
                    <a:tc>
                      <a:txBody>
                        <a:bodyPr/>
                        <a:lstStyle/>
                        <a:p>
                          <a:pPr algn="ctr"/>
                          <a:r>
                            <a:rPr lang="en-US" sz="1200" dirty="0" smtClean="0"/>
                            <a:t>ACC II</a:t>
                          </a:r>
                          <a:endParaRPr lang="en-US" sz="1200" dirty="0"/>
                        </a:p>
                      </a:txBody>
                      <a:tcPr anchor="ctr"/>
                    </a:tc>
                    <a:tc>
                      <a:txBody>
                        <a:bodyPr/>
                        <a:lstStyle/>
                        <a:p>
                          <a:pPr algn="ctr"/>
                          <a:r>
                            <a:rPr lang="en-US" sz="1200" dirty="0" smtClean="0"/>
                            <a:t>Aspirin II</a:t>
                          </a:r>
                          <a:endParaRPr lang="en-US" sz="1200" dirty="0"/>
                        </a:p>
                      </a:txBody>
                      <a:tcPr anchor="ctr"/>
                    </a:tc>
                    <a:tc>
                      <a:txBody>
                        <a:bodyPr/>
                        <a:lstStyle/>
                        <a:p>
                          <a:pPr algn="ctr"/>
                          <a:r>
                            <a:rPr lang="en-US" sz="1200" dirty="0" smtClean="0"/>
                            <a:t>Aspirin II</a:t>
                          </a:r>
                          <a:endParaRPr lang="en-US" sz="1200" dirty="0"/>
                        </a:p>
                      </a:txBody>
                      <a:tcPr anchor="ctr"/>
                    </a:tc>
                  </a:tr>
                  <a:tr h="571694">
                    <a:tc>
                      <a:txBody>
                        <a:bodyPr/>
                        <a:lstStyle/>
                        <a:p>
                          <a:endParaRPr lang="en-US"/>
                        </a:p>
                      </a:txBody>
                      <a:tcPr anchor="ctr">
                        <a:blipFill rotWithShape="1">
                          <a:blip r:embed="rId4"/>
                          <a:stretch>
                            <a:fillRect l="-407" t="-102151" r="-399593" b="-102151"/>
                          </a:stretch>
                        </a:blipFill>
                      </a:tcPr>
                    </a:tc>
                    <a:tc>
                      <a:txBody>
                        <a:bodyPr/>
                        <a:lstStyle/>
                        <a:p>
                          <a:pPr algn="ctr"/>
                          <a:r>
                            <a:rPr lang="en-US" sz="1400" dirty="0" smtClean="0"/>
                            <a:t>0.031</a:t>
                          </a:r>
                          <a:endParaRPr lang="en-US" sz="1400" dirty="0"/>
                        </a:p>
                      </a:txBody>
                      <a:tcPr anchor="ctr"/>
                    </a:tc>
                    <a:tc>
                      <a:txBody>
                        <a:bodyPr/>
                        <a:lstStyle/>
                        <a:p>
                          <a:pPr algn="ctr"/>
                          <a:r>
                            <a:rPr lang="en-US" sz="1400" dirty="0" smtClean="0"/>
                            <a:t>0.031</a:t>
                          </a:r>
                          <a:endParaRPr lang="en-US" sz="1400" dirty="0"/>
                        </a:p>
                      </a:txBody>
                      <a:tcPr anchor="ctr"/>
                    </a:tc>
                    <a:tc>
                      <a:txBody>
                        <a:bodyPr/>
                        <a:lstStyle/>
                        <a:p>
                          <a:pPr algn="ctr"/>
                          <a:r>
                            <a:rPr lang="en-US" sz="1400" dirty="0" smtClean="0"/>
                            <a:t>0.017</a:t>
                          </a:r>
                          <a:endParaRPr lang="en-US" sz="1400" dirty="0"/>
                        </a:p>
                      </a:txBody>
                      <a:tcPr anchor="ctr"/>
                    </a:tc>
                    <a:tc>
                      <a:txBody>
                        <a:bodyPr/>
                        <a:lstStyle/>
                        <a:p>
                          <a:pPr algn="ctr"/>
                          <a:r>
                            <a:rPr lang="en-US" sz="1400" dirty="0" smtClean="0"/>
                            <a:t>0.017</a:t>
                          </a:r>
                          <a:endParaRPr lang="en-US" sz="1400" dirty="0"/>
                        </a:p>
                      </a:txBody>
                      <a:tcPr anchor="ctr"/>
                    </a:tc>
                  </a:tr>
                  <a:tr h="571694">
                    <a:tc>
                      <a:txBody>
                        <a:bodyPr/>
                        <a:lstStyle/>
                        <a:p>
                          <a:endParaRPr lang="en-US"/>
                        </a:p>
                      </a:txBody>
                      <a:tcPr anchor="ctr">
                        <a:blipFill rotWithShape="1">
                          <a:blip r:embed="rId4"/>
                          <a:stretch>
                            <a:fillRect l="-407" t="-200000" r="-399593" b="-1064"/>
                          </a:stretch>
                        </a:blipFill>
                      </a:tcPr>
                    </a:tc>
                    <a:tc>
                      <a:txBody>
                        <a:bodyPr/>
                        <a:lstStyle/>
                        <a:p>
                          <a:pPr algn="ctr"/>
                          <a:r>
                            <a:rPr lang="en-US" sz="1400" dirty="0" smtClean="0"/>
                            <a:t>0.43</a:t>
                          </a:r>
                          <a:endParaRPr lang="en-US" sz="1400" dirty="0"/>
                        </a:p>
                      </a:txBody>
                      <a:tcPr anchor="ctr"/>
                    </a:tc>
                    <a:tc>
                      <a:txBody>
                        <a:bodyPr/>
                        <a:lstStyle/>
                        <a:p>
                          <a:pPr algn="ctr"/>
                          <a:r>
                            <a:rPr lang="en-US" sz="1400" dirty="0" smtClean="0"/>
                            <a:t>1.1</a:t>
                          </a:r>
                          <a:endParaRPr lang="en-US" sz="1400" dirty="0"/>
                        </a:p>
                      </a:txBody>
                      <a:tcPr anchor="ctr"/>
                    </a:tc>
                    <a:tc>
                      <a:txBody>
                        <a:bodyPr/>
                        <a:lstStyle/>
                        <a:p>
                          <a:pPr algn="ctr"/>
                          <a:r>
                            <a:rPr lang="en-US" sz="1400" dirty="0" smtClean="0"/>
                            <a:t>2.6</a:t>
                          </a:r>
                          <a:endParaRPr lang="en-US" sz="1400" dirty="0"/>
                        </a:p>
                      </a:txBody>
                      <a:tcPr anchor="ctr"/>
                    </a:tc>
                    <a:tc>
                      <a:txBody>
                        <a:bodyPr/>
                        <a:lstStyle/>
                        <a:p>
                          <a:pPr algn="ctr"/>
                          <a:r>
                            <a:rPr lang="en-US" sz="1400" dirty="0" smtClean="0"/>
                            <a:t>2.16</a:t>
                          </a:r>
                          <a:endParaRPr lang="en-US" sz="1400" dirty="0"/>
                        </a:p>
                      </a:txBody>
                      <a:tcPr anchor="ctr"/>
                    </a:tc>
                  </a:tr>
                </a:tbl>
              </a:graphicData>
            </a:graphic>
          </p:graphicFrame>
        </mc:Fallback>
      </mc:AlternateContent>
      <p:graphicFrame>
        <p:nvGraphicFramePr>
          <p:cNvPr id="3" name="Object 2"/>
          <p:cNvGraphicFramePr>
            <a:graphicFrameLocks noChangeAspect="1"/>
          </p:cNvGraphicFramePr>
          <p:nvPr>
            <p:extLst>
              <p:ext uri="{D42A27DB-BD31-4B8C-83A1-F6EECF244321}">
                <p14:modId xmlns:p14="http://schemas.microsoft.com/office/powerpoint/2010/main" val="2619369436"/>
              </p:ext>
            </p:extLst>
          </p:nvPr>
        </p:nvGraphicFramePr>
        <p:xfrm>
          <a:off x="6516218" y="3834772"/>
          <a:ext cx="1480876" cy="386316"/>
        </p:xfrm>
        <a:graphic>
          <a:graphicData uri="http://schemas.openxmlformats.org/presentationml/2006/ole">
            <mc:AlternateContent xmlns:mc="http://schemas.openxmlformats.org/markup-compatibility/2006">
              <mc:Choice xmlns:v="urn:schemas-microsoft-com:vml" Requires="v">
                <p:oleObj spid="_x0000_s55308" name="Equation" r:id="rId5" imgW="876240" imgH="228600" progId="Equation.3">
                  <p:embed/>
                </p:oleObj>
              </mc:Choice>
              <mc:Fallback>
                <p:oleObj name="Equation" r:id="rId5" imgW="876240" imgH="228600" progId="Equation.3">
                  <p:embed/>
                  <p:pic>
                    <p:nvPicPr>
                      <p:cNvPr id="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6218" y="3834772"/>
                        <a:ext cx="1480876" cy="3863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50177"/>
                                        </p:tgtEl>
                                        <p:attrNameLst>
                                          <p:attrName>style.visibility</p:attrName>
                                        </p:attrNameLst>
                                      </p:cBhvr>
                                      <p:to>
                                        <p:strVal val="visible"/>
                                      </p:to>
                                    </p:set>
                                    <p:animEffect transition="in" filter="strips(downLeft)">
                                      <p:cBhvr>
                                        <p:cTn id="12" dur="500"/>
                                        <p:tgtEl>
                                          <p:spTgt spid="50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normAutofit fontScale="90000"/>
              </a:bodyPr>
              <a:lstStyle/>
              <a:p>
                <a:r>
                  <a:rPr lang="en-US" dirty="0" smtClean="0"/>
                  <a:t>Experiments </a:t>
                </a:r>
                <a:br>
                  <a:rPr lang="en-US" dirty="0" smtClean="0"/>
                </a:br>
                <a:r>
                  <a:rPr lang="en-US" dirty="0" smtClean="0"/>
                  <a:t>V&gt;&gt;</a:t>
                </a:r>
                <a14:m>
                  <m:oMath xmlns:m="http://schemas.openxmlformats.org/officeDocument/2006/math">
                    <m:sSub>
                      <m:sSubPr>
                        <m:ctrlPr>
                          <a:rPr lang="en-US" i="1" smtClean="0">
                            <a:latin typeface="Cambria Math"/>
                          </a:rPr>
                        </m:ctrlPr>
                      </m:sSubPr>
                      <m:e>
                        <m:r>
                          <a:rPr lang="en-US" b="0" i="1" smtClean="0">
                            <a:latin typeface="Cambria Math"/>
                          </a:rPr>
                          <m:t>𝑉</m:t>
                        </m:r>
                      </m:e>
                      <m:sub>
                        <m:r>
                          <a:rPr lang="en-US" b="0" i="1" smtClean="0">
                            <a:latin typeface="Cambria Math"/>
                          </a:rPr>
                          <m:t>0</m:t>
                        </m:r>
                      </m:sub>
                    </m:sSub>
                  </m:oMath>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1">
                <a:blip r:embed="rId2"/>
                <a:stretch>
                  <a:fillRect l="-3171" t="-15426" b="-32447"/>
                </a:stretch>
              </a:blipFill>
            </p:spPr>
            <p:txBody>
              <a:bodyPr/>
              <a:lstStyle/>
              <a:p>
                <a:r>
                  <a:rPr lang="en-US">
                    <a:noFill/>
                  </a:rPr>
                  <a:t> </a:t>
                </a:r>
              </a:p>
            </p:txBody>
          </p:sp>
        </mc:Fallback>
      </mc:AlternateContent>
      <p:sp>
        <p:nvSpPr>
          <p:cNvPr id="3" name="TextBox 2"/>
          <p:cNvSpPr txBox="1"/>
          <p:nvPr/>
        </p:nvSpPr>
        <p:spPr>
          <a:xfrm>
            <a:off x="1619672" y="1726972"/>
            <a:ext cx="1872208" cy="400110"/>
          </a:xfrm>
          <a:prstGeom prst="rect">
            <a:avLst/>
          </a:prstGeom>
          <a:noFill/>
        </p:spPr>
        <p:txBody>
          <a:bodyPr wrap="square" rtlCol="0">
            <a:spAutoFit/>
          </a:bodyPr>
          <a:lstStyle/>
          <a:p>
            <a:r>
              <a:rPr lang="en-US" sz="2000" dirty="0" smtClean="0"/>
              <a:t>V=0.001(m^3)</a:t>
            </a:r>
          </a:p>
        </p:txBody>
      </p:sp>
      <mc:AlternateContent xmlns:mc="http://schemas.openxmlformats.org/markup-compatibility/2006" xmlns:a14="http://schemas.microsoft.com/office/drawing/2010/main">
        <mc:Choice Requires="a14">
          <p:graphicFrame>
            <p:nvGraphicFramePr>
              <p:cNvPr id="4" name="Table 3"/>
              <p:cNvGraphicFramePr>
                <a:graphicFrameLocks noGrp="1"/>
              </p:cNvGraphicFramePr>
              <p:nvPr>
                <p:extLst>
                  <p:ext uri="{D42A27DB-BD31-4B8C-83A1-F6EECF244321}">
                    <p14:modId xmlns:p14="http://schemas.microsoft.com/office/powerpoint/2010/main" val="2329380217"/>
                  </p:ext>
                </p:extLst>
              </p:nvPr>
            </p:nvGraphicFramePr>
            <p:xfrm>
              <a:off x="1547664" y="2420888"/>
              <a:ext cx="7128792" cy="2232248"/>
            </p:xfrm>
            <a:graphic>
              <a:graphicData uri="http://schemas.openxmlformats.org/drawingml/2006/table">
                <a:tbl>
                  <a:tblPr firstRow="1" bandRow="1">
                    <a:tableStyleId>{073A0DAA-6AF3-43AB-8588-CEC1D06C72B9}</a:tableStyleId>
                  </a:tblPr>
                  <a:tblGrid>
                    <a:gridCol w="2520280"/>
                    <a:gridCol w="1368152"/>
                    <a:gridCol w="1458162"/>
                    <a:gridCol w="1782198"/>
                  </a:tblGrid>
                  <a:tr h="491738">
                    <a:tc>
                      <a:txBody>
                        <a:bodyPr/>
                        <a:lstStyle/>
                        <a:p>
                          <a:pPr algn="ctr"/>
                          <a:endParaRPr lang="en-US" dirty="0"/>
                        </a:p>
                      </a:txBody>
                      <a:tcPr anchor="ctr"/>
                    </a:tc>
                    <a:tc>
                      <a:txBody>
                        <a:bodyPr/>
                        <a:lstStyle/>
                        <a:p>
                          <a:pPr algn="ctr"/>
                          <a:r>
                            <a:rPr lang="en-US" dirty="0" smtClean="0"/>
                            <a:t>Aspirin</a:t>
                          </a:r>
                          <a:endParaRPr lang="en-US" dirty="0"/>
                        </a:p>
                      </a:txBody>
                      <a:tcPr anchor="ctr"/>
                    </a:tc>
                    <a:tc>
                      <a:txBody>
                        <a:bodyPr/>
                        <a:lstStyle/>
                        <a:p>
                          <a:pPr algn="ctr"/>
                          <a:r>
                            <a:rPr lang="en-US" dirty="0" smtClean="0"/>
                            <a:t>ACC</a:t>
                          </a:r>
                          <a:endParaRPr lang="en-US" dirty="0"/>
                        </a:p>
                      </a:txBody>
                      <a:tcPr anchor="ctr"/>
                    </a:tc>
                    <a:tc>
                      <a:txBody>
                        <a:bodyPr/>
                        <a:lstStyle/>
                        <a:p>
                          <a:pPr algn="ctr"/>
                          <a:r>
                            <a:rPr lang="en-US" dirty="0" err="1" smtClean="0"/>
                            <a:t>Efer</a:t>
                          </a:r>
                          <a:r>
                            <a:rPr lang="en-US" dirty="0" smtClean="0"/>
                            <a:t>.</a:t>
                          </a:r>
                          <a:endParaRPr lang="en-US" dirty="0"/>
                        </a:p>
                      </a:txBody>
                      <a:tcPr anchor="ctr"/>
                    </a:tc>
                  </a:tr>
                  <a:tr h="757034">
                    <a:tc>
                      <a:txBody>
                        <a:bodyPr/>
                        <a:lstStyle/>
                        <a:p>
                          <a:pPr algn="ctr"/>
                          <a14:m>
                            <m:oMath xmlns:m="http://schemas.openxmlformats.org/officeDocument/2006/math">
                              <m:r>
                                <a:rPr lang="en-US" b="0" i="1" smtClean="0">
                                  <a:latin typeface="Cambria Math"/>
                                </a:rPr>
                                <m:t>𝐾</m:t>
                              </m:r>
                              <m:r>
                                <a:rPr lang="en-US" b="0" i="1" smtClean="0">
                                  <a:latin typeface="Cambria Math"/>
                                  <a:ea typeface="Cambria Math"/>
                                </a:rPr>
                                <m:t>×</m:t>
                              </m:r>
                              <m:sSup>
                                <m:sSupPr>
                                  <m:ctrlPr>
                                    <a:rPr lang="en-US" b="0" i="1" smtClean="0">
                                      <a:latin typeface="Cambria Math"/>
                                    </a:rPr>
                                  </m:ctrlPr>
                                </m:sSupPr>
                                <m:e>
                                  <m:r>
                                    <a:rPr lang="en-US" b="0" i="1" smtClean="0">
                                      <a:latin typeface="Cambria Math"/>
                                    </a:rPr>
                                    <m:t>10</m:t>
                                  </m:r>
                                </m:e>
                                <m:sup>
                                  <m:r>
                                    <a:rPr lang="en-US" b="0" i="1" smtClean="0">
                                      <a:latin typeface="Cambria Math"/>
                                    </a:rPr>
                                    <m:t>18</m:t>
                                  </m:r>
                                </m:sup>
                              </m:sSup>
                              <m:r>
                                <a:rPr lang="en-US" b="0" i="1" smtClean="0">
                                  <a:latin typeface="Cambria Math"/>
                                </a:rPr>
                                <m:t>[</m:t>
                              </m:r>
                              <m:f>
                                <m:fPr>
                                  <m:ctrlPr>
                                    <a:rPr lang="en-US" b="0" i="1" smtClean="0">
                                      <a:latin typeface="Cambria Math"/>
                                    </a:rPr>
                                  </m:ctrlPr>
                                </m:fPr>
                                <m:num>
                                  <m:r>
                                    <a:rPr lang="en-US" b="0" i="1" smtClean="0">
                                      <a:latin typeface="Cambria Math"/>
                                    </a:rPr>
                                    <m:t>1</m:t>
                                  </m:r>
                                </m:num>
                                <m:den>
                                  <m:r>
                                    <a:rPr lang="en-US" b="0" i="1" smtClean="0">
                                      <a:latin typeface="Cambria Math"/>
                                    </a:rPr>
                                    <m:t>𝑠</m:t>
                                  </m:r>
                                  <m:r>
                                    <a:rPr lang="en-US" b="0" i="1" smtClean="0">
                                      <a:latin typeface="Cambria Math"/>
                                      <a:ea typeface="Cambria Math"/>
                                    </a:rPr>
                                    <m:t>×</m:t>
                                  </m:r>
                                  <m:r>
                                    <a:rPr lang="en-US" b="0" i="1" smtClean="0">
                                      <a:latin typeface="Cambria Math"/>
                                      <a:ea typeface="Cambria Math"/>
                                    </a:rPr>
                                    <m:t>𝑚</m:t>
                                  </m:r>
                                  <m:r>
                                    <a:rPr lang="en-US" b="0" i="1" smtClean="0">
                                      <a:latin typeface="Cambria Math"/>
                                      <a:ea typeface="Cambria Math"/>
                                    </a:rPr>
                                    <m:t>×</m:t>
                                  </m:r>
                                  <m:r>
                                    <a:rPr lang="en-US" b="0" i="1" smtClean="0">
                                      <a:latin typeface="Cambria Math"/>
                                      <a:ea typeface="Cambria Math"/>
                                    </a:rPr>
                                    <m:t>𝑚𝑜𝑙𝑒𝑠</m:t>
                                  </m:r>
                                </m:den>
                              </m:f>
                            </m:oMath>
                          </a14:m>
                          <a:r>
                            <a:rPr lang="en-US" dirty="0" smtClean="0"/>
                            <a:t>]</a:t>
                          </a:r>
                          <a:endParaRPr lang="en-US"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13,2</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15,25</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31,8</a:t>
                          </a:r>
                        </a:p>
                      </a:txBody>
                      <a:tcPr anchor="ctr"/>
                    </a:tc>
                  </a:tr>
                  <a:tr h="491738">
                    <a:tc>
                      <a:txBody>
                        <a:bodyPr/>
                        <a:lstStyle/>
                        <a:p>
                          <a:pPr algn="ctr"/>
                          <a14:m>
                            <m:oMath xmlns:m="http://schemas.openxmlformats.org/officeDocument/2006/math">
                              <m:r>
                                <a:rPr lang="en-US" sz="1800" b="0" i="1" smtClean="0">
                                  <a:latin typeface="Cambria Math"/>
                                </a:rPr>
                                <m:t>𝑠</m:t>
                              </m:r>
                              <m:r>
                                <a:rPr lang="en-US" sz="1800" b="0" i="1" smtClean="0">
                                  <a:latin typeface="Cambria Math"/>
                                  <a:ea typeface="Cambria Math"/>
                                </a:rPr>
                                <m:t>×</m:t>
                              </m:r>
                              <m:sSup>
                                <m:sSupPr>
                                  <m:ctrlPr>
                                    <a:rPr lang="en-US" sz="1800" b="0" i="1" smtClean="0">
                                      <a:latin typeface="Cambria Math"/>
                                      <a:ea typeface="Cambria Math"/>
                                    </a:rPr>
                                  </m:ctrlPr>
                                </m:sSupPr>
                                <m:e>
                                  <m:r>
                                    <a:rPr lang="en-US" sz="1800" b="0" i="1" smtClean="0">
                                      <a:latin typeface="Cambria Math"/>
                                      <a:ea typeface="Cambria Math"/>
                                    </a:rPr>
                                    <m:t>10</m:t>
                                  </m:r>
                                </m:e>
                                <m:sup>
                                  <m:r>
                                    <a:rPr lang="en-US" sz="1800" b="0" i="1" smtClean="0">
                                      <a:latin typeface="Cambria Math"/>
                                      <a:ea typeface="Cambria Math"/>
                                    </a:rPr>
                                    <m:t>−4</m:t>
                                  </m:r>
                                </m:sup>
                              </m:sSup>
                            </m:oMath>
                          </a14:m>
                          <a:r>
                            <a:rPr lang="en-US" sz="1800" dirty="0" smtClean="0"/>
                            <a:t> [</a:t>
                          </a:r>
                          <a14:m>
                            <m:oMath xmlns:m="http://schemas.openxmlformats.org/officeDocument/2006/math">
                              <m:sSup>
                                <m:sSupPr>
                                  <m:ctrlPr>
                                    <a:rPr lang="en-US" sz="1800" i="1" smtClean="0">
                                      <a:latin typeface="Cambria Math"/>
                                    </a:rPr>
                                  </m:ctrlPr>
                                </m:sSupPr>
                                <m:e>
                                  <m:r>
                                    <a:rPr lang="en-US" sz="1800" b="0" i="1" smtClean="0">
                                      <a:latin typeface="Cambria Math"/>
                                    </a:rPr>
                                    <m:t>𝑚</m:t>
                                  </m:r>
                                </m:e>
                                <m:sup>
                                  <m:r>
                                    <a:rPr lang="en-US" sz="1800" b="0" i="1" smtClean="0">
                                      <a:latin typeface="Cambria Math"/>
                                    </a:rPr>
                                    <m:t>2</m:t>
                                  </m:r>
                                </m:sup>
                              </m:sSup>
                            </m:oMath>
                          </a14:m>
                          <a:r>
                            <a:rPr lang="en-US" sz="1800" dirty="0" smtClean="0"/>
                            <a:t>]</a:t>
                          </a:r>
                          <a:endParaRPr lang="en-US" sz="18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4,9</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2,55</a:t>
                          </a:r>
                        </a:p>
                      </a:txBody>
                      <a:tcPr anchor="ctr"/>
                    </a:tc>
                    <a:tc>
                      <a:txBody>
                        <a:bodyPr/>
                        <a:lstStyle/>
                        <a:p>
                          <a:pPr algn="ctr"/>
                          <a:r>
                            <a:rPr lang="en-US" dirty="0" smtClean="0"/>
                            <a:t>4,15</a:t>
                          </a:r>
                          <a:endParaRPr lang="en-US" dirty="0"/>
                        </a:p>
                      </a:txBody>
                      <a:tcPr anchor="ctr"/>
                    </a:tc>
                  </a:tr>
                  <a:tr h="491738">
                    <a:tc>
                      <a:txBody>
                        <a:bodyPr/>
                        <a:lstStyle/>
                        <a:p>
                          <a:pPr algn="ctr"/>
                          <a14:m>
                            <m:oMath xmlns:m="http://schemas.openxmlformats.org/officeDocument/2006/math">
                              <m:sSub>
                                <m:sSubPr>
                                  <m:ctrlPr>
                                    <a:rPr lang="en-US" i="1" dirty="0" smtClean="0">
                                      <a:latin typeface="Cambria Math"/>
                                    </a:rPr>
                                  </m:ctrlPr>
                                </m:sSubPr>
                                <m:e>
                                  <m:r>
                                    <a:rPr lang="en-US" b="0" i="1" dirty="0" smtClean="0">
                                      <a:latin typeface="Cambria Math"/>
                                    </a:rPr>
                                    <m:t>𝑉</m:t>
                                  </m:r>
                                </m:e>
                                <m:sub>
                                  <m:r>
                                    <a:rPr lang="en-US" b="0" i="1" dirty="0" smtClean="0">
                                      <a:latin typeface="Cambria Math"/>
                                    </a:rPr>
                                    <m:t>0</m:t>
                                  </m:r>
                                </m:sub>
                              </m:sSub>
                              <m:r>
                                <a:rPr lang="en-US" i="1" dirty="0" smtClean="0">
                                  <a:latin typeface="Cambria Math"/>
                                  <a:ea typeface="Cambria Math"/>
                                </a:rPr>
                                <m:t>×</m:t>
                              </m:r>
                              <m:sSup>
                                <m:sSupPr>
                                  <m:ctrlPr>
                                    <a:rPr lang="en-US" i="1" dirty="0" smtClean="0">
                                      <a:latin typeface="Cambria Math"/>
                                      <a:ea typeface="Cambria Math"/>
                                    </a:rPr>
                                  </m:ctrlPr>
                                </m:sSupPr>
                                <m:e>
                                  <m:r>
                                    <a:rPr lang="en-US" b="0" i="1" dirty="0" smtClean="0">
                                      <a:latin typeface="Cambria Math"/>
                                      <a:ea typeface="Cambria Math"/>
                                    </a:rPr>
                                    <m:t>10</m:t>
                                  </m:r>
                                </m:e>
                                <m:sup>
                                  <m:r>
                                    <a:rPr lang="en-US" b="0" i="1" dirty="0" smtClean="0">
                                      <a:latin typeface="Cambria Math"/>
                                      <a:ea typeface="Cambria Math"/>
                                    </a:rPr>
                                    <m:t>−6</m:t>
                                  </m:r>
                                </m:sup>
                              </m:sSup>
                            </m:oMath>
                          </a14:m>
                          <a:r>
                            <a:rPr lang="en-US" dirty="0" smtClean="0"/>
                            <a:t>[</a:t>
                          </a:r>
                          <a14:m>
                            <m:oMath xmlns:m="http://schemas.openxmlformats.org/officeDocument/2006/math">
                              <m:sSup>
                                <m:sSupPr>
                                  <m:ctrlPr>
                                    <a:rPr lang="en-US" i="1" dirty="0" smtClean="0">
                                      <a:latin typeface="Cambria Math"/>
                                    </a:rPr>
                                  </m:ctrlPr>
                                </m:sSupPr>
                                <m:e>
                                  <m:r>
                                    <a:rPr lang="en-US" b="0" i="1" dirty="0" smtClean="0">
                                      <a:latin typeface="Cambria Math"/>
                                    </a:rPr>
                                    <m:t>𝑚</m:t>
                                  </m:r>
                                </m:e>
                                <m:sup>
                                  <m:r>
                                    <a:rPr lang="en-US" b="0" i="1" dirty="0" smtClean="0">
                                      <a:latin typeface="Cambria Math"/>
                                    </a:rPr>
                                    <m:t>3</m:t>
                                  </m:r>
                                </m:sup>
                              </m:sSup>
                            </m:oMath>
                          </a14:m>
                          <a:r>
                            <a:rPr lang="en-US" dirty="0" smtClean="0"/>
                            <a:t>]</a:t>
                          </a:r>
                          <a:endParaRPr lang="en-US" dirty="0"/>
                        </a:p>
                      </a:txBody>
                      <a:tcPr anchor="ctr"/>
                    </a:tc>
                    <a:tc>
                      <a:txBody>
                        <a:bodyPr/>
                        <a:lstStyle/>
                        <a:p>
                          <a:pPr algn="ctr"/>
                          <a:r>
                            <a:rPr lang="en-US" dirty="0" smtClean="0"/>
                            <a:t>1,47</a:t>
                          </a:r>
                          <a:endParaRPr lang="en-US" dirty="0"/>
                        </a:p>
                      </a:txBody>
                      <a:tcPr anchor="ctr"/>
                    </a:tc>
                    <a:tc>
                      <a:txBody>
                        <a:bodyPr/>
                        <a:lstStyle/>
                        <a:p>
                          <a:pPr algn="ctr"/>
                          <a:r>
                            <a:rPr lang="en-US" dirty="0" smtClean="0"/>
                            <a:t>0,51</a:t>
                          </a:r>
                          <a:endParaRPr lang="en-US" dirty="0"/>
                        </a:p>
                      </a:txBody>
                      <a:tcPr anchor="ctr"/>
                    </a:tc>
                    <a:tc>
                      <a:txBody>
                        <a:bodyPr/>
                        <a:lstStyle/>
                        <a:p>
                          <a:pPr algn="ctr"/>
                          <a:r>
                            <a:rPr lang="en-US" dirty="0" smtClean="0"/>
                            <a:t>2,075</a:t>
                          </a:r>
                          <a:endParaRPr lang="en-US" dirty="0"/>
                        </a:p>
                      </a:txBody>
                      <a:tcPr anchor="ctr"/>
                    </a:tc>
                  </a:tr>
                </a:tbl>
              </a:graphicData>
            </a:graphic>
          </p:graphicFrame>
        </mc:Choice>
        <mc:Fallback xmlns="">
          <p:graphicFrame>
            <p:nvGraphicFramePr>
              <p:cNvPr id="4" name="Table 3"/>
              <p:cNvGraphicFramePr>
                <a:graphicFrameLocks noGrp="1"/>
              </p:cNvGraphicFramePr>
              <p:nvPr>
                <p:extLst>
                  <p:ext uri="{D42A27DB-BD31-4B8C-83A1-F6EECF244321}">
                    <p14:modId xmlns:p14="http://schemas.microsoft.com/office/powerpoint/2010/main" val="2329380217"/>
                  </p:ext>
                </p:extLst>
              </p:nvPr>
            </p:nvGraphicFramePr>
            <p:xfrm>
              <a:off x="1547664" y="2420888"/>
              <a:ext cx="7128792" cy="2232248"/>
            </p:xfrm>
            <a:graphic>
              <a:graphicData uri="http://schemas.openxmlformats.org/drawingml/2006/table">
                <a:tbl>
                  <a:tblPr firstRow="1" bandRow="1">
                    <a:tableStyleId>{073A0DAA-6AF3-43AB-8588-CEC1D06C72B9}</a:tableStyleId>
                  </a:tblPr>
                  <a:tblGrid>
                    <a:gridCol w="2520280"/>
                    <a:gridCol w="1368152"/>
                    <a:gridCol w="1458162"/>
                    <a:gridCol w="1782198"/>
                  </a:tblGrid>
                  <a:tr h="491738">
                    <a:tc>
                      <a:txBody>
                        <a:bodyPr/>
                        <a:lstStyle/>
                        <a:p>
                          <a:pPr algn="ctr"/>
                          <a:endParaRPr lang="en-US" dirty="0"/>
                        </a:p>
                      </a:txBody>
                      <a:tcPr anchor="ctr"/>
                    </a:tc>
                    <a:tc>
                      <a:txBody>
                        <a:bodyPr/>
                        <a:lstStyle/>
                        <a:p>
                          <a:pPr algn="ctr"/>
                          <a:r>
                            <a:rPr lang="en-US" dirty="0" smtClean="0"/>
                            <a:t>Aspirin</a:t>
                          </a:r>
                          <a:endParaRPr lang="en-US" dirty="0"/>
                        </a:p>
                      </a:txBody>
                      <a:tcPr anchor="ctr"/>
                    </a:tc>
                    <a:tc>
                      <a:txBody>
                        <a:bodyPr/>
                        <a:lstStyle/>
                        <a:p>
                          <a:pPr algn="ctr"/>
                          <a:r>
                            <a:rPr lang="en-US" dirty="0" smtClean="0"/>
                            <a:t>ACC</a:t>
                          </a:r>
                          <a:endParaRPr lang="en-US" dirty="0"/>
                        </a:p>
                      </a:txBody>
                      <a:tcPr anchor="ctr"/>
                    </a:tc>
                    <a:tc>
                      <a:txBody>
                        <a:bodyPr/>
                        <a:lstStyle/>
                        <a:p>
                          <a:pPr algn="ctr"/>
                          <a:r>
                            <a:rPr lang="en-US" dirty="0" err="1" smtClean="0"/>
                            <a:t>Efer</a:t>
                          </a:r>
                          <a:r>
                            <a:rPr lang="en-US" dirty="0" smtClean="0"/>
                            <a:t>.</a:t>
                          </a:r>
                          <a:endParaRPr lang="en-US" dirty="0"/>
                        </a:p>
                      </a:txBody>
                      <a:tcPr anchor="ctr"/>
                    </a:tc>
                  </a:tr>
                  <a:tr h="757034">
                    <a:tc>
                      <a:txBody>
                        <a:bodyPr/>
                        <a:lstStyle/>
                        <a:p>
                          <a:endParaRPr lang="en-US"/>
                        </a:p>
                      </a:txBody>
                      <a:tcPr anchor="ctr">
                        <a:blipFill rotWithShape="1">
                          <a:blip r:embed="rId3"/>
                          <a:stretch>
                            <a:fillRect l="-242" t="-65323" r="-183293" b="-134677"/>
                          </a:stretch>
                        </a:blip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13,2</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15,25</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31,8</a:t>
                          </a:r>
                        </a:p>
                      </a:txBody>
                      <a:tcPr anchor="ctr"/>
                    </a:tc>
                  </a:tr>
                  <a:tr h="491738">
                    <a:tc>
                      <a:txBody>
                        <a:bodyPr/>
                        <a:lstStyle/>
                        <a:p>
                          <a:endParaRPr lang="en-US"/>
                        </a:p>
                      </a:txBody>
                      <a:tcPr anchor="ctr">
                        <a:blipFill rotWithShape="1">
                          <a:blip r:embed="rId3"/>
                          <a:stretch>
                            <a:fillRect l="-242" t="-256250" r="-183293" b="-108750"/>
                          </a:stretch>
                        </a:blip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4,9</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2,55</a:t>
                          </a:r>
                        </a:p>
                      </a:txBody>
                      <a:tcPr anchor="ctr"/>
                    </a:tc>
                    <a:tc>
                      <a:txBody>
                        <a:bodyPr/>
                        <a:lstStyle/>
                        <a:p>
                          <a:pPr algn="ctr"/>
                          <a:r>
                            <a:rPr lang="en-US" dirty="0" smtClean="0"/>
                            <a:t>4,15</a:t>
                          </a:r>
                          <a:endParaRPr lang="en-US" dirty="0"/>
                        </a:p>
                      </a:txBody>
                      <a:tcPr anchor="ctr"/>
                    </a:tc>
                  </a:tr>
                  <a:tr h="491738">
                    <a:tc>
                      <a:txBody>
                        <a:bodyPr/>
                        <a:lstStyle/>
                        <a:p>
                          <a:endParaRPr lang="en-US"/>
                        </a:p>
                      </a:txBody>
                      <a:tcPr anchor="ctr">
                        <a:blipFill rotWithShape="1">
                          <a:blip r:embed="rId3"/>
                          <a:stretch>
                            <a:fillRect l="-242" t="-351852" r="-183293" b="-7407"/>
                          </a:stretch>
                        </a:blipFill>
                      </a:tcPr>
                    </a:tc>
                    <a:tc>
                      <a:txBody>
                        <a:bodyPr/>
                        <a:lstStyle/>
                        <a:p>
                          <a:pPr algn="ctr"/>
                          <a:r>
                            <a:rPr lang="en-US" dirty="0" smtClean="0"/>
                            <a:t>1,47</a:t>
                          </a:r>
                          <a:endParaRPr lang="en-US" dirty="0"/>
                        </a:p>
                      </a:txBody>
                      <a:tcPr anchor="ctr"/>
                    </a:tc>
                    <a:tc>
                      <a:txBody>
                        <a:bodyPr/>
                        <a:lstStyle/>
                        <a:p>
                          <a:pPr algn="ctr"/>
                          <a:r>
                            <a:rPr lang="en-US" dirty="0" smtClean="0"/>
                            <a:t>0,51</a:t>
                          </a:r>
                          <a:endParaRPr lang="en-US" dirty="0"/>
                        </a:p>
                      </a:txBody>
                      <a:tcPr anchor="ctr"/>
                    </a:tc>
                    <a:tc>
                      <a:txBody>
                        <a:bodyPr/>
                        <a:lstStyle/>
                        <a:p>
                          <a:pPr algn="ctr"/>
                          <a:r>
                            <a:rPr lang="en-US" dirty="0" smtClean="0"/>
                            <a:t>2,075</a:t>
                          </a:r>
                          <a:endParaRPr lang="en-US" dirty="0"/>
                        </a:p>
                      </a:txBody>
                      <a:tcPr anchor="ctr"/>
                    </a:tc>
                  </a:tr>
                </a:tbl>
              </a:graphicData>
            </a:graphic>
          </p:graphicFrame>
        </mc:Fallback>
      </mc:AlternateContent>
    </p:spTree>
    <p:extLst>
      <p:ext uri="{BB962C8B-B14F-4D97-AF65-F5344CB8AC3E}">
        <p14:creationId xmlns:p14="http://schemas.microsoft.com/office/powerpoint/2010/main" val="24049122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Experiments For Tablet</a:t>
            </a:r>
            <a:br>
              <a:rPr lang="en-US" dirty="0" smtClean="0"/>
            </a:br>
            <a:r>
              <a:rPr lang="en-US" dirty="0" smtClean="0"/>
              <a:t>Data</a:t>
            </a:r>
            <a:endParaRPr lang="en-US" dirty="0"/>
          </a:p>
        </p:txBody>
      </p:sp>
      <mc:AlternateContent xmlns:mc="http://schemas.openxmlformats.org/markup-compatibility/2006" xmlns:a14="http://schemas.microsoft.com/office/drawing/2010/main">
        <mc:Choice Requires="a14">
          <p:graphicFrame>
            <p:nvGraphicFramePr>
              <p:cNvPr id="3" name="Table 2"/>
              <p:cNvGraphicFramePr>
                <a:graphicFrameLocks noGrp="1"/>
              </p:cNvGraphicFramePr>
              <p:nvPr>
                <p:extLst>
                  <p:ext uri="{D42A27DB-BD31-4B8C-83A1-F6EECF244321}">
                    <p14:modId xmlns:p14="http://schemas.microsoft.com/office/powerpoint/2010/main" val="2534304569"/>
                  </p:ext>
                </p:extLst>
              </p:nvPr>
            </p:nvGraphicFramePr>
            <p:xfrm>
              <a:off x="1115619" y="1643050"/>
              <a:ext cx="7776860" cy="3272727"/>
            </p:xfrm>
            <a:graphic>
              <a:graphicData uri="http://schemas.openxmlformats.org/drawingml/2006/table">
                <a:tbl>
                  <a:tblPr firstRow="1" bandRow="1">
                    <a:tableStyleId>{073A0DAA-6AF3-43AB-8588-CEC1D06C72B9}</a:tableStyleId>
                  </a:tblPr>
                  <a:tblGrid>
                    <a:gridCol w="1296141"/>
                    <a:gridCol w="925819"/>
                    <a:gridCol w="1110980"/>
                    <a:gridCol w="1110980"/>
                    <a:gridCol w="1110980"/>
                    <a:gridCol w="1110980"/>
                    <a:gridCol w="1110980"/>
                  </a:tblGrid>
                  <a:tr h="571504">
                    <a:tc>
                      <a:txBody>
                        <a:bodyPr/>
                        <a:lstStyle/>
                        <a:p>
                          <a:pPr algn="ctr"/>
                          <a:endParaRPr lang="en-US" dirty="0"/>
                        </a:p>
                      </a:txBody>
                      <a:tcPr anchor="ctr"/>
                    </a:tc>
                    <a:tc>
                      <a:txBody>
                        <a:bodyPr/>
                        <a:lstStyle/>
                        <a:p>
                          <a:pPr algn="ctr"/>
                          <a:r>
                            <a:rPr lang="en-US" dirty="0" smtClean="0"/>
                            <a:t> Aspirin</a:t>
                          </a:r>
                          <a:r>
                            <a:rPr lang="en-US" baseline="0" dirty="0" smtClean="0"/>
                            <a:t> I</a:t>
                          </a:r>
                          <a:endParaRPr lang="en-US" dirty="0"/>
                        </a:p>
                      </a:txBody>
                      <a:tcPr/>
                    </a:tc>
                    <a:tc>
                      <a:txBody>
                        <a:bodyPr/>
                        <a:lstStyle/>
                        <a:p>
                          <a:pPr algn="ctr"/>
                          <a:r>
                            <a:rPr lang="en-US" dirty="0" smtClean="0"/>
                            <a:t>Aspirin II</a:t>
                          </a:r>
                          <a:endParaRPr lang="en-US" dirty="0"/>
                        </a:p>
                      </a:txBody>
                      <a:tcPr/>
                    </a:tc>
                    <a:tc>
                      <a:txBody>
                        <a:bodyPr/>
                        <a:lstStyle/>
                        <a:p>
                          <a:pPr algn="ctr"/>
                          <a:r>
                            <a:rPr lang="en-US" dirty="0" err="1" smtClean="0"/>
                            <a:t>Efer</a:t>
                          </a:r>
                          <a:r>
                            <a:rPr lang="en-US" dirty="0" smtClean="0"/>
                            <a:t>.</a:t>
                          </a:r>
                        </a:p>
                        <a:p>
                          <a:pPr algn="ctr"/>
                          <a:r>
                            <a:rPr lang="en-US" dirty="0" smtClean="0"/>
                            <a:t>I</a:t>
                          </a:r>
                          <a:endParaRPr lang="en-US" dirty="0"/>
                        </a:p>
                      </a:txBody>
                      <a:tcPr/>
                    </a:tc>
                    <a:tc>
                      <a:txBody>
                        <a:bodyPr/>
                        <a:lstStyle/>
                        <a:p>
                          <a:pPr algn="ctr"/>
                          <a:r>
                            <a:rPr lang="en-US" dirty="0" err="1" smtClean="0"/>
                            <a:t>Efer</a:t>
                          </a:r>
                          <a:r>
                            <a:rPr lang="en-US" dirty="0" smtClean="0"/>
                            <a:t>. </a:t>
                          </a:r>
                        </a:p>
                        <a:p>
                          <a:pPr algn="ctr"/>
                          <a:r>
                            <a:rPr lang="en-US" dirty="0" smtClean="0"/>
                            <a:t>II</a:t>
                          </a:r>
                          <a:endParaRPr lang="en-US" dirty="0"/>
                        </a:p>
                      </a:txBody>
                      <a:tcPr/>
                    </a:tc>
                    <a:tc>
                      <a:txBody>
                        <a:bodyPr/>
                        <a:lstStyle/>
                        <a:p>
                          <a:pPr algn="ctr"/>
                          <a:r>
                            <a:rPr lang="en-US" dirty="0" smtClean="0"/>
                            <a:t>ACC I</a:t>
                          </a:r>
                          <a:endParaRPr lang="en-US" dirty="0"/>
                        </a:p>
                      </a:txBody>
                      <a:tcPr/>
                    </a:tc>
                    <a:tc>
                      <a:txBody>
                        <a:bodyPr/>
                        <a:lstStyle/>
                        <a:p>
                          <a:pPr algn="ctr"/>
                          <a:r>
                            <a:rPr lang="en-US" dirty="0" smtClean="0"/>
                            <a:t>ACC</a:t>
                          </a:r>
                          <a:r>
                            <a:rPr lang="en-US" baseline="0" dirty="0" smtClean="0"/>
                            <a:t> II</a:t>
                          </a:r>
                          <a:endParaRPr lang="en-US" dirty="0"/>
                        </a:p>
                      </a:txBody>
                      <a:tcPr/>
                    </a:tc>
                  </a:tr>
                  <a:tr h="57150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sz="1100" b="0" i="1" smtClean="0">
                                  <a:latin typeface="Cambria Math"/>
                                </a:rPr>
                                <m:t>𝐾</m:t>
                              </m:r>
                              <m:r>
                                <a:rPr lang="en-US" sz="1100" b="0" i="1" smtClean="0">
                                  <a:latin typeface="Cambria Math"/>
                                  <a:ea typeface="Cambria Math"/>
                                </a:rPr>
                                <m:t>×</m:t>
                              </m:r>
                              <m:sSup>
                                <m:sSupPr>
                                  <m:ctrlPr>
                                    <a:rPr lang="en-US" sz="1100" b="0" i="1" smtClean="0">
                                      <a:latin typeface="Cambria Math"/>
                                    </a:rPr>
                                  </m:ctrlPr>
                                </m:sSupPr>
                                <m:e>
                                  <m:r>
                                    <a:rPr lang="en-US" sz="1100" b="0" i="1" smtClean="0">
                                      <a:latin typeface="Cambria Math"/>
                                    </a:rPr>
                                    <m:t>10</m:t>
                                  </m:r>
                                </m:e>
                                <m:sup>
                                  <m:r>
                                    <a:rPr lang="en-US" sz="1100" b="0" i="1" smtClean="0">
                                      <a:latin typeface="Cambria Math"/>
                                    </a:rPr>
                                    <m:t>18</m:t>
                                  </m:r>
                                </m:sup>
                              </m:sSup>
                              <m:r>
                                <a:rPr lang="en-US" sz="1100" b="0" i="1" smtClean="0">
                                  <a:latin typeface="Cambria Math"/>
                                </a:rPr>
                                <m:t>[</m:t>
                              </m:r>
                              <m:f>
                                <m:fPr>
                                  <m:ctrlPr>
                                    <a:rPr lang="en-US" sz="1100" b="0" i="1" smtClean="0">
                                      <a:latin typeface="Cambria Math"/>
                                    </a:rPr>
                                  </m:ctrlPr>
                                </m:fPr>
                                <m:num>
                                  <m:r>
                                    <a:rPr lang="en-US" sz="1100" b="0" i="1" smtClean="0">
                                      <a:latin typeface="Cambria Math"/>
                                    </a:rPr>
                                    <m:t>1</m:t>
                                  </m:r>
                                </m:num>
                                <m:den>
                                  <m:r>
                                    <a:rPr lang="en-US" sz="1100" b="0" i="1" smtClean="0">
                                      <a:latin typeface="Cambria Math"/>
                                    </a:rPr>
                                    <m:t>𝑠</m:t>
                                  </m:r>
                                  <m:r>
                                    <a:rPr lang="en-US" sz="1100" b="0" i="1" smtClean="0">
                                      <a:latin typeface="Cambria Math"/>
                                      <a:ea typeface="Cambria Math"/>
                                    </a:rPr>
                                    <m:t>×</m:t>
                                  </m:r>
                                  <m:r>
                                    <a:rPr lang="en-US" sz="1100" b="0" i="1" smtClean="0">
                                      <a:latin typeface="Cambria Math"/>
                                      <a:ea typeface="Cambria Math"/>
                                    </a:rPr>
                                    <m:t>𝑚</m:t>
                                  </m:r>
                                  <m:r>
                                    <a:rPr lang="en-US" sz="1100" b="0" i="1" smtClean="0">
                                      <a:latin typeface="Cambria Math"/>
                                      <a:ea typeface="Cambria Math"/>
                                    </a:rPr>
                                    <m:t>×</m:t>
                                  </m:r>
                                  <m:r>
                                    <a:rPr lang="en-US" sz="1100" b="0" i="1" smtClean="0">
                                      <a:latin typeface="Cambria Math"/>
                                      <a:ea typeface="Cambria Math"/>
                                    </a:rPr>
                                    <m:t>𝑚𝑜𝑙𝑒𝑠</m:t>
                                  </m:r>
                                </m:den>
                              </m:f>
                            </m:oMath>
                          </a14:m>
                          <a:r>
                            <a:rPr lang="en-US" dirty="0" smtClean="0"/>
                            <a:t>]</a:t>
                          </a:r>
                          <a:endParaRPr lang="en-US" dirty="0"/>
                        </a:p>
                        <a:p>
                          <a:pPr algn="ctr"/>
                          <a:endParaRPr lang="en-US" dirty="0"/>
                        </a:p>
                      </a:txBody>
                      <a:tcPr anchor="ctr"/>
                    </a:tc>
                    <a:tc>
                      <a:txBody>
                        <a:bodyPr/>
                        <a:lstStyle/>
                        <a:p>
                          <a:pPr algn="ctr"/>
                          <a:r>
                            <a:rPr lang="en-US" dirty="0" smtClean="0"/>
                            <a:t>13,2</a:t>
                          </a:r>
                          <a:endParaRPr lang="en-US" dirty="0"/>
                        </a:p>
                      </a:txBody>
                      <a:tcPr anchor="ctr"/>
                    </a:tc>
                    <a:tc>
                      <a:txBody>
                        <a:bodyPr/>
                        <a:lstStyle/>
                        <a:p>
                          <a:pPr algn="ctr"/>
                          <a:r>
                            <a:rPr lang="en-US" dirty="0" smtClean="0"/>
                            <a:t>13,2</a:t>
                          </a:r>
                          <a:endParaRPr lang="en-US" dirty="0"/>
                        </a:p>
                      </a:txBody>
                      <a:tcPr anchor="ctr"/>
                    </a:tc>
                    <a:tc>
                      <a:txBody>
                        <a:bodyPr/>
                        <a:lstStyle/>
                        <a:p>
                          <a:pPr algn="ctr"/>
                          <a:r>
                            <a:rPr lang="en-US" dirty="0" smtClean="0"/>
                            <a:t>31,8</a:t>
                          </a:r>
                          <a:endParaRPr lang="en-US" dirty="0"/>
                        </a:p>
                      </a:txBody>
                      <a:tcPr anchor="ctr"/>
                    </a:tc>
                    <a:tc>
                      <a:txBody>
                        <a:bodyPr/>
                        <a:lstStyle/>
                        <a:p>
                          <a:pPr algn="ctr"/>
                          <a:r>
                            <a:rPr lang="en-US" dirty="0" smtClean="0"/>
                            <a:t>31,8</a:t>
                          </a:r>
                          <a:endParaRPr lang="en-US" dirty="0"/>
                        </a:p>
                      </a:txBody>
                      <a:tcPr anchor="ctr"/>
                    </a:tc>
                    <a:tc>
                      <a:txBody>
                        <a:bodyPr/>
                        <a:lstStyle/>
                        <a:p>
                          <a:pPr algn="ctr"/>
                          <a:r>
                            <a:rPr lang="en-US" dirty="0" smtClean="0"/>
                            <a:t>15,25</a:t>
                          </a:r>
                          <a:endParaRPr lang="en-US" dirty="0"/>
                        </a:p>
                      </a:txBody>
                      <a:tcPr anchor="ctr"/>
                    </a:tc>
                    <a:tc>
                      <a:txBody>
                        <a:bodyPr/>
                        <a:lstStyle/>
                        <a:p>
                          <a:pPr algn="ctr"/>
                          <a:r>
                            <a:rPr lang="en-US" dirty="0" smtClean="0"/>
                            <a:t>15,25</a:t>
                          </a:r>
                          <a:endParaRPr lang="en-US" dirty="0"/>
                        </a:p>
                      </a:txBody>
                      <a:tcPr anchor="ctr"/>
                    </a:tc>
                  </a:tr>
                  <a:tr h="57150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sz="1800" b="0" i="1" smtClean="0">
                                  <a:latin typeface="Cambria Math"/>
                                </a:rPr>
                                <m:t>𝑠</m:t>
                              </m:r>
                              <m:r>
                                <a:rPr lang="en-US" sz="1800" b="0" i="1" smtClean="0">
                                  <a:latin typeface="Cambria Math"/>
                                  <a:ea typeface="Cambria Math"/>
                                </a:rPr>
                                <m:t>×</m:t>
                              </m:r>
                              <m:sSup>
                                <m:sSupPr>
                                  <m:ctrlPr>
                                    <a:rPr lang="en-US" sz="1800" b="0" i="1" smtClean="0">
                                      <a:latin typeface="Cambria Math"/>
                                      <a:ea typeface="Cambria Math"/>
                                    </a:rPr>
                                  </m:ctrlPr>
                                </m:sSupPr>
                                <m:e>
                                  <m:r>
                                    <a:rPr lang="en-US" sz="1800" b="0" i="1" smtClean="0">
                                      <a:latin typeface="Cambria Math"/>
                                      <a:ea typeface="Cambria Math"/>
                                    </a:rPr>
                                    <m:t>10</m:t>
                                  </m:r>
                                </m:e>
                                <m:sup>
                                  <m:r>
                                    <a:rPr lang="en-US" sz="1800" b="0" i="1" smtClean="0">
                                      <a:latin typeface="Cambria Math"/>
                                      <a:ea typeface="Cambria Math"/>
                                    </a:rPr>
                                    <m:t>−4</m:t>
                                  </m:r>
                                </m:sup>
                              </m:sSup>
                            </m:oMath>
                          </a14:m>
                          <a:r>
                            <a:rPr lang="en-US" sz="1800" dirty="0" smtClean="0"/>
                            <a:t> [</a:t>
                          </a:r>
                          <a14:m>
                            <m:oMath xmlns:m="http://schemas.openxmlformats.org/officeDocument/2006/math">
                              <m:sSup>
                                <m:sSupPr>
                                  <m:ctrlPr>
                                    <a:rPr lang="en-US" sz="1800" i="1" smtClean="0">
                                      <a:latin typeface="Cambria Math"/>
                                    </a:rPr>
                                  </m:ctrlPr>
                                </m:sSupPr>
                                <m:e>
                                  <m:r>
                                    <a:rPr lang="en-US" sz="1800" b="0" i="1" smtClean="0">
                                      <a:latin typeface="Cambria Math"/>
                                    </a:rPr>
                                    <m:t>𝑚</m:t>
                                  </m:r>
                                </m:e>
                                <m:sup>
                                  <m:r>
                                    <a:rPr lang="en-US" sz="1800" b="0" i="1" smtClean="0">
                                      <a:latin typeface="Cambria Math"/>
                                    </a:rPr>
                                    <m:t>2</m:t>
                                  </m:r>
                                </m:sup>
                              </m:sSup>
                            </m:oMath>
                          </a14:m>
                          <a:r>
                            <a:rPr lang="en-US" sz="1800" dirty="0" smtClean="0"/>
                            <a:t>]</a:t>
                          </a:r>
                          <a:endParaRPr lang="en-US" sz="1800" dirty="0"/>
                        </a:p>
                        <a:p>
                          <a:pPr algn="ctr"/>
                          <a:endParaRPr lang="en-US" dirty="0"/>
                        </a:p>
                      </a:txBody>
                      <a:tcPr anchor="ctr"/>
                    </a:tc>
                    <a:tc>
                      <a:txBody>
                        <a:bodyPr/>
                        <a:lstStyle/>
                        <a:p>
                          <a:pPr algn="ctr"/>
                          <a:r>
                            <a:rPr lang="en-US" dirty="0" smtClean="0"/>
                            <a:t>4,9</a:t>
                          </a:r>
                          <a:endParaRPr lang="en-US" dirty="0"/>
                        </a:p>
                      </a:txBody>
                      <a:tcPr anchor="ctr"/>
                    </a:tc>
                    <a:tc>
                      <a:txBody>
                        <a:bodyPr/>
                        <a:lstStyle/>
                        <a:p>
                          <a:pPr algn="ctr"/>
                          <a:r>
                            <a:rPr lang="en-US" dirty="0" smtClean="0"/>
                            <a:t>4,9</a:t>
                          </a:r>
                          <a:endParaRPr lang="en-US" dirty="0"/>
                        </a:p>
                      </a:txBody>
                      <a:tcPr anchor="ctr"/>
                    </a:tc>
                    <a:tc>
                      <a:txBody>
                        <a:bodyPr/>
                        <a:lstStyle/>
                        <a:p>
                          <a:pPr algn="ctr"/>
                          <a:r>
                            <a:rPr lang="en-US" dirty="0" smtClean="0"/>
                            <a:t>4,15</a:t>
                          </a:r>
                          <a:endParaRPr lang="en-US" dirty="0"/>
                        </a:p>
                      </a:txBody>
                      <a:tcPr anchor="ctr"/>
                    </a:tc>
                    <a:tc>
                      <a:txBody>
                        <a:bodyPr/>
                        <a:lstStyle/>
                        <a:p>
                          <a:pPr algn="ctr"/>
                          <a:r>
                            <a:rPr lang="en-US" dirty="0" smtClean="0"/>
                            <a:t>4,15</a:t>
                          </a:r>
                          <a:endParaRPr lang="en-US" dirty="0"/>
                        </a:p>
                      </a:txBody>
                      <a:tcPr anchor="ctr"/>
                    </a:tc>
                    <a:tc>
                      <a:txBody>
                        <a:bodyPr/>
                        <a:lstStyle/>
                        <a:p>
                          <a:pPr algn="ctr"/>
                          <a:r>
                            <a:rPr lang="en-US" dirty="0" smtClean="0"/>
                            <a:t>2,55</a:t>
                          </a:r>
                          <a:endParaRPr lang="en-US" dirty="0"/>
                        </a:p>
                      </a:txBody>
                      <a:tcPr anchor="ctr"/>
                    </a:tc>
                    <a:tc>
                      <a:txBody>
                        <a:bodyPr/>
                        <a:lstStyle/>
                        <a:p>
                          <a:pPr algn="ctr"/>
                          <a:r>
                            <a:rPr lang="en-US" dirty="0" smtClean="0"/>
                            <a:t>2,55</a:t>
                          </a:r>
                          <a:endParaRPr lang="en-US" dirty="0"/>
                        </a:p>
                      </a:txBody>
                      <a:tcPr anchor="ctr"/>
                    </a:tc>
                  </a:tr>
                  <a:tr h="571504">
                    <a:tc>
                      <a:txBody>
                        <a:bodyPr/>
                        <a:lstStyle/>
                        <a:p>
                          <a:pPr algn="ctr"/>
                          <a14:m>
                            <m:oMath xmlns:m="http://schemas.openxmlformats.org/officeDocument/2006/math">
                              <m:r>
                                <a:rPr lang="en-US" b="0" i="1" smtClean="0">
                                  <a:latin typeface="Cambria Math"/>
                                </a:rPr>
                                <m:t>𝐻</m:t>
                              </m:r>
                              <m:r>
                                <a:rPr lang="en-US" b="0" i="1" smtClean="0">
                                  <a:latin typeface="Cambria Math"/>
                                  <a:ea typeface="Cambria Math"/>
                                </a:rPr>
                                <m:t>×</m:t>
                              </m:r>
                              <m:sSup>
                                <m:sSupPr>
                                  <m:ctrlPr>
                                    <a:rPr lang="en-US" b="0" i="1" smtClean="0">
                                      <a:latin typeface="Cambria Math"/>
                                      <a:ea typeface="Cambria Math"/>
                                    </a:rPr>
                                  </m:ctrlPr>
                                </m:sSupPr>
                                <m:e>
                                  <m:r>
                                    <a:rPr lang="en-US" b="0" i="1" smtClean="0">
                                      <a:latin typeface="Cambria Math"/>
                                      <a:ea typeface="Cambria Math"/>
                                    </a:rPr>
                                    <m:t>10</m:t>
                                  </m:r>
                                </m:e>
                                <m:sup>
                                  <m:r>
                                    <a:rPr lang="en-US" b="0" i="1" smtClean="0">
                                      <a:latin typeface="Cambria Math"/>
                                      <a:ea typeface="Cambria Math"/>
                                    </a:rPr>
                                    <m:t>−2</m:t>
                                  </m:r>
                                </m:sup>
                              </m:sSup>
                            </m:oMath>
                          </a14:m>
                          <a:r>
                            <a:rPr lang="en-US" dirty="0" smtClean="0"/>
                            <a:t> (m)</a:t>
                          </a:r>
                          <a:endParaRPr lang="en-US" dirty="0"/>
                        </a:p>
                      </a:txBody>
                      <a:tcPr anchor="ctr"/>
                    </a:tc>
                    <a:tc>
                      <a:txBody>
                        <a:bodyPr/>
                        <a:lstStyle/>
                        <a:p>
                          <a:pPr algn="ctr"/>
                          <a:r>
                            <a:rPr lang="en-US" dirty="0" smtClean="0"/>
                            <a:t>0.3</a:t>
                          </a:r>
                          <a:endParaRPr lang="en-US" dirty="0"/>
                        </a:p>
                      </a:txBody>
                      <a:tcPr anchor="ctr"/>
                    </a:tc>
                    <a:tc>
                      <a:txBody>
                        <a:bodyPr/>
                        <a:lstStyle/>
                        <a:p>
                          <a:pPr algn="ctr"/>
                          <a:r>
                            <a:rPr lang="en-US" dirty="0" smtClean="0"/>
                            <a:t>0.6</a:t>
                          </a:r>
                          <a:endParaRPr lang="en-US" dirty="0"/>
                        </a:p>
                      </a:txBody>
                      <a:tcPr anchor="ctr"/>
                    </a:tc>
                    <a:tc>
                      <a:txBody>
                        <a:bodyPr/>
                        <a:lstStyle/>
                        <a:p>
                          <a:pPr algn="ctr"/>
                          <a:r>
                            <a:rPr lang="en-US" dirty="0" smtClean="0"/>
                            <a:t>0.5</a:t>
                          </a:r>
                          <a:endParaRPr lang="en-US" dirty="0"/>
                        </a:p>
                      </a:txBody>
                      <a:tcPr anchor="ctr"/>
                    </a:tc>
                    <a:tc>
                      <a:txBody>
                        <a:bodyPr/>
                        <a:lstStyle/>
                        <a:p>
                          <a:pPr algn="ctr"/>
                          <a:r>
                            <a:rPr lang="en-US" dirty="0" smtClean="0"/>
                            <a:t>1</a:t>
                          </a:r>
                          <a:endParaRPr lang="en-US" dirty="0"/>
                        </a:p>
                      </a:txBody>
                      <a:tcPr anchor="ctr"/>
                    </a:tc>
                    <a:tc>
                      <a:txBody>
                        <a:bodyPr/>
                        <a:lstStyle/>
                        <a:p>
                          <a:pPr algn="ctr"/>
                          <a:r>
                            <a:rPr lang="en-US" dirty="0" smtClean="0"/>
                            <a:t>0.2</a:t>
                          </a:r>
                          <a:endParaRPr lang="en-US" dirty="0"/>
                        </a:p>
                      </a:txBody>
                      <a:tcPr anchor="ctr"/>
                    </a:tc>
                    <a:tc>
                      <a:txBody>
                        <a:bodyPr/>
                        <a:lstStyle/>
                        <a:p>
                          <a:pPr algn="ctr"/>
                          <a:r>
                            <a:rPr lang="en-US" dirty="0" smtClean="0"/>
                            <a:t>0.6</a:t>
                          </a:r>
                          <a:endParaRPr lang="en-US" dirty="0"/>
                        </a:p>
                      </a:txBody>
                      <a:tcPr anchor="ctr"/>
                    </a:tc>
                  </a:tr>
                </a:tbl>
              </a:graphicData>
            </a:graphic>
          </p:graphicFrame>
        </mc:Choice>
        <mc:Fallback xmlns="">
          <p:graphicFrame>
            <p:nvGraphicFramePr>
              <p:cNvPr id="3" name="Table 2"/>
              <p:cNvGraphicFramePr>
                <a:graphicFrameLocks noGrp="1"/>
              </p:cNvGraphicFramePr>
              <p:nvPr>
                <p:extLst>
                  <p:ext uri="{D42A27DB-BD31-4B8C-83A1-F6EECF244321}">
                    <p14:modId xmlns:p14="http://schemas.microsoft.com/office/powerpoint/2010/main" val="2534304569"/>
                  </p:ext>
                </p:extLst>
              </p:nvPr>
            </p:nvGraphicFramePr>
            <p:xfrm>
              <a:off x="1115619" y="1643050"/>
              <a:ext cx="7776860" cy="3272727"/>
            </p:xfrm>
            <a:graphic>
              <a:graphicData uri="http://schemas.openxmlformats.org/drawingml/2006/table">
                <a:tbl>
                  <a:tblPr firstRow="1" bandRow="1">
                    <a:tableStyleId>{073A0DAA-6AF3-43AB-8588-CEC1D06C72B9}</a:tableStyleId>
                  </a:tblPr>
                  <a:tblGrid>
                    <a:gridCol w="1296141"/>
                    <a:gridCol w="925819"/>
                    <a:gridCol w="1110980"/>
                    <a:gridCol w="1110980"/>
                    <a:gridCol w="1110980"/>
                    <a:gridCol w="1110980"/>
                    <a:gridCol w="1110980"/>
                  </a:tblGrid>
                  <a:tr h="914400">
                    <a:tc>
                      <a:txBody>
                        <a:bodyPr/>
                        <a:lstStyle/>
                        <a:p>
                          <a:pPr algn="ctr"/>
                          <a:endParaRPr lang="en-US" dirty="0"/>
                        </a:p>
                      </a:txBody>
                      <a:tcPr anchor="ctr"/>
                    </a:tc>
                    <a:tc>
                      <a:txBody>
                        <a:bodyPr/>
                        <a:lstStyle/>
                        <a:p>
                          <a:pPr algn="ctr"/>
                          <a:r>
                            <a:rPr lang="en-US" dirty="0" smtClean="0"/>
                            <a:t> Aspirin</a:t>
                          </a:r>
                          <a:r>
                            <a:rPr lang="en-US" baseline="0" dirty="0" smtClean="0"/>
                            <a:t> I</a:t>
                          </a:r>
                          <a:endParaRPr lang="en-US" dirty="0"/>
                        </a:p>
                      </a:txBody>
                      <a:tcPr/>
                    </a:tc>
                    <a:tc>
                      <a:txBody>
                        <a:bodyPr/>
                        <a:lstStyle/>
                        <a:p>
                          <a:pPr algn="ctr"/>
                          <a:r>
                            <a:rPr lang="en-US" dirty="0" smtClean="0"/>
                            <a:t>Aspirin II</a:t>
                          </a:r>
                          <a:endParaRPr lang="en-US" dirty="0"/>
                        </a:p>
                      </a:txBody>
                      <a:tcPr/>
                    </a:tc>
                    <a:tc>
                      <a:txBody>
                        <a:bodyPr/>
                        <a:lstStyle/>
                        <a:p>
                          <a:pPr algn="ctr"/>
                          <a:r>
                            <a:rPr lang="en-US" dirty="0" err="1" smtClean="0"/>
                            <a:t>Efer</a:t>
                          </a:r>
                          <a:r>
                            <a:rPr lang="en-US" dirty="0" smtClean="0"/>
                            <a:t>.</a:t>
                          </a:r>
                        </a:p>
                        <a:p>
                          <a:pPr algn="ctr"/>
                          <a:r>
                            <a:rPr lang="en-US" dirty="0" smtClean="0"/>
                            <a:t>I</a:t>
                          </a:r>
                          <a:endParaRPr lang="en-US" dirty="0"/>
                        </a:p>
                      </a:txBody>
                      <a:tcPr/>
                    </a:tc>
                    <a:tc>
                      <a:txBody>
                        <a:bodyPr/>
                        <a:lstStyle/>
                        <a:p>
                          <a:pPr algn="ctr"/>
                          <a:r>
                            <a:rPr lang="en-US" dirty="0" err="1" smtClean="0"/>
                            <a:t>Efer</a:t>
                          </a:r>
                          <a:r>
                            <a:rPr lang="en-US" dirty="0" smtClean="0"/>
                            <a:t>. </a:t>
                          </a:r>
                        </a:p>
                        <a:p>
                          <a:pPr algn="ctr"/>
                          <a:r>
                            <a:rPr lang="en-US" dirty="0" smtClean="0"/>
                            <a:t>II</a:t>
                          </a:r>
                          <a:endParaRPr lang="en-US" dirty="0"/>
                        </a:p>
                      </a:txBody>
                      <a:tcPr/>
                    </a:tc>
                    <a:tc>
                      <a:txBody>
                        <a:bodyPr/>
                        <a:lstStyle/>
                        <a:p>
                          <a:pPr algn="ctr"/>
                          <a:r>
                            <a:rPr lang="en-US" dirty="0" smtClean="0"/>
                            <a:t>ACC I</a:t>
                          </a:r>
                          <a:endParaRPr lang="en-US" dirty="0"/>
                        </a:p>
                      </a:txBody>
                      <a:tcPr/>
                    </a:tc>
                    <a:tc>
                      <a:txBody>
                        <a:bodyPr/>
                        <a:lstStyle/>
                        <a:p>
                          <a:pPr algn="ctr"/>
                          <a:r>
                            <a:rPr lang="en-US" dirty="0" smtClean="0"/>
                            <a:t>ACC</a:t>
                          </a:r>
                          <a:r>
                            <a:rPr lang="en-US" baseline="0" dirty="0" smtClean="0"/>
                            <a:t> II</a:t>
                          </a:r>
                          <a:endParaRPr lang="en-US" dirty="0"/>
                        </a:p>
                      </a:txBody>
                      <a:tcPr/>
                    </a:tc>
                  </a:tr>
                  <a:tr h="803847">
                    <a:tc>
                      <a:txBody>
                        <a:bodyPr/>
                        <a:lstStyle/>
                        <a:p>
                          <a:endParaRPr lang="en-US"/>
                        </a:p>
                      </a:txBody>
                      <a:tcPr anchor="ctr">
                        <a:blipFill rotWithShape="1">
                          <a:blip r:embed="rId3"/>
                          <a:stretch>
                            <a:fillRect t="-118321" r="-499061" b="-206870"/>
                          </a:stretch>
                        </a:blipFill>
                      </a:tcPr>
                    </a:tc>
                    <a:tc>
                      <a:txBody>
                        <a:bodyPr/>
                        <a:lstStyle/>
                        <a:p>
                          <a:pPr algn="ctr"/>
                          <a:r>
                            <a:rPr lang="en-US" dirty="0" smtClean="0"/>
                            <a:t>13,2</a:t>
                          </a:r>
                          <a:endParaRPr lang="en-US" dirty="0"/>
                        </a:p>
                      </a:txBody>
                      <a:tcPr anchor="ctr"/>
                    </a:tc>
                    <a:tc>
                      <a:txBody>
                        <a:bodyPr/>
                        <a:lstStyle/>
                        <a:p>
                          <a:pPr algn="ctr"/>
                          <a:r>
                            <a:rPr lang="en-US" dirty="0" smtClean="0"/>
                            <a:t>13,2</a:t>
                          </a:r>
                          <a:endParaRPr lang="en-US" dirty="0"/>
                        </a:p>
                      </a:txBody>
                      <a:tcPr anchor="ctr"/>
                    </a:tc>
                    <a:tc>
                      <a:txBody>
                        <a:bodyPr/>
                        <a:lstStyle/>
                        <a:p>
                          <a:pPr algn="ctr"/>
                          <a:r>
                            <a:rPr lang="en-US" dirty="0" smtClean="0"/>
                            <a:t>31,8</a:t>
                          </a:r>
                          <a:endParaRPr lang="en-US" dirty="0"/>
                        </a:p>
                      </a:txBody>
                      <a:tcPr anchor="ctr"/>
                    </a:tc>
                    <a:tc>
                      <a:txBody>
                        <a:bodyPr/>
                        <a:lstStyle/>
                        <a:p>
                          <a:pPr algn="ctr"/>
                          <a:r>
                            <a:rPr lang="en-US" dirty="0" smtClean="0"/>
                            <a:t>31,8</a:t>
                          </a:r>
                          <a:endParaRPr lang="en-US" dirty="0"/>
                        </a:p>
                      </a:txBody>
                      <a:tcPr anchor="ctr"/>
                    </a:tc>
                    <a:tc>
                      <a:txBody>
                        <a:bodyPr/>
                        <a:lstStyle/>
                        <a:p>
                          <a:pPr algn="ctr"/>
                          <a:r>
                            <a:rPr lang="en-US" dirty="0" smtClean="0"/>
                            <a:t>15,25</a:t>
                          </a:r>
                          <a:endParaRPr lang="en-US" dirty="0"/>
                        </a:p>
                      </a:txBody>
                      <a:tcPr anchor="ctr"/>
                    </a:tc>
                    <a:tc>
                      <a:txBody>
                        <a:bodyPr/>
                        <a:lstStyle/>
                        <a:p>
                          <a:pPr algn="ctr"/>
                          <a:r>
                            <a:rPr lang="en-US" dirty="0" smtClean="0"/>
                            <a:t>15,25</a:t>
                          </a:r>
                          <a:endParaRPr lang="en-US" dirty="0"/>
                        </a:p>
                      </a:txBody>
                      <a:tcPr anchor="ctr"/>
                    </a:tc>
                  </a:tr>
                  <a:tr h="914400">
                    <a:tc>
                      <a:txBody>
                        <a:bodyPr/>
                        <a:lstStyle/>
                        <a:p>
                          <a:endParaRPr lang="en-US"/>
                        </a:p>
                      </a:txBody>
                      <a:tcPr anchor="ctr">
                        <a:blipFill rotWithShape="1">
                          <a:blip r:embed="rId3"/>
                          <a:stretch>
                            <a:fillRect t="-190667" r="-499061" b="-80667"/>
                          </a:stretch>
                        </a:blipFill>
                      </a:tcPr>
                    </a:tc>
                    <a:tc>
                      <a:txBody>
                        <a:bodyPr/>
                        <a:lstStyle/>
                        <a:p>
                          <a:pPr algn="ctr"/>
                          <a:r>
                            <a:rPr lang="en-US" dirty="0" smtClean="0"/>
                            <a:t>4,9</a:t>
                          </a:r>
                          <a:endParaRPr lang="en-US" dirty="0"/>
                        </a:p>
                      </a:txBody>
                      <a:tcPr anchor="ctr"/>
                    </a:tc>
                    <a:tc>
                      <a:txBody>
                        <a:bodyPr/>
                        <a:lstStyle/>
                        <a:p>
                          <a:pPr algn="ctr"/>
                          <a:r>
                            <a:rPr lang="en-US" dirty="0" smtClean="0"/>
                            <a:t>4,9</a:t>
                          </a:r>
                          <a:endParaRPr lang="en-US" dirty="0"/>
                        </a:p>
                      </a:txBody>
                      <a:tcPr anchor="ctr"/>
                    </a:tc>
                    <a:tc>
                      <a:txBody>
                        <a:bodyPr/>
                        <a:lstStyle/>
                        <a:p>
                          <a:pPr algn="ctr"/>
                          <a:r>
                            <a:rPr lang="en-US" dirty="0" smtClean="0"/>
                            <a:t>4,15</a:t>
                          </a:r>
                          <a:endParaRPr lang="en-US" dirty="0"/>
                        </a:p>
                      </a:txBody>
                      <a:tcPr anchor="ctr"/>
                    </a:tc>
                    <a:tc>
                      <a:txBody>
                        <a:bodyPr/>
                        <a:lstStyle/>
                        <a:p>
                          <a:pPr algn="ctr"/>
                          <a:r>
                            <a:rPr lang="en-US" dirty="0" smtClean="0"/>
                            <a:t>4,15</a:t>
                          </a:r>
                          <a:endParaRPr lang="en-US" dirty="0"/>
                        </a:p>
                      </a:txBody>
                      <a:tcPr anchor="ctr"/>
                    </a:tc>
                    <a:tc>
                      <a:txBody>
                        <a:bodyPr/>
                        <a:lstStyle/>
                        <a:p>
                          <a:pPr algn="ctr"/>
                          <a:r>
                            <a:rPr lang="en-US" dirty="0" smtClean="0"/>
                            <a:t>2,55</a:t>
                          </a:r>
                          <a:endParaRPr lang="en-US" dirty="0"/>
                        </a:p>
                      </a:txBody>
                      <a:tcPr anchor="ctr"/>
                    </a:tc>
                    <a:tc>
                      <a:txBody>
                        <a:bodyPr/>
                        <a:lstStyle/>
                        <a:p>
                          <a:pPr algn="ctr"/>
                          <a:r>
                            <a:rPr lang="en-US" dirty="0" smtClean="0"/>
                            <a:t>2,55</a:t>
                          </a:r>
                          <a:endParaRPr lang="en-US" dirty="0"/>
                        </a:p>
                      </a:txBody>
                      <a:tcPr anchor="ctr"/>
                    </a:tc>
                  </a:tr>
                  <a:tr h="640080">
                    <a:tc>
                      <a:txBody>
                        <a:bodyPr/>
                        <a:lstStyle/>
                        <a:p>
                          <a:endParaRPr lang="en-US"/>
                        </a:p>
                      </a:txBody>
                      <a:tcPr anchor="ctr">
                        <a:blipFill rotWithShape="1">
                          <a:blip r:embed="rId3"/>
                          <a:stretch>
                            <a:fillRect t="-415238" r="-499061" b="-15238"/>
                          </a:stretch>
                        </a:blipFill>
                      </a:tcPr>
                    </a:tc>
                    <a:tc>
                      <a:txBody>
                        <a:bodyPr/>
                        <a:lstStyle/>
                        <a:p>
                          <a:pPr algn="ctr"/>
                          <a:r>
                            <a:rPr lang="en-US" dirty="0" smtClean="0"/>
                            <a:t>0.3</a:t>
                          </a:r>
                          <a:endParaRPr lang="en-US" dirty="0"/>
                        </a:p>
                      </a:txBody>
                      <a:tcPr anchor="ctr"/>
                    </a:tc>
                    <a:tc>
                      <a:txBody>
                        <a:bodyPr/>
                        <a:lstStyle/>
                        <a:p>
                          <a:pPr algn="ctr"/>
                          <a:r>
                            <a:rPr lang="en-US" dirty="0" smtClean="0"/>
                            <a:t>0.6</a:t>
                          </a:r>
                          <a:endParaRPr lang="en-US" dirty="0"/>
                        </a:p>
                      </a:txBody>
                      <a:tcPr anchor="ctr"/>
                    </a:tc>
                    <a:tc>
                      <a:txBody>
                        <a:bodyPr/>
                        <a:lstStyle/>
                        <a:p>
                          <a:pPr algn="ctr"/>
                          <a:r>
                            <a:rPr lang="en-US" dirty="0" smtClean="0"/>
                            <a:t>0.5</a:t>
                          </a:r>
                          <a:endParaRPr lang="en-US" dirty="0"/>
                        </a:p>
                      </a:txBody>
                      <a:tcPr anchor="ctr"/>
                    </a:tc>
                    <a:tc>
                      <a:txBody>
                        <a:bodyPr/>
                        <a:lstStyle/>
                        <a:p>
                          <a:pPr algn="ctr"/>
                          <a:r>
                            <a:rPr lang="en-US" dirty="0" smtClean="0"/>
                            <a:t>1</a:t>
                          </a:r>
                          <a:endParaRPr lang="en-US" dirty="0"/>
                        </a:p>
                      </a:txBody>
                      <a:tcPr anchor="ctr"/>
                    </a:tc>
                    <a:tc>
                      <a:txBody>
                        <a:bodyPr/>
                        <a:lstStyle/>
                        <a:p>
                          <a:pPr algn="ctr"/>
                          <a:r>
                            <a:rPr lang="en-US" dirty="0" smtClean="0"/>
                            <a:t>0.2</a:t>
                          </a:r>
                          <a:endParaRPr lang="en-US" dirty="0"/>
                        </a:p>
                      </a:txBody>
                      <a:tcPr anchor="ctr"/>
                    </a:tc>
                    <a:tc>
                      <a:txBody>
                        <a:bodyPr/>
                        <a:lstStyle/>
                        <a:p>
                          <a:pPr algn="ctr"/>
                          <a:r>
                            <a:rPr lang="en-US" dirty="0" smtClean="0"/>
                            <a:t>0.6</a:t>
                          </a:r>
                          <a:endParaRPr lang="en-US" dirty="0"/>
                        </a:p>
                      </a:txBody>
                      <a:tcPr anchor="ctr"/>
                    </a:tc>
                  </a:tr>
                </a:tbl>
              </a:graphicData>
            </a:graphic>
          </p:graphicFrame>
        </mc:Fallback>
      </mc:AlternateContent>
      <p:graphicFrame>
        <p:nvGraphicFramePr>
          <p:cNvPr id="4" name="Object 3"/>
          <p:cNvGraphicFramePr>
            <a:graphicFrameLocks noChangeAspect="1"/>
          </p:cNvGraphicFramePr>
          <p:nvPr>
            <p:extLst>
              <p:ext uri="{D42A27DB-BD31-4B8C-83A1-F6EECF244321}">
                <p14:modId xmlns:p14="http://schemas.microsoft.com/office/powerpoint/2010/main" val="2230757104"/>
              </p:ext>
            </p:extLst>
          </p:nvPr>
        </p:nvGraphicFramePr>
        <p:xfrm>
          <a:off x="1331640" y="5157192"/>
          <a:ext cx="1481137" cy="385763"/>
        </p:xfrm>
        <a:graphic>
          <a:graphicData uri="http://schemas.openxmlformats.org/presentationml/2006/ole">
            <mc:AlternateContent xmlns:mc="http://schemas.openxmlformats.org/markup-compatibility/2006">
              <mc:Choice xmlns:v="urn:schemas-microsoft-com:vml" Requires="v">
                <p:oleObj spid="_x0000_s56332" name="Equation" r:id="rId4" imgW="876240" imgH="228600" progId="Equation.3">
                  <p:embed/>
                </p:oleObj>
              </mc:Choice>
              <mc:Fallback>
                <p:oleObj name="Equation" r:id="rId4" imgW="876240" imgH="228600" progId="Equation.3">
                  <p:embed/>
                  <p:pic>
                    <p:nvPicPr>
                      <p:cNvPr id="0" name="Picture 5"/>
                      <p:cNvPicPr>
                        <a:picLocks noChangeAspect="1" noChangeArrowheads="1"/>
                      </p:cNvPicPr>
                      <p:nvPr/>
                    </p:nvPicPr>
                    <p:blipFill>
                      <a:blip r:embed="rId5"/>
                      <a:srcRect/>
                      <a:stretch>
                        <a:fillRect/>
                      </a:stretch>
                    </p:blipFill>
                    <p:spPr bwMode="auto">
                      <a:xfrm>
                        <a:off x="1331640" y="5157192"/>
                        <a:ext cx="1481137" cy="3857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Comparing Experiments and Theory</a:t>
            </a:r>
            <a:br>
              <a:rPr lang="en-US" dirty="0" smtClean="0"/>
            </a:br>
            <a:r>
              <a:rPr lang="en-US" dirty="0" smtClean="0"/>
              <a:t>For Powder</a:t>
            </a:r>
            <a:endParaRPr lang="en-US" dirty="0"/>
          </a:p>
        </p:txBody>
      </p:sp>
      <p:graphicFrame>
        <p:nvGraphicFramePr>
          <p:cNvPr id="3" name="Chart 2"/>
          <p:cNvGraphicFramePr/>
          <p:nvPr>
            <p:extLst>
              <p:ext uri="{D42A27DB-BD31-4B8C-83A1-F6EECF244321}">
                <p14:modId xmlns:p14="http://schemas.microsoft.com/office/powerpoint/2010/main" val="2588590758"/>
              </p:ext>
            </p:extLst>
          </p:nvPr>
        </p:nvGraphicFramePr>
        <p:xfrm>
          <a:off x="1928794" y="1428736"/>
          <a:ext cx="5429288" cy="3429024"/>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normAutofit fontScale="90000"/>
              </a:bodyPr>
              <a:lstStyle/>
              <a:p>
                <a:r>
                  <a:rPr lang="en-US" dirty="0" smtClean="0"/>
                  <a:t>Comparing Experiments and Theory</a:t>
                </a:r>
                <a:br>
                  <a:rPr lang="en-US" dirty="0" smtClean="0"/>
                </a:br>
                <a:r>
                  <a:rPr lang="en-US" dirty="0" smtClean="0"/>
                  <a:t>V&gt;&gt;</a:t>
                </a:r>
                <a14:m>
                  <m:oMath xmlns:m="http://schemas.openxmlformats.org/officeDocument/2006/math">
                    <m:sSub>
                      <m:sSubPr>
                        <m:ctrlPr>
                          <a:rPr lang="en-US" i="1" smtClean="0">
                            <a:latin typeface="Cambria Math"/>
                          </a:rPr>
                        </m:ctrlPr>
                      </m:sSubPr>
                      <m:e>
                        <m:r>
                          <a:rPr lang="en-US" b="0" i="1" smtClean="0">
                            <a:latin typeface="Cambria Math"/>
                          </a:rPr>
                          <m:t>𝑉</m:t>
                        </m:r>
                      </m:e>
                      <m:sub>
                        <m:r>
                          <a:rPr lang="en-US" b="0" i="1" smtClean="0">
                            <a:latin typeface="Cambria Math"/>
                          </a:rPr>
                          <m:t>0</m:t>
                        </m:r>
                      </m:sub>
                    </m:sSub>
                  </m:oMath>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1">
                <a:blip r:embed="rId2"/>
                <a:stretch>
                  <a:fillRect l="-3171" t="-15426" r="-2683" b="-32447"/>
                </a:stretch>
              </a:blipFill>
            </p:spPr>
            <p:txBody>
              <a:bodyPr/>
              <a:lstStyle/>
              <a:p>
                <a:r>
                  <a:rPr lang="en-US">
                    <a:noFill/>
                  </a:rPr>
                  <a:t> </a:t>
                </a:r>
              </a:p>
            </p:txBody>
          </p:sp>
        </mc:Fallback>
      </mc:AlternateContent>
      <p:graphicFrame>
        <p:nvGraphicFramePr>
          <p:cNvPr id="4" name="Chart 3"/>
          <p:cNvGraphicFramePr/>
          <p:nvPr>
            <p:extLst>
              <p:ext uri="{D42A27DB-BD31-4B8C-83A1-F6EECF244321}">
                <p14:modId xmlns:p14="http://schemas.microsoft.com/office/powerpoint/2010/main" val="889778422"/>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493421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Introducing Problem</a:t>
            </a:r>
          </a:p>
        </p:txBody>
      </p:sp>
      <p:sp>
        <p:nvSpPr>
          <p:cNvPr id="3" name="TextBox 2"/>
          <p:cNvSpPr txBox="1"/>
          <p:nvPr/>
        </p:nvSpPr>
        <p:spPr>
          <a:xfrm>
            <a:off x="1428728" y="1857364"/>
            <a:ext cx="7500990" cy="2554545"/>
          </a:xfrm>
          <a:prstGeom prst="rect">
            <a:avLst/>
          </a:prstGeom>
          <a:noFill/>
        </p:spPr>
        <p:txBody>
          <a:bodyPr wrap="square" rtlCol="0">
            <a:spAutoFit/>
          </a:bodyPr>
          <a:lstStyle/>
          <a:p>
            <a:r>
              <a:rPr lang="en-US" sz="3200" dirty="0"/>
              <a:t>The rate of some chemical reactions may depend on surface area. Break effervescent tablets into smaller parts, or stir them into powder, to study how the dissolution rate depends on the surface area</a:t>
            </a: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1538" y="214290"/>
            <a:ext cx="7786742" cy="1143000"/>
          </a:xfrm>
        </p:spPr>
        <p:txBody>
          <a:bodyPr>
            <a:normAutofit fontScale="90000"/>
          </a:bodyPr>
          <a:lstStyle/>
          <a:p>
            <a:r>
              <a:rPr lang="en-US" dirty="0" smtClean="0"/>
              <a:t>Comparing Experiments And Theory</a:t>
            </a:r>
            <a:br>
              <a:rPr lang="en-US" dirty="0" smtClean="0"/>
            </a:br>
            <a:r>
              <a:rPr lang="en-US" dirty="0" smtClean="0"/>
              <a:t>For Tablet</a:t>
            </a:r>
            <a:endParaRPr lang="en-US" dirty="0"/>
          </a:p>
        </p:txBody>
      </p:sp>
      <p:graphicFrame>
        <p:nvGraphicFramePr>
          <p:cNvPr id="3" name="Chart 2"/>
          <p:cNvGraphicFramePr/>
          <p:nvPr>
            <p:extLst>
              <p:ext uri="{D42A27DB-BD31-4B8C-83A1-F6EECF244321}">
                <p14:modId xmlns:p14="http://schemas.microsoft.com/office/powerpoint/2010/main" val="3352217059"/>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TextBox 2"/>
          <p:cNvSpPr txBox="1"/>
          <p:nvPr/>
        </p:nvSpPr>
        <p:spPr>
          <a:xfrm>
            <a:off x="1142976" y="1714488"/>
            <a:ext cx="7715272" cy="3416320"/>
          </a:xfrm>
          <a:prstGeom prst="rect">
            <a:avLst/>
          </a:prstGeom>
          <a:noFill/>
        </p:spPr>
        <p:txBody>
          <a:bodyPr wrap="square" rtlCol="0">
            <a:spAutoFit/>
          </a:bodyPr>
          <a:lstStyle/>
          <a:p>
            <a:pPr marL="342900" indent="-342900">
              <a:buAutoNum type="arabicPeriod"/>
            </a:pPr>
            <a:r>
              <a:rPr lang="en-US" dirty="0" smtClean="0"/>
              <a:t> Theoretical Model For The Tablet</a:t>
            </a:r>
          </a:p>
          <a:p>
            <a:pPr marL="342900" indent="-342900">
              <a:buAutoNum type="arabicPeriod"/>
            </a:pPr>
            <a:r>
              <a:rPr lang="en-US" dirty="0" smtClean="0"/>
              <a:t>Answered on The Question Why do we Use  Tablets and </a:t>
            </a:r>
            <a:r>
              <a:rPr lang="en-US" smtClean="0"/>
              <a:t>Not </a:t>
            </a:r>
            <a:r>
              <a:rPr lang="en-US" smtClean="0"/>
              <a:t>Spheres</a:t>
            </a:r>
            <a:endParaRPr lang="en-US" dirty="0" smtClean="0"/>
          </a:p>
          <a:p>
            <a:pPr marL="342900" indent="-342900">
              <a:buAutoNum type="arabicPeriod"/>
            </a:pPr>
            <a:r>
              <a:rPr lang="en-US" dirty="0" smtClean="0"/>
              <a:t>Theory was Written For Powder </a:t>
            </a:r>
          </a:p>
          <a:p>
            <a:pPr marL="342900" indent="-342900">
              <a:buAutoNum type="arabicPeriod"/>
            </a:pPr>
            <a:r>
              <a:rPr lang="en-US" dirty="0" smtClean="0"/>
              <a:t>Experiments were  Conducted.</a:t>
            </a:r>
          </a:p>
          <a:p>
            <a:pPr marL="342900" indent="-342900">
              <a:buAutoNum type="arabicPeriod"/>
            </a:pPr>
            <a:r>
              <a:rPr lang="en-US" dirty="0" smtClean="0"/>
              <a:t>Proved Empirically  That Theory For Powder Is Correct.</a:t>
            </a:r>
          </a:p>
          <a:p>
            <a:pPr marL="342900" indent="-342900">
              <a:buAutoNum type="arabicPeriod"/>
            </a:pPr>
            <a:r>
              <a:rPr lang="en-US" dirty="0" smtClean="0"/>
              <a:t>Experiments were Conducted For Various  Tablets With Various Surface Area.</a:t>
            </a:r>
          </a:p>
          <a:p>
            <a:pPr marL="342900" indent="-342900">
              <a:buAutoNum type="arabicPeriod"/>
            </a:pPr>
            <a:r>
              <a:rPr lang="en-US" dirty="0" smtClean="0"/>
              <a:t>Obtained and Expected Dissolution Times were Compared.</a:t>
            </a:r>
          </a:p>
          <a:p>
            <a:pPr marL="342900" indent="-342900">
              <a:buAutoNum type="arabicPeriod"/>
            </a:pPr>
            <a:r>
              <a:rPr lang="en-US" dirty="0" smtClean="0"/>
              <a:t>Conclusion Was Made.</a:t>
            </a:r>
          </a:p>
          <a:p>
            <a:pPr marL="342900" indent="-342900">
              <a:buAutoNum type="arabicPeriod"/>
            </a:pPr>
            <a:endParaRPr lang="en-US" dirty="0" smtClean="0"/>
          </a:p>
          <a:p>
            <a:pPr marL="342900" indent="-342900">
              <a:buAutoNum type="arabicPeriod"/>
            </a:pPr>
            <a:endParaRPr lang="en-US" dirty="0" smtClean="0"/>
          </a:p>
          <a:p>
            <a:pPr marL="342900" indent="-342900">
              <a:buAutoNum type="arabicPeriod"/>
            </a:pPr>
            <a:endParaRPr lang="en-US" dirty="0" smtClean="0"/>
          </a:p>
          <a:p>
            <a:pPr marL="342900" indent="-342900">
              <a:buAutoNum type="arabicPeriod"/>
            </a:pP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Bibliography</a:t>
            </a:r>
            <a:endParaRPr lang="en-US" dirty="0"/>
          </a:p>
        </p:txBody>
      </p:sp>
      <p:sp>
        <p:nvSpPr>
          <p:cNvPr id="3" name="TextBox 2"/>
          <p:cNvSpPr txBox="1"/>
          <p:nvPr/>
        </p:nvSpPr>
        <p:spPr>
          <a:xfrm>
            <a:off x="1440931" y="1628800"/>
            <a:ext cx="7200800" cy="2585323"/>
          </a:xfrm>
          <a:prstGeom prst="rect">
            <a:avLst/>
          </a:prstGeom>
          <a:noFill/>
        </p:spPr>
        <p:txBody>
          <a:bodyPr wrap="square" rtlCol="0">
            <a:spAutoFit/>
          </a:bodyPr>
          <a:lstStyle/>
          <a:p>
            <a:pPr marL="342900" indent="-342900">
              <a:buFont typeface="+mj-lt"/>
              <a:buAutoNum type="arabicPeriod"/>
            </a:pPr>
            <a:r>
              <a:rPr lang="en-US" dirty="0">
                <a:hlinkClick r:id="rId2"/>
              </a:rPr>
              <a:t>http://particle.dk/methods-analytical-laboratory/intrinsic-dissolution-rate/dissolution-rate</a:t>
            </a:r>
            <a:r>
              <a:rPr lang="en-US" dirty="0" smtClean="0">
                <a:hlinkClick r:id="rId2"/>
              </a:rPr>
              <a:t>/</a:t>
            </a:r>
            <a:endParaRPr lang="en-US" dirty="0" smtClean="0"/>
          </a:p>
          <a:p>
            <a:pPr marL="342900" indent="-342900">
              <a:buFont typeface="+mj-lt"/>
              <a:buAutoNum type="arabicPeriod"/>
            </a:pPr>
            <a:r>
              <a:rPr lang="en-US" dirty="0">
                <a:hlinkClick r:id="rId3"/>
              </a:rPr>
              <a:t>http://</a:t>
            </a:r>
            <a:r>
              <a:rPr lang="en-US" dirty="0" smtClean="0">
                <a:hlinkClick r:id="rId3"/>
              </a:rPr>
              <a:t>www.slideshare.net/PRASHANTDEORE1/presentation-2-1-44770591</a:t>
            </a:r>
            <a:endParaRPr lang="en-US" dirty="0" smtClean="0"/>
          </a:p>
          <a:p>
            <a:pPr marL="342900" indent="-342900">
              <a:buFont typeface="+mj-lt"/>
              <a:buAutoNum type="arabicPeriod"/>
            </a:pPr>
            <a:r>
              <a:rPr lang="en-US" dirty="0">
                <a:hlinkClick r:id="rId4"/>
              </a:rPr>
              <a:t>http://</a:t>
            </a:r>
            <a:r>
              <a:rPr lang="en-US" dirty="0" smtClean="0">
                <a:hlinkClick r:id="rId4"/>
              </a:rPr>
              <a:t>www.in-adme.com/dissolution_theory.html</a:t>
            </a:r>
            <a:endParaRPr lang="en-US" dirty="0" smtClean="0"/>
          </a:p>
          <a:p>
            <a:pPr marL="342900" indent="-342900">
              <a:buFont typeface="+mj-lt"/>
              <a:buAutoNum type="arabicPeriod"/>
            </a:pPr>
            <a:r>
              <a:rPr lang="en-US" dirty="0">
                <a:hlinkClick r:id="rId5"/>
              </a:rPr>
              <a:t>http://www.authorstream.com/Presentation/pavanchowdary01-1502509-theory-dissolution-various-apparatus</a:t>
            </a:r>
            <a:r>
              <a:rPr lang="en-US" dirty="0" smtClean="0">
                <a:hlinkClick r:id="rId5"/>
              </a:rPr>
              <a:t>/</a:t>
            </a:r>
            <a:endParaRPr lang="en-US" dirty="0" smtClean="0"/>
          </a:p>
          <a:p>
            <a:pPr marL="342900" indent="-342900">
              <a:buFont typeface="+mj-lt"/>
              <a:buAutoNum type="arabicPeriod"/>
            </a:pPr>
            <a:r>
              <a:rPr lang="en-US" dirty="0"/>
              <a:t>http://pharmatips.doyouknow.in/Articles/Pharmaceutics/Tablet/Drug-Dissolution-Theories.aspx</a:t>
            </a:r>
          </a:p>
        </p:txBody>
      </p:sp>
    </p:spTree>
    <p:extLst>
      <p:ext uri="{BB962C8B-B14F-4D97-AF65-F5344CB8AC3E}">
        <p14:creationId xmlns:p14="http://schemas.microsoft.com/office/powerpoint/2010/main" val="21857040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F:\fahad\FAHAD\Referrals\SLIDE FORMATS &amp; THANK YOU\thank_you_comment_graphic_01.jpg"/>
          <p:cNvPicPr>
            <a:picLocks noChangeAspect="1" noChangeArrowheads="1"/>
          </p:cNvPicPr>
          <p:nvPr/>
        </p:nvPicPr>
        <p:blipFill>
          <a:blip r:embed="rId2" cstate="print"/>
          <a:srcRect/>
          <a:stretch>
            <a:fillRect/>
          </a:stretch>
        </p:blipFill>
        <p:spPr bwMode="auto">
          <a:xfrm>
            <a:off x="1643042" y="1214422"/>
            <a:ext cx="6350000" cy="4254500"/>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smtClean="0"/>
                  <a:t>V&gt;&gt;</a:t>
                </a:r>
                <a14:m>
                  <m:oMath xmlns:m="http://schemas.openxmlformats.org/officeDocument/2006/math">
                    <m:sSub>
                      <m:sSubPr>
                        <m:ctrlPr>
                          <a:rPr lang="en-US" i="1" smtClean="0">
                            <a:latin typeface="Cambria Math"/>
                          </a:rPr>
                        </m:ctrlPr>
                      </m:sSubPr>
                      <m:e>
                        <m:r>
                          <a:rPr lang="en-US" b="0" i="1" smtClean="0">
                            <a:latin typeface="Cambria Math"/>
                          </a:rPr>
                          <m:t>𝑉</m:t>
                        </m:r>
                      </m:e>
                      <m:sub>
                        <m:r>
                          <a:rPr lang="en-US" b="0" i="1" smtClean="0">
                            <a:latin typeface="Cambria Math"/>
                          </a:rPr>
                          <m:t>0</m:t>
                        </m:r>
                      </m:sub>
                    </m:sSub>
                  </m:oMath>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1">
                <a:blip r:embed="rId2"/>
                <a:stretch>
                  <a:fillRect l="-3740" b="-12766"/>
                </a:stretch>
              </a:blipFill>
            </p:spPr>
            <p:txBody>
              <a:bodyPr/>
              <a:lstStyle/>
              <a:p>
                <a:r>
                  <a:rPr lang="en-US">
                    <a:noFill/>
                  </a:rPr>
                  <a:t> </a:t>
                </a:r>
              </a:p>
            </p:txBody>
          </p:sp>
        </mc:Fallback>
      </mc:AlternateContent>
      <p:graphicFrame>
        <p:nvGraphicFramePr>
          <p:cNvPr id="3" name="Table 2"/>
          <p:cNvGraphicFramePr>
            <a:graphicFrameLocks noGrp="1"/>
          </p:cNvGraphicFramePr>
          <p:nvPr>
            <p:extLst>
              <p:ext uri="{D42A27DB-BD31-4B8C-83A1-F6EECF244321}">
                <p14:modId xmlns:p14="http://schemas.microsoft.com/office/powerpoint/2010/main" val="719620704"/>
              </p:ext>
            </p:extLst>
          </p:nvPr>
        </p:nvGraphicFramePr>
        <p:xfrm>
          <a:off x="1619672" y="1844824"/>
          <a:ext cx="6696744" cy="2016224"/>
        </p:xfrm>
        <a:graphic>
          <a:graphicData uri="http://schemas.openxmlformats.org/drawingml/2006/table">
            <a:tbl>
              <a:tblPr firstRow="1" bandRow="1">
                <a:tableStyleId>{073A0DAA-6AF3-43AB-8588-CEC1D06C72B9}</a:tableStyleId>
              </a:tblPr>
              <a:tblGrid>
                <a:gridCol w="2232248"/>
                <a:gridCol w="2232248"/>
                <a:gridCol w="2232248"/>
              </a:tblGrid>
              <a:tr h="504056">
                <a:tc>
                  <a:txBody>
                    <a:bodyPr/>
                    <a:lstStyle/>
                    <a:p>
                      <a:pPr algn="ctr"/>
                      <a:endParaRPr lang="en-US" dirty="0"/>
                    </a:p>
                  </a:txBody>
                  <a:tcPr anchor="ctr"/>
                </a:tc>
                <a:tc>
                  <a:txBody>
                    <a:bodyPr/>
                    <a:lstStyle/>
                    <a:p>
                      <a:pPr algn="ctr"/>
                      <a:r>
                        <a:rPr lang="en-US" dirty="0" smtClean="0"/>
                        <a:t>Theory</a:t>
                      </a:r>
                      <a:endParaRPr lang="en-US" dirty="0"/>
                    </a:p>
                  </a:txBody>
                  <a:tcPr anchor="ctr"/>
                </a:tc>
                <a:tc>
                  <a:txBody>
                    <a:bodyPr/>
                    <a:lstStyle/>
                    <a:p>
                      <a:pPr algn="ctr"/>
                      <a:r>
                        <a:rPr lang="en-US" dirty="0" smtClean="0"/>
                        <a:t>Experiments</a:t>
                      </a:r>
                      <a:endParaRPr lang="en-US" dirty="0"/>
                    </a:p>
                  </a:txBody>
                  <a:tcPr anchor="ctr"/>
                </a:tc>
              </a:tr>
              <a:tr h="504056">
                <a:tc>
                  <a:txBody>
                    <a:bodyPr/>
                    <a:lstStyle/>
                    <a:p>
                      <a:pPr algn="ctr"/>
                      <a:r>
                        <a:rPr lang="en-US" dirty="0" smtClean="0"/>
                        <a:t>ACC</a:t>
                      </a:r>
                      <a:endParaRPr lang="en-US" dirty="0"/>
                    </a:p>
                  </a:txBody>
                  <a:tcPr anchor="ctr"/>
                </a:tc>
                <a:tc>
                  <a:txBody>
                    <a:bodyPr/>
                    <a:lstStyle/>
                    <a:p>
                      <a:pPr algn="ctr"/>
                      <a:r>
                        <a:rPr lang="en-US" dirty="0" smtClean="0"/>
                        <a:t>80</a:t>
                      </a:r>
                      <a:endParaRPr lang="en-US" dirty="0"/>
                    </a:p>
                  </a:txBody>
                  <a:tcPr anchor="ctr"/>
                </a:tc>
                <a:tc>
                  <a:txBody>
                    <a:bodyPr/>
                    <a:lstStyle/>
                    <a:p>
                      <a:pPr algn="ctr"/>
                      <a:r>
                        <a:rPr lang="en-US" dirty="0" smtClean="0"/>
                        <a:t>75</a:t>
                      </a:r>
                      <a:endParaRPr lang="en-US" dirty="0"/>
                    </a:p>
                  </a:txBody>
                  <a:tcPr anchor="ctr"/>
                </a:tc>
              </a:tr>
              <a:tr h="504056">
                <a:tc>
                  <a:txBody>
                    <a:bodyPr/>
                    <a:lstStyle/>
                    <a:p>
                      <a:pPr algn="ctr"/>
                      <a:r>
                        <a:rPr lang="en-US" dirty="0" smtClean="0"/>
                        <a:t>Aspirin</a:t>
                      </a:r>
                      <a:endParaRPr lang="en-US" dirty="0"/>
                    </a:p>
                  </a:txBody>
                  <a:tcPr anchor="ctr"/>
                </a:tc>
                <a:tc>
                  <a:txBody>
                    <a:bodyPr/>
                    <a:lstStyle/>
                    <a:p>
                      <a:pPr algn="ctr"/>
                      <a:r>
                        <a:rPr lang="en-US" dirty="0" smtClean="0"/>
                        <a:t>137(s)</a:t>
                      </a:r>
                      <a:endParaRPr lang="en-US" dirty="0"/>
                    </a:p>
                  </a:txBody>
                  <a:tcPr anchor="ctr"/>
                </a:tc>
                <a:tc>
                  <a:txBody>
                    <a:bodyPr/>
                    <a:lstStyle/>
                    <a:p>
                      <a:pPr algn="ctr"/>
                      <a:r>
                        <a:rPr lang="en-US" dirty="0" smtClean="0"/>
                        <a:t>131</a:t>
                      </a:r>
                      <a:endParaRPr lang="en-US" dirty="0"/>
                    </a:p>
                  </a:txBody>
                  <a:tcPr anchor="ctr"/>
                </a:tc>
              </a:tr>
              <a:tr h="504056">
                <a:tc>
                  <a:txBody>
                    <a:bodyPr/>
                    <a:lstStyle/>
                    <a:p>
                      <a:pPr algn="ctr"/>
                      <a:r>
                        <a:rPr lang="en-US" dirty="0" err="1" smtClean="0"/>
                        <a:t>Efer</a:t>
                      </a:r>
                      <a:r>
                        <a:rPr lang="en-US" dirty="0" smtClean="0"/>
                        <a:t>.</a:t>
                      </a:r>
                      <a:endParaRPr lang="en-US" dirty="0"/>
                    </a:p>
                  </a:txBody>
                  <a:tcPr anchor="ctr"/>
                </a:tc>
                <a:tc>
                  <a:txBody>
                    <a:bodyPr/>
                    <a:lstStyle/>
                    <a:p>
                      <a:pPr algn="ctr"/>
                      <a:r>
                        <a:rPr lang="en-US" dirty="0" smtClean="0"/>
                        <a:t>95</a:t>
                      </a:r>
                      <a:endParaRPr lang="en-US" dirty="0"/>
                    </a:p>
                  </a:txBody>
                  <a:tcPr anchor="ctr"/>
                </a:tc>
                <a:tc>
                  <a:txBody>
                    <a:bodyPr/>
                    <a:lstStyle/>
                    <a:p>
                      <a:pPr algn="ctr"/>
                      <a:r>
                        <a:rPr lang="en-US" dirty="0" smtClean="0"/>
                        <a:t>87</a:t>
                      </a:r>
                      <a:endParaRPr lang="en-US" dirty="0"/>
                    </a:p>
                  </a:txBody>
                  <a:tcPr anchor="ctr"/>
                </a:tc>
              </a:tr>
            </a:tbl>
          </a:graphicData>
        </a:graphic>
      </p:graphicFrame>
    </p:spTree>
    <p:extLst>
      <p:ext uri="{BB962C8B-B14F-4D97-AF65-F5344CB8AC3E}">
        <p14:creationId xmlns:p14="http://schemas.microsoft.com/office/powerpoint/2010/main" val="28480143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Plan</a:t>
            </a:r>
          </a:p>
        </p:txBody>
      </p:sp>
      <p:sp>
        <p:nvSpPr>
          <p:cNvPr id="3" name="TextBox 2"/>
          <p:cNvSpPr txBox="1"/>
          <p:nvPr/>
        </p:nvSpPr>
        <p:spPr>
          <a:xfrm>
            <a:off x="1357290" y="1500174"/>
            <a:ext cx="7500990" cy="4801314"/>
          </a:xfrm>
          <a:prstGeom prst="rect">
            <a:avLst/>
          </a:prstGeom>
          <a:noFill/>
        </p:spPr>
        <p:txBody>
          <a:bodyPr wrap="square" rtlCol="0">
            <a:spAutoFit/>
          </a:bodyPr>
          <a:lstStyle/>
          <a:p>
            <a:pPr marL="342900" indent="-342900"/>
            <a:r>
              <a:rPr lang="en-US" sz="2400" dirty="0"/>
              <a:t>1.Theoretical Model</a:t>
            </a:r>
          </a:p>
          <a:p>
            <a:pPr marL="457200" indent="-457200"/>
            <a:r>
              <a:rPr lang="en-US" sz="2400" dirty="0"/>
              <a:t>	A) Dissolution Theory </a:t>
            </a:r>
            <a:endParaRPr lang="en-US" sz="2400" dirty="0" smtClean="0"/>
          </a:p>
          <a:p>
            <a:pPr marL="457200" indent="-457200"/>
            <a:r>
              <a:rPr lang="en-US" sz="2400" dirty="0" smtClean="0"/>
              <a:t>		Tablet	</a:t>
            </a:r>
            <a:endParaRPr lang="en-US" sz="2400" dirty="0"/>
          </a:p>
          <a:p>
            <a:pPr marL="457200" indent="-457200"/>
            <a:r>
              <a:rPr lang="en-US" sz="2400" dirty="0"/>
              <a:t>		</a:t>
            </a:r>
            <a:r>
              <a:rPr lang="en-US" sz="2400" dirty="0" smtClean="0"/>
              <a:t> Why We Use Tablet Shapes and Not Spheres ? </a:t>
            </a:r>
            <a:endParaRPr lang="en-US" sz="2400" dirty="0"/>
          </a:p>
          <a:p>
            <a:pPr marL="457200" indent="-457200"/>
            <a:r>
              <a:rPr lang="en-US" sz="2400" dirty="0"/>
              <a:t>		 For </a:t>
            </a:r>
            <a:r>
              <a:rPr lang="en-US" sz="2400" dirty="0" smtClean="0"/>
              <a:t>Powder </a:t>
            </a:r>
            <a:r>
              <a:rPr lang="en-US" sz="2400" dirty="0"/>
              <a:t>	</a:t>
            </a:r>
          </a:p>
          <a:p>
            <a:pPr marL="457200" indent="-457200"/>
            <a:r>
              <a:rPr lang="en-US" sz="2400" dirty="0"/>
              <a:t>2.Experiments</a:t>
            </a:r>
          </a:p>
          <a:p>
            <a:pPr marL="457200" indent="-457200"/>
            <a:r>
              <a:rPr lang="en-US" sz="2400" dirty="0"/>
              <a:t>	A) Data </a:t>
            </a:r>
          </a:p>
          <a:p>
            <a:pPr marL="457200" indent="-457200"/>
            <a:r>
              <a:rPr lang="en-US" sz="2400" dirty="0"/>
              <a:t>	B) </a:t>
            </a:r>
            <a:r>
              <a:rPr lang="en-US" sz="2400" dirty="0" smtClean="0"/>
              <a:t>Powder </a:t>
            </a:r>
            <a:r>
              <a:rPr lang="en-US" sz="2400" dirty="0"/>
              <a:t>and Tablet </a:t>
            </a:r>
          </a:p>
          <a:p>
            <a:pPr marL="342900" indent="-342900"/>
            <a:r>
              <a:rPr lang="en-US" sz="2400" dirty="0"/>
              <a:t>3.Comparing Experiments and Theoretical Model</a:t>
            </a:r>
          </a:p>
          <a:p>
            <a:pPr marL="342900" indent="-342900"/>
            <a:r>
              <a:rPr lang="en-US" sz="2400" dirty="0"/>
              <a:t>	A) Compare Obtained and Expected Graphics</a:t>
            </a:r>
          </a:p>
          <a:p>
            <a:pPr marL="342900" indent="-342900"/>
            <a:r>
              <a:rPr lang="en-US" sz="2400" dirty="0"/>
              <a:t>	B) </a:t>
            </a:r>
            <a:r>
              <a:rPr lang="en-US" sz="2400" dirty="0" smtClean="0"/>
              <a:t> Why </a:t>
            </a:r>
            <a:r>
              <a:rPr lang="en-US" sz="2400" dirty="0"/>
              <a:t>We Use Tablet Shapes and Not Spheres ?</a:t>
            </a:r>
          </a:p>
          <a:p>
            <a:pPr marL="342900" indent="-342900"/>
            <a:r>
              <a:rPr lang="en-US" sz="2400" dirty="0"/>
              <a:t>4. Conclusion</a:t>
            </a:r>
          </a:p>
          <a:p>
            <a:pPr marL="342900" indent="-342900"/>
            <a:endParaRPr lang="en-US" dirty="0"/>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Sphere And Tablet</a:t>
            </a:r>
            <a:endParaRPr lang="ka-GE" dirty="0"/>
          </a:p>
        </p:txBody>
      </p:sp>
      <p:pic>
        <p:nvPicPr>
          <p:cNvPr id="410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672" y="1268760"/>
            <a:ext cx="2304256" cy="2366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211960" y="2239997"/>
            <a:ext cx="2232248" cy="646331"/>
          </a:xfrm>
          <a:prstGeom prst="rect">
            <a:avLst/>
          </a:prstGeom>
          <a:noFill/>
        </p:spPr>
        <p:txBody>
          <a:bodyPr wrap="square" rtlCol="0">
            <a:spAutoFit/>
          </a:bodyPr>
          <a:lstStyle/>
          <a:p>
            <a:r>
              <a:rPr lang="en-US" dirty="0"/>
              <a:t>Tablet</a:t>
            </a:r>
          </a:p>
          <a:p>
            <a:endParaRPr lang="ka-GE" dirty="0"/>
          </a:p>
        </p:txBody>
      </p:sp>
      <p:pic>
        <p:nvPicPr>
          <p:cNvPr id="410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9632" y="3953401"/>
            <a:ext cx="3570343" cy="22856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427984" y="4449882"/>
            <a:ext cx="1008112" cy="646331"/>
          </a:xfrm>
          <a:prstGeom prst="rect">
            <a:avLst/>
          </a:prstGeom>
          <a:noFill/>
        </p:spPr>
        <p:txBody>
          <a:bodyPr wrap="square" rtlCol="0">
            <a:spAutoFit/>
          </a:bodyPr>
          <a:lstStyle/>
          <a:p>
            <a:r>
              <a:rPr lang="en-US" dirty="0"/>
              <a:t>Sphere</a:t>
            </a:r>
          </a:p>
          <a:p>
            <a:endParaRPr lang="ka-GE" dirty="0"/>
          </a:p>
        </p:txBody>
      </p:sp>
    </p:spTree>
    <p:extLst>
      <p:ext uri="{BB962C8B-B14F-4D97-AF65-F5344CB8AC3E}">
        <p14:creationId xmlns:p14="http://schemas.microsoft.com/office/powerpoint/2010/main" val="1039551905"/>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a:t>Dissolution Theory</a:t>
            </a:r>
            <a:br>
              <a:rPr lang="en-US" sz="4400" dirty="0"/>
            </a:br>
            <a:r>
              <a:rPr lang="en-US" sz="4400" dirty="0"/>
              <a:t>Tablet</a:t>
            </a:r>
            <a:endParaRPr lang="en-US" dirty="0"/>
          </a:p>
        </p:txBody>
      </p:sp>
      <p:sp>
        <p:nvSpPr>
          <p:cNvPr id="9" name="TextBox 8"/>
          <p:cNvSpPr txBox="1"/>
          <p:nvPr/>
        </p:nvSpPr>
        <p:spPr>
          <a:xfrm>
            <a:off x="1357290" y="2857496"/>
            <a:ext cx="6786610" cy="3077766"/>
          </a:xfrm>
          <a:prstGeom prst="rect">
            <a:avLst/>
          </a:prstGeom>
          <a:noFill/>
        </p:spPr>
        <p:txBody>
          <a:bodyPr wrap="square" rtlCol="0">
            <a:spAutoFit/>
          </a:bodyPr>
          <a:lstStyle/>
          <a:p>
            <a:endParaRPr lang="en-US" sz="2800" dirty="0"/>
          </a:p>
          <a:p>
            <a:endParaRPr lang="en-US" sz="2800" dirty="0"/>
          </a:p>
          <a:p>
            <a:endParaRPr lang="en-US" sz="2800" dirty="0"/>
          </a:p>
          <a:p>
            <a:endParaRPr lang="en-US" sz="2800" dirty="0"/>
          </a:p>
          <a:p>
            <a:endParaRPr lang="en-US" sz="2800" dirty="0"/>
          </a:p>
          <a:p>
            <a:endParaRPr lang="en-US" dirty="0"/>
          </a:p>
          <a:p>
            <a:endParaRPr lang="en-US" dirty="0"/>
          </a:p>
          <a:p>
            <a:endParaRPr lang="en-US" dirty="0"/>
          </a:p>
        </p:txBody>
      </p:sp>
      <p:graphicFrame>
        <p:nvGraphicFramePr>
          <p:cNvPr id="6" name="Object 5"/>
          <p:cNvGraphicFramePr>
            <a:graphicFrameLocks noChangeAspect="1"/>
          </p:cNvGraphicFramePr>
          <p:nvPr/>
        </p:nvGraphicFramePr>
        <p:xfrm>
          <a:off x="1785918" y="4643446"/>
          <a:ext cx="2214578" cy="1000132"/>
        </p:xfrm>
        <a:graphic>
          <a:graphicData uri="http://schemas.openxmlformats.org/presentationml/2006/ole">
            <mc:AlternateContent xmlns:mc="http://schemas.openxmlformats.org/markup-compatibility/2006">
              <mc:Choice xmlns:v="urn:schemas-microsoft-com:vml" Requires="v">
                <p:oleObj spid="_x0000_s19497" name="Equation" r:id="rId3" imgW="761669" imgH="393529" progId="Equation.3">
                  <p:embed/>
                </p:oleObj>
              </mc:Choice>
              <mc:Fallback>
                <p:oleObj name="Equation" r:id="rId3" imgW="761669" imgH="393529" progId="Equation.3">
                  <p:embed/>
                  <p:pic>
                    <p:nvPicPr>
                      <p:cNvPr id="0" name="Picture 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5918" y="4643446"/>
                        <a:ext cx="2214578" cy="100013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4857752" y="1785927"/>
            <a:ext cx="4143404" cy="2308324"/>
          </a:xfrm>
          <a:prstGeom prst="rect">
            <a:avLst/>
          </a:prstGeom>
          <a:noFill/>
        </p:spPr>
        <p:txBody>
          <a:bodyPr wrap="square" rtlCol="0">
            <a:spAutoFit/>
          </a:bodyPr>
          <a:lstStyle/>
          <a:p>
            <a:r>
              <a:rPr lang="en-US" sz="2400" dirty="0" err="1"/>
              <a:t>dN</a:t>
            </a:r>
            <a:r>
              <a:rPr lang="en-US" sz="2400" dirty="0"/>
              <a:t>/</a:t>
            </a:r>
            <a:r>
              <a:rPr lang="en-US" sz="2400" dirty="0" err="1"/>
              <a:t>dt</a:t>
            </a:r>
            <a:r>
              <a:rPr lang="en-US" sz="2400" dirty="0"/>
              <a:t>= Dissolution Rate</a:t>
            </a:r>
          </a:p>
          <a:p>
            <a:r>
              <a:rPr lang="en-US" sz="2400" dirty="0"/>
              <a:t>C</a:t>
            </a:r>
            <a:r>
              <a:rPr lang="en-US" sz="1400" dirty="0"/>
              <a:t>0</a:t>
            </a:r>
            <a:r>
              <a:rPr lang="en-US" sz="2400" dirty="0"/>
              <a:t>=Basic </a:t>
            </a:r>
            <a:r>
              <a:rPr lang="en-US" sz="2400" dirty="0" err="1"/>
              <a:t>Concentracion</a:t>
            </a:r>
            <a:endParaRPr lang="en-US" sz="2400" dirty="0"/>
          </a:p>
          <a:p>
            <a:r>
              <a:rPr lang="en-US" sz="2400" dirty="0"/>
              <a:t>C=</a:t>
            </a:r>
            <a:r>
              <a:rPr lang="en-US" sz="2400" dirty="0" err="1"/>
              <a:t>Concentracion</a:t>
            </a:r>
            <a:r>
              <a:rPr lang="en-US" sz="2400" dirty="0"/>
              <a:t> In Solvent</a:t>
            </a:r>
          </a:p>
          <a:p>
            <a:r>
              <a:rPr lang="en-US" sz="2400" dirty="0"/>
              <a:t>S=Tablets Surface Area</a:t>
            </a:r>
          </a:p>
          <a:p>
            <a:r>
              <a:rPr lang="en-US" sz="2400" dirty="0"/>
              <a:t>K=Rate Constant</a:t>
            </a:r>
          </a:p>
          <a:p>
            <a:endParaRPr lang="en-US" sz="2400" dirty="0"/>
          </a:p>
        </p:txBody>
      </p:sp>
      <p:graphicFrame>
        <p:nvGraphicFramePr>
          <p:cNvPr id="20" name="Object 19"/>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9498" name="Equation" r:id="rId5" imgW="114151" imgH="215619" progId="Equation.3">
                  <p:embed/>
                </p:oleObj>
              </mc:Choice>
              <mc:Fallback>
                <p:oleObj name="Equation" r:id="rId5" imgW="114151" imgH="215619" progId="Equation.3">
                  <p:embed/>
                  <p:pic>
                    <p:nvPicPr>
                      <p:cNvPr id="0" name="Picture 3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nvGraphicFramePr>
        <p:xfrm>
          <a:off x="4786313" y="4572000"/>
          <a:ext cx="2741612" cy="1000125"/>
        </p:xfrm>
        <a:graphic>
          <a:graphicData uri="http://schemas.openxmlformats.org/presentationml/2006/ole">
            <mc:AlternateContent xmlns:mc="http://schemas.openxmlformats.org/markup-compatibility/2006">
              <mc:Choice xmlns:v="urn:schemas-microsoft-com:vml" Requires="v">
                <p:oleObj spid="_x0000_s19499" name="Equation" r:id="rId7" imgW="1079032" imgH="393529" progId="Equation.3">
                  <p:embed/>
                </p:oleObj>
              </mc:Choice>
              <mc:Fallback>
                <p:oleObj name="Equation" r:id="rId7" imgW="1079032" imgH="393529" progId="Equation.3">
                  <p:embed/>
                  <p:pic>
                    <p:nvPicPr>
                      <p:cNvPr id="0" name="Picture 3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86313" y="4572000"/>
                        <a:ext cx="2741612" cy="1000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9462" name="Picture 6" descr="https://thumbs.dreamstime.com/z/fizzy-tablet-dissolving-water-8089854.jpg"/>
          <p:cNvPicPr>
            <a:picLocks noChangeAspect="1" noChangeArrowheads="1"/>
          </p:cNvPicPr>
          <p:nvPr/>
        </p:nvPicPr>
        <p:blipFill>
          <a:blip r:embed="rId9" cstate="print"/>
          <a:srcRect t="26030" r="10053" b="-115"/>
          <a:stretch>
            <a:fillRect/>
          </a:stretch>
        </p:blipFill>
        <p:spPr bwMode="auto">
          <a:xfrm>
            <a:off x="1714480" y="1857364"/>
            <a:ext cx="2500330" cy="2082526"/>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9462"/>
                                        </p:tgtEl>
                                        <p:attrNameLst>
                                          <p:attrName>style.visibility</p:attrName>
                                        </p:attrNameLst>
                                      </p:cBhvr>
                                      <p:to>
                                        <p:strVal val="visible"/>
                                      </p:to>
                                    </p:set>
                                    <p:animEffect transition="in" filter="strips(downLeft)">
                                      <p:cBhvr>
                                        <p:cTn id="7" dur="500"/>
                                        <p:tgtEl>
                                          <p:spTgt spid="1946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strips(down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strips(downLeft)">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t>Dissolution Theory </a:t>
            </a:r>
            <a:br>
              <a:rPr lang="en-US" sz="4000" dirty="0"/>
            </a:br>
            <a:r>
              <a:rPr lang="en-US" sz="4000" dirty="0"/>
              <a:t>Tablet</a:t>
            </a:r>
            <a:endParaRPr lang="en-US" dirty="0"/>
          </a:p>
        </p:txBody>
      </p:sp>
      <p:sp>
        <p:nvSpPr>
          <p:cNvPr id="3" name="TextBox 2"/>
          <p:cNvSpPr txBox="1"/>
          <p:nvPr/>
        </p:nvSpPr>
        <p:spPr>
          <a:xfrm>
            <a:off x="1577287" y="1571612"/>
            <a:ext cx="7000924" cy="2677656"/>
          </a:xfrm>
          <a:prstGeom prst="rect">
            <a:avLst/>
          </a:prstGeom>
          <a:noFill/>
        </p:spPr>
        <p:txBody>
          <a:bodyPr wrap="square" rtlCol="0">
            <a:spAutoFit/>
          </a:bodyPr>
          <a:lstStyle/>
          <a:p>
            <a:endParaRPr lang="en-US" sz="2400" dirty="0"/>
          </a:p>
          <a:p>
            <a:r>
              <a:rPr lang="en-US" sz="2400" dirty="0"/>
              <a:t> </a:t>
            </a:r>
          </a:p>
          <a:p>
            <a:r>
              <a:rPr lang="en-US" sz="2400" dirty="0"/>
              <a:t>                                   </a:t>
            </a:r>
          </a:p>
          <a:p>
            <a:r>
              <a:rPr lang="en-US" sz="2400" dirty="0"/>
              <a:t>  </a:t>
            </a:r>
          </a:p>
          <a:p>
            <a:endParaRPr lang="en-US" sz="2400" dirty="0"/>
          </a:p>
          <a:p>
            <a:r>
              <a:rPr lang="en-US" sz="2400" dirty="0"/>
              <a:t>                         </a:t>
            </a:r>
          </a:p>
          <a:p>
            <a:r>
              <a:rPr lang="en-US" sz="2400" dirty="0"/>
              <a:t>     </a:t>
            </a:r>
          </a:p>
        </p:txBody>
      </p:sp>
      <p:graphicFrame>
        <p:nvGraphicFramePr>
          <p:cNvPr id="12" name="Object 11"/>
          <p:cNvGraphicFramePr>
            <a:graphicFrameLocks noChangeAspect="1"/>
          </p:cNvGraphicFramePr>
          <p:nvPr/>
        </p:nvGraphicFramePr>
        <p:xfrm>
          <a:off x="1214438" y="1971675"/>
          <a:ext cx="2416175" cy="1001713"/>
        </p:xfrm>
        <a:graphic>
          <a:graphicData uri="http://schemas.openxmlformats.org/presentationml/2006/ole">
            <mc:AlternateContent xmlns:mc="http://schemas.openxmlformats.org/markup-compatibility/2006">
              <mc:Choice xmlns:v="urn:schemas-microsoft-com:vml" Requires="v">
                <p:oleObj spid="_x0000_s1096" name="Equation" r:id="rId3" imgW="1040948" imgH="431613" progId="Equation.3">
                  <p:embed/>
                </p:oleObj>
              </mc:Choice>
              <mc:Fallback>
                <p:oleObj name="Equation" r:id="rId3" imgW="1040948" imgH="431613" progId="Equation.3">
                  <p:embed/>
                  <p:pic>
                    <p:nvPicPr>
                      <p:cNvPr id="0" name="Picture 5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4438" y="1971675"/>
                        <a:ext cx="2416175" cy="10017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TextBox 12"/>
          <p:cNvSpPr txBox="1"/>
          <p:nvPr/>
        </p:nvSpPr>
        <p:spPr>
          <a:xfrm>
            <a:off x="4786314" y="1785926"/>
            <a:ext cx="3929090" cy="2000548"/>
          </a:xfrm>
          <a:prstGeom prst="rect">
            <a:avLst/>
          </a:prstGeom>
          <a:noFill/>
        </p:spPr>
        <p:txBody>
          <a:bodyPr wrap="square" rtlCol="0">
            <a:spAutoFit/>
          </a:bodyPr>
          <a:lstStyle/>
          <a:p>
            <a:r>
              <a:rPr lang="en-US" sz="2800" dirty="0"/>
              <a:t>µ</a:t>
            </a:r>
            <a:r>
              <a:rPr lang="en-US" sz="1600" dirty="0"/>
              <a:t>0</a:t>
            </a:r>
            <a:r>
              <a:rPr lang="en-US" sz="2800" dirty="0"/>
              <a:t>=Moles</a:t>
            </a:r>
            <a:r>
              <a:rPr lang="en-US" sz="2400" dirty="0"/>
              <a:t> Of Substance</a:t>
            </a:r>
          </a:p>
          <a:p>
            <a:r>
              <a:rPr lang="en-US" sz="2400" dirty="0"/>
              <a:t>N</a:t>
            </a:r>
            <a:r>
              <a:rPr lang="en-US" sz="1400" dirty="0"/>
              <a:t>A</a:t>
            </a:r>
            <a:r>
              <a:rPr lang="en-US" sz="2400" dirty="0"/>
              <a:t>=Avogadro’s Constant</a:t>
            </a:r>
          </a:p>
          <a:p>
            <a:r>
              <a:rPr lang="en-US" sz="2400" dirty="0"/>
              <a:t>V</a:t>
            </a:r>
            <a:r>
              <a:rPr lang="en-US" sz="1600" dirty="0"/>
              <a:t>0</a:t>
            </a:r>
            <a:r>
              <a:rPr lang="en-US" sz="2400" dirty="0"/>
              <a:t>=Volume Of Substance</a:t>
            </a:r>
          </a:p>
          <a:p>
            <a:r>
              <a:rPr lang="en-US" sz="2400" dirty="0"/>
              <a:t>N</a:t>
            </a:r>
            <a:r>
              <a:rPr lang="en-US" sz="1400" dirty="0"/>
              <a:t>0</a:t>
            </a:r>
            <a:r>
              <a:rPr lang="en-US" sz="2400" dirty="0"/>
              <a:t>=Number Of Molecules</a:t>
            </a:r>
          </a:p>
          <a:p>
            <a:r>
              <a:rPr lang="en-US" sz="2400" dirty="0"/>
              <a:t>V=Volume Of Solvent </a:t>
            </a:r>
          </a:p>
        </p:txBody>
      </p:sp>
      <p:graphicFrame>
        <p:nvGraphicFramePr>
          <p:cNvPr id="14" name="Object 13"/>
          <p:cNvGraphicFramePr>
            <a:graphicFrameLocks noChangeAspect="1"/>
          </p:cNvGraphicFramePr>
          <p:nvPr/>
        </p:nvGraphicFramePr>
        <p:xfrm>
          <a:off x="1214414" y="3143248"/>
          <a:ext cx="1981200" cy="1019175"/>
        </p:xfrm>
        <a:graphic>
          <a:graphicData uri="http://schemas.openxmlformats.org/presentationml/2006/ole">
            <mc:AlternateContent xmlns:mc="http://schemas.openxmlformats.org/markup-compatibility/2006">
              <mc:Choice xmlns:v="urn:schemas-microsoft-com:vml" Requires="v">
                <p:oleObj spid="_x0000_s1097" name="Equation" r:id="rId5" imgW="622030" imgH="431613" progId="Equation.3">
                  <p:embed/>
                </p:oleObj>
              </mc:Choice>
              <mc:Fallback>
                <p:oleObj name="Equation" r:id="rId5" imgW="622030" imgH="431613" progId="Equation.3">
                  <p:embed/>
                  <p:pic>
                    <p:nvPicPr>
                      <p:cNvPr id="0" name="Picture 5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4414" y="3143248"/>
                        <a:ext cx="1981200" cy="1019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 name="Object 14"/>
          <p:cNvGraphicFramePr>
            <a:graphicFrameLocks noChangeAspect="1"/>
          </p:cNvGraphicFramePr>
          <p:nvPr/>
        </p:nvGraphicFramePr>
        <p:xfrm>
          <a:off x="4114800" y="3321050"/>
          <a:ext cx="914400" cy="215900"/>
        </p:xfrm>
        <a:graphic>
          <a:graphicData uri="http://schemas.openxmlformats.org/presentationml/2006/ole">
            <mc:AlternateContent xmlns:mc="http://schemas.openxmlformats.org/markup-compatibility/2006">
              <mc:Choice xmlns:v="urn:schemas-microsoft-com:vml" Requires="v">
                <p:oleObj spid="_x0000_s1098" name="Equation" r:id="rId7" imgW="114151" imgH="215619" progId="Equation.3">
                  <p:embed/>
                </p:oleObj>
              </mc:Choice>
              <mc:Fallback>
                <p:oleObj name="Equation" r:id="rId7" imgW="114151" imgH="215619" progId="Equation.3">
                  <p:embed/>
                  <p:pic>
                    <p:nvPicPr>
                      <p:cNvPr id="0" name="Picture 5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14800" y="3321050"/>
                        <a:ext cx="9144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 name="Object 15"/>
          <p:cNvGraphicFramePr>
            <a:graphicFrameLocks noChangeAspect="1"/>
          </p:cNvGraphicFramePr>
          <p:nvPr/>
        </p:nvGraphicFramePr>
        <p:xfrm>
          <a:off x="1285852" y="4572008"/>
          <a:ext cx="2708756" cy="930280"/>
        </p:xfrm>
        <a:graphic>
          <a:graphicData uri="http://schemas.openxmlformats.org/presentationml/2006/ole">
            <mc:AlternateContent xmlns:mc="http://schemas.openxmlformats.org/markup-compatibility/2006">
              <mc:Choice xmlns:v="urn:schemas-microsoft-com:vml" Requires="v">
                <p:oleObj spid="_x0000_s1099" name="Equation" r:id="rId9" imgW="1257300" imgH="431800" progId="Equation.3">
                  <p:embed/>
                </p:oleObj>
              </mc:Choice>
              <mc:Fallback>
                <p:oleObj name="Equation" r:id="rId9" imgW="1257300" imgH="431800" progId="Equation.3">
                  <p:embed/>
                  <p:pic>
                    <p:nvPicPr>
                      <p:cNvPr id="0" name="Picture 5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85852" y="4572008"/>
                        <a:ext cx="2708756" cy="93028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strips(down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strips(down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strips(downLeft)">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Dissolution Theory</a:t>
            </a:r>
            <a:br>
              <a:rPr lang="en-US" dirty="0"/>
            </a:br>
            <a:r>
              <a:rPr lang="en-US" dirty="0"/>
              <a:t>Tablet</a:t>
            </a:r>
            <a:endParaRPr lang="ka-GE" dirty="0"/>
          </a:p>
        </p:txBody>
      </p:sp>
      <p:graphicFrame>
        <p:nvGraphicFramePr>
          <p:cNvPr id="8" name="Object 7"/>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2142" name="Equation" r:id="rId3" imgW="114151" imgH="215619" progId="Equation.3">
                  <p:embed/>
                </p:oleObj>
              </mc:Choice>
              <mc:Fallback>
                <p:oleObj name="Equation" r:id="rId3" imgW="114151" imgH="215619" progId="Equation.3">
                  <p:embed/>
                  <p:pic>
                    <p:nvPicPr>
                      <p:cNvPr id="0" name="Picture 7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nvGraphicFramePr>
        <p:xfrm>
          <a:off x="3000364" y="1714488"/>
          <a:ext cx="3416300" cy="850900"/>
        </p:xfrm>
        <a:graphic>
          <a:graphicData uri="http://schemas.openxmlformats.org/presentationml/2006/ole">
            <mc:AlternateContent xmlns:mc="http://schemas.openxmlformats.org/markup-compatibility/2006">
              <mc:Choice xmlns:v="urn:schemas-microsoft-com:vml" Requires="v">
                <p:oleObj spid="_x0000_s2143" name="Equation" r:id="rId5" imgW="1459866" imgH="431613" progId="Equation.3">
                  <p:embed/>
                </p:oleObj>
              </mc:Choice>
              <mc:Fallback>
                <p:oleObj name="Equation" r:id="rId5" imgW="1459866" imgH="431613" progId="Equation.3">
                  <p:embed/>
                  <p:pic>
                    <p:nvPicPr>
                      <p:cNvPr id="0" name="Picture 7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00364" y="1714488"/>
                        <a:ext cx="3416300" cy="850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nvGraphicFramePr>
        <p:xfrm>
          <a:off x="2779713" y="2705100"/>
          <a:ext cx="3711575" cy="863600"/>
        </p:xfrm>
        <a:graphic>
          <a:graphicData uri="http://schemas.openxmlformats.org/presentationml/2006/ole">
            <mc:AlternateContent xmlns:mc="http://schemas.openxmlformats.org/markup-compatibility/2006">
              <mc:Choice xmlns:v="urn:schemas-microsoft-com:vml" Requires="v">
                <p:oleObj spid="_x0000_s2144" name="Equation" r:id="rId7" imgW="1333500" imgH="431800" progId="Equation.3">
                  <p:embed/>
                </p:oleObj>
              </mc:Choice>
              <mc:Fallback>
                <p:oleObj name="Equation" r:id="rId7" imgW="1333500" imgH="431800" progId="Equation.3">
                  <p:embed/>
                  <p:pic>
                    <p:nvPicPr>
                      <p:cNvPr id="0" name="Picture 7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79713" y="2705100"/>
                        <a:ext cx="3711575" cy="863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80" name="Object 32"/>
          <p:cNvGraphicFramePr>
            <a:graphicFrameLocks noChangeAspect="1"/>
          </p:cNvGraphicFramePr>
          <p:nvPr/>
        </p:nvGraphicFramePr>
        <p:xfrm>
          <a:off x="2667000" y="3708400"/>
          <a:ext cx="3952875" cy="914400"/>
        </p:xfrm>
        <a:graphic>
          <a:graphicData uri="http://schemas.openxmlformats.org/presentationml/2006/ole">
            <mc:AlternateContent xmlns:mc="http://schemas.openxmlformats.org/markup-compatibility/2006">
              <mc:Choice xmlns:v="urn:schemas-microsoft-com:vml" Requires="v">
                <p:oleObj spid="_x0000_s2145" name="Equation" r:id="rId9" imgW="1511300" imgH="482600" progId="Equation.3">
                  <p:embed/>
                </p:oleObj>
              </mc:Choice>
              <mc:Fallback>
                <p:oleObj name="Equation" r:id="rId9" imgW="1511300" imgH="482600" progId="Equation.3">
                  <p:embed/>
                  <p:pic>
                    <p:nvPicPr>
                      <p:cNvPr id="0" name="Picture 7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67000" y="3708400"/>
                        <a:ext cx="3952875"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p:cNvGraphicFramePr>
            <a:graphicFrameLocks noChangeAspect="1"/>
          </p:cNvGraphicFramePr>
          <p:nvPr/>
        </p:nvGraphicFramePr>
        <p:xfrm>
          <a:off x="2949575" y="4851400"/>
          <a:ext cx="3154363" cy="850900"/>
        </p:xfrm>
        <a:graphic>
          <a:graphicData uri="http://schemas.openxmlformats.org/presentationml/2006/ole">
            <mc:AlternateContent xmlns:mc="http://schemas.openxmlformats.org/markup-compatibility/2006">
              <mc:Choice xmlns:v="urn:schemas-microsoft-com:vml" Requires="v">
                <p:oleObj spid="_x0000_s2146" name="Equation" r:id="rId11" imgW="1358310" imgH="431613" progId="Equation.3">
                  <p:embed/>
                </p:oleObj>
              </mc:Choice>
              <mc:Fallback>
                <p:oleObj name="Equation" r:id="rId11" imgW="1358310" imgH="431613" progId="Equation.3">
                  <p:embed/>
                  <p:pic>
                    <p:nvPicPr>
                      <p:cNvPr id="0" name="Picture 7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49575" y="4851400"/>
                        <a:ext cx="3154363" cy="850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9611817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strips(down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2080"/>
                                        </p:tgtEl>
                                        <p:attrNameLst>
                                          <p:attrName>style.visibility</p:attrName>
                                        </p:attrNameLst>
                                      </p:cBhvr>
                                      <p:to>
                                        <p:strVal val="visible"/>
                                      </p:to>
                                    </p:set>
                                    <p:animEffect transition="in" filter="strips(downLeft)">
                                      <p:cBhvr>
                                        <p:cTn id="17" dur="500"/>
                                        <p:tgtEl>
                                          <p:spTgt spid="2080"/>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strips(downLeft)">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Dissolution Theory</a:t>
            </a:r>
            <a:br>
              <a:rPr lang="en-US" dirty="0"/>
            </a:br>
            <a:r>
              <a:rPr lang="en-US" dirty="0"/>
              <a:t>Tablet</a:t>
            </a:r>
          </a:p>
        </p:txBody>
      </p:sp>
      <p:graphicFrame>
        <p:nvGraphicFramePr>
          <p:cNvPr id="3" name="Object 2"/>
          <p:cNvGraphicFramePr>
            <a:graphicFrameLocks noChangeAspect="1"/>
          </p:cNvGraphicFramePr>
          <p:nvPr/>
        </p:nvGraphicFramePr>
        <p:xfrm>
          <a:off x="4114800" y="3321050"/>
          <a:ext cx="914400" cy="215900"/>
        </p:xfrm>
        <a:graphic>
          <a:graphicData uri="http://schemas.openxmlformats.org/presentationml/2006/ole">
            <mc:AlternateContent xmlns:mc="http://schemas.openxmlformats.org/markup-compatibility/2006">
              <mc:Choice xmlns:v="urn:schemas-microsoft-com:vml" Requires="v">
                <p:oleObj spid="_x0000_s51257" name="Equation" r:id="rId3" imgW="114151" imgH="215619" progId="Equation.3">
                  <p:embed/>
                </p:oleObj>
              </mc:Choice>
              <mc:Fallback>
                <p:oleObj name="Equation" r:id="rId3" imgW="114151" imgH="215619" progId="Equation.3">
                  <p:embed/>
                  <p:pic>
                    <p:nvPicPr>
                      <p:cNvPr id="0"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3321050"/>
                        <a:ext cx="9144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3"/>
          <p:cNvGraphicFramePr>
            <a:graphicFrameLocks noChangeAspect="1"/>
          </p:cNvGraphicFramePr>
          <p:nvPr/>
        </p:nvGraphicFramePr>
        <p:xfrm>
          <a:off x="2968625" y="1562100"/>
          <a:ext cx="2990850" cy="774700"/>
        </p:xfrm>
        <a:graphic>
          <a:graphicData uri="http://schemas.openxmlformats.org/presentationml/2006/ole">
            <mc:AlternateContent xmlns:mc="http://schemas.openxmlformats.org/markup-compatibility/2006">
              <mc:Choice xmlns:v="urn:schemas-microsoft-com:vml" Requires="v">
                <p:oleObj spid="_x0000_s51258" name="Equation" r:id="rId5" imgW="1435100" imgH="368300" progId="Equation.3">
                  <p:embed/>
                </p:oleObj>
              </mc:Choice>
              <mc:Fallback>
                <p:oleObj name="Equation" r:id="rId5" imgW="1435100" imgH="368300" progId="Equation.3">
                  <p:embed/>
                  <p:pic>
                    <p:nvPicPr>
                      <p:cNvPr id="0" name="Picture 4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68625" y="1562100"/>
                        <a:ext cx="2990850" cy="774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7072330" y="1928802"/>
            <a:ext cx="1500198" cy="369332"/>
          </a:xfrm>
          <a:prstGeom prst="rect">
            <a:avLst/>
          </a:prstGeom>
          <a:noFill/>
        </p:spPr>
        <p:txBody>
          <a:bodyPr wrap="square" rtlCol="0">
            <a:spAutoFit/>
          </a:bodyPr>
          <a:lstStyle/>
          <a:p>
            <a:r>
              <a:rPr lang="en-US" dirty="0" smtClean="0"/>
              <a:t>t(f)= </a:t>
            </a:r>
            <a:r>
              <a:rPr lang="en-US" dirty="0"/>
              <a:t>Full Time</a:t>
            </a:r>
          </a:p>
        </p:txBody>
      </p:sp>
      <p:graphicFrame>
        <p:nvGraphicFramePr>
          <p:cNvPr id="7" name="Object 6"/>
          <p:cNvGraphicFramePr>
            <a:graphicFrameLocks noChangeAspect="1"/>
          </p:cNvGraphicFramePr>
          <p:nvPr/>
        </p:nvGraphicFramePr>
        <p:xfrm>
          <a:off x="2905125" y="2857500"/>
          <a:ext cx="2705100" cy="812800"/>
        </p:xfrm>
        <a:graphic>
          <a:graphicData uri="http://schemas.openxmlformats.org/presentationml/2006/ole">
            <mc:AlternateContent xmlns:mc="http://schemas.openxmlformats.org/markup-compatibility/2006">
              <mc:Choice xmlns:v="urn:schemas-microsoft-com:vml" Requires="v">
                <p:oleObj spid="_x0000_s51259" name="Equation" r:id="rId7" imgW="1422400" imgH="457200" progId="Equation.3">
                  <p:embed/>
                </p:oleObj>
              </mc:Choice>
              <mc:Fallback>
                <p:oleObj name="Equation" r:id="rId7" imgW="1422400" imgH="457200" progId="Equation.3">
                  <p:embed/>
                  <p:pic>
                    <p:nvPicPr>
                      <p:cNvPr id="0" name="Picture 4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05125" y="2857500"/>
                        <a:ext cx="2705100" cy="812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nvGraphicFramePr>
        <p:xfrm>
          <a:off x="2974975" y="4357688"/>
          <a:ext cx="2551113" cy="823912"/>
        </p:xfrm>
        <a:graphic>
          <a:graphicData uri="http://schemas.openxmlformats.org/presentationml/2006/ole">
            <mc:AlternateContent xmlns:mc="http://schemas.openxmlformats.org/markup-compatibility/2006">
              <mc:Choice xmlns:v="urn:schemas-microsoft-com:vml" Requires="v">
                <p:oleObj spid="_x0000_s51260" name="Equation" r:id="rId9" imgW="1371600" imgH="444500" progId="Equation.3">
                  <p:embed/>
                </p:oleObj>
              </mc:Choice>
              <mc:Fallback>
                <p:oleObj name="Equation" r:id="rId9" imgW="1371600" imgH="444500" progId="Equation.3">
                  <p:embed/>
                  <p:pic>
                    <p:nvPicPr>
                      <p:cNvPr id="0" name="Picture 4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74975" y="4357688"/>
                        <a:ext cx="2551113" cy="823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strips(down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strips(downLeft)">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Dissolution Theory</a:t>
            </a:r>
            <a:br>
              <a:rPr lang="en-US" dirty="0"/>
            </a:br>
            <a:r>
              <a:rPr lang="en-US" dirty="0"/>
              <a:t>Tablet  If  V&gt;&gt;V(0)</a:t>
            </a:r>
          </a:p>
        </p:txBody>
      </p:sp>
      <p:graphicFrame>
        <p:nvGraphicFramePr>
          <p:cNvPr id="4" name="Object 3"/>
          <p:cNvGraphicFramePr>
            <a:graphicFrameLocks noChangeAspect="1"/>
          </p:cNvGraphicFramePr>
          <p:nvPr>
            <p:extLst>
              <p:ext uri="{D42A27DB-BD31-4B8C-83A1-F6EECF244321}">
                <p14:modId xmlns:p14="http://schemas.microsoft.com/office/powerpoint/2010/main" val="3793507707"/>
              </p:ext>
            </p:extLst>
          </p:nvPr>
        </p:nvGraphicFramePr>
        <p:xfrm>
          <a:off x="2132013" y="1989138"/>
          <a:ext cx="3795712" cy="927100"/>
        </p:xfrm>
        <a:graphic>
          <a:graphicData uri="http://schemas.openxmlformats.org/presentationml/2006/ole">
            <mc:AlternateContent xmlns:mc="http://schemas.openxmlformats.org/markup-compatibility/2006">
              <mc:Choice xmlns:v="urn:schemas-microsoft-com:vml" Requires="v">
                <p:oleObj spid="_x0000_s52270" name="Equation" r:id="rId3" imgW="1765080" imgH="431640" progId="Equation.3">
                  <p:embed/>
                </p:oleObj>
              </mc:Choice>
              <mc:Fallback>
                <p:oleObj name="Equation" r:id="rId3" imgW="1765080" imgH="431640" progId="Equation.3">
                  <p:embed/>
                  <p:pic>
                    <p:nvPicPr>
                      <p:cNvPr id="0" name="Picture 30"/>
                      <p:cNvPicPr>
                        <a:picLocks noChangeAspect="1" noChangeArrowheads="1"/>
                      </p:cNvPicPr>
                      <p:nvPr/>
                    </p:nvPicPr>
                    <p:blipFill>
                      <a:blip r:embed="rId4"/>
                      <a:srcRect/>
                      <a:stretch>
                        <a:fillRect/>
                      </a:stretch>
                    </p:blipFill>
                    <p:spPr bwMode="auto">
                      <a:xfrm>
                        <a:off x="2132013" y="1989138"/>
                        <a:ext cx="3795712" cy="927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529741708"/>
              </p:ext>
            </p:extLst>
          </p:nvPr>
        </p:nvGraphicFramePr>
        <p:xfrm>
          <a:off x="2397125" y="3213100"/>
          <a:ext cx="2982913" cy="992188"/>
        </p:xfrm>
        <a:graphic>
          <a:graphicData uri="http://schemas.openxmlformats.org/presentationml/2006/ole">
            <mc:AlternateContent xmlns:mc="http://schemas.openxmlformats.org/markup-compatibility/2006">
              <mc:Choice xmlns:v="urn:schemas-microsoft-com:vml" Requires="v">
                <p:oleObj spid="_x0000_s52271" name="Equation" r:id="rId5" imgW="1295280" imgH="431640" progId="Equation.3">
                  <p:embed/>
                </p:oleObj>
              </mc:Choice>
              <mc:Fallback>
                <p:oleObj name="Equation" r:id="rId5" imgW="1295280" imgH="431640" progId="Equation.3">
                  <p:embed/>
                  <p:pic>
                    <p:nvPicPr>
                      <p:cNvPr id="0" name="Picture 31"/>
                      <p:cNvPicPr>
                        <a:picLocks noChangeAspect="1" noChangeArrowheads="1"/>
                      </p:cNvPicPr>
                      <p:nvPr/>
                    </p:nvPicPr>
                    <p:blipFill>
                      <a:blip r:embed="rId6"/>
                      <a:srcRect/>
                      <a:stretch>
                        <a:fillRect/>
                      </a:stretch>
                    </p:blipFill>
                    <p:spPr bwMode="auto">
                      <a:xfrm>
                        <a:off x="2397125" y="3213100"/>
                        <a:ext cx="2982913" cy="9921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2229" name="Object 5"/>
          <p:cNvGraphicFramePr>
            <a:graphicFrameLocks noChangeAspect="1"/>
          </p:cNvGraphicFramePr>
          <p:nvPr>
            <p:extLst>
              <p:ext uri="{D42A27DB-BD31-4B8C-83A1-F6EECF244321}">
                <p14:modId xmlns:p14="http://schemas.microsoft.com/office/powerpoint/2010/main" val="3143639950"/>
              </p:ext>
            </p:extLst>
          </p:nvPr>
        </p:nvGraphicFramePr>
        <p:xfrm>
          <a:off x="2511425" y="4249738"/>
          <a:ext cx="2843213" cy="990600"/>
        </p:xfrm>
        <a:graphic>
          <a:graphicData uri="http://schemas.openxmlformats.org/presentationml/2006/ole">
            <mc:AlternateContent xmlns:mc="http://schemas.openxmlformats.org/markup-compatibility/2006">
              <mc:Choice xmlns:v="urn:schemas-microsoft-com:vml" Requires="v">
                <p:oleObj spid="_x0000_s52272" name="Equation" r:id="rId7" imgW="1231560" imgH="431640" progId="Equation.3">
                  <p:embed/>
                </p:oleObj>
              </mc:Choice>
              <mc:Fallback>
                <p:oleObj name="Equation" r:id="rId7" imgW="1231560" imgH="431640" progId="Equation.3">
                  <p:embed/>
                  <p:pic>
                    <p:nvPicPr>
                      <p:cNvPr id="0" name="Picture 32"/>
                      <p:cNvPicPr>
                        <a:picLocks noChangeAspect="1" noChangeArrowheads="1"/>
                      </p:cNvPicPr>
                      <p:nvPr/>
                    </p:nvPicPr>
                    <p:blipFill>
                      <a:blip r:embed="rId8"/>
                      <a:srcRect/>
                      <a:stretch>
                        <a:fillRect/>
                      </a:stretch>
                    </p:blipFill>
                    <p:spPr bwMode="auto">
                      <a:xfrm>
                        <a:off x="2511425" y="4249738"/>
                        <a:ext cx="2843213" cy="990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866344366"/>
              </p:ext>
            </p:extLst>
          </p:nvPr>
        </p:nvGraphicFramePr>
        <p:xfrm>
          <a:off x="2154238" y="5157788"/>
          <a:ext cx="3344862" cy="935037"/>
        </p:xfrm>
        <a:graphic>
          <a:graphicData uri="http://schemas.openxmlformats.org/presentationml/2006/ole">
            <mc:AlternateContent xmlns:mc="http://schemas.openxmlformats.org/markup-compatibility/2006">
              <mc:Choice xmlns:v="urn:schemas-microsoft-com:vml" Requires="v">
                <p:oleObj spid="_x0000_s52273" name="Equation" r:id="rId9" imgW="1143000" imgH="431640" progId="Equation.3">
                  <p:embed/>
                </p:oleObj>
              </mc:Choice>
              <mc:Fallback>
                <p:oleObj name="Equation" r:id="rId9" imgW="1143000" imgH="431640" progId="Equation.3">
                  <p:embed/>
                  <p:pic>
                    <p:nvPicPr>
                      <p:cNvPr id="0" name="Picture 33"/>
                      <p:cNvPicPr>
                        <a:picLocks noChangeAspect="1" noChangeArrowheads="1"/>
                      </p:cNvPicPr>
                      <p:nvPr/>
                    </p:nvPicPr>
                    <p:blipFill>
                      <a:blip r:embed="rId10"/>
                      <a:srcRect/>
                      <a:stretch>
                        <a:fillRect/>
                      </a:stretch>
                    </p:blipFill>
                    <p:spPr bwMode="auto">
                      <a:xfrm>
                        <a:off x="2154238" y="5157788"/>
                        <a:ext cx="3344862" cy="9350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52229"/>
                                        </p:tgtEl>
                                        <p:attrNameLst>
                                          <p:attrName>style.visibility</p:attrName>
                                        </p:attrNameLst>
                                      </p:cBhvr>
                                      <p:to>
                                        <p:strVal val="visible"/>
                                      </p:to>
                                    </p:set>
                                    <p:animEffect transition="in" filter="strips(downLeft)">
                                      <p:cBhvr>
                                        <p:cTn id="17" dur="500"/>
                                        <p:tgtEl>
                                          <p:spTgt spid="52229"/>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strips(downLeft)">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1326</TotalTime>
  <Words>419</Words>
  <Application>Microsoft Office PowerPoint</Application>
  <PresentationFormat>On-screen Show (4:3)</PresentationFormat>
  <Paragraphs>156</Paragraphs>
  <Slides>24</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26" baseType="lpstr">
      <vt:lpstr>Solstice</vt:lpstr>
      <vt:lpstr>Equation</vt:lpstr>
      <vt:lpstr>Problem №14 Effervescent Tablet</vt:lpstr>
      <vt:lpstr>Introducing Problem</vt:lpstr>
      <vt:lpstr>Plan</vt:lpstr>
      <vt:lpstr>Sphere And Tablet</vt:lpstr>
      <vt:lpstr>Dissolution Theory Tablet</vt:lpstr>
      <vt:lpstr>Dissolution Theory  Tablet</vt:lpstr>
      <vt:lpstr>Dissolution Theory Tablet</vt:lpstr>
      <vt:lpstr>Dissolution Theory Tablet</vt:lpstr>
      <vt:lpstr>Dissolution Theory Tablet  If  V&gt;&gt;V(0)</vt:lpstr>
      <vt:lpstr>Spheres And Tablets VT=VS  mT=mS</vt:lpstr>
      <vt:lpstr>Spheres And Tablets VT=VS  mT=mS</vt:lpstr>
      <vt:lpstr>For Geometrical Shapes</vt:lpstr>
      <vt:lpstr>For Powder</vt:lpstr>
      <vt:lpstr>Experiments For Tablet </vt:lpstr>
      <vt:lpstr>Experiments  For Powder</vt:lpstr>
      <vt:lpstr>Experiments  V&gt;&gt;V_0</vt:lpstr>
      <vt:lpstr>Experiments For Tablet Data</vt:lpstr>
      <vt:lpstr>Comparing Experiments and Theory For Powder</vt:lpstr>
      <vt:lpstr>Comparing Experiments and Theory V&gt;&gt;V_0</vt:lpstr>
      <vt:lpstr>Comparing Experiments And Theory For Tablet</vt:lpstr>
      <vt:lpstr>Conclusion</vt:lpstr>
      <vt:lpstr>Bibliography</vt:lpstr>
      <vt:lpstr>PowerPoint Presentation</vt:lpstr>
      <vt:lpstr>V&gt;&gt;V_0</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Problem №14 Effervescent Tablet</dc:title>
  <dc:creator>user</dc:creator>
  <cp:lastModifiedBy>genadi</cp:lastModifiedBy>
  <cp:revision>139</cp:revision>
  <dcterms:created xsi:type="dcterms:W3CDTF">2016-06-25T18:50:07Z</dcterms:created>
  <dcterms:modified xsi:type="dcterms:W3CDTF">2016-07-17T04:05:39Z</dcterms:modified>
</cp:coreProperties>
</file>