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  <p:sldId id="273" r:id="rId9"/>
    <p:sldId id="271" r:id="rId10"/>
    <p:sldId id="272" r:id="rId11"/>
    <p:sldId id="270" r:id="rId12"/>
    <p:sldId id="266" r:id="rId13"/>
    <p:sldId id="262" r:id="rId14"/>
    <p:sldId id="264" r:id="rId15"/>
    <p:sldId id="275" r:id="rId16"/>
    <p:sldId id="268" r:id="rId17"/>
    <p:sldId id="274" r:id="rId18"/>
    <p:sldId id="269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B139"/>
    <a:srgbClr val="FF9900"/>
    <a:srgbClr val="FF3399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>
        <p:scale>
          <a:sx n="66" d="100"/>
          <a:sy n="66" d="100"/>
        </p:scale>
        <p:origin x="-150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4724400"/>
            <a:ext cx="6400800" cy="1752600"/>
          </a:xfrm>
        </p:spPr>
        <p:txBody>
          <a:bodyPr/>
          <a:lstStyle/>
          <a:p>
            <a:r>
              <a:rPr lang="en-US" dirty="0" smtClean="0"/>
              <a:t>Reporter: </a:t>
            </a:r>
            <a:r>
              <a:rPr lang="en-US" dirty="0" err="1" smtClean="0"/>
              <a:t>Mariam</a:t>
            </a:r>
            <a:r>
              <a:rPr lang="en-US" dirty="0" smtClean="0"/>
              <a:t> </a:t>
            </a:r>
            <a:r>
              <a:rPr lang="en-US" dirty="0" err="1" smtClean="0"/>
              <a:t>Lomtadze</a:t>
            </a:r>
            <a:endParaRPr lang="en-US" dirty="0" smtClean="0"/>
          </a:p>
          <a:p>
            <a:r>
              <a:rPr lang="en-US" dirty="0" smtClean="0"/>
              <a:t>Team: Georgia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Plants in Motion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                         </a:t>
            </a:r>
            <a:r>
              <a:rPr lang="en-US" sz="5400" b="1" dirty="0" smtClean="0"/>
              <a:t>Cactus</a:t>
            </a:r>
            <a:endParaRPr lang="ru-RU" sz="5400" b="1" dirty="0"/>
          </a:p>
        </p:txBody>
      </p:sp>
      <p:pic>
        <p:nvPicPr>
          <p:cNvPr id="4" name="Content Placeholder 3" descr="Screenshot_2016-07-17-06-10-5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38200" y="1066800"/>
            <a:ext cx="3572241" cy="5054600"/>
          </a:xfrm>
        </p:spPr>
      </p:pic>
      <p:pic>
        <p:nvPicPr>
          <p:cNvPr id="5" name="Picture 4" descr="received_114542093549978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066800"/>
            <a:ext cx="3733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6172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morning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6172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evening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8600"/>
            <a:ext cx="533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981200" y="4495800"/>
            <a:ext cx="57912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1600200" y="152400"/>
            <a:ext cx="65532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371600" y="152400"/>
            <a:ext cx="457200" cy="655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4800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top is removed</a:t>
            </a:r>
            <a:endParaRPr lang="ru-RU" b="1" dirty="0"/>
          </a:p>
        </p:txBody>
      </p:sp>
      <p:sp>
        <p:nvSpPr>
          <p:cNvPr id="10" name="Right Arrow 9"/>
          <p:cNvSpPr/>
          <p:nvPr/>
        </p:nvSpPr>
        <p:spPr>
          <a:xfrm rot="19413426">
            <a:off x="1419105" y="4224759"/>
            <a:ext cx="762000" cy="410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Up Arrow 10"/>
          <p:cNvSpPr/>
          <p:nvPr/>
        </p:nvSpPr>
        <p:spPr>
          <a:xfrm>
            <a:off x="3124200" y="4343400"/>
            <a:ext cx="2286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438400" y="49530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top is covered by not transparent </a:t>
            </a:r>
          </a:p>
          <a:p>
            <a:r>
              <a:rPr lang="en-US" b="1" dirty="0" smtClean="0"/>
              <a:t>glass</a:t>
            </a:r>
            <a:endParaRPr lang="ru-RU" b="1" dirty="0"/>
          </a:p>
        </p:txBody>
      </p:sp>
      <p:sp>
        <p:nvSpPr>
          <p:cNvPr id="13" name="Up Arrow 12"/>
          <p:cNvSpPr/>
          <p:nvPr/>
        </p:nvSpPr>
        <p:spPr>
          <a:xfrm>
            <a:off x="4572000" y="4419600"/>
            <a:ext cx="3048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114800" y="50292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top is covered by transparent glass </a:t>
            </a:r>
            <a:endParaRPr lang="ru-RU" b="1" dirty="0"/>
          </a:p>
        </p:txBody>
      </p:sp>
      <p:sp>
        <p:nvSpPr>
          <p:cNvPr id="15" name="Up Arrow 14"/>
          <p:cNvSpPr/>
          <p:nvPr/>
        </p:nvSpPr>
        <p:spPr>
          <a:xfrm rot="19401648">
            <a:off x="6011440" y="4122198"/>
            <a:ext cx="302318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324600" y="48768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Base is covered by not transparent glass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Experiment #1</a:t>
            </a:r>
            <a:endParaRPr lang="ru-RU" dirty="0"/>
          </a:p>
        </p:txBody>
      </p:sp>
      <p:pic>
        <p:nvPicPr>
          <p:cNvPr id="4" name="Content Placeholder 3" descr="20160714_1847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981200"/>
            <a:ext cx="4343400" cy="3733800"/>
          </a:xfrm>
        </p:spPr>
      </p:pic>
      <p:pic>
        <p:nvPicPr>
          <p:cNvPr id="5" name="Picture 4" descr="20160714_1848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981200"/>
            <a:ext cx="4419600" cy="3745424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5410200" y="2514600"/>
            <a:ext cx="5334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Left Arrow 6"/>
          <p:cNvSpPr/>
          <p:nvPr/>
        </p:nvSpPr>
        <p:spPr>
          <a:xfrm>
            <a:off x="5181600" y="2971800"/>
            <a:ext cx="457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Left Arrow 7"/>
          <p:cNvSpPr/>
          <p:nvPr/>
        </p:nvSpPr>
        <p:spPr>
          <a:xfrm>
            <a:off x="5257800" y="4191000"/>
            <a:ext cx="533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r>
              <a:rPr lang="en-US" sz="6000" dirty="0" smtClean="0"/>
              <a:t>Experiment #2</a:t>
            </a:r>
            <a:endParaRPr lang="ru-RU" sz="6000" dirty="0"/>
          </a:p>
        </p:txBody>
      </p:sp>
      <p:pic>
        <p:nvPicPr>
          <p:cNvPr id="4" name="Content Placeholder 3" descr="20160714_121603 - копия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828800"/>
            <a:ext cx="4191000" cy="4201666"/>
          </a:xfrm>
        </p:spPr>
      </p:pic>
      <p:pic>
        <p:nvPicPr>
          <p:cNvPr id="7" name="Picture 6" descr="20160714_121415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828800"/>
            <a:ext cx="441960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6096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After some days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Experiment #3</a:t>
            </a:r>
            <a:endParaRPr lang="ru-RU" dirty="0"/>
          </a:p>
        </p:txBody>
      </p:sp>
      <p:pic>
        <p:nvPicPr>
          <p:cNvPr id="4" name="Content Placeholder 3" descr="20160713_1815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752600"/>
            <a:ext cx="3429000" cy="4572000"/>
          </a:xfrm>
        </p:spPr>
      </p:pic>
      <p:pic>
        <p:nvPicPr>
          <p:cNvPr id="5" name="Picture 4" descr="20160713_180501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676400"/>
            <a:ext cx="360045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</a:t>
            </a:r>
            <a:r>
              <a:rPr lang="en-US" b="1" dirty="0" smtClean="0"/>
              <a:t>References 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https</a:t>
            </a:r>
            <a:r>
              <a:rPr lang="en-US" b="1" dirty="0" smtClean="0"/>
              <a:t>://en.wikipedia.org/wiki/Phototropism</a:t>
            </a:r>
            <a:endParaRPr lang="ru-RU" dirty="0" smtClean="0"/>
          </a:p>
          <a:p>
            <a:pPr algn="ctr"/>
            <a:r>
              <a:rPr lang="en-US" dirty="0" smtClean="0"/>
              <a:t>Campbell Biology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</a:t>
            </a:r>
            <a:r>
              <a:rPr lang="en-US" sz="6000" dirty="0" smtClean="0"/>
              <a:t> Conclusion</a:t>
            </a:r>
            <a:endParaRPr lang="ru-RU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phototropism in plants was researched</a:t>
            </a:r>
          </a:p>
          <a:p>
            <a:r>
              <a:rPr lang="en-US" dirty="0" smtClean="0"/>
              <a:t>Theoretical model was completed</a:t>
            </a:r>
          </a:p>
          <a:p>
            <a:r>
              <a:rPr lang="en-US" dirty="0" smtClean="0"/>
              <a:t>Some experiments were conducted</a:t>
            </a:r>
          </a:p>
          <a:p>
            <a:r>
              <a:rPr lang="en-US" dirty="0" smtClean="0"/>
              <a:t>Theory and experiment was compared</a:t>
            </a:r>
          </a:p>
          <a:p>
            <a:r>
              <a:rPr lang="en-US" dirty="0" smtClean="0"/>
              <a:t>Result were shown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 References</a:t>
            </a:r>
            <a:endParaRPr lang="ru-RU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05000"/>
            <a:ext cx="7772400" cy="4114800"/>
          </a:xfrm>
        </p:spPr>
        <p:txBody>
          <a:bodyPr/>
          <a:lstStyle/>
          <a:p>
            <a:pPr algn="ctr"/>
            <a:r>
              <a:rPr lang="en-US" sz="4400" dirty="0" smtClean="0"/>
              <a:t>Wikipedi.org</a:t>
            </a:r>
          </a:p>
          <a:p>
            <a:pPr algn="ctr"/>
            <a:r>
              <a:rPr lang="en-US" sz="4400" dirty="0" smtClean="0"/>
              <a:t>Campbell’s biology</a:t>
            </a:r>
          </a:p>
          <a:p>
            <a:pPr algn="ctr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362200"/>
            <a:ext cx="7391400" cy="1143000"/>
          </a:xfrm>
        </p:spPr>
        <p:txBody>
          <a:bodyPr/>
          <a:lstStyle/>
          <a:p>
            <a:r>
              <a:rPr lang="en-US" dirty="0" smtClean="0"/>
              <a:t>Thanks for your attention</a:t>
            </a:r>
            <a:endParaRPr lang="ru-RU" dirty="0"/>
          </a:p>
        </p:txBody>
      </p:sp>
      <p:sp>
        <p:nvSpPr>
          <p:cNvPr id="8" name="Oval 7"/>
          <p:cNvSpPr/>
          <p:nvPr/>
        </p:nvSpPr>
        <p:spPr>
          <a:xfrm>
            <a:off x="6553200" y="3962400"/>
            <a:ext cx="914400" cy="1981200"/>
          </a:xfrm>
          <a:prstGeom prst="ellipse">
            <a:avLst/>
          </a:prstGeom>
          <a:solidFill>
            <a:srgbClr val="7EB139"/>
          </a:solidFill>
          <a:ln>
            <a:solidFill>
              <a:srgbClr val="7EB1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9" name="Trapezoid 8"/>
          <p:cNvSpPr/>
          <p:nvPr/>
        </p:nvSpPr>
        <p:spPr>
          <a:xfrm rot="10800000">
            <a:off x="6477000" y="5562600"/>
            <a:ext cx="1143000" cy="7620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val 9"/>
          <p:cNvSpPr/>
          <p:nvPr/>
        </p:nvSpPr>
        <p:spPr>
          <a:xfrm rot="18688645">
            <a:off x="7237392" y="4701244"/>
            <a:ext cx="685800" cy="304800"/>
          </a:xfrm>
          <a:prstGeom prst="ellipse">
            <a:avLst/>
          </a:prstGeom>
          <a:solidFill>
            <a:srgbClr val="7EB139"/>
          </a:solidFill>
          <a:ln>
            <a:solidFill>
              <a:srgbClr val="7EB1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Oval 10"/>
          <p:cNvSpPr/>
          <p:nvPr/>
        </p:nvSpPr>
        <p:spPr>
          <a:xfrm rot="1788655">
            <a:off x="6134874" y="4628555"/>
            <a:ext cx="619606" cy="321319"/>
          </a:xfrm>
          <a:prstGeom prst="ellipse">
            <a:avLst/>
          </a:prstGeom>
          <a:solidFill>
            <a:srgbClr val="7EB139"/>
          </a:solidFill>
          <a:ln>
            <a:solidFill>
              <a:srgbClr val="7EB1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05600" y="4419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^     ^</a:t>
            </a:r>
            <a:endParaRPr lang="ru-RU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858000" y="51054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7242629" y="4020457"/>
            <a:ext cx="43542" cy="101600"/>
          </a:xfrm>
          <a:custGeom>
            <a:avLst/>
            <a:gdLst>
              <a:gd name="connsiteX0" fmla="*/ 0 w 43542"/>
              <a:gd name="connsiteY0" fmla="*/ 101600 h 101600"/>
              <a:gd name="connsiteX1" fmla="*/ 43542 w 43542"/>
              <a:gd name="connsiteY1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42" h="101600">
                <a:moveTo>
                  <a:pt x="0" y="101600"/>
                </a:moveTo>
                <a:cubicBezTo>
                  <a:pt x="31192" y="8023"/>
                  <a:pt x="7391" y="36151"/>
                  <a:pt x="43542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 20"/>
          <p:cNvSpPr/>
          <p:nvPr/>
        </p:nvSpPr>
        <p:spPr>
          <a:xfrm>
            <a:off x="6836229" y="4252686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Straight Connector 22"/>
          <p:cNvCxnSpPr/>
          <p:nvPr/>
        </p:nvCxnSpPr>
        <p:spPr>
          <a:xfrm rot="16200000" flipV="1">
            <a:off x="6819900" y="4076700"/>
            <a:ext cx="152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6553200" y="4343400"/>
            <a:ext cx="152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1"/>
          </p:cNvCxnSpPr>
          <p:nvPr/>
        </p:nvCxnSpPr>
        <p:spPr>
          <a:xfrm rot="16200000" flipV="1">
            <a:off x="6589386" y="4154814"/>
            <a:ext cx="137740" cy="577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1"/>
          </p:cNvCxnSpPr>
          <p:nvPr/>
        </p:nvCxnSpPr>
        <p:spPr>
          <a:xfrm rot="5400000" flipH="1" flipV="1">
            <a:off x="6312970" y="4493909"/>
            <a:ext cx="85939" cy="897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7277100" y="5372100"/>
            <a:ext cx="76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V="1">
            <a:off x="6629400" y="5181600"/>
            <a:ext cx="2286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1" idx="1"/>
          </p:cNvCxnSpPr>
          <p:nvPr/>
        </p:nvCxnSpPr>
        <p:spPr>
          <a:xfrm rot="16200000" flipV="1">
            <a:off x="6246509" y="4646309"/>
            <a:ext cx="218861" cy="897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0"/>
          </p:cNvCxnSpPr>
          <p:nvPr/>
        </p:nvCxnSpPr>
        <p:spPr>
          <a:xfrm rot="10800000" flipH="1">
            <a:off x="7466110" y="4495800"/>
            <a:ext cx="77689" cy="256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7048500" y="53721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V="1">
            <a:off x="6743700" y="4838700"/>
            <a:ext cx="152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" idx="4"/>
          </p:cNvCxnSpPr>
          <p:nvPr/>
        </p:nvCxnSpPr>
        <p:spPr>
          <a:xfrm>
            <a:off x="7694473" y="4954582"/>
            <a:ext cx="77927" cy="150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7086600" y="4191000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7124700" y="4762500"/>
            <a:ext cx="152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10" idx="6"/>
          </p:cNvCxnSpPr>
          <p:nvPr/>
        </p:nvCxnSpPr>
        <p:spPr>
          <a:xfrm rot="5400000" flipH="1" flipV="1">
            <a:off x="7687970" y="4604968"/>
            <a:ext cx="127662" cy="1112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6172200" y="4800600"/>
            <a:ext cx="152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11" idx="0"/>
          </p:cNvCxnSpPr>
          <p:nvPr/>
        </p:nvCxnSpPr>
        <p:spPr>
          <a:xfrm rot="16200000" flipV="1">
            <a:off x="6463482" y="4710881"/>
            <a:ext cx="150785" cy="286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V="1">
            <a:off x="6934200" y="5334000"/>
            <a:ext cx="762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3200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apezoid 10"/>
          <p:cNvSpPr/>
          <p:nvPr/>
        </p:nvSpPr>
        <p:spPr>
          <a:xfrm rot="10800000">
            <a:off x="1295400" y="2209800"/>
            <a:ext cx="1371600" cy="9144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523206" y="1752600"/>
            <a:ext cx="915194" cy="79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6" name="Picture 2" descr="C:\Users\мариами\AppData\Local\Microsoft\Windows\Temporary Internet Files\Content.IE5\31W928CD\flower_18[1]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85800"/>
            <a:ext cx="1066800" cy="1066800"/>
          </a:xfrm>
          <a:prstGeom prst="rect">
            <a:avLst/>
          </a:prstGeom>
          <a:noFill/>
        </p:spPr>
      </p:pic>
      <p:sp>
        <p:nvSpPr>
          <p:cNvPr id="23" name="Trapezoid 22"/>
          <p:cNvSpPr/>
          <p:nvPr/>
        </p:nvSpPr>
        <p:spPr>
          <a:xfrm>
            <a:off x="1828800" y="1905000"/>
            <a:ext cx="304800" cy="304800"/>
          </a:xfrm>
          <a:prstGeom prst="trapezoi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rapezoid 23"/>
          <p:cNvSpPr/>
          <p:nvPr/>
        </p:nvSpPr>
        <p:spPr>
          <a:xfrm rot="10800000">
            <a:off x="6248400" y="2209800"/>
            <a:ext cx="1371600" cy="9144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Freeform 27"/>
          <p:cNvSpPr/>
          <p:nvPr/>
        </p:nvSpPr>
        <p:spPr>
          <a:xfrm>
            <a:off x="6781800" y="1371600"/>
            <a:ext cx="381000" cy="838200"/>
          </a:xfrm>
          <a:custGeom>
            <a:avLst/>
            <a:gdLst>
              <a:gd name="connsiteX0" fmla="*/ 0 w 862819"/>
              <a:gd name="connsiteY0" fmla="*/ 0 h 1995267"/>
              <a:gd name="connsiteX1" fmla="*/ 815927 w 862819"/>
              <a:gd name="connsiteY1" fmla="*/ 942535 h 1995267"/>
              <a:gd name="connsiteX2" fmla="*/ 281354 w 862819"/>
              <a:gd name="connsiteY2" fmla="*/ 1842867 h 1995267"/>
              <a:gd name="connsiteX3" fmla="*/ 309490 w 862819"/>
              <a:gd name="connsiteY3" fmla="*/ 1856935 h 199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819" h="1995267">
                <a:moveTo>
                  <a:pt x="0" y="0"/>
                </a:moveTo>
                <a:cubicBezTo>
                  <a:pt x="384517" y="317695"/>
                  <a:pt x="769035" y="635391"/>
                  <a:pt x="815927" y="942535"/>
                </a:cubicBezTo>
                <a:cubicBezTo>
                  <a:pt x="862819" y="1249679"/>
                  <a:pt x="365760" y="1690467"/>
                  <a:pt x="281354" y="1842867"/>
                </a:cubicBezTo>
                <a:cubicBezTo>
                  <a:pt x="196948" y="1995267"/>
                  <a:pt x="253219" y="1926101"/>
                  <a:pt x="309490" y="1856935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мариами\AppData\Local\Microsoft\Windows\Temporary Internet Files\Content.IE5\31W928CD\flower_1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914400"/>
            <a:ext cx="914400" cy="914400"/>
          </a:xfrm>
          <a:prstGeom prst="rect">
            <a:avLst/>
          </a:prstGeom>
          <a:noFill/>
        </p:spPr>
      </p:pic>
      <p:sp>
        <p:nvSpPr>
          <p:cNvPr id="30" name="Trapezoid 29"/>
          <p:cNvSpPr/>
          <p:nvPr/>
        </p:nvSpPr>
        <p:spPr>
          <a:xfrm>
            <a:off x="6858000" y="1981200"/>
            <a:ext cx="304800" cy="228600"/>
          </a:xfrm>
          <a:prstGeom prst="trapezoi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Right Arrow 30"/>
          <p:cNvSpPr/>
          <p:nvPr/>
        </p:nvSpPr>
        <p:spPr>
          <a:xfrm>
            <a:off x="3276600" y="1600200"/>
            <a:ext cx="2514600" cy="9144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429000" y="2514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After sunrise</a:t>
            </a:r>
            <a:endParaRPr lang="ru-RU" sz="2800" b="1" dirty="0"/>
          </a:p>
        </p:txBody>
      </p:sp>
      <p:sp>
        <p:nvSpPr>
          <p:cNvPr id="34" name="Trapezoid 33"/>
          <p:cNvSpPr/>
          <p:nvPr/>
        </p:nvSpPr>
        <p:spPr>
          <a:xfrm rot="10800000">
            <a:off x="1447800" y="4876800"/>
            <a:ext cx="1371600" cy="9144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1675606" y="4419600"/>
            <a:ext cx="915194" cy="79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6" name="Picture 2" descr="C:\Users\мариами\AppData\Local\Microsoft\Windows\Temporary Internet Files\Content.IE5\31W928CD\flower_1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3352799"/>
            <a:ext cx="1066800" cy="1066800"/>
          </a:xfrm>
          <a:prstGeom prst="rect">
            <a:avLst/>
          </a:prstGeom>
          <a:noFill/>
        </p:spPr>
      </p:pic>
      <p:sp>
        <p:nvSpPr>
          <p:cNvPr id="42" name="Right Arrow 41"/>
          <p:cNvSpPr/>
          <p:nvPr/>
        </p:nvSpPr>
        <p:spPr>
          <a:xfrm>
            <a:off x="3429000" y="4267200"/>
            <a:ext cx="2514600" cy="9144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3581400" y="5181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After sunrise</a:t>
            </a:r>
            <a:endParaRPr lang="ru-RU" sz="2800" b="1" dirty="0"/>
          </a:p>
        </p:txBody>
      </p:sp>
      <p:sp>
        <p:nvSpPr>
          <p:cNvPr id="44" name="Trapezoid 43"/>
          <p:cNvSpPr/>
          <p:nvPr/>
        </p:nvSpPr>
        <p:spPr>
          <a:xfrm>
            <a:off x="1371600" y="3276600"/>
            <a:ext cx="1371600" cy="1066800"/>
          </a:xfrm>
          <a:prstGeom prst="trapezoi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rapezoid 45"/>
          <p:cNvSpPr/>
          <p:nvPr/>
        </p:nvSpPr>
        <p:spPr>
          <a:xfrm rot="10800000">
            <a:off x="6324600" y="4953000"/>
            <a:ext cx="1371600" cy="9144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6552406" y="4495800"/>
            <a:ext cx="915194" cy="79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8" name="Picture 2" descr="C:\Users\мариами\AppData\Local\Microsoft\Windows\Temporary Internet Files\Content.IE5\31W928CD\flower_1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1" y="3428999"/>
            <a:ext cx="1066800" cy="1066800"/>
          </a:xfrm>
          <a:prstGeom prst="rect">
            <a:avLst/>
          </a:prstGeom>
          <a:noFill/>
        </p:spPr>
      </p:pic>
      <p:sp>
        <p:nvSpPr>
          <p:cNvPr id="49" name="Trapezoid 48"/>
          <p:cNvSpPr/>
          <p:nvPr/>
        </p:nvSpPr>
        <p:spPr>
          <a:xfrm>
            <a:off x="6248400" y="3352800"/>
            <a:ext cx="1371600" cy="1066800"/>
          </a:xfrm>
          <a:prstGeom prst="trapezoi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</a:t>
            </a:r>
            <a:r>
              <a:rPr lang="en-US" sz="6600" dirty="0" smtClean="0"/>
              <a:t>Problem</a:t>
            </a:r>
            <a:endParaRPr lang="ru-RU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4400" dirty="0" smtClean="0"/>
              <a:t>        Voracious plants can turn in response to the position of the sun or other light sources. Investigate this motion experimentally and theoretically.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           </a:t>
            </a:r>
            <a:r>
              <a:rPr lang="en-US" sz="8900" dirty="0" smtClean="0"/>
              <a:t>Plan</a:t>
            </a:r>
            <a:endParaRPr lang="ru-RU" sz="89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4800" dirty="0" smtClean="0"/>
              <a:t>Theoretical explanation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smtClean="0"/>
              <a:t>Experiments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smtClean="0"/>
              <a:t>Conclusion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</a:t>
            </a:r>
            <a:r>
              <a:rPr lang="en-US" sz="6700" dirty="0" smtClean="0"/>
              <a:t>Theoretical  explanation</a:t>
            </a:r>
            <a:endParaRPr lang="ru-RU" sz="6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pPr algn="ctr"/>
            <a:endParaRPr lang="en-US" sz="3600" b="1" dirty="0" smtClean="0"/>
          </a:p>
          <a:p>
            <a:pPr algn="ctr"/>
            <a:r>
              <a:rPr lang="en-US" sz="5400" b="1" dirty="0" smtClean="0"/>
              <a:t>Photo Nasty</a:t>
            </a:r>
          </a:p>
          <a:p>
            <a:pPr algn="ctr"/>
            <a:r>
              <a:rPr lang="en-US" sz="5400" b="1" dirty="0" smtClean="0"/>
              <a:t>Phototropism</a:t>
            </a:r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Oval 5"/>
          <p:cNvSpPr/>
          <p:nvPr/>
        </p:nvSpPr>
        <p:spPr>
          <a:xfrm>
            <a:off x="5638800" y="4191000"/>
            <a:ext cx="3048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Photo Nasty</a:t>
            </a:r>
            <a:endParaRPr lang="ru-RU" sz="6600" b="1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981993" y="5104605"/>
            <a:ext cx="19812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666999" y="3505199"/>
            <a:ext cx="609600" cy="609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val 6"/>
          <p:cNvSpPr/>
          <p:nvPr/>
        </p:nvSpPr>
        <p:spPr>
          <a:xfrm rot="1979764">
            <a:off x="2268626" y="3846072"/>
            <a:ext cx="487918" cy="1200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1524000" y="3581400"/>
            <a:ext cx="11430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val 8"/>
          <p:cNvSpPr/>
          <p:nvPr/>
        </p:nvSpPr>
        <p:spPr>
          <a:xfrm rot="19511767">
            <a:off x="2165302" y="2712434"/>
            <a:ext cx="493559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val 9"/>
          <p:cNvSpPr/>
          <p:nvPr/>
        </p:nvSpPr>
        <p:spPr>
          <a:xfrm>
            <a:off x="2666999" y="2514599"/>
            <a:ext cx="5334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Oval 10"/>
          <p:cNvSpPr/>
          <p:nvPr/>
        </p:nvSpPr>
        <p:spPr>
          <a:xfrm rot="2615039">
            <a:off x="3318555" y="2606639"/>
            <a:ext cx="5334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val 11"/>
          <p:cNvSpPr/>
          <p:nvPr/>
        </p:nvSpPr>
        <p:spPr>
          <a:xfrm>
            <a:off x="3276600" y="3581400"/>
            <a:ext cx="10668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Oval 12"/>
          <p:cNvSpPr/>
          <p:nvPr/>
        </p:nvSpPr>
        <p:spPr>
          <a:xfrm rot="19803302">
            <a:off x="3264721" y="3857991"/>
            <a:ext cx="457200" cy="990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Oval 13"/>
          <p:cNvSpPr/>
          <p:nvPr/>
        </p:nvSpPr>
        <p:spPr>
          <a:xfrm>
            <a:off x="2743199" y="4038599"/>
            <a:ext cx="5334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6020594" y="5104606"/>
            <a:ext cx="13716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Chord 19"/>
          <p:cNvSpPr/>
          <p:nvPr/>
        </p:nvSpPr>
        <p:spPr>
          <a:xfrm rot="17523159">
            <a:off x="6050628" y="3142358"/>
            <a:ext cx="1212244" cy="1376673"/>
          </a:xfrm>
          <a:prstGeom prst="chor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1" name="Trapezoid 20"/>
          <p:cNvSpPr/>
          <p:nvPr/>
        </p:nvSpPr>
        <p:spPr>
          <a:xfrm>
            <a:off x="5943600" y="2819400"/>
            <a:ext cx="1371600" cy="914400"/>
          </a:xfrm>
          <a:prstGeom prst="trapezoi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4" name="Rectangle 23"/>
          <p:cNvSpPr/>
          <p:nvPr/>
        </p:nvSpPr>
        <p:spPr>
          <a:xfrm rot="530841">
            <a:off x="5613962" y="2646765"/>
            <a:ext cx="457200" cy="1221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Moon 25"/>
          <p:cNvSpPr/>
          <p:nvPr/>
        </p:nvSpPr>
        <p:spPr>
          <a:xfrm rot="2198795">
            <a:off x="6784789" y="4178666"/>
            <a:ext cx="337199" cy="114300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Moon 27"/>
          <p:cNvSpPr/>
          <p:nvPr/>
        </p:nvSpPr>
        <p:spPr>
          <a:xfrm rot="3294456">
            <a:off x="3069973" y="4709253"/>
            <a:ext cx="457200" cy="106680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381000"/>
            <a:ext cx="7772400" cy="1600200"/>
          </a:xfrm>
        </p:spPr>
        <p:txBody>
          <a:bodyPr/>
          <a:lstStyle/>
          <a:p>
            <a:r>
              <a:rPr lang="en-US" dirty="0" smtClean="0"/>
              <a:t>           </a:t>
            </a:r>
            <a:r>
              <a:rPr lang="en-US" sz="6600" dirty="0" smtClean="0"/>
              <a:t> Phototropism</a:t>
            </a:r>
            <a:endParaRPr lang="ru-RU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7772400" cy="50292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1. positive phototropism                     2.negative phototropism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7" name="Flowchart: Manual Operation 6"/>
          <p:cNvSpPr/>
          <p:nvPr/>
        </p:nvSpPr>
        <p:spPr>
          <a:xfrm>
            <a:off x="1828800" y="3810000"/>
            <a:ext cx="1600200" cy="190500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Freeform 26"/>
          <p:cNvSpPr/>
          <p:nvPr/>
        </p:nvSpPr>
        <p:spPr>
          <a:xfrm>
            <a:off x="2286000" y="2286000"/>
            <a:ext cx="838200" cy="1524000"/>
          </a:xfrm>
          <a:custGeom>
            <a:avLst/>
            <a:gdLst>
              <a:gd name="connsiteX0" fmla="*/ 0 w 862819"/>
              <a:gd name="connsiteY0" fmla="*/ 0 h 1995267"/>
              <a:gd name="connsiteX1" fmla="*/ 815927 w 862819"/>
              <a:gd name="connsiteY1" fmla="*/ 942535 h 1995267"/>
              <a:gd name="connsiteX2" fmla="*/ 281354 w 862819"/>
              <a:gd name="connsiteY2" fmla="*/ 1842867 h 1995267"/>
              <a:gd name="connsiteX3" fmla="*/ 309490 w 862819"/>
              <a:gd name="connsiteY3" fmla="*/ 1856935 h 199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819" h="1995267">
                <a:moveTo>
                  <a:pt x="0" y="0"/>
                </a:moveTo>
                <a:cubicBezTo>
                  <a:pt x="384517" y="317695"/>
                  <a:pt x="769035" y="635391"/>
                  <a:pt x="815927" y="942535"/>
                </a:cubicBezTo>
                <a:cubicBezTo>
                  <a:pt x="862819" y="1249679"/>
                  <a:pt x="365760" y="1690467"/>
                  <a:pt x="281354" y="1842867"/>
                </a:cubicBezTo>
                <a:cubicBezTo>
                  <a:pt x="196948" y="1995267"/>
                  <a:pt x="253219" y="1926101"/>
                  <a:pt x="309490" y="1856935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Oval 28"/>
          <p:cNvSpPr/>
          <p:nvPr/>
        </p:nvSpPr>
        <p:spPr>
          <a:xfrm>
            <a:off x="1905000" y="1905000"/>
            <a:ext cx="609600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31" name="Oval 30"/>
          <p:cNvSpPr/>
          <p:nvPr/>
        </p:nvSpPr>
        <p:spPr>
          <a:xfrm>
            <a:off x="1905000" y="1905000"/>
            <a:ext cx="762000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Oval 32"/>
          <p:cNvSpPr/>
          <p:nvPr/>
        </p:nvSpPr>
        <p:spPr>
          <a:xfrm rot="19501093">
            <a:off x="1586789" y="1237906"/>
            <a:ext cx="407821" cy="91223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Oval 33"/>
          <p:cNvSpPr/>
          <p:nvPr/>
        </p:nvSpPr>
        <p:spPr>
          <a:xfrm>
            <a:off x="2057400" y="1143000"/>
            <a:ext cx="3810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Oval 34"/>
          <p:cNvSpPr/>
          <p:nvPr/>
        </p:nvSpPr>
        <p:spPr>
          <a:xfrm rot="522799">
            <a:off x="1014272" y="1898501"/>
            <a:ext cx="949526" cy="38486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Oval 35"/>
          <p:cNvSpPr/>
          <p:nvPr/>
        </p:nvSpPr>
        <p:spPr>
          <a:xfrm rot="2142644">
            <a:off x="2510073" y="1170474"/>
            <a:ext cx="381000" cy="8905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Oval 36"/>
          <p:cNvSpPr/>
          <p:nvPr/>
        </p:nvSpPr>
        <p:spPr>
          <a:xfrm rot="20281291">
            <a:off x="2536305" y="1758751"/>
            <a:ext cx="908864" cy="3171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Oval 37"/>
          <p:cNvSpPr/>
          <p:nvPr/>
        </p:nvSpPr>
        <p:spPr>
          <a:xfrm rot="329751">
            <a:off x="2667000" y="2133600"/>
            <a:ext cx="8382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Oval 38"/>
          <p:cNvSpPr/>
          <p:nvPr/>
        </p:nvSpPr>
        <p:spPr>
          <a:xfrm rot="1431458">
            <a:off x="2618644" y="2441293"/>
            <a:ext cx="834211" cy="3139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Oval 39"/>
          <p:cNvSpPr/>
          <p:nvPr/>
        </p:nvSpPr>
        <p:spPr>
          <a:xfrm rot="20685815">
            <a:off x="1014120" y="2325443"/>
            <a:ext cx="920489" cy="302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Oval 40"/>
          <p:cNvSpPr/>
          <p:nvPr/>
        </p:nvSpPr>
        <p:spPr>
          <a:xfrm rot="19629519">
            <a:off x="1152577" y="2585789"/>
            <a:ext cx="9144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Oval 41"/>
          <p:cNvSpPr/>
          <p:nvPr/>
        </p:nvSpPr>
        <p:spPr>
          <a:xfrm rot="1124402" flipH="1">
            <a:off x="1809092" y="2548472"/>
            <a:ext cx="356876" cy="8849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Oval 42"/>
          <p:cNvSpPr/>
          <p:nvPr/>
        </p:nvSpPr>
        <p:spPr>
          <a:xfrm>
            <a:off x="2133600" y="2667000"/>
            <a:ext cx="3048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Oval 43"/>
          <p:cNvSpPr/>
          <p:nvPr/>
        </p:nvSpPr>
        <p:spPr>
          <a:xfrm rot="19749253">
            <a:off x="2475675" y="2546701"/>
            <a:ext cx="356451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Right Triangle 54"/>
          <p:cNvSpPr/>
          <p:nvPr/>
        </p:nvSpPr>
        <p:spPr>
          <a:xfrm rot="5400000">
            <a:off x="-228601" y="228601"/>
            <a:ext cx="1905002" cy="1447799"/>
          </a:xfrm>
          <a:prstGeom prst="rtTriangl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Straight Connector 56"/>
          <p:cNvCxnSpPr/>
          <p:nvPr/>
        </p:nvCxnSpPr>
        <p:spPr>
          <a:xfrm>
            <a:off x="228600" y="1524000"/>
            <a:ext cx="685800" cy="45720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H="1">
            <a:off x="0" y="1752600"/>
            <a:ext cx="990600" cy="99060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62000" y="838200"/>
            <a:ext cx="1143000" cy="30480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33400" y="1219200"/>
            <a:ext cx="914400" cy="53340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143000" y="457200"/>
            <a:ext cx="1066800" cy="30480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295400" y="152400"/>
            <a:ext cx="1295400" cy="15240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lowchart: Manual Operation 76"/>
          <p:cNvSpPr/>
          <p:nvPr/>
        </p:nvSpPr>
        <p:spPr>
          <a:xfrm>
            <a:off x="5943600" y="3886200"/>
            <a:ext cx="1600200" cy="190500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Freeform 77"/>
          <p:cNvSpPr/>
          <p:nvPr/>
        </p:nvSpPr>
        <p:spPr>
          <a:xfrm flipH="1">
            <a:off x="6096000" y="2590800"/>
            <a:ext cx="762000" cy="1371600"/>
          </a:xfrm>
          <a:custGeom>
            <a:avLst/>
            <a:gdLst>
              <a:gd name="connsiteX0" fmla="*/ 0 w 862819"/>
              <a:gd name="connsiteY0" fmla="*/ 0 h 1995267"/>
              <a:gd name="connsiteX1" fmla="*/ 815927 w 862819"/>
              <a:gd name="connsiteY1" fmla="*/ 942535 h 1995267"/>
              <a:gd name="connsiteX2" fmla="*/ 281354 w 862819"/>
              <a:gd name="connsiteY2" fmla="*/ 1842867 h 1995267"/>
              <a:gd name="connsiteX3" fmla="*/ 309490 w 862819"/>
              <a:gd name="connsiteY3" fmla="*/ 1856935 h 199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819" h="1995267">
                <a:moveTo>
                  <a:pt x="0" y="0"/>
                </a:moveTo>
                <a:cubicBezTo>
                  <a:pt x="384517" y="317695"/>
                  <a:pt x="769035" y="635391"/>
                  <a:pt x="815927" y="942535"/>
                </a:cubicBezTo>
                <a:cubicBezTo>
                  <a:pt x="862819" y="1249679"/>
                  <a:pt x="365760" y="1690467"/>
                  <a:pt x="281354" y="1842867"/>
                </a:cubicBezTo>
                <a:cubicBezTo>
                  <a:pt x="196948" y="1995267"/>
                  <a:pt x="253219" y="1926101"/>
                  <a:pt x="309490" y="1856935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Oval 78"/>
          <p:cNvSpPr/>
          <p:nvPr/>
        </p:nvSpPr>
        <p:spPr>
          <a:xfrm>
            <a:off x="6705600" y="1752600"/>
            <a:ext cx="609600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705600" y="1752600"/>
            <a:ext cx="762000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81" name="Oval 80"/>
          <p:cNvSpPr/>
          <p:nvPr/>
        </p:nvSpPr>
        <p:spPr>
          <a:xfrm rot="19501093">
            <a:off x="6387389" y="1085506"/>
            <a:ext cx="407821" cy="91223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82" name="Oval 81"/>
          <p:cNvSpPr/>
          <p:nvPr/>
        </p:nvSpPr>
        <p:spPr>
          <a:xfrm rot="522799">
            <a:off x="5814872" y="1746101"/>
            <a:ext cx="949526" cy="38486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83" name="Oval 82"/>
          <p:cNvSpPr/>
          <p:nvPr/>
        </p:nvSpPr>
        <p:spPr>
          <a:xfrm rot="20281291">
            <a:off x="7336905" y="1606351"/>
            <a:ext cx="908864" cy="3171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84" name="Oval 83"/>
          <p:cNvSpPr/>
          <p:nvPr/>
        </p:nvSpPr>
        <p:spPr>
          <a:xfrm rot="329751">
            <a:off x="7467600" y="1981200"/>
            <a:ext cx="8382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85" name="Oval 84"/>
          <p:cNvSpPr/>
          <p:nvPr/>
        </p:nvSpPr>
        <p:spPr>
          <a:xfrm rot="1431458">
            <a:off x="7419244" y="2288893"/>
            <a:ext cx="834211" cy="3139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86" name="Oval 85"/>
          <p:cNvSpPr/>
          <p:nvPr/>
        </p:nvSpPr>
        <p:spPr>
          <a:xfrm rot="20685815">
            <a:off x="5814720" y="2173043"/>
            <a:ext cx="920489" cy="302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87" name="Oval 86"/>
          <p:cNvSpPr/>
          <p:nvPr/>
        </p:nvSpPr>
        <p:spPr>
          <a:xfrm rot="19629519">
            <a:off x="5953177" y="2433389"/>
            <a:ext cx="9144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88" name="Oval 87"/>
          <p:cNvSpPr/>
          <p:nvPr/>
        </p:nvSpPr>
        <p:spPr>
          <a:xfrm rot="1124402" flipH="1">
            <a:off x="6609692" y="2396072"/>
            <a:ext cx="356876" cy="8849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89" name="Oval 88"/>
          <p:cNvSpPr/>
          <p:nvPr/>
        </p:nvSpPr>
        <p:spPr>
          <a:xfrm>
            <a:off x="6934199" y="2514600"/>
            <a:ext cx="352865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0" name="Oval 89"/>
          <p:cNvSpPr/>
          <p:nvPr/>
        </p:nvSpPr>
        <p:spPr>
          <a:xfrm rot="19749253">
            <a:off x="7352475" y="2394300"/>
            <a:ext cx="356451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1" name="Oval 90"/>
          <p:cNvSpPr/>
          <p:nvPr/>
        </p:nvSpPr>
        <p:spPr>
          <a:xfrm>
            <a:off x="6858000" y="914400"/>
            <a:ext cx="3810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2" name="Oval 91"/>
          <p:cNvSpPr/>
          <p:nvPr/>
        </p:nvSpPr>
        <p:spPr>
          <a:xfrm rot="2142644">
            <a:off x="7310673" y="1018074"/>
            <a:ext cx="381000" cy="8905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1295400"/>
          </a:xfrm>
        </p:spPr>
        <p:txBody>
          <a:bodyPr/>
          <a:lstStyle/>
          <a:p>
            <a:r>
              <a:rPr lang="en-US" dirty="0" smtClean="0"/>
              <a:t>           </a:t>
            </a:r>
            <a:r>
              <a:rPr lang="en-US" sz="5400" b="1" dirty="0" err="1" smtClean="0"/>
              <a:t>Auxin</a:t>
            </a:r>
            <a:r>
              <a:rPr lang="en-US" sz="5400" b="1" dirty="0" smtClean="0"/>
              <a:t> Distribution</a:t>
            </a:r>
            <a:endParaRPr lang="ru-RU" sz="5400" b="1" dirty="0"/>
          </a:p>
        </p:txBody>
      </p:sp>
      <p:pic>
        <p:nvPicPr>
          <p:cNvPr id="4" name="Content Placeholder 3" descr="512px-Phototropism_Diagram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3400" y="1905000"/>
            <a:ext cx="8266991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            </a:t>
            </a:r>
            <a:r>
              <a:rPr lang="en-US" sz="5400" b="1" dirty="0" smtClean="0"/>
              <a:t>Motor Cells</a:t>
            </a:r>
            <a:endParaRPr lang="ru-RU" sz="5400" b="1" dirty="0"/>
          </a:p>
        </p:txBody>
      </p:sp>
      <p:sp>
        <p:nvSpPr>
          <p:cNvPr id="4" name="Rectangle 3"/>
          <p:cNvSpPr/>
          <p:nvPr/>
        </p:nvSpPr>
        <p:spPr>
          <a:xfrm>
            <a:off x="3352800" y="2286000"/>
            <a:ext cx="1981200" cy="2057400"/>
          </a:xfrm>
          <a:prstGeom prst="rect">
            <a:avLst/>
          </a:prstGeom>
          <a:solidFill>
            <a:srgbClr val="7EB13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334000" y="2743200"/>
            <a:ext cx="1143000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10200" y="2209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2H+</a:t>
            </a:r>
            <a:endParaRPr lang="ru-RU" sz="2800" b="1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5181600" y="38862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10200" y="3352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2K+</a:t>
            </a:r>
            <a:endParaRPr lang="ru-RU" sz="2800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3771900" y="4305300"/>
            <a:ext cx="990600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572000" y="4648200"/>
          <a:ext cx="1066800" cy="671689"/>
        </p:xfrm>
        <a:graphic>
          <a:graphicData uri="http://schemas.openxmlformats.org/presentationml/2006/ole">
            <p:oleObj spid="_x0000_s2053" name="Equation" r:id="rId3" imgW="342720" imgH="215640" progId="Equation.3">
              <p:embed/>
            </p:oleObj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rot="10800000">
            <a:off x="3429000" y="3581400"/>
            <a:ext cx="685800" cy="1524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3429000" y="3124200"/>
            <a:ext cx="685800" cy="3810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3505200" y="2667000"/>
            <a:ext cx="609600" cy="3810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4000500" y="2705100"/>
            <a:ext cx="685800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4381500" y="2628900"/>
            <a:ext cx="685800" cy="1524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/>
              <a:t>Bigroot</a:t>
            </a:r>
            <a:r>
              <a:rPr lang="en-US" sz="4900" b="1" dirty="0" smtClean="0"/>
              <a:t> Geranium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mcenar</a:t>
            </a:r>
            <a:endParaRPr lang="ru-RU" dirty="0"/>
          </a:p>
        </p:txBody>
      </p:sp>
      <p:pic>
        <p:nvPicPr>
          <p:cNvPr id="4" name="Content Placeholder 3" descr="100409786.jpg.rendition.largest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0" y="914400"/>
            <a:ext cx="59436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1197</TotalTime>
  <Words>162</Words>
  <Application>Microsoft Office PowerPoint</Application>
  <PresentationFormat>On-screen Show (4:3)</PresentationFormat>
  <Paragraphs>62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Equity</vt:lpstr>
      <vt:lpstr>Equation</vt:lpstr>
      <vt:lpstr>Plants in Motion </vt:lpstr>
      <vt:lpstr>               Problem</vt:lpstr>
      <vt:lpstr>                        Plan</vt:lpstr>
      <vt:lpstr>                  Theoretical  explanation</vt:lpstr>
      <vt:lpstr>Photo Nasty</vt:lpstr>
      <vt:lpstr>            Phototropism</vt:lpstr>
      <vt:lpstr>           Auxin Distribution</vt:lpstr>
      <vt:lpstr>            Motor Cells</vt:lpstr>
      <vt:lpstr>Bigroot Geranium mcenar</vt:lpstr>
      <vt:lpstr>                         Cactus</vt:lpstr>
      <vt:lpstr>Slide 11</vt:lpstr>
      <vt:lpstr>                    Experiment #1</vt:lpstr>
      <vt:lpstr>          Experiment #2</vt:lpstr>
      <vt:lpstr>                Experiment #3</vt:lpstr>
      <vt:lpstr>                    References </vt:lpstr>
      <vt:lpstr>                 Conclusion</vt:lpstr>
      <vt:lpstr> References</vt:lpstr>
      <vt:lpstr>Thanks for your attention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Plants in Motion</dc:title>
  <dc:creator>Mariam Lomtadze</dc:creator>
  <cp:lastModifiedBy>Mariam Lomtadze</cp:lastModifiedBy>
  <cp:revision>91</cp:revision>
  <dcterms:created xsi:type="dcterms:W3CDTF">2006-08-16T00:00:00Z</dcterms:created>
  <dcterms:modified xsi:type="dcterms:W3CDTF">2016-07-22T03:01:47Z</dcterms:modified>
</cp:coreProperties>
</file>