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slideLayouts/slideLayout10.xml" ContentType="application/vnd.openxmlformats-officedocument.presentationml.slideLayout+xml"/>
  <Default Extension="vml" ContentType="application/vnd.openxmlformats-officedocument.vmlDrawing"/>
  <Override PartName="/ppt/charts/chart6.xml" ContentType="application/vnd.openxmlformats-officedocument.drawingml.chart+xml"/>
  <Override PartName="/ppt/charts/chart7.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58" r:id="rId4"/>
    <p:sldId id="259" r:id="rId5"/>
    <p:sldId id="260" r:id="rId6"/>
    <p:sldId id="270" r:id="rId7"/>
    <p:sldId id="265" r:id="rId8"/>
    <p:sldId id="266" r:id="rId9"/>
    <p:sldId id="269" r:id="rId10"/>
    <p:sldId id="272" r:id="rId11"/>
    <p:sldId id="275" r:id="rId12"/>
    <p:sldId id="276" r:id="rId13"/>
    <p:sldId id="273" r:id="rId14"/>
    <p:sldId id="268" r:id="rId15"/>
    <p:sldId id="262" r:id="rId16"/>
    <p:sldId id="274" r:id="rId17"/>
    <p:sldId id="263" r:id="rId18"/>
    <p:sldId id="271" r:id="rId19"/>
    <p:sldId id="26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00" autoAdjust="0"/>
    <p:restoredTop sz="94624" autoAdjust="0"/>
  </p:normalViewPr>
  <p:slideViewPr>
    <p:cSldViewPr>
      <p:cViewPr varScale="1">
        <p:scale>
          <a:sx n="69" d="100"/>
          <a:sy n="69" d="100"/>
        </p:scale>
        <p:origin x="-1440" y="-102"/>
      </p:cViewPr>
      <p:guideLst>
        <p:guide orient="horz" pos="2160"/>
        <p:guide pos="2880"/>
      </p:guideLst>
    </p:cSldViewPr>
  </p:slideViewPr>
  <p:outlineViewPr>
    <p:cViewPr>
      <p:scale>
        <a:sx n="33" d="100"/>
        <a:sy n="33" d="100"/>
      </p:scale>
      <p:origin x="0" y="0"/>
    </p:cViewPr>
  </p:outlineViewPr>
  <p:notesTextViewPr>
    <p:cViewPr>
      <p:scale>
        <a:sx n="75" d="100"/>
        <a:sy n="75"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oleObject" Target="file:///C:\Users\&#1084;&#1072;&#1088;&#1080;&#1072;&#1084;&#1080;\Desktop\gertmanuli\Microsoft%20Office%20Excel%20Worksheet.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1084;&#1072;&#1088;&#1080;&#1072;&#1084;&#1080;\Desktop\zipf\Microsoft%20Office%20Excel%20Worksheet.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1084;&#1072;&#1088;&#1080;&#1072;&#1084;&#1080;\Desktop\iraliuri\Microsoft%20Office%20Excel%20Worksheet.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1084;&#1072;&#1088;&#1080;&#1072;&#1084;&#1080;\Desktop\iraliuri\1.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1084;&#1072;&#1088;&#1080;&#1072;&#1084;&#1080;\Desktop\zipf\Microsoft%20Office%20Excel%20Worksheet%20(2).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1084;&#1072;&#1088;&#1080;&#1072;&#1084;&#1080;\Downloads\abook.xlsx" TargetMode="External"/></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plotArea>
      <c:layout/>
      <c:barChart>
        <c:barDir val="col"/>
        <c:grouping val="clustered"/>
        <c:ser>
          <c:idx val="0"/>
          <c:order val="0"/>
          <c:tx>
            <c:strRef>
              <c:f>Sheet1!$B$1</c:f>
              <c:strCache>
                <c:ptCount val="1"/>
                <c:pt idx="0">
                  <c:v>Series 1</c:v>
                </c:pt>
              </c:strCache>
            </c:strRef>
          </c:tx>
          <c:cat>
            <c:strRef>
              <c:f>Sheet1!$A$2:$A$4</c:f>
              <c:strCache>
                <c:ptCount val="3"/>
                <c:pt idx="0">
                  <c:v>A Song of Ice and Fire</c:v>
                </c:pt>
                <c:pt idx="1">
                  <c:v>Harry Potter</c:v>
                </c:pt>
                <c:pt idx="2">
                  <c:v>The Dark Tower</c:v>
                </c:pt>
              </c:strCache>
            </c:strRef>
          </c:cat>
          <c:val>
            <c:numRef>
              <c:f>Sheet1!$B$2:$B$4</c:f>
              <c:numCache>
                <c:formatCode>General</c:formatCode>
                <c:ptCount val="3"/>
                <c:pt idx="0">
                  <c:v>1.40843807999</c:v>
                </c:pt>
                <c:pt idx="1">
                  <c:v>1.2307017865599983</c:v>
                </c:pt>
                <c:pt idx="2">
                  <c:v>1.0619505552999984</c:v>
                </c:pt>
              </c:numCache>
            </c:numRef>
          </c:val>
        </c:ser>
        <c:ser>
          <c:idx val="1"/>
          <c:order val="1"/>
          <c:tx>
            <c:strRef>
              <c:f>Sheet1!$C$1</c:f>
              <c:strCache>
                <c:ptCount val="1"/>
                <c:pt idx="0">
                  <c:v>Series 2</c:v>
                </c:pt>
              </c:strCache>
            </c:strRef>
          </c:tx>
          <c:cat>
            <c:strRef>
              <c:f>Sheet1!$A$2:$A$4</c:f>
              <c:strCache>
                <c:ptCount val="3"/>
                <c:pt idx="0">
                  <c:v>A Song of Ice and Fire</c:v>
                </c:pt>
                <c:pt idx="1">
                  <c:v>Harry Potter</c:v>
                </c:pt>
                <c:pt idx="2">
                  <c:v>The Dark Tower</c:v>
                </c:pt>
              </c:strCache>
            </c:strRef>
          </c:cat>
          <c:val>
            <c:numRef>
              <c:f>Sheet1!$C$2:$C$4</c:f>
              <c:numCache>
                <c:formatCode>General</c:formatCode>
                <c:ptCount val="3"/>
                <c:pt idx="0">
                  <c:v>1.3870696948699985</c:v>
                </c:pt>
                <c:pt idx="1">
                  <c:v>1.23079082067</c:v>
                </c:pt>
                <c:pt idx="2">
                  <c:v>1.1755413268799999</c:v>
                </c:pt>
              </c:numCache>
            </c:numRef>
          </c:val>
        </c:ser>
        <c:ser>
          <c:idx val="2"/>
          <c:order val="2"/>
          <c:tx>
            <c:strRef>
              <c:f>Sheet1!$D$1</c:f>
              <c:strCache>
                <c:ptCount val="1"/>
                <c:pt idx="0">
                  <c:v>Series 3</c:v>
                </c:pt>
              </c:strCache>
            </c:strRef>
          </c:tx>
          <c:cat>
            <c:strRef>
              <c:f>Sheet1!$A$2:$A$4</c:f>
              <c:strCache>
                <c:ptCount val="3"/>
                <c:pt idx="0">
                  <c:v>A Song of Ice and Fire</c:v>
                </c:pt>
                <c:pt idx="1">
                  <c:v>Harry Potter</c:v>
                </c:pt>
                <c:pt idx="2">
                  <c:v>The Dark Tower</c:v>
                </c:pt>
              </c:strCache>
            </c:strRef>
          </c:cat>
          <c:val>
            <c:numRef>
              <c:f>Sheet1!$D$2:$D$4</c:f>
              <c:numCache>
                <c:formatCode>General</c:formatCode>
                <c:ptCount val="3"/>
                <c:pt idx="0">
                  <c:v>1.44030237913</c:v>
                </c:pt>
                <c:pt idx="1">
                  <c:v>1.2874675283200001</c:v>
                </c:pt>
                <c:pt idx="2">
                  <c:v>1.1971111035399999</c:v>
                </c:pt>
              </c:numCache>
            </c:numRef>
          </c:val>
        </c:ser>
        <c:ser>
          <c:idx val="3"/>
          <c:order val="3"/>
          <c:tx>
            <c:strRef>
              <c:f>Sheet1!$E$1</c:f>
              <c:strCache>
                <c:ptCount val="1"/>
                <c:pt idx="0">
                  <c:v>Series 4</c:v>
                </c:pt>
              </c:strCache>
            </c:strRef>
          </c:tx>
          <c:cat>
            <c:strRef>
              <c:f>Sheet1!$A$2:$A$4</c:f>
              <c:strCache>
                <c:ptCount val="3"/>
                <c:pt idx="0">
                  <c:v>A Song of Ice and Fire</c:v>
                </c:pt>
                <c:pt idx="1">
                  <c:v>Harry Potter</c:v>
                </c:pt>
                <c:pt idx="2">
                  <c:v>The Dark Tower</c:v>
                </c:pt>
              </c:strCache>
            </c:strRef>
          </c:cat>
          <c:val>
            <c:numRef>
              <c:f>Sheet1!$E$2:$E$4</c:f>
              <c:numCache>
                <c:formatCode>General</c:formatCode>
                <c:ptCount val="3"/>
                <c:pt idx="0">
                  <c:v>1.3676785438400001</c:v>
                </c:pt>
                <c:pt idx="1">
                  <c:v>1.3497796316999984</c:v>
                </c:pt>
                <c:pt idx="2">
                  <c:v>1.2474686664599985</c:v>
                </c:pt>
              </c:numCache>
            </c:numRef>
          </c:val>
        </c:ser>
        <c:ser>
          <c:idx val="4"/>
          <c:order val="4"/>
          <c:tx>
            <c:strRef>
              <c:f>Sheet1!$F$1</c:f>
              <c:strCache>
                <c:ptCount val="1"/>
                <c:pt idx="0">
                  <c:v>Series 5</c:v>
                </c:pt>
              </c:strCache>
            </c:strRef>
          </c:tx>
          <c:cat>
            <c:strRef>
              <c:f>Sheet1!$A$2:$A$4</c:f>
              <c:strCache>
                <c:ptCount val="3"/>
                <c:pt idx="0">
                  <c:v>A Song of Ice and Fire</c:v>
                </c:pt>
                <c:pt idx="1">
                  <c:v>Harry Potter</c:v>
                </c:pt>
                <c:pt idx="2">
                  <c:v>The Dark Tower</c:v>
                </c:pt>
              </c:strCache>
            </c:strRef>
          </c:cat>
          <c:val>
            <c:numRef>
              <c:f>Sheet1!$F$2:$F$4</c:f>
              <c:numCache>
                <c:formatCode>General</c:formatCode>
                <c:ptCount val="3"/>
                <c:pt idx="0">
                  <c:v>1.4189697265599985</c:v>
                </c:pt>
                <c:pt idx="1">
                  <c:v>1.3330695506599985</c:v>
                </c:pt>
                <c:pt idx="2">
                  <c:v>1.2304091716800001</c:v>
                </c:pt>
              </c:numCache>
            </c:numRef>
          </c:val>
        </c:ser>
        <c:ser>
          <c:idx val="5"/>
          <c:order val="5"/>
          <c:tx>
            <c:strRef>
              <c:f>Sheet1!$G$1</c:f>
              <c:strCache>
                <c:ptCount val="1"/>
                <c:pt idx="0">
                  <c:v>Series 6</c:v>
                </c:pt>
              </c:strCache>
            </c:strRef>
          </c:tx>
          <c:cat>
            <c:strRef>
              <c:f>Sheet1!$A$2:$A$4</c:f>
              <c:strCache>
                <c:ptCount val="3"/>
                <c:pt idx="0">
                  <c:v>A Song of Ice and Fire</c:v>
                </c:pt>
                <c:pt idx="1">
                  <c:v>Harry Potter</c:v>
                </c:pt>
                <c:pt idx="2">
                  <c:v>The Dark Tower</c:v>
                </c:pt>
              </c:strCache>
            </c:strRef>
          </c:cat>
          <c:val>
            <c:numRef>
              <c:f>Sheet1!$G$2:$G$4</c:f>
              <c:numCache>
                <c:formatCode>General</c:formatCode>
                <c:ptCount val="3"/>
                <c:pt idx="1">
                  <c:v>1.2763974375</c:v>
                </c:pt>
                <c:pt idx="2">
                  <c:v>1.1604353031400001</c:v>
                </c:pt>
              </c:numCache>
            </c:numRef>
          </c:val>
        </c:ser>
        <c:ser>
          <c:idx val="6"/>
          <c:order val="6"/>
          <c:tx>
            <c:strRef>
              <c:f>Sheet1!$H$1</c:f>
              <c:strCache>
                <c:ptCount val="1"/>
                <c:pt idx="0">
                  <c:v>Series 7</c:v>
                </c:pt>
              </c:strCache>
            </c:strRef>
          </c:tx>
          <c:cat>
            <c:strRef>
              <c:f>Sheet1!$A$2:$A$4</c:f>
              <c:strCache>
                <c:ptCount val="3"/>
                <c:pt idx="0">
                  <c:v>A Song of Ice and Fire</c:v>
                </c:pt>
                <c:pt idx="1">
                  <c:v>Harry Potter</c:v>
                </c:pt>
                <c:pt idx="2">
                  <c:v>The Dark Tower</c:v>
                </c:pt>
              </c:strCache>
            </c:strRef>
          </c:cat>
          <c:val>
            <c:numRef>
              <c:f>Sheet1!$H$2:$H$4</c:f>
              <c:numCache>
                <c:formatCode>General</c:formatCode>
                <c:ptCount val="3"/>
                <c:pt idx="1">
                  <c:v>1.1129412353999983</c:v>
                </c:pt>
                <c:pt idx="2">
                  <c:v>1.2121919883299983</c:v>
                </c:pt>
              </c:numCache>
            </c:numRef>
          </c:val>
        </c:ser>
        <c:ser>
          <c:idx val="7"/>
          <c:order val="7"/>
          <c:tx>
            <c:strRef>
              <c:f>Sheet1!$I$1</c:f>
              <c:strCache>
                <c:ptCount val="1"/>
                <c:pt idx="0">
                  <c:v>Series 8</c:v>
                </c:pt>
              </c:strCache>
            </c:strRef>
          </c:tx>
          <c:cat>
            <c:strRef>
              <c:f>Sheet1!$A$2:$A$4</c:f>
              <c:strCache>
                <c:ptCount val="3"/>
                <c:pt idx="0">
                  <c:v>A Song of Ice and Fire</c:v>
                </c:pt>
                <c:pt idx="1">
                  <c:v>Harry Potter</c:v>
                </c:pt>
                <c:pt idx="2">
                  <c:v>The Dark Tower</c:v>
                </c:pt>
              </c:strCache>
            </c:strRef>
          </c:cat>
          <c:val>
            <c:numRef>
              <c:f>Sheet1!$I$2:$I$4</c:f>
              <c:numCache>
                <c:formatCode>General</c:formatCode>
                <c:ptCount val="3"/>
                <c:pt idx="2">
                  <c:v>1.1832347222299984</c:v>
                </c:pt>
              </c:numCache>
            </c:numRef>
          </c:val>
        </c:ser>
        <c:axId val="92150784"/>
        <c:axId val="92156672"/>
      </c:barChart>
      <c:catAx>
        <c:axId val="92150784"/>
        <c:scaling>
          <c:orientation val="minMax"/>
        </c:scaling>
        <c:axPos val="b"/>
        <c:tickLblPos val="nextTo"/>
        <c:txPr>
          <a:bodyPr/>
          <a:lstStyle/>
          <a:p>
            <a:pPr>
              <a:defRPr lang="ru-RU"/>
            </a:pPr>
            <a:endParaRPr lang="ru-RU"/>
          </a:p>
        </c:txPr>
        <c:crossAx val="92156672"/>
        <c:crosses val="autoZero"/>
        <c:auto val="1"/>
        <c:lblAlgn val="ctr"/>
        <c:lblOffset val="100"/>
      </c:catAx>
      <c:valAx>
        <c:axId val="92156672"/>
        <c:scaling>
          <c:orientation val="minMax"/>
        </c:scaling>
        <c:axPos val="l"/>
        <c:majorGridlines/>
        <c:numFmt formatCode="General" sourceLinked="1"/>
        <c:tickLblPos val="nextTo"/>
        <c:txPr>
          <a:bodyPr/>
          <a:lstStyle/>
          <a:p>
            <a:pPr>
              <a:defRPr lang="ru-RU"/>
            </a:pPr>
            <a:endParaRPr lang="ru-RU"/>
          </a:p>
        </c:txPr>
        <c:crossAx val="92150784"/>
        <c:crosses val="autoZero"/>
        <c:crossBetween val="between"/>
      </c:valAx>
    </c:plotArea>
    <c:plotVisOnly val="1"/>
  </c:chart>
  <c:txPr>
    <a:bodyPr/>
    <a:lstStyle/>
    <a:p>
      <a:pPr>
        <a:defRPr sz="1800"/>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plotArea>
      <c:layout>
        <c:manualLayout>
          <c:layoutTarget val="inner"/>
          <c:xMode val="edge"/>
          <c:yMode val="edge"/>
          <c:x val="8.1333287387570244E-2"/>
          <c:y val="4.3811406165322454E-2"/>
          <c:w val="0.89383644921367977"/>
          <c:h val="0.84781572343942913"/>
        </c:manualLayout>
      </c:layout>
      <c:barChart>
        <c:barDir val="col"/>
        <c:grouping val="clustered"/>
        <c:ser>
          <c:idx val="0"/>
          <c:order val="0"/>
          <c:tx>
            <c:strRef>
              <c:f>Sheet1!$B$1</c:f>
              <c:strCache>
                <c:ptCount val="1"/>
                <c:pt idx="0">
                  <c:v>Series 1</c:v>
                </c:pt>
              </c:strCache>
            </c:strRef>
          </c:tx>
          <c:cat>
            <c:strRef>
              <c:f>Sheet1!$A$2:$A$3</c:f>
              <c:strCache>
                <c:ptCount val="2"/>
                <c:pt idx="0">
                  <c:v>Mikheil Javakhishvili</c:v>
                </c:pt>
                <c:pt idx="1">
                  <c:v>Aleksandre Kazbegi</c:v>
                </c:pt>
              </c:strCache>
            </c:strRef>
          </c:cat>
          <c:val>
            <c:numRef>
              <c:f>Sheet1!$B$2:$B$3</c:f>
              <c:numCache>
                <c:formatCode>General</c:formatCode>
                <c:ptCount val="2"/>
                <c:pt idx="0">
                  <c:v>0.84949596100400004</c:v>
                </c:pt>
                <c:pt idx="1">
                  <c:v>0.91062871910500065</c:v>
                </c:pt>
              </c:numCache>
            </c:numRef>
          </c:val>
        </c:ser>
        <c:ser>
          <c:idx val="1"/>
          <c:order val="1"/>
          <c:tx>
            <c:strRef>
              <c:f>Sheet1!$C$1</c:f>
              <c:strCache>
                <c:ptCount val="1"/>
                <c:pt idx="0">
                  <c:v>Series 2</c:v>
                </c:pt>
              </c:strCache>
            </c:strRef>
          </c:tx>
          <c:cat>
            <c:strRef>
              <c:f>Sheet1!$A$2:$A$3</c:f>
              <c:strCache>
                <c:ptCount val="2"/>
                <c:pt idx="0">
                  <c:v>Mikheil Javakhishvili</c:v>
                </c:pt>
                <c:pt idx="1">
                  <c:v>Aleksandre Kazbegi</c:v>
                </c:pt>
              </c:strCache>
            </c:strRef>
          </c:cat>
          <c:val>
            <c:numRef>
              <c:f>Sheet1!$C$2:$C$3</c:f>
              <c:numCache>
                <c:formatCode>General</c:formatCode>
                <c:ptCount val="2"/>
                <c:pt idx="0">
                  <c:v>0.67884755603000302</c:v>
                </c:pt>
                <c:pt idx="1">
                  <c:v>0.769553918921</c:v>
                </c:pt>
              </c:numCache>
            </c:numRef>
          </c:val>
        </c:ser>
        <c:ser>
          <c:idx val="2"/>
          <c:order val="2"/>
          <c:tx>
            <c:strRef>
              <c:f>Sheet1!$D$1</c:f>
              <c:strCache>
                <c:ptCount val="1"/>
                <c:pt idx="0">
                  <c:v>Series 3</c:v>
                </c:pt>
              </c:strCache>
            </c:strRef>
          </c:tx>
          <c:cat>
            <c:strRef>
              <c:f>Sheet1!$A$2:$A$3</c:f>
              <c:strCache>
                <c:ptCount val="2"/>
                <c:pt idx="0">
                  <c:v>Mikheil Javakhishvili</c:v>
                </c:pt>
                <c:pt idx="1">
                  <c:v>Aleksandre Kazbegi</c:v>
                </c:pt>
              </c:strCache>
            </c:strRef>
          </c:cat>
          <c:val>
            <c:numRef>
              <c:f>Sheet1!$D$2:$D$3</c:f>
              <c:numCache>
                <c:formatCode>General</c:formatCode>
                <c:ptCount val="2"/>
                <c:pt idx="0">
                  <c:v>0.74853613357799997</c:v>
                </c:pt>
                <c:pt idx="1">
                  <c:v>0.81116340128699949</c:v>
                </c:pt>
              </c:numCache>
            </c:numRef>
          </c:val>
        </c:ser>
        <c:axId val="92317952"/>
        <c:axId val="92332032"/>
      </c:barChart>
      <c:catAx>
        <c:axId val="92317952"/>
        <c:scaling>
          <c:orientation val="minMax"/>
        </c:scaling>
        <c:axPos val="b"/>
        <c:tickLblPos val="nextTo"/>
        <c:txPr>
          <a:bodyPr/>
          <a:lstStyle/>
          <a:p>
            <a:pPr>
              <a:defRPr lang="ru-RU"/>
            </a:pPr>
            <a:endParaRPr lang="ru-RU"/>
          </a:p>
        </c:txPr>
        <c:crossAx val="92332032"/>
        <c:crosses val="autoZero"/>
        <c:auto val="1"/>
        <c:lblAlgn val="ctr"/>
        <c:lblOffset val="100"/>
      </c:catAx>
      <c:valAx>
        <c:axId val="92332032"/>
        <c:scaling>
          <c:orientation val="minMax"/>
        </c:scaling>
        <c:axPos val="l"/>
        <c:majorGridlines/>
        <c:numFmt formatCode="General" sourceLinked="1"/>
        <c:tickLblPos val="nextTo"/>
        <c:txPr>
          <a:bodyPr/>
          <a:lstStyle/>
          <a:p>
            <a:pPr>
              <a:defRPr lang="ru-RU"/>
            </a:pPr>
            <a:endParaRPr lang="ru-RU"/>
          </a:p>
        </c:txPr>
        <c:crossAx val="92317952"/>
        <c:crosses val="autoZero"/>
        <c:crossBetween val="between"/>
      </c:valAx>
    </c:plotArea>
    <c:plotVisOnly val="1"/>
  </c:chart>
  <c:txPr>
    <a:bodyPr/>
    <a:lstStyle/>
    <a:p>
      <a:pPr>
        <a:defRPr sz="1800"/>
      </a:pPr>
      <a:endParaRPr lang="ru-RU"/>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chart>
    <c:plotArea>
      <c:layout>
        <c:manualLayout>
          <c:layoutTarget val="inner"/>
          <c:xMode val="edge"/>
          <c:yMode val="edge"/>
          <c:x val="5.7077223829916798E-2"/>
          <c:y val="7.1570446912458383E-2"/>
          <c:w val="0.92585197008344366"/>
          <c:h val="0.86279202012300615"/>
        </c:manualLayout>
      </c:layout>
      <c:barChart>
        <c:barDir val="col"/>
        <c:grouping val="clustered"/>
        <c:ser>
          <c:idx val="0"/>
          <c:order val="0"/>
          <c:val>
            <c:numRef>
              <c:f>'[Microsoft Office Excel Worksheet.xlsx]Sheet1'!$A$1:$A$20</c:f>
              <c:numCache>
                <c:formatCode>General</c:formatCode>
                <c:ptCount val="20"/>
                <c:pt idx="0">
                  <c:v>0.80796187265900199</c:v>
                </c:pt>
                <c:pt idx="1">
                  <c:v>0.70618534782499998</c:v>
                </c:pt>
                <c:pt idx="2">
                  <c:v>0.88826754987499956</c:v>
                </c:pt>
                <c:pt idx="3">
                  <c:v>0.90565735592800001</c:v>
                </c:pt>
                <c:pt idx="4">
                  <c:v>0.82712475754800174</c:v>
                </c:pt>
                <c:pt idx="5">
                  <c:v>0.85689681439500176</c:v>
                </c:pt>
                <c:pt idx="6">
                  <c:v>0.93158123111000002</c:v>
                </c:pt>
                <c:pt idx="7">
                  <c:v>0.88299550376800118</c:v>
                </c:pt>
                <c:pt idx="8">
                  <c:v>0.63953179355500112</c:v>
                </c:pt>
                <c:pt idx="9">
                  <c:v>0.58122279576699876</c:v>
                </c:pt>
                <c:pt idx="10">
                  <c:v>0.85379312908000005</c:v>
                </c:pt>
                <c:pt idx="11">
                  <c:v>0.83774195876000113</c:v>
                </c:pt>
                <c:pt idx="12">
                  <c:v>0.66267168723800263</c:v>
                </c:pt>
                <c:pt idx="13">
                  <c:v>0.8152527415999995</c:v>
                </c:pt>
                <c:pt idx="14">
                  <c:v>0.60384032656500175</c:v>
                </c:pt>
                <c:pt idx="15">
                  <c:v>0.84731309006099997</c:v>
                </c:pt>
                <c:pt idx="16">
                  <c:v>0.88767195770300189</c:v>
                </c:pt>
                <c:pt idx="17">
                  <c:v>0.65307272314700004</c:v>
                </c:pt>
                <c:pt idx="18">
                  <c:v>0.8913079576010009</c:v>
                </c:pt>
                <c:pt idx="19">
                  <c:v>0.92734160154800138</c:v>
                </c:pt>
              </c:numCache>
            </c:numRef>
          </c:val>
        </c:ser>
        <c:axId val="71285376"/>
        <c:axId val="71512832"/>
      </c:barChart>
      <c:catAx>
        <c:axId val="71285376"/>
        <c:scaling>
          <c:orientation val="minMax"/>
        </c:scaling>
        <c:axPos val="b"/>
        <c:tickLblPos val="nextTo"/>
        <c:txPr>
          <a:bodyPr/>
          <a:lstStyle/>
          <a:p>
            <a:pPr>
              <a:defRPr lang="ru-RU"/>
            </a:pPr>
            <a:endParaRPr lang="ru-RU"/>
          </a:p>
        </c:txPr>
        <c:crossAx val="71512832"/>
        <c:crosses val="autoZero"/>
        <c:auto val="1"/>
        <c:lblAlgn val="ctr"/>
        <c:lblOffset val="100"/>
      </c:catAx>
      <c:valAx>
        <c:axId val="71512832"/>
        <c:scaling>
          <c:orientation val="minMax"/>
        </c:scaling>
        <c:axPos val="l"/>
        <c:majorGridlines/>
        <c:numFmt formatCode="General" sourceLinked="1"/>
        <c:tickLblPos val="nextTo"/>
        <c:txPr>
          <a:bodyPr/>
          <a:lstStyle/>
          <a:p>
            <a:pPr>
              <a:defRPr lang="ru-RU"/>
            </a:pPr>
            <a:endParaRPr lang="ru-RU"/>
          </a:p>
        </c:txPr>
        <c:crossAx val="71285376"/>
        <c:crosses val="autoZero"/>
        <c:crossBetween val="between"/>
      </c:valAx>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ru-RU"/>
  <c:chart>
    <c:plotArea>
      <c:layout/>
      <c:barChart>
        <c:barDir val="col"/>
        <c:grouping val="clustered"/>
        <c:ser>
          <c:idx val="0"/>
          <c:order val="0"/>
          <c:cat>
            <c:strRef>
              <c:f>Sheet1!$A$3:$A$12</c:f>
              <c:strCache>
                <c:ptCount val="10"/>
                <c:pt idx="0">
                  <c:v>und </c:v>
                </c:pt>
                <c:pt idx="1">
                  <c:v>und </c:v>
                </c:pt>
                <c:pt idx="2">
                  <c:v>der</c:v>
                </c:pt>
                <c:pt idx="3">
                  <c:v>und </c:v>
                </c:pt>
                <c:pt idx="4">
                  <c:v>und </c:v>
                </c:pt>
                <c:pt idx="5">
                  <c:v>und </c:v>
                </c:pt>
                <c:pt idx="6">
                  <c:v>der</c:v>
                </c:pt>
                <c:pt idx="7">
                  <c:v>und</c:v>
                </c:pt>
                <c:pt idx="8">
                  <c:v>der</c:v>
                </c:pt>
                <c:pt idx="9">
                  <c:v>und</c:v>
                </c:pt>
              </c:strCache>
            </c:strRef>
          </c:cat>
          <c:val>
            <c:numRef>
              <c:f>Sheet1!$B$3:$B$12</c:f>
              <c:numCache>
                <c:formatCode>General</c:formatCode>
                <c:ptCount val="10"/>
                <c:pt idx="0">
                  <c:v>2615</c:v>
                </c:pt>
                <c:pt idx="1">
                  <c:v>1251</c:v>
                </c:pt>
                <c:pt idx="2">
                  <c:v>305</c:v>
                </c:pt>
                <c:pt idx="3">
                  <c:v>753</c:v>
                </c:pt>
                <c:pt idx="4">
                  <c:v>267</c:v>
                </c:pt>
                <c:pt idx="5">
                  <c:v>918</c:v>
                </c:pt>
                <c:pt idx="6">
                  <c:v>661</c:v>
                </c:pt>
                <c:pt idx="7">
                  <c:v>3691</c:v>
                </c:pt>
                <c:pt idx="8">
                  <c:v>335</c:v>
                </c:pt>
                <c:pt idx="9">
                  <c:v>1021</c:v>
                </c:pt>
              </c:numCache>
            </c:numRef>
          </c:val>
        </c:ser>
        <c:axId val="71522944"/>
        <c:axId val="71541120"/>
      </c:barChart>
      <c:catAx>
        <c:axId val="71522944"/>
        <c:scaling>
          <c:orientation val="minMax"/>
        </c:scaling>
        <c:axPos val="b"/>
        <c:tickLblPos val="nextTo"/>
        <c:crossAx val="71541120"/>
        <c:crosses val="autoZero"/>
        <c:auto val="1"/>
        <c:lblAlgn val="ctr"/>
        <c:lblOffset val="100"/>
      </c:catAx>
      <c:valAx>
        <c:axId val="71541120"/>
        <c:scaling>
          <c:orientation val="minMax"/>
        </c:scaling>
        <c:axPos val="l"/>
        <c:majorGridlines/>
        <c:numFmt formatCode="General" sourceLinked="1"/>
        <c:tickLblPos val="nextTo"/>
        <c:crossAx val="71522944"/>
        <c:crosses val="autoZero"/>
        <c:crossBetween val="between"/>
      </c:valAx>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ru-RU"/>
  <c:chart>
    <c:plotArea>
      <c:layout/>
      <c:barChart>
        <c:barDir val="col"/>
        <c:grouping val="clustered"/>
        <c:ser>
          <c:idx val="0"/>
          <c:order val="0"/>
          <c:val>
            <c:numRef>
              <c:f>Sheet1!$A$1:$A$20</c:f>
              <c:numCache>
                <c:formatCode>General</c:formatCode>
                <c:ptCount val="20"/>
                <c:pt idx="0">
                  <c:v>0.92205750745699999</c:v>
                </c:pt>
                <c:pt idx="1">
                  <c:v>0.86919529513000038</c:v>
                </c:pt>
                <c:pt idx="2">
                  <c:v>0.87606031899000003</c:v>
                </c:pt>
                <c:pt idx="3">
                  <c:v>0.78690710630900018</c:v>
                </c:pt>
                <c:pt idx="4">
                  <c:v>0.79543769163900002</c:v>
                </c:pt>
                <c:pt idx="5">
                  <c:v>0.80943913106300003</c:v>
                </c:pt>
                <c:pt idx="6">
                  <c:v>0.98603731602800004</c:v>
                </c:pt>
                <c:pt idx="7">
                  <c:v>0.9805777931759998</c:v>
                </c:pt>
                <c:pt idx="8">
                  <c:v>0.77582513535000042</c:v>
                </c:pt>
                <c:pt idx="9">
                  <c:v>0.79632270063900001</c:v>
                </c:pt>
                <c:pt idx="10">
                  <c:v>0.77255348848799998</c:v>
                </c:pt>
                <c:pt idx="11">
                  <c:v>0.74375909366200044</c:v>
                </c:pt>
                <c:pt idx="12">
                  <c:v>0.94153628043399973</c:v>
                </c:pt>
                <c:pt idx="13">
                  <c:v>0.72810253549899995</c:v>
                </c:pt>
                <c:pt idx="14">
                  <c:v>0.82329532472699996</c:v>
                </c:pt>
                <c:pt idx="15">
                  <c:v>1.0415075567100001</c:v>
                </c:pt>
                <c:pt idx="16">
                  <c:v>0.87963258734799998</c:v>
                </c:pt>
                <c:pt idx="17">
                  <c:v>0.73905980758700041</c:v>
                </c:pt>
                <c:pt idx="18">
                  <c:v>1.0069855036799999</c:v>
                </c:pt>
                <c:pt idx="19">
                  <c:v>0.98745545982699978</c:v>
                </c:pt>
              </c:numCache>
            </c:numRef>
          </c:val>
        </c:ser>
        <c:axId val="71561984"/>
        <c:axId val="71563520"/>
      </c:barChart>
      <c:catAx>
        <c:axId val="71561984"/>
        <c:scaling>
          <c:orientation val="minMax"/>
        </c:scaling>
        <c:axPos val="b"/>
        <c:tickLblPos val="nextTo"/>
        <c:crossAx val="71563520"/>
        <c:crosses val="autoZero"/>
        <c:auto val="1"/>
        <c:lblAlgn val="ctr"/>
        <c:lblOffset val="100"/>
      </c:catAx>
      <c:valAx>
        <c:axId val="71563520"/>
        <c:scaling>
          <c:orientation val="minMax"/>
        </c:scaling>
        <c:axPos val="l"/>
        <c:majorGridlines/>
        <c:numFmt formatCode="General" sourceLinked="1"/>
        <c:tickLblPos val="nextTo"/>
        <c:crossAx val="71561984"/>
        <c:crosses val="autoZero"/>
        <c:crossBetween val="between"/>
      </c:valAx>
    </c:plotArea>
    <c:plotVisOnly val="1"/>
  </c:chart>
  <c:txPr>
    <a:bodyPr/>
    <a:lstStyle/>
    <a:p>
      <a:pPr>
        <a:defRPr b="0"/>
      </a:pPr>
      <a:endParaRPr lang="ru-RU"/>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ru-RU"/>
  <c:chart>
    <c:plotArea>
      <c:layout>
        <c:manualLayout>
          <c:layoutTarget val="inner"/>
          <c:xMode val="edge"/>
          <c:yMode val="edge"/>
          <c:x val="9.5591551056117996E-2"/>
          <c:y val="7.0179845477061825E-2"/>
          <c:w val="0.90440844894388228"/>
          <c:h val="0.78839044767291411"/>
        </c:manualLayout>
      </c:layout>
      <c:barChart>
        <c:barDir val="col"/>
        <c:grouping val="clustered"/>
        <c:ser>
          <c:idx val="0"/>
          <c:order val="0"/>
          <c:cat>
            <c:strRef>
              <c:f>Sheet1!$A$1:$A$20</c:f>
              <c:strCache>
                <c:ptCount val="20"/>
                <c:pt idx="0">
                  <c:v>e</c:v>
                </c:pt>
                <c:pt idx="1">
                  <c:v>e</c:v>
                </c:pt>
                <c:pt idx="2">
                  <c:v>e</c:v>
                </c:pt>
                <c:pt idx="3">
                  <c:v>e</c:v>
                </c:pt>
                <c:pt idx="4">
                  <c:v>e</c:v>
                </c:pt>
                <c:pt idx="5">
                  <c:v>di</c:v>
                </c:pt>
                <c:pt idx="6">
                  <c:v>e</c:v>
                </c:pt>
                <c:pt idx="7">
                  <c:v>e</c:v>
                </c:pt>
                <c:pt idx="8">
                  <c:v>e</c:v>
                </c:pt>
                <c:pt idx="9">
                  <c:v>e</c:v>
                </c:pt>
                <c:pt idx="10">
                  <c:v>e</c:v>
                </c:pt>
                <c:pt idx="11">
                  <c:v>di</c:v>
                </c:pt>
                <c:pt idx="12">
                  <c:v>e</c:v>
                </c:pt>
                <c:pt idx="13">
                  <c:v>e</c:v>
                </c:pt>
                <c:pt idx="14">
                  <c:v>e</c:v>
                </c:pt>
                <c:pt idx="15">
                  <c:v>e</c:v>
                </c:pt>
                <c:pt idx="16">
                  <c:v>e</c:v>
                </c:pt>
                <c:pt idx="17">
                  <c:v>e</c:v>
                </c:pt>
                <c:pt idx="18">
                  <c:v>e</c:v>
                </c:pt>
                <c:pt idx="19">
                  <c:v>e</c:v>
                </c:pt>
              </c:strCache>
            </c:strRef>
          </c:cat>
          <c:val>
            <c:numRef>
              <c:f>Sheet1!$B$1:$B$20</c:f>
              <c:numCache>
                <c:formatCode>General</c:formatCode>
                <c:ptCount val="20"/>
                <c:pt idx="0">
                  <c:v>4405</c:v>
                </c:pt>
                <c:pt idx="1">
                  <c:v>3982</c:v>
                </c:pt>
                <c:pt idx="2">
                  <c:v>4129</c:v>
                </c:pt>
                <c:pt idx="3">
                  <c:v>1812</c:v>
                </c:pt>
                <c:pt idx="4">
                  <c:v>1163</c:v>
                </c:pt>
                <c:pt idx="5">
                  <c:v>1308</c:v>
                </c:pt>
                <c:pt idx="6">
                  <c:v>4303</c:v>
                </c:pt>
                <c:pt idx="7">
                  <c:v>2898</c:v>
                </c:pt>
                <c:pt idx="8">
                  <c:v>2750</c:v>
                </c:pt>
                <c:pt idx="9">
                  <c:v>2955</c:v>
                </c:pt>
                <c:pt idx="10">
                  <c:v>1559</c:v>
                </c:pt>
                <c:pt idx="11">
                  <c:v>2451</c:v>
                </c:pt>
                <c:pt idx="12">
                  <c:v>2718</c:v>
                </c:pt>
                <c:pt idx="13">
                  <c:v>907</c:v>
                </c:pt>
                <c:pt idx="14">
                  <c:v>1825</c:v>
                </c:pt>
                <c:pt idx="15">
                  <c:v>6761</c:v>
                </c:pt>
                <c:pt idx="16">
                  <c:v>3609</c:v>
                </c:pt>
                <c:pt idx="17">
                  <c:v>190</c:v>
                </c:pt>
                <c:pt idx="18">
                  <c:v>3887</c:v>
                </c:pt>
                <c:pt idx="19">
                  <c:v>1827</c:v>
                </c:pt>
              </c:numCache>
            </c:numRef>
          </c:val>
        </c:ser>
        <c:axId val="71590272"/>
        <c:axId val="71591808"/>
      </c:barChart>
      <c:catAx>
        <c:axId val="71590272"/>
        <c:scaling>
          <c:orientation val="minMax"/>
        </c:scaling>
        <c:axPos val="b"/>
        <c:tickLblPos val="nextTo"/>
        <c:crossAx val="71591808"/>
        <c:crosses val="autoZero"/>
        <c:auto val="1"/>
        <c:lblAlgn val="ctr"/>
        <c:lblOffset val="100"/>
      </c:catAx>
      <c:valAx>
        <c:axId val="71591808"/>
        <c:scaling>
          <c:orientation val="minMax"/>
        </c:scaling>
        <c:axPos val="l"/>
        <c:majorGridlines/>
        <c:numFmt formatCode="General" sourceLinked="1"/>
        <c:tickLblPos val="nextTo"/>
        <c:crossAx val="71590272"/>
        <c:crosses val="autoZero"/>
        <c:crossBetween val="between"/>
      </c:valAx>
    </c:plotArea>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ru-RU"/>
  <c:chart>
    <c:plotArea>
      <c:layout/>
      <c:barChart>
        <c:barDir val="col"/>
        <c:grouping val="clustered"/>
        <c:ser>
          <c:idx val="0"/>
          <c:order val="0"/>
          <c:cat>
            <c:strRef>
              <c:f>Sheet1!$A$1:$A$10</c:f>
              <c:strCache>
                <c:ptCount val="10"/>
                <c:pt idx="0">
                  <c:v>the</c:v>
                </c:pt>
                <c:pt idx="1">
                  <c:v>to</c:v>
                </c:pt>
                <c:pt idx="2">
                  <c:v>the</c:v>
                </c:pt>
                <c:pt idx="3">
                  <c:v>the</c:v>
                </c:pt>
                <c:pt idx="4">
                  <c:v>the</c:v>
                </c:pt>
                <c:pt idx="5">
                  <c:v>the</c:v>
                </c:pt>
                <c:pt idx="6">
                  <c:v>the</c:v>
                </c:pt>
                <c:pt idx="7">
                  <c:v>the</c:v>
                </c:pt>
                <c:pt idx="8">
                  <c:v>and</c:v>
                </c:pt>
                <c:pt idx="9">
                  <c:v>the</c:v>
                </c:pt>
              </c:strCache>
            </c:strRef>
          </c:cat>
          <c:val>
            <c:numRef>
              <c:f>Sheet1!$B$1:$B$10</c:f>
              <c:numCache>
                <c:formatCode>General</c:formatCode>
                <c:ptCount val="10"/>
                <c:pt idx="0">
                  <c:v>1264</c:v>
                </c:pt>
                <c:pt idx="1">
                  <c:v>4440</c:v>
                </c:pt>
                <c:pt idx="2">
                  <c:v>6411</c:v>
                </c:pt>
                <c:pt idx="3">
                  <c:v>1333</c:v>
                </c:pt>
                <c:pt idx="4">
                  <c:v>3350</c:v>
                </c:pt>
                <c:pt idx="5">
                  <c:v>14096</c:v>
                </c:pt>
                <c:pt idx="6">
                  <c:v>4003</c:v>
                </c:pt>
                <c:pt idx="7">
                  <c:v>2986</c:v>
                </c:pt>
                <c:pt idx="8">
                  <c:v>6543</c:v>
                </c:pt>
                <c:pt idx="9">
                  <c:v>6320</c:v>
                </c:pt>
              </c:numCache>
            </c:numRef>
          </c:val>
        </c:ser>
        <c:axId val="73401472"/>
        <c:axId val="73403008"/>
      </c:barChart>
      <c:catAx>
        <c:axId val="73401472"/>
        <c:scaling>
          <c:orientation val="minMax"/>
        </c:scaling>
        <c:axPos val="b"/>
        <c:tickLblPos val="nextTo"/>
        <c:crossAx val="73403008"/>
        <c:crosses val="autoZero"/>
        <c:auto val="1"/>
        <c:lblAlgn val="ctr"/>
        <c:lblOffset val="100"/>
      </c:catAx>
      <c:valAx>
        <c:axId val="73403008"/>
        <c:scaling>
          <c:orientation val="minMax"/>
        </c:scaling>
        <c:axPos val="l"/>
        <c:majorGridlines/>
        <c:numFmt formatCode="General" sourceLinked="1"/>
        <c:tickLblPos val="nextTo"/>
        <c:crossAx val="73401472"/>
        <c:crosses val="autoZero"/>
        <c:crossBetween val="between"/>
      </c:valAx>
    </c:plotArea>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barChart>
        <c:barDir val="col"/>
        <c:grouping val="clustered"/>
        <c:ser>
          <c:idx val="0"/>
          <c:order val="0"/>
          <c:spPr>
            <a:solidFill>
              <a:schemeClr val="accent1"/>
            </a:solidFill>
            <a:ln>
              <a:solidFill>
                <a:schemeClr val="tx1"/>
              </a:solidFill>
            </a:ln>
            <a:effectLst>
              <a:glow>
                <a:schemeClr val="accent1">
                  <a:alpha val="40000"/>
                </a:schemeClr>
              </a:glow>
              <a:outerShdw blurRad="50800" dist="50800" dir="5400000" sx="1000" sy="1000" algn="ctr" rotWithShape="0">
                <a:srgbClr val="000000">
                  <a:alpha val="43137"/>
                </a:srgbClr>
              </a:outerShdw>
            </a:effectLst>
          </c:spPr>
          <c:dPt>
            <c:idx val="6"/>
            <c:spPr>
              <a:solidFill>
                <a:schemeClr val="accent1"/>
              </a:solidFill>
              <a:ln>
                <a:solidFill>
                  <a:schemeClr val="tx1"/>
                </a:solidFill>
              </a:ln>
              <a:effectLst>
                <a:glow>
                  <a:schemeClr val="accent1">
                    <a:alpha val="40000"/>
                  </a:schemeClr>
                </a:glow>
                <a:outerShdw blurRad="50800" dist="50800" dir="5400000" sx="1000" sy="1000" algn="ctr" rotWithShape="0">
                  <a:srgbClr val="000000">
                    <a:alpha val="43137"/>
                  </a:srgbClr>
                </a:outerShdw>
              </a:effectLst>
            </c:spPr>
            <c:extLst xmlns:c16r2="http://schemas.microsoft.com/office/drawing/2015/06/chart">
              <c:ext xmlns:c16="http://schemas.microsoft.com/office/drawing/2014/chart" uri="{C3380CC4-5D6E-409C-BE32-E72D297353CC}">
                <c16:uniqueId val="{00000002-EB70-4C42-B9D8-7723F6421617}"/>
              </c:ext>
            </c:extLst>
          </c:dPt>
          <c:cat>
            <c:numRef>
              <c:f>Sheet1!$G$5:$G$14</c:f>
              <c:numCache>
                <c:formatCode>0.00</c:formatCode>
                <c:ptCount val="10"/>
                <c:pt idx="0">
                  <c:v>0.71523485240000151</c:v>
                </c:pt>
                <c:pt idx="1">
                  <c:v>0.76210405780000101</c:v>
                </c:pt>
                <c:pt idx="2">
                  <c:v>0.80897326320000063</c:v>
                </c:pt>
                <c:pt idx="3">
                  <c:v>0.85584246860000091</c:v>
                </c:pt>
                <c:pt idx="4">
                  <c:v>0.90271167399999985</c:v>
                </c:pt>
                <c:pt idx="5">
                  <c:v>0.9495808793999998</c:v>
                </c:pt>
                <c:pt idx="6">
                  <c:v>0.99645008479999875</c:v>
                </c:pt>
                <c:pt idx="7">
                  <c:v>1.0433192901999961</c:v>
                </c:pt>
                <c:pt idx="8">
                  <c:v>1.0901884955999996</c:v>
                </c:pt>
                <c:pt idx="9">
                  <c:v>1.1370577010000014</c:v>
                </c:pt>
              </c:numCache>
            </c:numRef>
          </c:cat>
          <c:val>
            <c:numRef>
              <c:f>Sheet1!$H$5:$H$14</c:f>
              <c:numCache>
                <c:formatCode>General</c:formatCode>
                <c:ptCount val="10"/>
                <c:pt idx="0">
                  <c:v>2</c:v>
                </c:pt>
                <c:pt idx="1">
                  <c:v>6</c:v>
                </c:pt>
                <c:pt idx="2">
                  <c:v>17</c:v>
                </c:pt>
                <c:pt idx="3">
                  <c:v>25</c:v>
                </c:pt>
                <c:pt idx="4">
                  <c:v>14</c:v>
                </c:pt>
                <c:pt idx="5">
                  <c:v>15</c:v>
                </c:pt>
                <c:pt idx="6">
                  <c:v>7</c:v>
                </c:pt>
                <c:pt idx="7">
                  <c:v>3</c:v>
                </c:pt>
                <c:pt idx="8">
                  <c:v>8</c:v>
                </c:pt>
                <c:pt idx="9">
                  <c:v>3</c:v>
                </c:pt>
              </c:numCache>
            </c:numRef>
          </c:val>
          <c:extLst xmlns:c16r2="http://schemas.microsoft.com/office/drawing/2015/06/chart">
            <c:ext xmlns:c16="http://schemas.microsoft.com/office/drawing/2014/chart" uri="{C3380CC4-5D6E-409C-BE32-E72D297353CC}">
              <c16:uniqueId val="{00000000-EB70-4C42-B9D8-7723F6421617}"/>
            </c:ext>
          </c:extLst>
        </c:ser>
        <c:gapWidth val="0"/>
        <c:overlap val="-38"/>
        <c:axId val="73444736"/>
        <c:axId val="73450624"/>
      </c:barChart>
      <c:catAx>
        <c:axId val="73444736"/>
        <c:scaling>
          <c:orientation val="minMax"/>
        </c:scaling>
        <c:axPos val="b"/>
        <c:numFmt formatCode="0.00"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ru-RU"/>
          </a:p>
        </c:txPr>
        <c:crossAx val="73450624"/>
        <c:crosses val="autoZero"/>
        <c:auto val="1"/>
        <c:lblAlgn val="ctr"/>
        <c:lblOffset val="100"/>
      </c:catAx>
      <c:valAx>
        <c:axId val="73450624"/>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lang="en-US" sz="900" b="0" i="0" u="none" strike="noStrike" kern="1200" baseline="0">
                <a:solidFill>
                  <a:schemeClr val="tx1">
                    <a:lumMod val="65000"/>
                    <a:lumOff val="35000"/>
                  </a:schemeClr>
                </a:solidFill>
                <a:latin typeface="+mn-lt"/>
                <a:ea typeface="+mn-ea"/>
                <a:cs typeface="+mn-cs"/>
              </a:defRPr>
            </a:pPr>
            <a:endParaRPr lang="ru-RU"/>
          </a:p>
        </c:txPr>
        <c:crossAx val="73444736"/>
        <c:crosses val="autoZero"/>
        <c:crossBetween val="between"/>
      </c:valAx>
      <c:spPr>
        <a:noFill/>
        <a:ln>
          <a:noFill/>
        </a:ln>
        <a:effectLst/>
      </c:spPr>
    </c:plotArea>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ru-RU"/>
  <c:chart>
    <c:plotArea>
      <c:layout>
        <c:manualLayout>
          <c:layoutTarget val="inner"/>
          <c:xMode val="edge"/>
          <c:yMode val="edge"/>
          <c:x val="0.11928466351431512"/>
          <c:y val="2.6807549791570216E-2"/>
          <c:w val="0.7593581678401059"/>
          <c:h val="0.83877045700169939"/>
        </c:manualLayout>
      </c:layout>
      <c:barChart>
        <c:barDir val="col"/>
        <c:grouping val="clustered"/>
        <c:ser>
          <c:idx val="0"/>
          <c:order val="0"/>
          <c:tx>
            <c:strRef>
              <c:f>Sheet1!$B$1</c:f>
              <c:strCache>
                <c:ptCount val="1"/>
                <c:pt idx="0">
                  <c:v>and</c:v>
                </c:pt>
              </c:strCache>
            </c:strRef>
          </c:tx>
          <c:cat>
            <c:strRef>
              <c:f>Sheet1!$A$2:$A$3</c:f>
              <c:strCache>
                <c:ptCount val="2"/>
                <c:pt idx="0">
                  <c:v>Georgian book</c:v>
                </c:pt>
                <c:pt idx="1">
                  <c:v>English book</c:v>
                </c:pt>
              </c:strCache>
            </c:strRef>
          </c:cat>
          <c:val>
            <c:numRef>
              <c:f>Sheet1!$B$2:$B$3</c:f>
              <c:numCache>
                <c:formatCode>General</c:formatCode>
                <c:ptCount val="2"/>
                <c:pt idx="0">
                  <c:v>5.8845488839987428E-2</c:v>
                </c:pt>
                <c:pt idx="1">
                  <c:v>3.0236664522222408E-2</c:v>
                </c:pt>
              </c:numCache>
            </c:numRef>
          </c:val>
        </c:ser>
        <c:ser>
          <c:idx val="1"/>
          <c:order val="1"/>
          <c:tx>
            <c:strRef>
              <c:f>Sheet1!$C$1</c:f>
              <c:strCache>
                <c:ptCount val="1"/>
                <c:pt idx="0">
                  <c:v>yes</c:v>
                </c:pt>
              </c:strCache>
            </c:strRef>
          </c:tx>
          <c:cat>
            <c:strRef>
              <c:f>Sheet1!$A$2:$A$3</c:f>
              <c:strCache>
                <c:ptCount val="2"/>
                <c:pt idx="0">
                  <c:v>Georgian book</c:v>
                </c:pt>
                <c:pt idx="1">
                  <c:v>English book</c:v>
                </c:pt>
              </c:strCache>
            </c:strRef>
          </c:cat>
          <c:val>
            <c:numRef>
              <c:f>Sheet1!$C$2:$C$3</c:f>
              <c:numCache>
                <c:formatCode>General</c:formatCode>
                <c:ptCount val="2"/>
                <c:pt idx="0">
                  <c:v>6.2684220868539989E-2</c:v>
                </c:pt>
                <c:pt idx="1">
                  <c:v>4.9960989364468921E-4</c:v>
                </c:pt>
              </c:numCache>
            </c:numRef>
          </c:val>
        </c:ser>
        <c:ser>
          <c:idx val="2"/>
          <c:order val="2"/>
          <c:tx>
            <c:strRef>
              <c:f>Sheet1!$D$1</c:f>
              <c:strCache>
                <c:ptCount val="1"/>
                <c:pt idx="0">
                  <c:v>no</c:v>
                </c:pt>
              </c:strCache>
            </c:strRef>
          </c:tx>
          <c:cat>
            <c:strRef>
              <c:f>Sheet1!$A$2:$A$3</c:f>
              <c:strCache>
                <c:ptCount val="2"/>
                <c:pt idx="0">
                  <c:v>Georgian book</c:v>
                </c:pt>
                <c:pt idx="1">
                  <c:v>English book</c:v>
                </c:pt>
              </c:strCache>
            </c:strRef>
          </c:cat>
          <c:val>
            <c:numRef>
              <c:f>Sheet1!$D$2:$D$3</c:f>
              <c:numCache>
                <c:formatCode>General</c:formatCode>
                <c:ptCount val="2"/>
                <c:pt idx="0">
                  <c:v>4.8137378182961325E-3</c:v>
                </c:pt>
                <c:pt idx="1">
                  <c:v>4.2569500526985814E-3</c:v>
                </c:pt>
              </c:numCache>
            </c:numRef>
          </c:val>
        </c:ser>
        <c:axId val="100910592"/>
        <c:axId val="100913152"/>
      </c:barChart>
      <c:catAx>
        <c:axId val="100910592"/>
        <c:scaling>
          <c:orientation val="minMax"/>
        </c:scaling>
        <c:axPos val="b"/>
        <c:tickLblPos val="nextTo"/>
        <c:txPr>
          <a:bodyPr/>
          <a:lstStyle/>
          <a:p>
            <a:pPr>
              <a:defRPr lang="ru-RU"/>
            </a:pPr>
            <a:endParaRPr lang="ru-RU"/>
          </a:p>
        </c:txPr>
        <c:crossAx val="100913152"/>
        <c:crosses val="autoZero"/>
        <c:auto val="1"/>
        <c:lblAlgn val="ctr"/>
        <c:lblOffset val="100"/>
      </c:catAx>
      <c:valAx>
        <c:axId val="100913152"/>
        <c:scaling>
          <c:orientation val="minMax"/>
        </c:scaling>
        <c:axPos val="l"/>
        <c:majorGridlines/>
        <c:numFmt formatCode="General" sourceLinked="1"/>
        <c:tickLblPos val="nextTo"/>
        <c:txPr>
          <a:bodyPr/>
          <a:lstStyle/>
          <a:p>
            <a:pPr>
              <a:defRPr lang="ru-RU"/>
            </a:pPr>
            <a:endParaRPr lang="ru-RU"/>
          </a:p>
        </c:txPr>
        <c:crossAx val="100910592"/>
        <c:crosses val="autoZero"/>
        <c:crossBetween val="between"/>
      </c:valAx>
    </c:plotArea>
    <c:legend>
      <c:legendPos val="r"/>
      <c:layout/>
      <c:txPr>
        <a:bodyPr/>
        <a:lstStyle/>
        <a:p>
          <a:pPr>
            <a:defRPr lang="ru-RU"/>
          </a:pPr>
          <a:endParaRPr lang="ru-RU"/>
        </a:p>
      </c:txPr>
    </c:legend>
    <c:plotVisOnly val="1"/>
  </c:chart>
  <c:txPr>
    <a:bodyPr/>
    <a:lstStyle/>
    <a:p>
      <a:pPr>
        <a:defRPr sz="1800"/>
      </a:pPr>
      <a:endParaRPr lang="ru-RU"/>
    </a:p>
  </c:txPr>
  <c:externalData r:id="rId1"/>
</c:chartSpace>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AB0872-307F-41B4-A6AB-5CBB2A5FA2D9}" type="datetimeFigureOut">
              <a:rPr lang="ru-RU" smtClean="0"/>
              <a:pPr/>
              <a:t>22.07.2016</a:t>
            </a:fld>
            <a:endParaRPr lang="ru-R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A7B61E-A6D7-4D4A-88BB-E39EB51522D8}"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ru-RU"/>
          </a:p>
        </p:txBody>
      </p:sp>
      <p:sp>
        <p:nvSpPr>
          <p:cNvPr id="4" name="Slide Number Placeholder 3"/>
          <p:cNvSpPr>
            <a:spLocks noGrp="1"/>
          </p:cNvSpPr>
          <p:nvPr>
            <p:ph type="sldNum" sz="quarter" idx="10"/>
          </p:nvPr>
        </p:nvSpPr>
        <p:spPr/>
        <p:txBody>
          <a:bodyPr/>
          <a:lstStyle/>
          <a:p>
            <a:fld id="{23A7B61E-A6D7-4D4A-88BB-E39EB51522D8}" type="slidenum">
              <a:rPr lang="ru-RU" smtClean="0"/>
              <a:pPr/>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D8BD707-D9CF-40AE-B4C6-C98DA3205C09}" type="datetimeFigureOut">
              <a:rPr lang="en-US" smtClean="0"/>
              <a:pPr/>
              <a:t>7/22/2016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7/22/2016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7/22/2016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7/22/2016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7/22/2016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7/22/2016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7/22/2016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7/22/2016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7/22/2016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7/22/2016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7/22/2016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8BD707-D9CF-40AE-B4C6-C98DA3205C09}" type="datetimeFigureOut">
              <a:rPr lang="en-US" smtClean="0"/>
              <a:pPr/>
              <a:t>7/22/2016</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38200"/>
            <a:ext cx="8494776" cy="2810806"/>
          </a:xfrm>
        </p:spPr>
        <p:txBody>
          <a:bodyPr>
            <a:normAutofit/>
          </a:bodyPr>
          <a:lstStyle/>
          <a:p>
            <a:r>
              <a:rPr lang="en-US" sz="4800" dirty="0" err="1" smtClean="0"/>
              <a:t>Zipf’s</a:t>
            </a:r>
            <a:r>
              <a:rPr lang="en-US" sz="4800" dirty="0" smtClean="0"/>
              <a:t> law</a:t>
            </a:r>
            <a:endParaRPr lang="ru-RU" sz="4800" dirty="0"/>
          </a:p>
        </p:txBody>
      </p:sp>
      <p:sp>
        <p:nvSpPr>
          <p:cNvPr id="5" name="TextBox 4"/>
          <p:cNvSpPr txBox="1"/>
          <p:nvPr/>
        </p:nvSpPr>
        <p:spPr>
          <a:xfrm>
            <a:off x="4419600" y="4495800"/>
            <a:ext cx="4561834" cy="1107996"/>
          </a:xfrm>
          <a:prstGeom prst="rect">
            <a:avLst/>
          </a:prstGeom>
          <a:noFill/>
        </p:spPr>
        <p:txBody>
          <a:bodyPr wrap="square" rtlCol="0">
            <a:spAutoFit/>
          </a:bodyPr>
          <a:lstStyle/>
          <a:p>
            <a:r>
              <a:rPr lang="en-US" sz="2400" dirty="0" smtClean="0"/>
              <a:t>Reporter: </a:t>
            </a:r>
            <a:r>
              <a:rPr lang="en-US" sz="2400" dirty="0" err="1" smtClean="0"/>
              <a:t>Mariam</a:t>
            </a:r>
            <a:r>
              <a:rPr lang="en-US" sz="2400" dirty="0" smtClean="0"/>
              <a:t> </a:t>
            </a:r>
            <a:r>
              <a:rPr lang="en-US" sz="2400" dirty="0" err="1" smtClean="0"/>
              <a:t>Lomtadze</a:t>
            </a:r>
            <a:endParaRPr lang="en-US" sz="2400" dirty="0" smtClean="0"/>
          </a:p>
          <a:p>
            <a:r>
              <a:rPr lang="en-US" sz="2400" dirty="0" err="1" smtClean="0"/>
              <a:t>Team:Georgia</a:t>
            </a:r>
            <a:endParaRPr lang="ru-RU" sz="2400" dirty="0" smtClean="0"/>
          </a:p>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33400" y="1371600"/>
          <a:ext cx="8183562" cy="418782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219200" y="533400"/>
            <a:ext cx="7391400" cy="1077218"/>
          </a:xfrm>
          <a:prstGeom prst="rect">
            <a:avLst/>
          </a:prstGeom>
          <a:noFill/>
        </p:spPr>
        <p:txBody>
          <a:bodyPr wrap="square" rtlCol="0">
            <a:spAutoFit/>
          </a:bodyPr>
          <a:lstStyle/>
          <a:p>
            <a:r>
              <a:rPr lang="en-US" sz="3200" dirty="0" smtClean="0"/>
              <a:t>Most frequently appearing words</a:t>
            </a:r>
          </a:p>
          <a:p>
            <a:r>
              <a:rPr lang="en-US" sz="3200" dirty="0" smtClean="0"/>
              <a:t>           in German books</a:t>
            </a:r>
            <a:endParaRPr lang="ru-RU"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33400" y="1295400"/>
          <a:ext cx="8001000" cy="4721225"/>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762000" y="457200"/>
            <a:ext cx="7543800" cy="707886"/>
          </a:xfrm>
          <a:prstGeom prst="rect">
            <a:avLst/>
          </a:prstGeom>
          <a:noFill/>
        </p:spPr>
        <p:txBody>
          <a:bodyPr wrap="square" rtlCol="0">
            <a:spAutoFit/>
          </a:bodyPr>
          <a:lstStyle/>
          <a:p>
            <a:pPr algn="ctr"/>
            <a:r>
              <a:rPr lang="en-US" sz="4000" dirty="0" smtClean="0"/>
              <a:t>Italian books</a:t>
            </a:r>
            <a:endParaRPr lang="ru-RU" sz="4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nvGraphicFramePr>
        <p:xfrm>
          <a:off x="457200" y="1371600"/>
          <a:ext cx="8229600" cy="47244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371600" y="609600"/>
            <a:ext cx="7239000" cy="1231106"/>
          </a:xfrm>
          <a:prstGeom prst="rect">
            <a:avLst/>
          </a:prstGeom>
          <a:noFill/>
        </p:spPr>
        <p:txBody>
          <a:bodyPr wrap="square" rtlCol="0">
            <a:spAutoFit/>
          </a:bodyPr>
          <a:lstStyle/>
          <a:p>
            <a:pPr algn="ctr"/>
            <a:r>
              <a:rPr lang="en-US" sz="2800" dirty="0" smtClean="0"/>
              <a:t>The most frequently appearing words</a:t>
            </a:r>
          </a:p>
          <a:p>
            <a:pPr algn="ctr"/>
            <a:r>
              <a:rPr lang="en-US" sz="2800" dirty="0" smtClean="0"/>
              <a:t>  in Italian books</a:t>
            </a:r>
            <a:endParaRPr lang="ru-RU" sz="2800" dirty="0" smtClean="0"/>
          </a:p>
          <a:p>
            <a:endParaRPr lang="ru-RU" dirty="0"/>
          </a:p>
        </p:txBody>
      </p:sp>
      <p:sp>
        <p:nvSpPr>
          <p:cNvPr id="9" name="TextBox 8"/>
          <p:cNvSpPr txBox="1"/>
          <p:nvPr/>
        </p:nvSpPr>
        <p:spPr>
          <a:xfrm>
            <a:off x="990600" y="5867400"/>
            <a:ext cx="6477000" cy="646331"/>
          </a:xfrm>
          <a:prstGeom prst="rect">
            <a:avLst/>
          </a:prstGeom>
          <a:noFill/>
        </p:spPr>
        <p:txBody>
          <a:bodyPr wrap="square" rtlCol="0">
            <a:spAutoFit/>
          </a:bodyPr>
          <a:lstStyle/>
          <a:p>
            <a:r>
              <a:rPr lang="en-US" dirty="0" smtClean="0"/>
              <a:t>“e”=“is”     </a:t>
            </a:r>
          </a:p>
          <a:p>
            <a:r>
              <a:rPr lang="en-US" dirty="0" smtClean="0"/>
              <a:t>“</a:t>
            </a:r>
            <a:r>
              <a:rPr lang="en-US" dirty="0" err="1" smtClean="0"/>
              <a:t>di</a:t>
            </a:r>
            <a:r>
              <a:rPr lang="en-US" dirty="0" smtClean="0"/>
              <a:t>”=“of”</a:t>
            </a: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33400" y="1676400"/>
          <a:ext cx="8183562" cy="418782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81000" y="609600"/>
            <a:ext cx="9483515" cy="1077218"/>
          </a:xfrm>
          <a:prstGeom prst="rect">
            <a:avLst/>
          </a:prstGeom>
          <a:noFill/>
        </p:spPr>
        <p:txBody>
          <a:bodyPr wrap="square" rtlCol="0">
            <a:spAutoFit/>
          </a:bodyPr>
          <a:lstStyle/>
          <a:p>
            <a:r>
              <a:rPr lang="en-US" sz="3200" dirty="0" smtClean="0"/>
              <a:t>The most frequently appearing words</a:t>
            </a:r>
          </a:p>
          <a:p>
            <a:r>
              <a:rPr lang="en-US" sz="3200" dirty="0" smtClean="0"/>
              <a:t>             in English books</a:t>
            </a:r>
            <a:endParaRPr lang="ru-RU"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33400" y="1447800"/>
          <a:ext cx="80772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609600" y="762000"/>
            <a:ext cx="7875936" cy="523220"/>
          </a:xfrm>
          <a:prstGeom prst="rect">
            <a:avLst/>
          </a:prstGeom>
          <a:noFill/>
        </p:spPr>
        <p:txBody>
          <a:bodyPr wrap="square" rtlCol="0">
            <a:spAutoFit/>
          </a:bodyPr>
          <a:lstStyle/>
          <a:p>
            <a:pPr algn="ctr"/>
            <a:r>
              <a:rPr lang="en-US" sz="2800" dirty="0" smtClean="0"/>
              <a:t>Distribution of slopes in English books</a:t>
            </a:r>
            <a:endParaRPr lang="en-US"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183880" cy="1051560"/>
          </a:xfrm>
        </p:spPr>
        <p:txBody>
          <a:bodyPr/>
          <a:lstStyle/>
          <a:p>
            <a:r>
              <a:rPr lang="en-US" dirty="0" smtClean="0"/>
              <a:t>                Conclusion </a:t>
            </a:r>
            <a:endParaRPr lang="ru-RU" dirty="0"/>
          </a:p>
        </p:txBody>
      </p:sp>
      <p:sp>
        <p:nvSpPr>
          <p:cNvPr id="3" name="Content Placeholder 2"/>
          <p:cNvSpPr>
            <a:spLocks noGrp="1"/>
          </p:cNvSpPr>
          <p:nvPr>
            <p:ph idx="1"/>
          </p:nvPr>
        </p:nvSpPr>
        <p:spPr>
          <a:xfrm>
            <a:off x="533400" y="1752600"/>
            <a:ext cx="8183880" cy="3276600"/>
          </a:xfrm>
        </p:spPr>
        <p:txBody>
          <a:bodyPr/>
          <a:lstStyle/>
          <a:p>
            <a:r>
              <a:rPr lang="en-US" dirty="0" smtClean="0"/>
              <a:t>The slope is different for </a:t>
            </a:r>
          </a:p>
          <a:p>
            <a:pPr lvl="1"/>
            <a:r>
              <a:rPr lang="en-US" dirty="0" smtClean="0"/>
              <a:t>Same author’s books</a:t>
            </a:r>
          </a:p>
          <a:p>
            <a:pPr lvl="1"/>
            <a:r>
              <a:rPr lang="en-US" dirty="0" smtClean="0"/>
              <a:t>Books of different authors in same language</a:t>
            </a:r>
          </a:p>
          <a:p>
            <a:pPr lvl="1"/>
            <a:r>
              <a:rPr lang="en-US" dirty="0" smtClean="0"/>
              <a:t>Books of different languages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183880" cy="1051560"/>
          </a:xfrm>
        </p:spPr>
        <p:txBody>
          <a:bodyPr/>
          <a:lstStyle/>
          <a:p>
            <a:r>
              <a:rPr lang="en-US" dirty="0" smtClean="0"/>
              <a:t>               References</a:t>
            </a:r>
            <a:endParaRPr lang="ru-RU" dirty="0"/>
          </a:p>
        </p:txBody>
      </p:sp>
      <p:sp>
        <p:nvSpPr>
          <p:cNvPr id="3" name="Content Placeholder 2"/>
          <p:cNvSpPr>
            <a:spLocks noGrp="1"/>
          </p:cNvSpPr>
          <p:nvPr>
            <p:ph idx="1"/>
          </p:nvPr>
        </p:nvSpPr>
        <p:spPr>
          <a:xfrm>
            <a:off x="685800" y="1752600"/>
            <a:ext cx="8183880" cy="4187952"/>
          </a:xfrm>
        </p:spPr>
        <p:txBody>
          <a:bodyPr/>
          <a:lstStyle/>
          <a:p>
            <a:endParaRPr lang="en-US" dirty="0" smtClean="0"/>
          </a:p>
          <a:p>
            <a:endParaRPr lang="en-US" dirty="0" smtClean="0"/>
          </a:p>
          <a:p>
            <a:pPr algn="ctr"/>
            <a:r>
              <a:rPr lang="en-US" dirty="0" smtClean="0"/>
              <a:t>Gutenberg.org</a:t>
            </a:r>
          </a:p>
          <a:p>
            <a:pPr algn="ctr"/>
            <a:r>
              <a:rPr lang="en-US" dirty="0" smtClean="0"/>
              <a:t>google.drive.com</a:t>
            </a:r>
          </a:p>
          <a:p>
            <a:pPr algn="ctr"/>
            <a:r>
              <a:rPr lang="en-US" dirty="0" err="1" smtClean="0"/>
              <a:t>Spyder</a:t>
            </a:r>
            <a:endParaRPr lang="en-US" dirty="0" smtClean="0"/>
          </a:p>
          <a:p>
            <a:pPr>
              <a:buNone/>
            </a:pPr>
            <a:endParaRPr lang="en-US" dirty="0" smtClean="0"/>
          </a:p>
          <a:p>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1219200"/>
            <a:ext cx="8183880" cy="1524000"/>
          </a:xfrm>
        </p:spPr>
        <p:txBody>
          <a:bodyPr/>
          <a:lstStyle/>
          <a:p>
            <a:r>
              <a:rPr lang="en-US" dirty="0" smtClean="0"/>
              <a:t>       Thanks for attention ^_^</a:t>
            </a:r>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502920" y="530352"/>
            <a:ext cx="8183880" cy="5718048"/>
          </a:xfrm>
        </p:spPr>
        <p:txBody>
          <a:bodyPr>
            <a:normAutofit fontScale="32500" lnSpcReduction="20000"/>
          </a:bodyPr>
          <a:lstStyle/>
          <a:p>
            <a:r>
              <a:rPr lang="en-US" dirty="0" smtClean="0"/>
              <a:t>import </a:t>
            </a:r>
            <a:r>
              <a:rPr lang="en-US" dirty="0" err="1" smtClean="0"/>
              <a:t>numpy</a:t>
            </a:r>
            <a:r>
              <a:rPr lang="en-US" dirty="0" smtClean="0"/>
              <a:t> as </a:t>
            </a:r>
            <a:r>
              <a:rPr lang="en-US" dirty="0" err="1" smtClean="0"/>
              <a:t>np</a:t>
            </a:r>
            <a:endParaRPr lang="en-US" dirty="0" smtClean="0"/>
          </a:p>
          <a:p>
            <a:r>
              <a:rPr lang="en-US" dirty="0" smtClean="0"/>
              <a:t>from </a:t>
            </a:r>
            <a:r>
              <a:rPr lang="en-US" dirty="0" err="1" smtClean="0"/>
              <a:t>scipy</a:t>
            </a:r>
            <a:r>
              <a:rPr lang="en-US" dirty="0" smtClean="0"/>
              <a:t> import stats</a:t>
            </a:r>
          </a:p>
          <a:p>
            <a:r>
              <a:rPr lang="en-US" dirty="0" smtClean="0"/>
              <a:t>f=open('C:/Users/</a:t>
            </a:r>
            <a:r>
              <a:rPr lang="ru-RU" dirty="0" smtClean="0"/>
              <a:t>мариами/</a:t>
            </a:r>
            <a:r>
              <a:rPr lang="en-US" dirty="0" smtClean="0"/>
              <a:t>Desktop/</a:t>
            </a:r>
            <a:r>
              <a:rPr lang="en-US" dirty="0" err="1" smtClean="0"/>
              <a:t>gertmanuli</a:t>
            </a:r>
            <a:r>
              <a:rPr lang="en-US" dirty="0" smtClean="0"/>
              <a:t>/20.txt','r',encoding='utf-8',errors='ignore')#input </a:t>
            </a:r>
            <a:r>
              <a:rPr lang="en-US" dirty="0" err="1" smtClean="0"/>
              <a:t>failis</a:t>
            </a:r>
            <a:r>
              <a:rPr lang="en-US" dirty="0" smtClean="0"/>
              <a:t> </a:t>
            </a:r>
            <a:r>
              <a:rPr lang="en-US" dirty="0" err="1" smtClean="0"/>
              <a:t>mdebareoba</a:t>
            </a:r>
            <a:endParaRPr lang="en-US" dirty="0" smtClean="0"/>
          </a:p>
          <a:p>
            <a:r>
              <a:rPr lang="en-US" dirty="0" err="1" smtClean="0"/>
              <a:t>dt</a:t>
            </a:r>
            <a:r>
              <a:rPr lang="en-US" dirty="0" smtClean="0"/>
              <a:t>=</a:t>
            </a:r>
            <a:r>
              <a:rPr lang="en-US" dirty="0" err="1" smtClean="0"/>
              <a:t>f.read</a:t>
            </a:r>
            <a:r>
              <a:rPr lang="en-US" dirty="0" smtClean="0"/>
              <a:t>()#.decode('utf-8')</a:t>
            </a:r>
          </a:p>
          <a:p>
            <a:r>
              <a:rPr lang="en-US" dirty="0" smtClean="0"/>
              <a:t>den=['</a:t>
            </a:r>
            <a:r>
              <a:rPr lang="en-US" dirty="0" err="1" smtClean="0"/>
              <a:t>a','b','c','d','e','f','g','h','i','j','k','l','m</a:t>
            </a:r>
            <a:r>
              <a:rPr lang="en-US" dirty="0" smtClean="0"/>
              <a:t>'</a:t>
            </a:r>
          </a:p>
          <a:p>
            <a:r>
              <a:rPr lang="en-US" dirty="0" smtClean="0"/>
              <a:t>    ,'</a:t>
            </a:r>
            <a:r>
              <a:rPr lang="en-US" dirty="0" err="1" smtClean="0"/>
              <a:t>n','o','p','q','r','s','t','u','v','w','x','y','z</a:t>
            </a:r>
            <a:r>
              <a:rPr lang="en-US" dirty="0" smtClean="0"/>
              <a:t>'</a:t>
            </a:r>
          </a:p>
          <a:p>
            <a:r>
              <a:rPr lang="en-US" dirty="0" smtClean="0"/>
              <a:t>    ,'A','B','C','D','E','F','G','H','I','J','K','L','M'</a:t>
            </a:r>
          </a:p>
          <a:p>
            <a:r>
              <a:rPr lang="en-US" dirty="0" smtClean="0"/>
              <a:t>    ,'N','O','P','Q','R','S','T','U','V','W','X','Y','Z','Ä','Ö','Ü',' </a:t>
            </a:r>
            <a:r>
              <a:rPr lang="en-US" dirty="0" smtClean="0"/>
              <a:t>',] </a:t>
            </a:r>
            <a:r>
              <a:rPr lang="en-US" dirty="0" smtClean="0"/>
              <a:t>#</a:t>
            </a:r>
            <a:r>
              <a:rPr lang="en-US" dirty="0" err="1" smtClean="0"/>
              <a:t>inglisuri</a:t>
            </a:r>
            <a:r>
              <a:rPr lang="en-US" dirty="0" smtClean="0"/>
              <a:t> </a:t>
            </a:r>
            <a:r>
              <a:rPr lang="en-US" dirty="0" err="1" smtClean="0"/>
              <a:t>simboloebi</a:t>
            </a:r>
            <a:endParaRPr lang="en-US" dirty="0" smtClean="0"/>
          </a:p>
          <a:p>
            <a:r>
              <a:rPr lang="en-US" dirty="0" err="1" smtClean="0"/>
              <a:t>dge</a:t>
            </a:r>
            <a:r>
              <a:rPr lang="en-US" dirty="0" smtClean="0"/>
              <a:t>=['</a:t>
            </a:r>
            <a:r>
              <a:rPr lang="ka-GE" dirty="0" smtClean="0"/>
              <a:t>ა', 'ბ', 'გ', 'დ', 'ე', 'ვ', 'ზ', 'თ', 'ი', 'კ', 'ლ',</a:t>
            </a:r>
          </a:p>
          <a:p>
            <a:r>
              <a:rPr lang="ka-GE" dirty="0" smtClean="0"/>
              <a:t>     'მ', 'ნ', 'ო', 'პ', 'ჟ', 'რ', 'ს', 'ტ', 'უ', 'ფ', 'ქ',</a:t>
            </a:r>
          </a:p>
          <a:p>
            <a:r>
              <a:rPr lang="ka-GE" dirty="0" smtClean="0"/>
              <a:t>     'ღ', 'ყ', 'შ', 'ჩ', 'ც', 'ძ', 'წ', 'ჭ', 'ხ', 'ჯ', 'ჰ', ' '] #</a:t>
            </a:r>
            <a:r>
              <a:rPr lang="en-US" dirty="0" err="1" smtClean="0"/>
              <a:t>qartuli</a:t>
            </a:r>
            <a:r>
              <a:rPr lang="en-US" dirty="0" smtClean="0"/>
              <a:t> </a:t>
            </a:r>
            <a:r>
              <a:rPr lang="en-US" dirty="0" err="1" smtClean="0"/>
              <a:t>simboloebi</a:t>
            </a:r>
            <a:endParaRPr lang="en-US" dirty="0" smtClean="0"/>
          </a:p>
          <a:p>
            <a:r>
              <a:rPr lang="en-US" dirty="0" smtClean="0"/>
              <a:t>dot=[]# </a:t>
            </a:r>
            <a:r>
              <a:rPr lang="en-US" dirty="0" err="1" smtClean="0"/>
              <a:t>sxva</a:t>
            </a:r>
            <a:r>
              <a:rPr lang="en-US" dirty="0" smtClean="0"/>
              <a:t> </a:t>
            </a:r>
            <a:r>
              <a:rPr lang="en-US" dirty="0" err="1" smtClean="0"/>
              <a:t>enis</a:t>
            </a:r>
            <a:r>
              <a:rPr lang="en-US" dirty="0" smtClean="0"/>
              <a:t> </a:t>
            </a:r>
            <a:r>
              <a:rPr lang="en-US" dirty="0" err="1" smtClean="0"/>
              <a:t>simboloebi</a:t>
            </a:r>
            <a:endParaRPr lang="en-US" dirty="0" smtClean="0"/>
          </a:p>
          <a:p>
            <a:r>
              <a:rPr lang="en-US" dirty="0" err="1" smtClean="0"/>
              <a:t>nw</a:t>
            </a:r>
            <a:r>
              <a:rPr lang="en-US" dirty="0" smtClean="0"/>
              <a:t>='' #</a:t>
            </a:r>
            <a:r>
              <a:rPr lang="en-US" dirty="0" err="1" smtClean="0"/>
              <a:t>axali</a:t>
            </a:r>
            <a:r>
              <a:rPr lang="en-US" dirty="0" smtClean="0"/>
              <a:t> </a:t>
            </a:r>
            <a:r>
              <a:rPr lang="en-US" dirty="0" err="1" smtClean="0"/>
              <a:t>carieli</a:t>
            </a:r>
            <a:r>
              <a:rPr lang="en-US" dirty="0" smtClean="0"/>
              <a:t> </a:t>
            </a:r>
            <a:r>
              <a:rPr lang="en-US" dirty="0" err="1" smtClean="0"/>
              <a:t>stringi</a:t>
            </a:r>
            <a:endParaRPr lang="en-US" dirty="0" smtClean="0"/>
          </a:p>
          <a:p>
            <a:r>
              <a:rPr lang="en-US" dirty="0" smtClean="0"/>
              <a:t>for ob in </a:t>
            </a:r>
            <a:r>
              <a:rPr lang="en-US" dirty="0" err="1" smtClean="0"/>
              <a:t>dt</a:t>
            </a:r>
            <a:r>
              <a:rPr lang="en-US" dirty="0" smtClean="0"/>
              <a:t>: #</a:t>
            </a:r>
            <a:r>
              <a:rPr lang="en-US" dirty="0" err="1" smtClean="0"/>
              <a:t>bitebis</a:t>
            </a:r>
            <a:r>
              <a:rPr lang="en-US" dirty="0" smtClean="0"/>
              <a:t> </a:t>
            </a:r>
            <a:r>
              <a:rPr lang="en-US" dirty="0" err="1" smtClean="0"/>
              <a:t>wakitxva</a:t>
            </a:r>
            <a:r>
              <a:rPr lang="en-US" dirty="0" smtClean="0"/>
              <a:t> </a:t>
            </a:r>
            <a:r>
              <a:rPr lang="en-US" dirty="0" err="1" smtClean="0"/>
              <a:t>failSi</a:t>
            </a:r>
            <a:endParaRPr lang="en-US" dirty="0" smtClean="0"/>
          </a:p>
          <a:p>
            <a:r>
              <a:rPr lang="en-US" dirty="0" smtClean="0"/>
              <a:t>    #x=</a:t>
            </a:r>
            <a:r>
              <a:rPr lang="en-US" dirty="0" err="1" smtClean="0"/>
              <a:t>chr</a:t>
            </a:r>
            <a:r>
              <a:rPr lang="en-US" dirty="0" smtClean="0"/>
              <a:t>(ob) #</a:t>
            </a:r>
            <a:r>
              <a:rPr lang="en-US" dirty="0" err="1" smtClean="0"/>
              <a:t>bitis</a:t>
            </a:r>
            <a:r>
              <a:rPr lang="en-US" dirty="0" smtClean="0"/>
              <a:t> </a:t>
            </a:r>
            <a:r>
              <a:rPr lang="en-US" dirty="0" err="1" smtClean="0"/>
              <a:t>simbolod</a:t>
            </a:r>
            <a:r>
              <a:rPr lang="en-US" dirty="0" smtClean="0"/>
              <a:t> </a:t>
            </a:r>
            <a:r>
              <a:rPr lang="en-US" dirty="0" err="1" smtClean="0"/>
              <a:t>gadaqceca</a:t>
            </a:r>
            <a:endParaRPr lang="en-US" dirty="0" smtClean="0"/>
          </a:p>
          <a:p>
            <a:r>
              <a:rPr lang="en-US" dirty="0" smtClean="0"/>
              <a:t>    if ob in den: #</a:t>
            </a:r>
            <a:r>
              <a:rPr lang="en-US" dirty="0" err="1" smtClean="0"/>
              <a:t>tu</a:t>
            </a:r>
            <a:r>
              <a:rPr lang="en-US" dirty="0" smtClean="0"/>
              <a:t> </a:t>
            </a:r>
            <a:r>
              <a:rPr lang="en-US" dirty="0" err="1" smtClean="0"/>
              <a:t>es</a:t>
            </a:r>
            <a:r>
              <a:rPr lang="en-US" dirty="0" smtClean="0"/>
              <a:t> </a:t>
            </a:r>
            <a:r>
              <a:rPr lang="en-US" dirty="0" err="1" smtClean="0"/>
              <a:t>simbolo</a:t>
            </a:r>
            <a:r>
              <a:rPr lang="en-US" dirty="0" smtClean="0"/>
              <a:t> </a:t>
            </a:r>
            <a:r>
              <a:rPr lang="en-US" dirty="0" err="1" smtClean="0"/>
              <a:t>simboloebis</a:t>
            </a:r>
            <a:r>
              <a:rPr lang="en-US" dirty="0" smtClean="0"/>
              <a:t> </a:t>
            </a:r>
            <a:r>
              <a:rPr lang="en-US" dirty="0" err="1" smtClean="0"/>
              <a:t>siashi</a:t>
            </a:r>
            <a:r>
              <a:rPr lang="en-US" dirty="0" smtClean="0"/>
              <a:t> </a:t>
            </a:r>
            <a:r>
              <a:rPr lang="en-US" dirty="0" err="1" smtClean="0"/>
              <a:t>shedis</a:t>
            </a:r>
            <a:r>
              <a:rPr lang="en-US" dirty="0" smtClean="0"/>
              <a:t> </a:t>
            </a:r>
            <a:r>
              <a:rPr lang="en-US" dirty="0" err="1" smtClean="0"/>
              <a:t>daemateba</a:t>
            </a:r>
            <a:r>
              <a:rPr lang="en-US" dirty="0" smtClean="0"/>
              <a:t> </a:t>
            </a:r>
            <a:r>
              <a:rPr lang="en-US" dirty="0" err="1" smtClean="0"/>
              <a:t>axal</a:t>
            </a:r>
            <a:r>
              <a:rPr lang="en-US" dirty="0" smtClean="0"/>
              <a:t> strings</a:t>
            </a:r>
          </a:p>
          <a:p>
            <a:r>
              <a:rPr lang="en-US" dirty="0" smtClean="0"/>
              <a:t>        </a:t>
            </a:r>
            <a:r>
              <a:rPr lang="en-US" dirty="0" err="1" smtClean="0"/>
              <a:t>nw</a:t>
            </a:r>
            <a:r>
              <a:rPr lang="en-US" dirty="0" smtClean="0"/>
              <a:t>+=ob</a:t>
            </a:r>
          </a:p>
          <a:p>
            <a:r>
              <a:rPr lang="en-US" dirty="0" err="1" smtClean="0"/>
              <a:t>dn</a:t>
            </a:r>
            <a:r>
              <a:rPr lang="en-US" dirty="0" smtClean="0"/>
              <a:t>=</a:t>
            </a:r>
            <a:r>
              <a:rPr lang="en-US" dirty="0" err="1" smtClean="0"/>
              <a:t>nw.lower</a:t>
            </a:r>
            <a:r>
              <a:rPr lang="en-US" dirty="0" smtClean="0"/>
              <a:t>().split() #</a:t>
            </a:r>
            <a:r>
              <a:rPr lang="en-US" dirty="0" err="1" smtClean="0"/>
              <a:t>asoebis</a:t>
            </a:r>
            <a:r>
              <a:rPr lang="en-US" dirty="0" smtClean="0"/>
              <a:t> </a:t>
            </a:r>
            <a:r>
              <a:rPr lang="en-US" dirty="0" err="1" smtClean="0"/>
              <a:t>dapataraveba</a:t>
            </a:r>
            <a:r>
              <a:rPr lang="en-US" dirty="0" smtClean="0"/>
              <a:t> </a:t>
            </a:r>
            <a:r>
              <a:rPr lang="en-US" dirty="0" err="1" smtClean="0"/>
              <a:t>da</a:t>
            </a:r>
            <a:r>
              <a:rPr lang="en-US" dirty="0" smtClean="0"/>
              <a:t> </a:t>
            </a:r>
            <a:r>
              <a:rPr lang="en-US" dirty="0" err="1" smtClean="0"/>
              <a:t>sityvebis</a:t>
            </a:r>
            <a:r>
              <a:rPr lang="en-US" dirty="0" smtClean="0"/>
              <a:t> </a:t>
            </a:r>
            <a:r>
              <a:rPr lang="en-US" dirty="0" err="1" smtClean="0"/>
              <a:t>gamoyofa</a:t>
            </a:r>
            <a:r>
              <a:rPr lang="en-US" dirty="0" smtClean="0"/>
              <a:t> </a:t>
            </a:r>
            <a:r>
              <a:rPr lang="en-US" dirty="0" err="1" smtClean="0"/>
              <a:t>speisebit</a:t>
            </a:r>
            <a:endParaRPr lang="en-US" dirty="0" smtClean="0"/>
          </a:p>
          <a:p>
            <a:r>
              <a:rPr lang="en-US" dirty="0" err="1" smtClean="0"/>
              <a:t>dic</a:t>
            </a:r>
            <a:r>
              <a:rPr lang="en-US" dirty="0" smtClean="0"/>
              <a:t>={} #</a:t>
            </a:r>
            <a:r>
              <a:rPr lang="en-US" dirty="0" err="1" smtClean="0"/>
              <a:t>dictionaris</a:t>
            </a:r>
            <a:r>
              <a:rPr lang="en-US" dirty="0" smtClean="0"/>
              <a:t> </a:t>
            </a:r>
            <a:r>
              <a:rPr lang="en-US" dirty="0" err="1" smtClean="0"/>
              <a:t>sheqmna</a:t>
            </a:r>
            <a:endParaRPr lang="en-US" dirty="0" smtClean="0"/>
          </a:p>
          <a:p>
            <a:r>
              <a:rPr lang="en-US" dirty="0" smtClean="0"/>
              <a:t>for ob in </a:t>
            </a:r>
            <a:r>
              <a:rPr lang="en-US" dirty="0" err="1" smtClean="0"/>
              <a:t>dn</a:t>
            </a:r>
            <a:r>
              <a:rPr lang="en-US" dirty="0" smtClean="0"/>
              <a:t>: #</a:t>
            </a:r>
            <a:r>
              <a:rPr lang="en-US" dirty="0" err="1" smtClean="0"/>
              <a:t>raodenobebis</a:t>
            </a:r>
            <a:r>
              <a:rPr lang="en-US" dirty="0" smtClean="0"/>
              <a:t> </a:t>
            </a:r>
            <a:r>
              <a:rPr lang="en-US" dirty="0" err="1" smtClean="0"/>
              <a:t>datvla</a:t>
            </a:r>
            <a:endParaRPr lang="en-US" dirty="0" smtClean="0"/>
          </a:p>
          <a:p>
            <a:r>
              <a:rPr lang="en-US" dirty="0" smtClean="0"/>
              <a:t>    if ob in </a:t>
            </a:r>
            <a:r>
              <a:rPr lang="en-US" dirty="0" err="1" smtClean="0"/>
              <a:t>dic</a:t>
            </a:r>
            <a:r>
              <a:rPr lang="en-US" dirty="0" smtClean="0"/>
              <a:t>: #</a:t>
            </a:r>
            <a:r>
              <a:rPr lang="en-US" dirty="0" err="1" smtClean="0"/>
              <a:t>tu</a:t>
            </a:r>
            <a:r>
              <a:rPr lang="en-US" dirty="0" smtClean="0"/>
              <a:t> </a:t>
            </a:r>
            <a:r>
              <a:rPr lang="en-US" dirty="0" err="1" smtClean="0"/>
              <a:t>sityva</a:t>
            </a:r>
            <a:r>
              <a:rPr lang="en-US" dirty="0" smtClean="0"/>
              <a:t> </a:t>
            </a:r>
            <a:r>
              <a:rPr lang="en-US" dirty="0" err="1" smtClean="0"/>
              <a:t>dictionarishia</a:t>
            </a:r>
            <a:r>
              <a:rPr lang="en-US" dirty="0" smtClean="0"/>
              <a:t> </a:t>
            </a:r>
            <a:r>
              <a:rPr lang="en-US" dirty="0" err="1" smtClean="0"/>
              <a:t>daemateba</a:t>
            </a:r>
            <a:r>
              <a:rPr lang="en-US" dirty="0" smtClean="0"/>
              <a:t> </a:t>
            </a:r>
            <a:r>
              <a:rPr lang="en-US" dirty="0" err="1" smtClean="0"/>
              <a:t>erti</a:t>
            </a:r>
            <a:endParaRPr lang="en-US" dirty="0" smtClean="0"/>
          </a:p>
          <a:p>
            <a:r>
              <a:rPr lang="en-US" dirty="0" smtClean="0"/>
              <a:t>        </a:t>
            </a:r>
            <a:r>
              <a:rPr lang="en-US" dirty="0" err="1" smtClean="0"/>
              <a:t>dic</a:t>
            </a:r>
            <a:r>
              <a:rPr lang="en-US" dirty="0" smtClean="0"/>
              <a:t>[ob]+=1</a:t>
            </a:r>
          </a:p>
          <a:p>
            <a:r>
              <a:rPr lang="en-US" dirty="0" smtClean="0"/>
              <a:t>    else: #</a:t>
            </a:r>
            <a:r>
              <a:rPr lang="en-US" dirty="0" err="1" smtClean="0"/>
              <a:t>tu</a:t>
            </a:r>
            <a:r>
              <a:rPr lang="en-US" dirty="0" smtClean="0"/>
              <a:t> </a:t>
            </a:r>
            <a:r>
              <a:rPr lang="en-US" dirty="0" err="1" smtClean="0"/>
              <a:t>araa</a:t>
            </a:r>
            <a:r>
              <a:rPr lang="en-US" dirty="0" smtClean="0"/>
              <a:t> </a:t>
            </a:r>
            <a:r>
              <a:rPr lang="en-US" dirty="0" err="1" smtClean="0"/>
              <a:t>mashin</a:t>
            </a:r>
            <a:r>
              <a:rPr lang="en-US" dirty="0" smtClean="0"/>
              <a:t> </a:t>
            </a:r>
            <a:r>
              <a:rPr lang="en-US" dirty="0" err="1" smtClean="0"/>
              <a:t>sheiqmneba</a:t>
            </a:r>
            <a:r>
              <a:rPr lang="en-US" dirty="0" smtClean="0"/>
              <a:t> </a:t>
            </a:r>
            <a:r>
              <a:rPr lang="en-US" dirty="0" err="1" smtClean="0"/>
              <a:t>da</a:t>
            </a:r>
            <a:r>
              <a:rPr lang="en-US" dirty="0" smtClean="0"/>
              <a:t> </a:t>
            </a:r>
            <a:r>
              <a:rPr lang="en-US" dirty="0" err="1" smtClean="0"/>
              <a:t>gaxdeba</a:t>
            </a:r>
            <a:r>
              <a:rPr lang="en-US" dirty="0" smtClean="0"/>
              <a:t> 1</a:t>
            </a:r>
          </a:p>
          <a:p>
            <a:r>
              <a:rPr lang="en-US" dirty="0" smtClean="0"/>
              <a:t>        </a:t>
            </a:r>
            <a:r>
              <a:rPr lang="en-US" dirty="0" err="1" smtClean="0"/>
              <a:t>dic</a:t>
            </a:r>
            <a:r>
              <a:rPr lang="en-US" dirty="0" smtClean="0"/>
              <a:t>[ob]=1</a:t>
            </a:r>
          </a:p>
          <a:p>
            <a:r>
              <a:rPr lang="en-US" dirty="0" err="1" smtClean="0"/>
              <a:t>dta</a:t>
            </a:r>
            <a:r>
              <a:rPr lang="en-US" dirty="0" smtClean="0"/>
              <a:t>=sorted(</a:t>
            </a:r>
            <a:r>
              <a:rPr lang="en-US" dirty="0" err="1" smtClean="0"/>
              <a:t>dic.items</a:t>
            </a:r>
            <a:r>
              <a:rPr lang="en-US" dirty="0" smtClean="0"/>
              <a:t>(),key=lambda x: x[1],reverse=True) #</a:t>
            </a:r>
            <a:r>
              <a:rPr lang="en-US" dirty="0" err="1" smtClean="0"/>
              <a:t>zrdis</a:t>
            </a:r>
            <a:r>
              <a:rPr lang="en-US" dirty="0" smtClean="0"/>
              <a:t> </a:t>
            </a:r>
            <a:r>
              <a:rPr lang="en-US" dirty="0" err="1" smtClean="0"/>
              <a:t>mixedvi</a:t>
            </a:r>
            <a:r>
              <a:rPr lang="en-US" dirty="0" smtClean="0"/>
              <a:t> </a:t>
            </a:r>
            <a:r>
              <a:rPr lang="en-US" dirty="0" err="1" smtClean="0"/>
              <a:t>dalageba</a:t>
            </a:r>
            <a:endParaRPr lang="en-US" dirty="0" smtClean="0"/>
          </a:p>
          <a:p>
            <a:r>
              <a:rPr lang="en-US" dirty="0" smtClean="0"/>
              <a:t>a=sorted(</a:t>
            </a:r>
            <a:r>
              <a:rPr lang="en-US" dirty="0" err="1" smtClean="0"/>
              <a:t>dic.values</a:t>
            </a:r>
            <a:r>
              <a:rPr lang="en-US" dirty="0" smtClean="0"/>
              <a:t>(),reverse=True) #</a:t>
            </a:r>
            <a:r>
              <a:rPr lang="en-US" dirty="0" err="1" smtClean="0"/>
              <a:t>mxolod</a:t>
            </a:r>
            <a:r>
              <a:rPr lang="en-US" dirty="0" smtClean="0"/>
              <a:t> </a:t>
            </a:r>
            <a:r>
              <a:rPr lang="en-US" dirty="0" err="1" smtClean="0"/>
              <a:t>mnishnelobebis</a:t>
            </a:r>
            <a:r>
              <a:rPr lang="en-US" dirty="0" smtClean="0"/>
              <a:t> </a:t>
            </a:r>
            <a:r>
              <a:rPr lang="en-US" dirty="0" err="1" smtClean="0"/>
              <a:t>sia</a:t>
            </a:r>
            <a:endParaRPr lang="en-US" dirty="0" smtClean="0"/>
          </a:p>
          <a:p>
            <a:r>
              <a:rPr lang="en-US" dirty="0" smtClean="0"/>
              <a:t>x=</a:t>
            </a:r>
            <a:r>
              <a:rPr lang="en-US" dirty="0" err="1" smtClean="0"/>
              <a:t>np.arange</a:t>
            </a:r>
            <a:r>
              <a:rPr lang="en-US" dirty="0" smtClean="0"/>
              <a:t>(1,len(a)+1) # </a:t>
            </a:r>
            <a:r>
              <a:rPr lang="en-US" dirty="0" err="1" smtClean="0"/>
              <a:t>rankebis</a:t>
            </a:r>
            <a:r>
              <a:rPr lang="en-US" dirty="0" smtClean="0"/>
              <a:t> </a:t>
            </a:r>
            <a:r>
              <a:rPr lang="en-US" dirty="0" err="1" smtClean="0"/>
              <a:t>sia</a:t>
            </a:r>
            <a:endParaRPr lang="en-US" dirty="0" smtClean="0"/>
          </a:p>
          <a:p>
            <a:r>
              <a:rPr lang="en-US" dirty="0" smtClean="0"/>
              <a:t>y=</a:t>
            </a:r>
            <a:r>
              <a:rPr lang="en-US" dirty="0" err="1" smtClean="0"/>
              <a:t>np.array</a:t>
            </a:r>
            <a:r>
              <a:rPr lang="en-US" dirty="0" smtClean="0"/>
              <a:t>(a) #</a:t>
            </a:r>
            <a:r>
              <a:rPr lang="en-US" dirty="0" err="1" smtClean="0"/>
              <a:t>raodenobebis</a:t>
            </a:r>
            <a:r>
              <a:rPr lang="en-US" dirty="0" smtClean="0"/>
              <a:t> </a:t>
            </a:r>
            <a:r>
              <a:rPr lang="en-US" dirty="0" err="1" smtClean="0"/>
              <a:t>sia</a:t>
            </a:r>
            <a:endParaRPr lang="en-US" dirty="0" smtClean="0"/>
          </a:p>
          <a:p>
            <a:r>
              <a:rPr lang="en-US" dirty="0" err="1" smtClean="0"/>
              <a:t>x,y</a:t>
            </a:r>
            <a:r>
              <a:rPr lang="en-US" dirty="0" smtClean="0"/>
              <a:t>=np.log(x),np.log(y) #</a:t>
            </a:r>
            <a:r>
              <a:rPr lang="en-US" dirty="0" err="1" smtClean="0"/>
              <a:t>galogaritmeba</a:t>
            </a:r>
            <a:endParaRPr lang="en-US" dirty="0" smtClean="0"/>
          </a:p>
          <a:p>
            <a:r>
              <a:rPr lang="en-US" dirty="0" smtClean="0"/>
              <a:t>f1=open('C:/Users/</a:t>
            </a:r>
            <a:r>
              <a:rPr lang="ru-RU" dirty="0" smtClean="0"/>
              <a:t>мариами/</a:t>
            </a:r>
            <a:r>
              <a:rPr lang="en-US" dirty="0" smtClean="0"/>
              <a:t>Desktop/</a:t>
            </a:r>
            <a:r>
              <a:rPr lang="en-US" dirty="0" err="1" smtClean="0"/>
              <a:t>gertmanuli</a:t>
            </a:r>
            <a:r>
              <a:rPr lang="en-US" dirty="0" smtClean="0"/>
              <a:t>/wew3.txt','w') #output </a:t>
            </a:r>
            <a:r>
              <a:rPr lang="en-US" dirty="0" err="1" smtClean="0"/>
              <a:t>failis</a:t>
            </a:r>
            <a:r>
              <a:rPr lang="en-US" dirty="0" smtClean="0"/>
              <a:t> </a:t>
            </a:r>
            <a:r>
              <a:rPr lang="en-US" dirty="0" err="1" smtClean="0"/>
              <a:t>mdebareoba</a:t>
            </a:r>
            <a:endParaRPr lang="en-US" dirty="0" smtClean="0"/>
          </a:p>
          <a:p>
            <a:r>
              <a:rPr lang="en-US" dirty="0" smtClean="0"/>
              <a:t>for </a:t>
            </a:r>
            <a:r>
              <a:rPr lang="en-US" dirty="0" err="1" smtClean="0"/>
              <a:t>i</a:t>
            </a:r>
            <a:r>
              <a:rPr lang="en-US" dirty="0" smtClean="0"/>
              <a:t> in range(</a:t>
            </a:r>
            <a:r>
              <a:rPr lang="en-US" dirty="0" err="1" smtClean="0"/>
              <a:t>len</a:t>
            </a:r>
            <a:r>
              <a:rPr lang="en-US" dirty="0" smtClean="0"/>
              <a:t>(a)): #</a:t>
            </a:r>
            <a:r>
              <a:rPr lang="en-US" dirty="0" err="1" smtClean="0"/>
              <a:t>monacemebis</a:t>
            </a:r>
            <a:r>
              <a:rPr lang="en-US" dirty="0" smtClean="0"/>
              <a:t> text </a:t>
            </a:r>
            <a:r>
              <a:rPr lang="en-US" dirty="0" err="1" smtClean="0"/>
              <a:t>failshi</a:t>
            </a:r>
            <a:r>
              <a:rPr lang="en-US" dirty="0" smtClean="0"/>
              <a:t> </a:t>
            </a:r>
            <a:r>
              <a:rPr lang="en-US" dirty="0" err="1" smtClean="0"/>
              <a:t>chawera</a:t>
            </a:r>
            <a:endParaRPr lang="en-US" dirty="0" smtClean="0"/>
          </a:p>
          <a:p>
            <a:r>
              <a:rPr lang="en-US" dirty="0" smtClean="0"/>
              <a:t>    </a:t>
            </a:r>
            <a:r>
              <a:rPr lang="en-US" dirty="0" err="1" smtClean="0"/>
              <a:t>st</a:t>
            </a:r>
            <a:r>
              <a:rPr lang="en-US" dirty="0" smtClean="0"/>
              <a:t>=</a:t>
            </a:r>
            <a:r>
              <a:rPr lang="en-US" dirty="0" err="1" smtClean="0"/>
              <a:t>str</a:t>
            </a:r>
            <a:r>
              <a:rPr lang="en-US" dirty="0" smtClean="0"/>
              <a:t>(x[</a:t>
            </a:r>
            <a:r>
              <a:rPr lang="en-US" dirty="0" err="1" smtClean="0"/>
              <a:t>i</a:t>
            </a:r>
            <a:r>
              <a:rPr lang="en-US" dirty="0" smtClean="0"/>
              <a:t>])+','+</a:t>
            </a:r>
            <a:r>
              <a:rPr lang="en-US" dirty="0" err="1" smtClean="0"/>
              <a:t>str</a:t>
            </a:r>
            <a:r>
              <a:rPr lang="en-US" dirty="0" smtClean="0"/>
              <a:t>(y[</a:t>
            </a:r>
            <a:r>
              <a:rPr lang="en-US" dirty="0" err="1" smtClean="0"/>
              <a:t>i</a:t>
            </a:r>
            <a:r>
              <a:rPr lang="en-US" dirty="0" smtClean="0"/>
              <a:t>])+'\n'</a:t>
            </a:r>
          </a:p>
          <a:p>
            <a:r>
              <a:rPr lang="en-US" dirty="0" smtClean="0"/>
              <a:t>    f1.write(</a:t>
            </a:r>
            <a:r>
              <a:rPr lang="en-US" dirty="0" err="1" smtClean="0"/>
              <a:t>st</a:t>
            </a:r>
            <a:r>
              <a:rPr lang="en-US" dirty="0" smtClean="0"/>
              <a:t>)</a:t>
            </a:r>
          </a:p>
          <a:p>
            <a:r>
              <a:rPr lang="en-US" dirty="0" smtClean="0"/>
              <a:t>f1.close()</a:t>
            </a:r>
          </a:p>
          <a:p>
            <a:r>
              <a:rPr lang="en-US" dirty="0" smtClean="0"/>
              <a:t>slop=</a:t>
            </a:r>
            <a:r>
              <a:rPr lang="en-US" dirty="0" err="1" smtClean="0"/>
              <a:t>stats.linregress</a:t>
            </a:r>
            <a:r>
              <a:rPr lang="en-US" dirty="0" smtClean="0"/>
              <a:t>(</a:t>
            </a:r>
            <a:r>
              <a:rPr lang="en-US" dirty="0" err="1" smtClean="0"/>
              <a:t>x,y</a:t>
            </a:r>
            <a:r>
              <a:rPr lang="en-US" dirty="0" smtClean="0"/>
              <a:t>)[0] #</a:t>
            </a:r>
            <a:r>
              <a:rPr lang="en-US" dirty="0" err="1" smtClean="0"/>
              <a:t>daxrilobis</a:t>
            </a:r>
            <a:r>
              <a:rPr lang="en-US" dirty="0" smtClean="0"/>
              <a:t> </a:t>
            </a:r>
            <a:r>
              <a:rPr lang="en-US" dirty="0" err="1" smtClean="0"/>
              <a:t>gamotvla</a:t>
            </a:r>
            <a:endParaRPr lang="en-US" dirty="0" smtClean="0"/>
          </a:p>
          <a:p>
            <a:pPr>
              <a:buNone/>
            </a:pPr>
            <a:r>
              <a:rPr lang="en-US" dirty="0" smtClean="0"/>
              <a:t>print(slop)</a:t>
            </a:r>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762000" y="1447800"/>
          <a:ext cx="7650162" cy="51816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0" y="457200"/>
            <a:ext cx="9144000" cy="1323439"/>
          </a:xfrm>
          <a:prstGeom prst="rect">
            <a:avLst/>
          </a:prstGeom>
          <a:noFill/>
        </p:spPr>
        <p:txBody>
          <a:bodyPr wrap="square" rtlCol="0">
            <a:spAutoFit/>
          </a:bodyPr>
          <a:lstStyle/>
          <a:p>
            <a:pPr algn="ctr"/>
            <a:r>
              <a:rPr lang="en-US" sz="4000" dirty="0" smtClean="0"/>
              <a:t>Fraction of word amount in different languages </a:t>
            </a:r>
            <a:endParaRPr lang="en-US" sz="4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lstStyle/>
          <a:p>
            <a:r>
              <a:rPr lang="en-US" dirty="0" smtClean="0"/>
              <a:t>                   Problem</a:t>
            </a:r>
            <a:endParaRPr lang="ru-RU" dirty="0"/>
          </a:p>
        </p:txBody>
      </p:sp>
      <p:sp>
        <p:nvSpPr>
          <p:cNvPr id="3" name="Content Placeholder 2"/>
          <p:cNvSpPr>
            <a:spLocks noGrp="1"/>
          </p:cNvSpPr>
          <p:nvPr>
            <p:ph idx="1"/>
          </p:nvPr>
        </p:nvSpPr>
        <p:spPr>
          <a:xfrm>
            <a:off x="533400" y="1828800"/>
            <a:ext cx="8183880" cy="4187952"/>
          </a:xfrm>
        </p:spPr>
        <p:txBody>
          <a:bodyPr>
            <a:normAutofit lnSpcReduction="10000"/>
          </a:bodyPr>
          <a:lstStyle/>
          <a:p>
            <a:pPr>
              <a:buNone/>
            </a:pPr>
            <a:r>
              <a:rPr lang="en-US" dirty="0" smtClean="0"/>
              <a:t>    Human language is described by unusual distributions. Take your favorite book and count how many times the most frequently appearing word (rank one) appears; The second most frequent word (rank two) appears, etc. Investigate and explain the dependence of the word count on its rank in the frequency table. Would it be same for another book in the same or different language?  </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8183880" cy="838200"/>
          </a:xfrm>
        </p:spPr>
        <p:txBody>
          <a:bodyPr/>
          <a:lstStyle/>
          <a:p>
            <a:r>
              <a:rPr lang="en-US" dirty="0" smtClean="0"/>
              <a:t>                    Plan </a:t>
            </a:r>
            <a:endParaRPr lang="ru-RU" dirty="0"/>
          </a:p>
        </p:txBody>
      </p:sp>
      <p:sp>
        <p:nvSpPr>
          <p:cNvPr id="3" name="Content Placeholder 2"/>
          <p:cNvSpPr>
            <a:spLocks noGrp="1"/>
          </p:cNvSpPr>
          <p:nvPr>
            <p:ph idx="1"/>
          </p:nvPr>
        </p:nvSpPr>
        <p:spPr>
          <a:xfrm>
            <a:off x="685800" y="1905000"/>
            <a:ext cx="8183880" cy="4187952"/>
          </a:xfrm>
        </p:spPr>
        <p:txBody>
          <a:bodyPr/>
          <a:lstStyle/>
          <a:p>
            <a:r>
              <a:rPr lang="en-US" dirty="0" err="1" smtClean="0"/>
              <a:t>Zipf’s</a:t>
            </a:r>
            <a:r>
              <a:rPr lang="en-US" dirty="0" smtClean="0"/>
              <a:t> law</a:t>
            </a:r>
          </a:p>
          <a:p>
            <a:r>
              <a:rPr lang="en-US" dirty="0" smtClean="0"/>
              <a:t>Data analysis</a:t>
            </a:r>
          </a:p>
          <a:p>
            <a:r>
              <a:rPr lang="en-US" dirty="0" smtClean="0"/>
              <a:t>Comparison different books</a:t>
            </a:r>
          </a:p>
          <a:p>
            <a:r>
              <a:rPr lang="en-US" dirty="0" smtClean="0"/>
              <a:t>Conclusion </a:t>
            </a: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183880" cy="1051560"/>
          </a:xfrm>
        </p:spPr>
        <p:txBody>
          <a:bodyPr/>
          <a:lstStyle/>
          <a:p>
            <a:pPr algn="ctr"/>
            <a:r>
              <a:rPr lang="en-US" dirty="0" err="1" smtClean="0"/>
              <a:t>Zipf’s</a:t>
            </a:r>
            <a:r>
              <a:rPr lang="en-US" dirty="0" smtClean="0"/>
              <a:t> Law</a:t>
            </a:r>
            <a:endParaRPr lang="ru-RU" dirty="0"/>
          </a:p>
        </p:txBody>
      </p:sp>
      <p:sp>
        <p:nvSpPr>
          <p:cNvPr id="3" name="Content Placeholder 2"/>
          <p:cNvSpPr>
            <a:spLocks noGrp="1"/>
          </p:cNvSpPr>
          <p:nvPr>
            <p:ph idx="1"/>
          </p:nvPr>
        </p:nvSpPr>
        <p:spPr>
          <a:xfrm>
            <a:off x="457200" y="1752600"/>
            <a:ext cx="8183880" cy="4187952"/>
          </a:xfrm>
        </p:spPr>
        <p:txBody>
          <a:bodyPr/>
          <a:lstStyle/>
          <a:p>
            <a:pPr>
              <a:buNone/>
            </a:pPr>
            <a:r>
              <a:rPr lang="en-US" dirty="0" smtClean="0"/>
              <a:t>                       </a:t>
            </a:r>
            <a:endParaRPr lang="en-US" sz="3600" dirty="0" smtClean="0">
              <a:latin typeface="Calibri"/>
              <a:cs typeface="Calibri"/>
            </a:endParaRPr>
          </a:p>
          <a:p>
            <a:pPr>
              <a:buNone/>
            </a:pPr>
            <a:r>
              <a:rPr lang="en-US" sz="3600" dirty="0" smtClean="0">
                <a:latin typeface="Calibri"/>
                <a:cs typeface="Calibri"/>
              </a:rPr>
              <a:t>    </a:t>
            </a:r>
            <a:endParaRPr lang="ru-RU" sz="2400" dirty="0"/>
          </a:p>
        </p:txBody>
      </p:sp>
      <p:graphicFrame>
        <p:nvGraphicFramePr>
          <p:cNvPr id="4" name="Object 3"/>
          <p:cNvGraphicFramePr>
            <a:graphicFrameLocks noChangeAspect="1"/>
          </p:cNvGraphicFramePr>
          <p:nvPr/>
        </p:nvGraphicFramePr>
        <p:xfrm>
          <a:off x="2438400" y="4191000"/>
          <a:ext cx="4376271" cy="641350"/>
        </p:xfrm>
        <a:graphic>
          <a:graphicData uri="http://schemas.openxmlformats.org/presentationml/2006/ole">
            <p:oleObj spid="_x0000_s1026" name="Equation" r:id="rId3" imgW="1473120" imgH="215640" progId="Equation.3">
              <p:embed/>
            </p:oleObj>
          </a:graphicData>
        </a:graphic>
      </p:graphicFrame>
      <p:graphicFrame>
        <p:nvGraphicFramePr>
          <p:cNvPr id="5" name="Object 4"/>
          <p:cNvGraphicFramePr>
            <a:graphicFrameLocks noChangeAspect="1"/>
          </p:cNvGraphicFramePr>
          <p:nvPr/>
        </p:nvGraphicFramePr>
        <p:xfrm>
          <a:off x="3429000" y="1676400"/>
          <a:ext cx="1946787" cy="1371600"/>
        </p:xfrm>
        <a:graphic>
          <a:graphicData uri="http://schemas.openxmlformats.org/presentationml/2006/ole">
            <p:oleObj spid="_x0000_s1027" name="Equation" r:id="rId4" imgW="558720" imgH="393480" progId="Equation.3">
              <p:embed/>
            </p:oleObj>
          </a:graphicData>
        </a:graphic>
      </p:graphicFrame>
      <p:sp>
        <p:nvSpPr>
          <p:cNvPr id="6" name="Down Arrow 5"/>
          <p:cNvSpPr/>
          <p:nvPr/>
        </p:nvSpPr>
        <p:spPr>
          <a:xfrm>
            <a:off x="4191000" y="3124200"/>
            <a:ext cx="685800"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500"/>
                                        <p:tgtEl>
                                          <p:spTgt spid="6"/>
                                        </p:tgtEl>
                                      </p:cBhvr>
                                    </p:animEffect>
                                  </p:childTnLst>
                                </p:cTn>
                              </p:par>
                              <p:par>
                                <p:cTn id="13" presetID="22" presetClass="entr" presetSubtype="1"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up)">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8183880" cy="1051560"/>
          </a:xfrm>
        </p:spPr>
        <p:txBody>
          <a:bodyPr/>
          <a:lstStyle/>
          <a:p>
            <a:r>
              <a:rPr lang="en-US" dirty="0" smtClean="0"/>
              <a:t>           My favorite books</a:t>
            </a:r>
            <a:endParaRPr lang="ru-RU" dirty="0"/>
          </a:p>
        </p:txBody>
      </p:sp>
      <p:sp>
        <p:nvSpPr>
          <p:cNvPr id="3" name="Content Placeholder 2"/>
          <p:cNvSpPr>
            <a:spLocks noGrp="1"/>
          </p:cNvSpPr>
          <p:nvPr>
            <p:ph idx="1"/>
          </p:nvPr>
        </p:nvSpPr>
        <p:spPr>
          <a:xfrm>
            <a:off x="609600" y="1981200"/>
            <a:ext cx="8183880" cy="4187952"/>
          </a:xfrm>
        </p:spPr>
        <p:txBody>
          <a:bodyPr/>
          <a:lstStyle/>
          <a:p>
            <a:pPr marL="514350" indent="-514350">
              <a:buFont typeface="+mj-lt"/>
              <a:buAutoNum type="arabicPeriod"/>
            </a:pPr>
            <a:r>
              <a:rPr lang="en-US" dirty="0" smtClean="0"/>
              <a:t>A Song of Ice and Fire</a:t>
            </a:r>
          </a:p>
          <a:p>
            <a:pPr marL="514350" indent="-514350">
              <a:buFont typeface="+mj-lt"/>
              <a:buAutoNum type="arabicPeriod"/>
            </a:pPr>
            <a:r>
              <a:rPr lang="en-US" dirty="0" smtClean="0"/>
              <a:t>Harry potter</a:t>
            </a:r>
          </a:p>
          <a:p>
            <a:pPr marL="514350" indent="-514350">
              <a:buFont typeface="+mj-lt"/>
              <a:buAutoNum type="arabicPeriod"/>
            </a:pPr>
            <a:r>
              <a:rPr lang="en-US" dirty="0" smtClean="0"/>
              <a:t>The Dark Tower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3"/>
          <a:srcRect/>
          <a:stretch>
            <a:fillRect/>
          </a:stretch>
        </p:blipFill>
        <p:spPr bwMode="auto">
          <a:xfrm>
            <a:off x="1295400" y="381000"/>
            <a:ext cx="7518094" cy="5562599"/>
          </a:xfrm>
          <a:prstGeom prst="rect">
            <a:avLst/>
          </a:prstGeom>
          <a:noFill/>
          <a:ln w="9525">
            <a:noFill/>
            <a:miter lim="800000"/>
            <a:headEnd/>
            <a:tailEnd/>
          </a:ln>
          <a:effectLst/>
        </p:spPr>
      </p:pic>
      <p:sp>
        <p:nvSpPr>
          <p:cNvPr id="4" name="TextBox 3"/>
          <p:cNvSpPr txBox="1"/>
          <p:nvPr/>
        </p:nvSpPr>
        <p:spPr>
          <a:xfrm>
            <a:off x="7543800" y="5486400"/>
            <a:ext cx="1066800" cy="461665"/>
          </a:xfrm>
          <a:prstGeom prst="rect">
            <a:avLst/>
          </a:prstGeom>
          <a:noFill/>
        </p:spPr>
        <p:txBody>
          <a:bodyPr wrap="square" rtlCol="0">
            <a:spAutoFit/>
          </a:bodyPr>
          <a:lstStyle/>
          <a:p>
            <a:r>
              <a:rPr lang="en-US" sz="2400" dirty="0" smtClean="0"/>
              <a:t>Log R</a:t>
            </a:r>
            <a:endParaRPr lang="ru-RU" sz="2400" dirty="0"/>
          </a:p>
        </p:txBody>
      </p:sp>
      <p:graphicFrame>
        <p:nvGraphicFramePr>
          <p:cNvPr id="5" name="Object 4"/>
          <p:cNvGraphicFramePr>
            <a:graphicFrameLocks noChangeAspect="1"/>
          </p:cNvGraphicFramePr>
          <p:nvPr/>
        </p:nvGraphicFramePr>
        <p:xfrm>
          <a:off x="914400" y="990600"/>
          <a:ext cx="304800" cy="528263"/>
        </p:xfrm>
        <a:graphic>
          <a:graphicData uri="http://schemas.openxmlformats.org/presentationml/2006/ole">
            <p:oleObj spid="_x0000_s23554" name="Equation" r:id="rId4" imgW="190440" imgH="215640" progId="Equation.3">
              <p:embed/>
            </p:oleObj>
          </a:graphicData>
        </a:graphic>
      </p:graphicFrame>
      <p:sp>
        <p:nvSpPr>
          <p:cNvPr id="6" name="TextBox 5"/>
          <p:cNvSpPr txBox="1"/>
          <p:nvPr/>
        </p:nvSpPr>
        <p:spPr>
          <a:xfrm>
            <a:off x="304800" y="990600"/>
            <a:ext cx="754591" cy="461665"/>
          </a:xfrm>
          <a:prstGeom prst="rect">
            <a:avLst/>
          </a:prstGeom>
          <a:noFill/>
        </p:spPr>
        <p:txBody>
          <a:bodyPr wrap="square" rtlCol="0">
            <a:spAutoFit/>
          </a:bodyPr>
          <a:lstStyle/>
          <a:p>
            <a:r>
              <a:rPr lang="en-US" sz="2400" dirty="0" smtClean="0"/>
              <a:t>Log</a:t>
            </a:r>
            <a:r>
              <a:rPr lang="en-US" dirty="0" smtClean="0"/>
              <a:t> </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609600" y="1828800"/>
          <a:ext cx="8183562" cy="418782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457200" y="533400"/>
            <a:ext cx="8382000" cy="1446550"/>
          </a:xfrm>
          <a:prstGeom prst="rect">
            <a:avLst/>
          </a:prstGeom>
          <a:noFill/>
        </p:spPr>
        <p:txBody>
          <a:bodyPr wrap="square" rtlCol="0">
            <a:spAutoFit/>
          </a:bodyPr>
          <a:lstStyle/>
          <a:p>
            <a:pPr algn="ctr"/>
            <a:r>
              <a:rPr lang="en-US" sz="4400" dirty="0" smtClean="0"/>
              <a:t>Book series of different authors</a:t>
            </a:r>
            <a:endParaRPr lang="en-US" sz="4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066800"/>
          <a:ext cx="8229600" cy="50292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828800" y="457200"/>
            <a:ext cx="5837432" cy="646331"/>
          </a:xfrm>
          <a:prstGeom prst="rect">
            <a:avLst/>
          </a:prstGeom>
          <a:noFill/>
        </p:spPr>
        <p:txBody>
          <a:bodyPr wrap="none" rtlCol="0">
            <a:spAutoFit/>
          </a:bodyPr>
          <a:lstStyle/>
          <a:p>
            <a:r>
              <a:rPr lang="en-US" sz="3600" dirty="0" smtClean="0"/>
              <a:t>Georgian author’s books</a:t>
            </a:r>
            <a:endParaRPr lang="ru-RU" sz="3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609600" y="457200"/>
          <a:ext cx="8183562" cy="5337175"/>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895600" y="381000"/>
            <a:ext cx="3200400" cy="584775"/>
          </a:xfrm>
          <a:prstGeom prst="rect">
            <a:avLst/>
          </a:prstGeom>
          <a:noFill/>
        </p:spPr>
        <p:txBody>
          <a:bodyPr wrap="square" rtlCol="0">
            <a:spAutoFit/>
          </a:bodyPr>
          <a:lstStyle/>
          <a:p>
            <a:r>
              <a:rPr lang="en-US" sz="3200" dirty="0" smtClean="0"/>
              <a:t>German books</a:t>
            </a:r>
            <a:endParaRPr lang="en-US" sz="3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1323</TotalTime>
  <Words>627</Words>
  <Application>Microsoft Office PowerPoint</Application>
  <PresentationFormat>On-screen Show (4:3)</PresentationFormat>
  <Paragraphs>82</Paragraphs>
  <Slides>19</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Aspect</vt:lpstr>
      <vt:lpstr>Equation</vt:lpstr>
      <vt:lpstr>Zipf’s law</vt:lpstr>
      <vt:lpstr>                   Problem</vt:lpstr>
      <vt:lpstr>                    Plan </vt:lpstr>
      <vt:lpstr>Zipf’s Law</vt:lpstr>
      <vt:lpstr>           My favorite books</vt:lpstr>
      <vt:lpstr>Slide 6</vt:lpstr>
      <vt:lpstr>Slide 7</vt:lpstr>
      <vt:lpstr>Slide 8</vt:lpstr>
      <vt:lpstr>Slide 9</vt:lpstr>
      <vt:lpstr>Slide 10</vt:lpstr>
      <vt:lpstr>Slide 11</vt:lpstr>
      <vt:lpstr>Slide 12</vt:lpstr>
      <vt:lpstr>Slide 13</vt:lpstr>
      <vt:lpstr>Slide 14</vt:lpstr>
      <vt:lpstr>                Conclusion </vt:lpstr>
      <vt:lpstr>               References</vt:lpstr>
      <vt:lpstr>       Thanks for attention ^_^</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Zipf’s law</dc:title>
  <dc:creator>Mariam Lomtadze</dc:creator>
  <cp:lastModifiedBy>Mariam Lomtadze</cp:lastModifiedBy>
  <cp:revision>62</cp:revision>
  <dcterms:created xsi:type="dcterms:W3CDTF">2006-08-16T00:00:00Z</dcterms:created>
  <dcterms:modified xsi:type="dcterms:W3CDTF">2016-07-22T02:56:34Z</dcterms:modified>
</cp:coreProperties>
</file>