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68" r:id="rId2"/>
    <p:sldId id="269" r:id="rId3"/>
    <p:sldId id="270" r:id="rId4"/>
    <p:sldId id="282" r:id="rId5"/>
    <p:sldId id="283" r:id="rId6"/>
    <p:sldId id="292" r:id="rId7"/>
    <p:sldId id="293" r:id="rId8"/>
    <p:sldId id="257" r:id="rId9"/>
    <p:sldId id="287" r:id="rId10"/>
    <p:sldId id="286" r:id="rId11"/>
    <p:sldId id="288" r:id="rId12"/>
    <p:sldId id="290" r:id="rId13"/>
    <p:sldId id="289" r:id="rId14"/>
    <p:sldId id="291" r:id="rId15"/>
    <p:sldId id="294" r:id="rId16"/>
    <p:sldId id="295" r:id="rId17"/>
    <p:sldId id="276" r:id="rId18"/>
    <p:sldId id="296" r:id="rId19"/>
    <p:sldId id="297" r:id="rId20"/>
    <p:sldId id="298" r:id="rId21"/>
    <p:sldId id="299" r:id="rId22"/>
    <p:sldId id="277" r:id="rId23"/>
    <p:sldId id="279" r:id="rId24"/>
    <p:sldId id="280" r:id="rId25"/>
    <p:sldId id="284" r:id="rId26"/>
    <p:sldId id="300" r:id="rId27"/>
    <p:sldId id="266"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50" autoAdjust="0"/>
    <p:restoredTop sz="81795" autoAdjust="0"/>
  </p:normalViewPr>
  <p:slideViewPr>
    <p:cSldViewPr>
      <p:cViewPr>
        <p:scale>
          <a:sx n="64" d="100"/>
          <a:sy n="64" d="100"/>
        </p:scale>
        <p:origin x="-1686" y="-33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896316-C9F1-4B8A-A0BA-932FB6CE1795}" type="datetimeFigureOut">
              <a:rPr lang="ru-RU" smtClean="0"/>
              <a:pPr/>
              <a:t>22.07.2016</a:t>
            </a:fld>
            <a:endParaRPr lang="ru-R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162FD7-E218-4388-9343-E2E60E8B5DAF}" type="slidenum">
              <a:rPr lang="ru-RU" smtClean="0"/>
              <a:pPr/>
              <a:t>‹#›</a:t>
            </a:fld>
            <a:endParaRPr lang="ru-RU"/>
          </a:p>
        </p:txBody>
      </p:sp>
    </p:spTree>
    <p:extLst>
      <p:ext uri="{BB962C8B-B14F-4D97-AF65-F5344CB8AC3E}">
        <p14:creationId xmlns:p14="http://schemas.microsoft.com/office/powerpoint/2010/main" val="49506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i="0" dirty="0"/>
          </a:p>
        </p:txBody>
      </p:sp>
      <p:sp>
        <p:nvSpPr>
          <p:cNvPr id="4" name="Slide Number Placeholder 3"/>
          <p:cNvSpPr>
            <a:spLocks noGrp="1"/>
          </p:cNvSpPr>
          <p:nvPr>
            <p:ph type="sldNum" sz="quarter" idx="10"/>
          </p:nvPr>
        </p:nvSpPr>
        <p:spPr/>
        <p:txBody>
          <a:bodyPr/>
          <a:lstStyle/>
          <a:p>
            <a:fld id="{3A162FD7-E218-4388-9343-E2E60E8B5DAF}" type="slidenum">
              <a:rPr lang="ru-RU" smtClean="0"/>
              <a:pPr/>
              <a:t>4</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3A162FD7-E218-4388-9343-E2E60E8B5DAF}" type="slidenum">
              <a:rPr lang="ru-RU" smtClean="0"/>
              <a:pPr/>
              <a:t>17</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162FD7-E218-4388-9343-E2E60E8B5DAF}" type="slidenum">
              <a:rPr lang="ru-RU" smtClean="0"/>
              <a:pPr/>
              <a:t>21</a:t>
            </a:fld>
            <a:endParaRPr lang="ru-RU"/>
          </a:p>
        </p:txBody>
      </p:sp>
    </p:spTree>
    <p:extLst>
      <p:ext uri="{BB962C8B-B14F-4D97-AF65-F5344CB8AC3E}">
        <p14:creationId xmlns:p14="http://schemas.microsoft.com/office/powerpoint/2010/main" val="3365739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3A162FD7-E218-4388-9343-E2E60E8B5DAF}" type="slidenum">
              <a:rPr lang="ru-RU" smtClean="0"/>
              <a:pPr/>
              <a:t>5</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A162FD7-E218-4388-9343-E2E60E8B5DAF}" type="slidenum">
              <a:rPr lang="ru-RU" smtClean="0"/>
              <a:pPr/>
              <a:t>6</a:t>
            </a:fld>
            <a:endParaRPr lang="ru-RU"/>
          </a:p>
        </p:txBody>
      </p:sp>
    </p:spTree>
    <p:extLst>
      <p:ext uri="{BB962C8B-B14F-4D97-AF65-F5344CB8AC3E}">
        <p14:creationId xmlns:p14="http://schemas.microsoft.com/office/powerpoint/2010/main" val="2229255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162FD7-E218-4388-9343-E2E60E8B5DAF}" type="slidenum">
              <a:rPr lang="ru-RU" smtClean="0"/>
              <a:pPr/>
              <a:t>7</a:t>
            </a:fld>
            <a:endParaRPr lang="ru-RU"/>
          </a:p>
        </p:txBody>
      </p:sp>
    </p:spTree>
    <p:extLst>
      <p:ext uri="{BB962C8B-B14F-4D97-AF65-F5344CB8AC3E}">
        <p14:creationId xmlns:p14="http://schemas.microsoft.com/office/powerpoint/2010/main" val="3705729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3A162FD7-E218-4388-9343-E2E60E8B5DAF}" type="slidenum">
              <a:rPr lang="ru-RU" smtClean="0"/>
              <a:pPr/>
              <a:t>8</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162FD7-E218-4388-9343-E2E60E8B5DAF}" type="slidenum">
              <a:rPr lang="ru-RU" smtClean="0"/>
              <a:pPr/>
              <a:t>9</a:t>
            </a:fld>
            <a:endParaRPr lang="ru-RU"/>
          </a:p>
        </p:txBody>
      </p:sp>
    </p:spTree>
    <p:extLst>
      <p:ext uri="{BB962C8B-B14F-4D97-AF65-F5344CB8AC3E}">
        <p14:creationId xmlns:p14="http://schemas.microsoft.com/office/powerpoint/2010/main" val="1574155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162FD7-E218-4388-9343-E2E60E8B5DAF}" type="slidenum">
              <a:rPr lang="ru-RU" smtClean="0"/>
              <a:pPr/>
              <a:t>10</a:t>
            </a:fld>
            <a:endParaRPr lang="ru-RU"/>
          </a:p>
        </p:txBody>
      </p:sp>
    </p:spTree>
    <p:extLst>
      <p:ext uri="{BB962C8B-B14F-4D97-AF65-F5344CB8AC3E}">
        <p14:creationId xmlns:p14="http://schemas.microsoft.com/office/powerpoint/2010/main" val="3959083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3A162FD7-E218-4388-9343-E2E60E8B5DAF}" type="slidenum">
              <a:rPr lang="ru-RU" smtClean="0"/>
              <a:pPr/>
              <a:t>11</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3A162FD7-E218-4388-9343-E2E60E8B5DAF}" type="slidenum">
              <a:rPr lang="ru-RU" smtClean="0"/>
              <a:pPr/>
              <a:t>12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62B80D89-FA95-4FDC-B626-BBAD8662811D}" type="datetimeFigureOut">
              <a:rPr lang="en-US" smtClean="0"/>
              <a:pPr/>
              <a:t>7/22/2016</a:t>
            </a:fld>
            <a:endParaRPr lang="en-US"/>
          </a:p>
        </p:txBody>
      </p:sp>
      <p:sp>
        <p:nvSpPr>
          <p:cNvPr id="8" name="Slide Number Placeholder 7"/>
          <p:cNvSpPr>
            <a:spLocks noGrp="1"/>
          </p:cNvSpPr>
          <p:nvPr>
            <p:ph type="sldNum" sz="quarter" idx="11"/>
          </p:nvPr>
        </p:nvSpPr>
        <p:spPr/>
        <p:txBody>
          <a:bodyPr/>
          <a:lstStyle/>
          <a:p>
            <a:fld id="{56C174EA-8484-41B5-A13A-DDD4A0F4AB34}"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B80D89-FA95-4FDC-B626-BBAD8662811D}" type="datetimeFigureOut">
              <a:rPr lang="en-US" smtClean="0"/>
              <a:pPr/>
              <a:t>7/22/2016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C174EA-8484-41B5-A13A-DDD4A0F4AB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B80D89-FA95-4FDC-B626-BBAD8662811D}" type="datetimeFigureOut">
              <a:rPr lang="en-US" smtClean="0"/>
              <a:pPr/>
              <a:t>7/22/2016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C174EA-8484-41B5-A13A-DDD4A0F4AB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62B80D89-FA95-4FDC-B626-BBAD8662811D}" type="datetimeFigureOut">
              <a:rPr lang="en-US" smtClean="0"/>
              <a:pPr/>
              <a:t>7/22/2016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C174EA-8484-41B5-A13A-DDD4A0F4AB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B80D89-FA95-4FDC-B626-BBAD8662811D}" type="datetimeFigureOut">
              <a:rPr lang="en-US" smtClean="0"/>
              <a:pPr/>
              <a:t>7/22/2016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C174EA-8484-41B5-A13A-DDD4A0F4AB34}"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2B80D89-FA95-4FDC-B626-BBAD8662811D}" type="datetimeFigureOut">
              <a:rPr lang="en-US" smtClean="0"/>
              <a:pPr/>
              <a:t>7/22/2016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C174EA-8484-41B5-A13A-DDD4A0F4AB34}"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2B80D89-FA95-4FDC-B626-BBAD8662811D}" type="datetimeFigureOut">
              <a:rPr lang="en-US" smtClean="0"/>
              <a:pPr/>
              <a:t>7/22/2016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C174EA-8484-41B5-A13A-DDD4A0F4AB34}"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2B80D89-FA95-4FDC-B626-BBAD8662811D}" type="datetimeFigureOut">
              <a:rPr lang="en-US" smtClean="0"/>
              <a:pPr/>
              <a:t>7/22/2016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C174EA-8484-41B5-A13A-DDD4A0F4AB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B80D89-FA95-4FDC-B626-BBAD8662811D}" type="datetimeFigureOut">
              <a:rPr lang="en-US" smtClean="0"/>
              <a:pPr/>
              <a:t>7/22/2016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C174EA-8484-41B5-A13A-DDD4A0F4AB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B80D89-FA95-4FDC-B626-BBAD8662811D}" type="datetimeFigureOut">
              <a:rPr lang="en-US" smtClean="0"/>
              <a:pPr/>
              <a:t>7/22/2016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C174EA-8484-41B5-A13A-DDD4A0F4AB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B80D89-FA95-4FDC-B626-BBAD8662811D}" type="datetimeFigureOut">
              <a:rPr lang="en-US" smtClean="0"/>
              <a:pPr/>
              <a:t>7/22/2016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C174EA-8484-41B5-A13A-DDD4A0F4AB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2B80D89-FA95-4FDC-B626-BBAD8662811D}" type="datetimeFigureOut">
              <a:rPr lang="en-US" smtClean="0"/>
              <a:pPr/>
              <a:t>7/22/2016</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56C174EA-8484-41B5-A13A-DDD4A0F4AB34}" type="slidenum">
              <a:rPr lang="en-US" smtClean="0"/>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PH" TargetMode="External"/><Relationship Id="rId2" Type="http://schemas.openxmlformats.org/officeDocument/2006/relationships/hyperlink" Target="https://en.wikipedia.org/wiki/Anthocyanin" TargetMode="External"/><Relationship Id="rId1" Type="http://schemas.openxmlformats.org/officeDocument/2006/relationships/slideLayout" Target="../slideLayouts/slideLayout2.xml"/><Relationship Id="rId4" Type="http://schemas.openxmlformats.org/officeDocument/2006/relationships/hyperlink" Target="http://chemwiki.ucdavis.edu/Exemplars_and_Case_Studies/Case_Studies/Acid_and_Base_Indicators/PH_Indicator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785786" y="1714488"/>
            <a:ext cx="7772400" cy="2052622"/>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Natural </a:t>
            </a:r>
            <a:r>
              <a:rPr lang="en-US"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p</a:t>
            </a:r>
            <a:r>
              <a:rPr lang="en-US" sz="6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H Indicator</a:t>
            </a:r>
            <a:endParaRPr lang="en-US"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Subtitle 2"/>
          <p:cNvSpPr>
            <a:spLocks noGrp="1"/>
          </p:cNvSpPr>
          <p:nvPr>
            <p:ph type="subTitle" idx="1"/>
          </p:nvPr>
        </p:nvSpPr>
        <p:spPr>
          <a:xfrm>
            <a:off x="3886200" y="5181600"/>
            <a:ext cx="6400800" cy="1219200"/>
          </a:xfrm>
        </p:spPr>
        <p:txBody>
          <a:bodyPr/>
          <a:lstStyle/>
          <a:p>
            <a:pPr algn="l"/>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Reporter: </a:t>
            </a:r>
            <a:r>
              <a:rPr lang="en-U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Gvantsa</a:t>
            </a: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Margvelashvili</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l"/>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Team: Georgia</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74882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096144"/>
          </a:xfrm>
        </p:spPr>
        <p:txBody>
          <a:bodyPr/>
          <a:lstStyle/>
          <a:p>
            <a:r>
              <a:rPr lang="en-US" sz="4400" dirty="0" smtClean="0"/>
              <a:t>Red Cabbage (experiment)</a:t>
            </a:r>
            <a:endParaRPr lang="en-US" sz="4400" dirty="0"/>
          </a:p>
        </p:txBody>
      </p:sp>
      <p:pic>
        <p:nvPicPr>
          <p:cNvPr id="6" name="20160704_18115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rot="5400000">
            <a:off x="4534100" y="2247700"/>
            <a:ext cx="4571599" cy="3429000"/>
          </a:xfrm>
        </p:spPr>
      </p:pic>
      <p:pic>
        <p:nvPicPr>
          <p:cNvPr id="9" name="Picture 8" descr="20160704_185710 - копия.jpg"/>
          <p:cNvPicPr>
            <a:picLocks noChangeAspect="1"/>
          </p:cNvPicPr>
          <p:nvPr/>
        </p:nvPicPr>
        <p:blipFill>
          <a:blip r:embed="rId6" cstate="print"/>
          <a:stretch>
            <a:fillRect/>
          </a:stretch>
        </p:blipFill>
        <p:spPr>
          <a:xfrm>
            <a:off x="1105524" y="1447800"/>
            <a:ext cx="2786063" cy="4953000"/>
          </a:xfrm>
          <a:prstGeom prst="rect">
            <a:avLst/>
          </a:prstGeom>
        </p:spPr>
      </p:pic>
    </p:spTree>
    <p:extLst>
      <p:ext uri="{BB962C8B-B14F-4D97-AF65-F5344CB8AC3E}">
        <p14:creationId xmlns:p14="http://schemas.microsoft.com/office/powerpoint/2010/main" val="1924089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mute="1">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752600"/>
            <a:ext cx="2871788" cy="5105400"/>
          </a:xfrm>
          <a:prstGeom prst="rect">
            <a:avLst/>
          </a:prstGeom>
        </p:spPr>
      </p:pic>
      <p:sp>
        <p:nvSpPr>
          <p:cNvPr id="18" name="Title 1"/>
          <p:cNvSpPr txBox="1">
            <a:spLocks/>
          </p:cNvSpPr>
          <p:nvPr/>
        </p:nvSpPr>
        <p:spPr>
          <a:xfrm>
            <a:off x="609600" y="-800100"/>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smtClean="0"/>
              <a:t>Red Cabbage (results)</a:t>
            </a:r>
            <a:endParaRPr lang="en-US" dirty="0"/>
          </a:p>
        </p:txBody>
      </p:sp>
      <p:pic>
        <p:nvPicPr>
          <p:cNvPr id="13" name="Picture 12" descr="20160704_181756.jpg"/>
          <p:cNvPicPr>
            <a:picLocks noChangeAspect="1"/>
          </p:cNvPicPr>
          <p:nvPr/>
        </p:nvPicPr>
        <p:blipFill>
          <a:blip r:embed="rId4" cstate="print"/>
          <a:stretch>
            <a:fillRect/>
          </a:stretch>
        </p:blipFill>
        <p:spPr>
          <a:xfrm>
            <a:off x="5638800" y="1828800"/>
            <a:ext cx="2828927" cy="5029200"/>
          </a:xfrm>
          <a:prstGeom prst="rect">
            <a:avLst/>
          </a:prstGeom>
        </p:spPr>
      </p:pic>
      <p:sp>
        <p:nvSpPr>
          <p:cNvPr id="21" name="Title 1"/>
          <p:cNvSpPr txBox="1">
            <a:spLocks/>
          </p:cNvSpPr>
          <p:nvPr/>
        </p:nvSpPr>
        <p:spPr>
          <a:xfrm>
            <a:off x="685800" y="609600"/>
            <a:ext cx="3124200" cy="9906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000" dirty="0" smtClean="0"/>
              <a:t>pH=0</a:t>
            </a:r>
            <a:endParaRPr lang="en-US" sz="4000" dirty="0"/>
          </a:p>
        </p:txBody>
      </p:sp>
      <p:sp>
        <p:nvSpPr>
          <p:cNvPr id="22" name="Title 1"/>
          <p:cNvSpPr txBox="1">
            <a:spLocks/>
          </p:cNvSpPr>
          <p:nvPr/>
        </p:nvSpPr>
        <p:spPr>
          <a:xfrm>
            <a:off x="5562600" y="762000"/>
            <a:ext cx="3124200" cy="9906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000" dirty="0" smtClean="0"/>
              <a:t>pH</a:t>
            </a:r>
            <a:r>
              <a:rPr lang="en-US" sz="4000" dirty="0" smtClean="0">
                <a:latin typeface="Candara"/>
              </a:rPr>
              <a:t>≈3-4</a:t>
            </a:r>
            <a:endParaRPr lang="en-US" sz="4000" dirty="0"/>
          </a:p>
        </p:txBody>
      </p:sp>
    </p:spTree>
    <p:extLst>
      <p:ext uri="{BB962C8B-B14F-4D97-AF65-F5344CB8AC3E}">
        <p14:creationId xmlns:p14="http://schemas.microsoft.com/office/powerpoint/2010/main" val="268399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00100"/>
            <a:ext cx="8229600" cy="1600200"/>
          </a:xfrm>
        </p:spPr>
        <p:txBody>
          <a:bodyPr/>
          <a:lstStyle/>
          <a:p>
            <a:r>
              <a:rPr lang="en-US" dirty="0" smtClean="0"/>
              <a:t>Red Cabbage (results)</a:t>
            </a:r>
            <a:endParaRPr lang="ru-RU" dirty="0"/>
          </a:p>
        </p:txBody>
      </p:sp>
      <p:pic>
        <p:nvPicPr>
          <p:cNvPr id="4" name="Content Placeholder 3" descr="20160704_181401.jpg"/>
          <p:cNvPicPr>
            <a:picLocks noGrp="1" noChangeAspect="1"/>
          </p:cNvPicPr>
          <p:nvPr>
            <p:ph idx="1"/>
          </p:nvPr>
        </p:nvPicPr>
        <p:blipFill>
          <a:blip r:embed="rId3" cstate="print"/>
          <a:stretch>
            <a:fillRect/>
          </a:stretch>
        </p:blipFill>
        <p:spPr>
          <a:xfrm>
            <a:off x="685800" y="1845733"/>
            <a:ext cx="2819400" cy="5012267"/>
          </a:xfrm>
        </p:spPr>
      </p:pic>
      <p:pic>
        <p:nvPicPr>
          <p:cNvPr id="5" name="Picture 4" descr="s.png"/>
          <p:cNvPicPr>
            <a:picLocks noChangeAspect="1"/>
          </p:cNvPicPr>
          <p:nvPr/>
        </p:nvPicPr>
        <p:blipFill>
          <a:blip r:embed="rId4"/>
          <a:stretch>
            <a:fillRect/>
          </a:stretch>
        </p:blipFill>
        <p:spPr>
          <a:xfrm>
            <a:off x="5181600" y="1828801"/>
            <a:ext cx="3657600" cy="5029200"/>
          </a:xfrm>
          <a:prstGeom prst="rect">
            <a:avLst/>
          </a:prstGeom>
        </p:spPr>
      </p:pic>
      <p:sp>
        <p:nvSpPr>
          <p:cNvPr id="6" name="Title 1"/>
          <p:cNvSpPr txBox="1">
            <a:spLocks/>
          </p:cNvSpPr>
          <p:nvPr/>
        </p:nvSpPr>
        <p:spPr>
          <a:xfrm>
            <a:off x="685800" y="609600"/>
            <a:ext cx="3124200" cy="9906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000" dirty="0" smtClean="0"/>
              <a:t>pH</a:t>
            </a:r>
            <a:r>
              <a:rPr lang="en-US" sz="4000" dirty="0" smtClean="0">
                <a:latin typeface="Candara"/>
              </a:rPr>
              <a:t> ≈ </a:t>
            </a:r>
            <a:r>
              <a:rPr lang="en-US" sz="4000" dirty="0" smtClean="0"/>
              <a:t>5-6</a:t>
            </a:r>
            <a:endParaRPr lang="en-US" sz="4000" dirty="0"/>
          </a:p>
        </p:txBody>
      </p:sp>
      <p:sp>
        <p:nvSpPr>
          <p:cNvPr id="7" name="Title 1"/>
          <p:cNvSpPr txBox="1">
            <a:spLocks/>
          </p:cNvSpPr>
          <p:nvPr/>
        </p:nvSpPr>
        <p:spPr>
          <a:xfrm>
            <a:off x="5486400" y="685800"/>
            <a:ext cx="3124200" cy="9906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000" dirty="0" smtClean="0"/>
              <a:t>pH=7</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60704_184151.jpg"/>
          <p:cNvPicPr>
            <a:picLocks noGrp="1" noChangeAspect="1"/>
          </p:cNvPicPr>
          <p:nvPr>
            <p:ph idx="1"/>
          </p:nvPr>
        </p:nvPicPr>
        <p:blipFill>
          <a:blip r:embed="rId2" cstate="print"/>
          <a:stretch>
            <a:fillRect/>
          </a:stretch>
        </p:blipFill>
        <p:spPr>
          <a:xfrm>
            <a:off x="1066800" y="2332037"/>
            <a:ext cx="2545854" cy="4525963"/>
          </a:xfrm>
        </p:spPr>
      </p:pic>
      <p:pic>
        <p:nvPicPr>
          <p:cNvPr id="5" name="Picture 4" descr="20160704_165641.jpg"/>
          <p:cNvPicPr>
            <a:picLocks noChangeAspect="1"/>
          </p:cNvPicPr>
          <p:nvPr/>
        </p:nvPicPr>
        <p:blipFill>
          <a:blip r:embed="rId3" cstate="print"/>
          <a:stretch>
            <a:fillRect/>
          </a:stretch>
        </p:blipFill>
        <p:spPr>
          <a:xfrm>
            <a:off x="5791200" y="2362200"/>
            <a:ext cx="2528888" cy="4495800"/>
          </a:xfrm>
          <a:prstGeom prst="rect">
            <a:avLst/>
          </a:prstGeom>
        </p:spPr>
      </p:pic>
      <p:sp>
        <p:nvSpPr>
          <p:cNvPr id="6" name="Title 1"/>
          <p:cNvSpPr txBox="1">
            <a:spLocks/>
          </p:cNvSpPr>
          <p:nvPr/>
        </p:nvSpPr>
        <p:spPr>
          <a:xfrm>
            <a:off x="762000" y="990600"/>
            <a:ext cx="3124200" cy="9906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000" dirty="0" smtClean="0"/>
              <a:t>pH</a:t>
            </a:r>
            <a:r>
              <a:rPr lang="en-US" sz="4000" dirty="0" smtClean="0">
                <a:latin typeface="Candara"/>
              </a:rPr>
              <a:t> ≈ </a:t>
            </a:r>
            <a:r>
              <a:rPr lang="en-US" sz="4000" dirty="0" smtClean="0"/>
              <a:t>7.5-8.5</a:t>
            </a:r>
            <a:endParaRPr lang="en-US" sz="4000" dirty="0"/>
          </a:p>
        </p:txBody>
      </p:sp>
      <p:sp>
        <p:nvSpPr>
          <p:cNvPr id="7" name="Title 1"/>
          <p:cNvSpPr txBox="1">
            <a:spLocks/>
          </p:cNvSpPr>
          <p:nvPr/>
        </p:nvSpPr>
        <p:spPr>
          <a:xfrm>
            <a:off x="5486400" y="990600"/>
            <a:ext cx="3124200" cy="9906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000" dirty="0" smtClean="0"/>
              <a:t>pH=11</a:t>
            </a:r>
            <a:endParaRPr lang="en-US" sz="4000" dirty="0"/>
          </a:p>
        </p:txBody>
      </p:sp>
      <p:sp>
        <p:nvSpPr>
          <p:cNvPr id="8" name="Title 1"/>
          <p:cNvSpPr>
            <a:spLocks noGrp="1"/>
          </p:cNvSpPr>
          <p:nvPr>
            <p:ph type="title"/>
          </p:nvPr>
        </p:nvSpPr>
        <p:spPr>
          <a:xfrm>
            <a:off x="533400" y="-533400"/>
            <a:ext cx="8229600" cy="1600200"/>
          </a:xfrm>
        </p:spPr>
        <p:txBody>
          <a:bodyPr/>
          <a:lstStyle/>
          <a:p>
            <a:r>
              <a:rPr lang="en-US" dirty="0" smtClean="0"/>
              <a:t>Red Cabbage (results)</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43163"/>
            <a:ext cx="8229600" cy="1600200"/>
          </a:xfrm>
        </p:spPr>
        <p:txBody>
          <a:bodyPr/>
          <a:lstStyle/>
          <a:p>
            <a:r>
              <a:rPr lang="en-US" dirty="0" smtClean="0"/>
              <a:t>Beetroot (results)</a:t>
            </a:r>
            <a:endParaRPr lang="ru-RU"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1905000"/>
            <a:ext cx="2545854" cy="452596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905000"/>
            <a:ext cx="2580290" cy="4587181"/>
          </a:xfrm>
          <a:prstGeom prst="rect">
            <a:avLst/>
          </a:prstGeom>
        </p:spPr>
      </p:pic>
      <p:sp>
        <p:nvSpPr>
          <p:cNvPr id="6" name="Title 1"/>
          <p:cNvSpPr txBox="1">
            <a:spLocks/>
          </p:cNvSpPr>
          <p:nvPr/>
        </p:nvSpPr>
        <p:spPr>
          <a:xfrm>
            <a:off x="1524000" y="1166915"/>
            <a:ext cx="4191000" cy="8001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400" dirty="0" smtClean="0"/>
              <a:t>Acid</a:t>
            </a:r>
            <a:endParaRPr lang="ru-RU" sz="4400" dirty="0"/>
          </a:p>
        </p:txBody>
      </p:sp>
      <p:sp>
        <p:nvSpPr>
          <p:cNvPr id="7" name="Title 1"/>
          <p:cNvSpPr txBox="1">
            <a:spLocks/>
          </p:cNvSpPr>
          <p:nvPr/>
        </p:nvSpPr>
        <p:spPr>
          <a:xfrm>
            <a:off x="5290645" y="1157037"/>
            <a:ext cx="4191000" cy="8001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400" dirty="0" smtClean="0"/>
              <a:t>Basic</a:t>
            </a:r>
            <a:endParaRPr lang="ru-RU" sz="44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67" y="121920"/>
            <a:ext cx="2057400" cy="1783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334359"/>
            <a:ext cx="6096000" cy="838200"/>
          </a:xfrm>
        </p:spPr>
        <p:txBody>
          <a:bodyPr/>
          <a:lstStyle/>
          <a:p>
            <a:r>
              <a:rPr lang="en-US" dirty="0" smtClean="0"/>
              <a:t>Blueberry</a:t>
            </a:r>
            <a:r>
              <a:rPr lang="ka-GE" dirty="0" smtClean="0"/>
              <a:t> (</a:t>
            </a:r>
            <a:r>
              <a:rPr lang="en-US" dirty="0" smtClean="0"/>
              <a:t>results)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775" y="1906411"/>
            <a:ext cx="2486025" cy="4419600"/>
          </a:xfrm>
          <a:prstGeom prst="rect">
            <a:avLst/>
          </a:prstGeom>
        </p:spPr>
      </p:pic>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04034" y="1906411"/>
            <a:ext cx="2421731" cy="4305300"/>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912055"/>
            <a:ext cx="2433638" cy="4326467"/>
          </a:xfrm>
          <a:prstGeom prst="rect">
            <a:avLst/>
          </a:prstGeom>
        </p:spPr>
      </p:pic>
      <p:sp>
        <p:nvSpPr>
          <p:cNvPr id="9" name="Title 1"/>
          <p:cNvSpPr txBox="1">
            <a:spLocks/>
          </p:cNvSpPr>
          <p:nvPr/>
        </p:nvSpPr>
        <p:spPr>
          <a:xfrm>
            <a:off x="533400" y="1172559"/>
            <a:ext cx="4191000" cy="8001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smtClean="0"/>
              <a:t>Acid</a:t>
            </a:r>
            <a:endParaRPr lang="ru-RU" sz="2800" dirty="0"/>
          </a:p>
        </p:txBody>
      </p:sp>
      <p:sp>
        <p:nvSpPr>
          <p:cNvPr id="10" name="Title 1"/>
          <p:cNvSpPr txBox="1">
            <a:spLocks/>
          </p:cNvSpPr>
          <p:nvPr/>
        </p:nvSpPr>
        <p:spPr>
          <a:xfrm>
            <a:off x="1524000" y="1166915"/>
            <a:ext cx="4191000" cy="8001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endParaRPr lang="ru-RU" sz="4400" dirty="0"/>
          </a:p>
        </p:txBody>
      </p:sp>
      <p:sp>
        <p:nvSpPr>
          <p:cNvPr id="11" name="Title 1"/>
          <p:cNvSpPr txBox="1">
            <a:spLocks/>
          </p:cNvSpPr>
          <p:nvPr/>
        </p:nvSpPr>
        <p:spPr>
          <a:xfrm>
            <a:off x="2819400" y="1172559"/>
            <a:ext cx="4191000" cy="8001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smtClean="0"/>
              <a:t>Weak Basic</a:t>
            </a:r>
            <a:endParaRPr lang="ru-RU" sz="2800" dirty="0"/>
          </a:p>
        </p:txBody>
      </p:sp>
      <p:sp>
        <p:nvSpPr>
          <p:cNvPr id="12" name="Title 1"/>
          <p:cNvSpPr txBox="1">
            <a:spLocks/>
          </p:cNvSpPr>
          <p:nvPr/>
        </p:nvSpPr>
        <p:spPr>
          <a:xfrm>
            <a:off x="5598319" y="1119011"/>
            <a:ext cx="4191000" cy="8001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smtClean="0"/>
              <a:t>Strong Basic</a:t>
            </a:r>
            <a:endParaRPr lang="ru-RU" sz="2800"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35"/>
            <a:ext cx="2057400" cy="1773650"/>
          </a:xfrm>
          <a:prstGeom prst="rect">
            <a:avLst/>
          </a:prstGeom>
        </p:spPr>
      </p:pic>
    </p:spTree>
    <p:extLst>
      <p:ext uri="{BB962C8B-B14F-4D97-AF65-F5344CB8AC3E}">
        <p14:creationId xmlns:p14="http://schemas.microsoft.com/office/powerpoint/2010/main" val="121784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72200" y="2197307"/>
            <a:ext cx="2545854" cy="4525963"/>
          </a:xfrm>
        </p:spPr>
      </p:pic>
      <p:sp>
        <p:nvSpPr>
          <p:cNvPr id="4" name="Title 1"/>
          <p:cNvSpPr>
            <a:spLocks noGrp="1"/>
          </p:cNvSpPr>
          <p:nvPr>
            <p:ph type="title"/>
          </p:nvPr>
        </p:nvSpPr>
        <p:spPr>
          <a:xfrm>
            <a:off x="439561" y="-304800"/>
            <a:ext cx="8229600" cy="1600200"/>
          </a:xfrm>
        </p:spPr>
        <p:txBody>
          <a:bodyPr/>
          <a:lstStyle/>
          <a:p>
            <a:r>
              <a:rPr lang="en-US" dirty="0" smtClean="0"/>
              <a:t>Mulberry</a:t>
            </a:r>
            <a:r>
              <a:rPr lang="ka-GE" dirty="0" smtClean="0"/>
              <a:t> (</a:t>
            </a:r>
            <a:r>
              <a:rPr lang="en-US" dirty="0" smtClean="0"/>
              <a:t>results)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330370"/>
            <a:ext cx="2525713" cy="449015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7334" y="2333977"/>
            <a:ext cx="2525712" cy="4490155"/>
          </a:xfrm>
          <a:prstGeom prst="rect">
            <a:avLst/>
          </a:prstGeom>
        </p:spPr>
      </p:pic>
      <p:sp>
        <p:nvSpPr>
          <p:cNvPr id="8" name="Title 1"/>
          <p:cNvSpPr txBox="1">
            <a:spLocks/>
          </p:cNvSpPr>
          <p:nvPr/>
        </p:nvSpPr>
        <p:spPr>
          <a:xfrm>
            <a:off x="-381000" y="1371600"/>
            <a:ext cx="4191000" cy="8001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smtClean="0"/>
              <a:t>Acid</a:t>
            </a:r>
            <a:endParaRPr lang="ru-RU" sz="2800" dirty="0"/>
          </a:p>
        </p:txBody>
      </p:sp>
      <p:sp>
        <p:nvSpPr>
          <p:cNvPr id="9" name="Title 1"/>
          <p:cNvSpPr txBox="1">
            <a:spLocks/>
          </p:cNvSpPr>
          <p:nvPr/>
        </p:nvSpPr>
        <p:spPr>
          <a:xfrm>
            <a:off x="5723290" y="1371600"/>
            <a:ext cx="4191000" cy="8001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endParaRPr lang="en-US" sz="2800" dirty="0" smtClean="0"/>
          </a:p>
          <a:p>
            <a:r>
              <a:rPr lang="en-US" sz="2800" dirty="0" smtClean="0"/>
              <a:t>Basic</a:t>
            </a:r>
            <a:endParaRPr lang="ru-RU" sz="2800" dirty="0"/>
          </a:p>
        </p:txBody>
      </p:sp>
      <p:sp>
        <p:nvSpPr>
          <p:cNvPr id="10" name="Title 1"/>
          <p:cNvSpPr txBox="1">
            <a:spLocks/>
          </p:cNvSpPr>
          <p:nvPr/>
        </p:nvSpPr>
        <p:spPr>
          <a:xfrm>
            <a:off x="2384690" y="1409699"/>
            <a:ext cx="4191000" cy="8001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smtClean="0"/>
              <a:t>Neutral</a:t>
            </a:r>
          </a:p>
        </p:txBody>
      </p:sp>
    </p:spTree>
    <p:extLst>
      <p:ext uri="{BB962C8B-B14F-4D97-AF65-F5344CB8AC3E}">
        <p14:creationId xmlns:p14="http://schemas.microsoft.com/office/powerpoint/2010/main" val="203414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5105400" cy="1219200"/>
          </a:xfrm>
        </p:spPr>
        <p:txBody>
          <a:bodyPr/>
          <a:lstStyle/>
          <a:p>
            <a:r>
              <a:rPr lang="en-US" sz="4400" dirty="0" smtClean="0"/>
              <a:t>Red Cabbage</a:t>
            </a:r>
            <a:endParaRPr lang="en-US" sz="4400" dirty="0"/>
          </a:p>
        </p:txBody>
      </p:sp>
      <p:pic>
        <p:nvPicPr>
          <p:cNvPr id="3"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5312" y="2929378"/>
            <a:ext cx="4992512" cy="2808288"/>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6044" y="1845733"/>
            <a:ext cx="2819400" cy="5012267"/>
          </a:xfrm>
          <a:prstGeom prst="rect">
            <a:avLst/>
          </a:prstGeom>
        </p:spPr>
      </p:pic>
      <p:sp>
        <p:nvSpPr>
          <p:cNvPr id="7" name="Title 1"/>
          <p:cNvSpPr txBox="1">
            <a:spLocks/>
          </p:cNvSpPr>
          <p:nvPr/>
        </p:nvSpPr>
        <p:spPr>
          <a:xfrm>
            <a:off x="4603044" y="609600"/>
            <a:ext cx="5105400" cy="1219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400" dirty="0" smtClean="0"/>
              <a:t>Currant</a:t>
            </a:r>
            <a:endParaRPr lang="en-US" sz="4400" dirty="0"/>
          </a:p>
        </p:txBody>
      </p:sp>
      <p:sp>
        <p:nvSpPr>
          <p:cNvPr id="6" name="Title 1"/>
          <p:cNvSpPr txBox="1">
            <a:spLocks/>
          </p:cNvSpPr>
          <p:nvPr/>
        </p:nvSpPr>
        <p:spPr>
          <a:xfrm>
            <a:off x="2044700" y="-228600"/>
            <a:ext cx="5105400" cy="1219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400" dirty="0" smtClean="0"/>
              <a:t>Mix</a:t>
            </a:r>
            <a:endParaRPr lang="en-US" sz="4400" dirty="0"/>
          </a:p>
        </p:txBody>
      </p:sp>
    </p:spTree>
    <p:extLst>
      <p:ext uri="{BB962C8B-B14F-4D97-AF65-F5344CB8AC3E}">
        <p14:creationId xmlns:p14="http://schemas.microsoft.com/office/powerpoint/2010/main" val="2574297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33"/>
            <a:ext cx="8229600" cy="914400"/>
          </a:xfrm>
        </p:spPr>
        <p:txBody>
          <a:bodyPr/>
          <a:lstStyle/>
          <a:p>
            <a:r>
              <a:rPr lang="en-US" dirty="0" smtClean="0"/>
              <a:t>Mix (results)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4774" y="1828800"/>
            <a:ext cx="2545854" cy="452596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1905000"/>
            <a:ext cx="2528888" cy="4495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7733" y="1890010"/>
            <a:ext cx="2528888" cy="4495800"/>
          </a:xfrm>
          <a:prstGeom prst="rect">
            <a:avLst/>
          </a:prstGeom>
        </p:spPr>
      </p:pic>
      <p:sp>
        <p:nvSpPr>
          <p:cNvPr id="7" name="Title 1"/>
          <p:cNvSpPr txBox="1">
            <a:spLocks/>
          </p:cNvSpPr>
          <p:nvPr/>
        </p:nvSpPr>
        <p:spPr>
          <a:xfrm>
            <a:off x="76200" y="783930"/>
            <a:ext cx="3200400" cy="875537"/>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400" dirty="0" smtClean="0"/>
              <a:t>pH=0</a:t>
            </a:r>
            <a:endParaRPr lang="en-US" sz="4400" dirty="0"/>
          </a:p>
        </p:txBody>
      </p:sp>
      <p:sp>
        <p:nvSpPr>
          <p:cNvPr id="8" name="Title 1"/>
          <p:cNvSpPr txBox="1">
            <a:spLocks/>
          </p:cNvSpPr>
          <p:nvPr/>
        </p:nvSpPr>
        <p:spPr>
          <a:xfrm>
            <a:off x="2940844" y="835840"/>
            <a:ext cx="3200400" cy="875537"/>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400" dirty="0" smtClean="0"/>
              <a:t>pH=2</a:t>
            </a:r>
            <a:endParaRPr lang="en-US" sz="4400" dirty="0"/>
          </a:p>
        </p:txBody>
      </p:sp>
      <p:sp>
        <p:nvSpPr>
          <p:cNvPr id="9" name="Title 1"/>
          <p:cNvSpPr txBox="1">
            <a:spLocks/>
          </p:cNvSpPr>
          <p:nvPr/>
        </p:nvSpPr>
        <p:spPr>
          <a:xfrm>
            <a:off x="6081977" y="887750"/>
            <a:ext cx="3200400" cy="875537"/>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400" dirty="0" smtClean="0"/>
              <a:t>pH=4.5</a:t>
            </a:r>
            <a:endParaRPr lang="en-US" sz="4400" dirty="0"/>
          </a:p>
        </p:txBody>
      </p:sp>
    </p:spTree>
    <p:extLst>
      <p:ext uri="{BB962C8B-B14F-4D97-AF65-F5344CB8AC3E}">
        <p14:creationId xmlns:p14="http://schemas.microsoft.com/office/powerpoint/2010/main" val="392945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600200"/>
          </a:xfrm>
        </p:spPr>
        <p:txBody>
          <a:bodyPr/>
          <a:lstStyle/>
          <a:p>
            <a:r>
              <a:rPr lang="en-US" dirty="0"/>
              <a:t>Mix (results)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905000"/>
            <a:ext cx="2545854" cy="452596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4666" y="1905000"/>
            <a:ext cx="2528888" cy="4495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3615" y="1887511"/>
            <a:ext cx="2511337" cy="4464599"/>
          </a:xfrm>
          <a:prstGeom prst="rect">
            <a:avLst/>
          </a:prstGeom>
        </p:spPr>
      </p:pic>
      <p:sp>
        <p:nvSpPr>
          <p:cNvPr id="7" name="Title 1"/>
          <p:cNvSpPr txBox="1">
            <a:spLocks/>
          </p:cNvSpPr>
          <p:nvPr/>
        </p:nvSpPr>
        <p:spPr>
          <a:xfrm>
            <a:off x="-7495" y="992542"/>
            <a:ext cx="3200400" cy="875537"/>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400" dirty="0" smtClean="0"/>
              <a:t>pH=6</a:t>
            </a:r>
            <a:endParaRPr lang="en-US" sz="4400" dirty="0"/>
          </a:p>
        </p:txBody>
      </p:sp>
      <p:sp>
        <p:nvSpPr>
          <p:cNvPr id="8" name="Title 1"/>
          <p:cNvSpPr txBox="1">
            <a:spLocks/>
          </p:cNvSpPr>
          <p:nvPr/>
        </p:nvSpPr>
        <p:spPr>
          <a:xfrm>
            <a:off x="2988910" y="992543"/>
            <a:ext cx="3200400" cy="875537"/>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400" dirty="0" smtClean="0"/>
              <a:t>pH=7</a:t>
            </a:r>
            <a:endParaRPr lang="en-US" sz="4400" dirty="0"/>
          </a:p>
        </p:txBody>
      </p:sp>
      <p:sp>
        <p:nvSpPr>
          <p:cNvPr id="9" name="Title 1"/>
          <p:cNvSpPr txBox="1">
            <a:spLocks/>
          </p:cNvSpPr>
          <p:nvPr/>
        </p:nvSpPr>
        <p:spPr>
          <a:xfrm>
            <a:off x="6189310" y="1029463"/>
            <a:ext cx="3200400" cy="875537"/>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400" dirty="0" smtClean="0"/>
              <a:t>pH=8</a:t>
            </a:r>
            <a:endParaRPr lang="en-US" sz="4400" dirty="0"/>
          </a:p>
        </p:txBody>
      </p:sp>
    </p:spTree>
    <p:extLst>
      <p:ext uri="{BB962C8B-B14F-4D97-AF65-F5344CB8AC3E}">
        <p14:creationId xmlns:p14="http://schemas.microsoft.com/office/powerpoint/2010/main" val="397498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a:t>
            </a:r>
            <a:r>
              <a:rPr lang="en-US" dirty="0" smtClean="0"/>
              <a:t>10 </a:t>
            </a:r>
            <a:r>
              <a:rPr lang="en-US" dirty="0"/>
              <a:t>pH </a:t>
            </a:r>
            <a:r>
              <a:rPr lang="en-US" dirty="0" smtClean="0"/>
              <a:t>Indicator</a:t>
            </a:r>
            <a:endParaRPr lang="en-US" dirty="0"/>
          </a:p>
        </p:txBody>
      </p:sp>
      <p:sp>
        <p:nvSpPr>
          <p:cNvPr id="3" name="Content Placeholder 2"/>
          <p:cNvSpPr>
            <a:spLocks noGrp="1"/>
          </p:cNvSpPr>
          <p:nvPr>
            <p:ph idx="1"/>
          </p:nvPr>
        </p:nvSpPr>
        <p:spPr>
          <a:xfrm>
            <a:off x="457200" y="1905000"/>
            <a:ext cx="8229600" cy="4525963"/>
          </a:xfrm>
        </p:spPr>
        <p:txBody>
          <a:bodyPr>
            <a:normAutofit/>
          </a:bodyPr>
          <a:lstStyle/>
          <a:p>
            <a:pPr marL="0" indent="0">
              <a:buNone/>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juice of many fruits or vegetable crops contains a natural pH indicator that changes colors according to the acidity or basicity of the solution. Investigate such pH indicator juices and their mixes. Propose the most precise and effective composition and compare its properties with those of common indicator paper. </a:t>
            </a:r>
          </a:p>
        </p:txBody>
      </p:sp>
    </p:spTree>
    <p:extLst>
      <p:ext uri="{BB962C8B-B14F-4D97-AF65-F5344CB8AC3E}">
        <p14:creationId xmlns:p14="http://schemas.microsoft.com/office/powerpoint/2010/main" val="26239583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600200"/>
          </a:xfrm>
        </p:spPr>
        <p:txBody>
          <a:bodyPr/>
          <a:lstStyle/>
          <a:p>
            <a:r>
              <a:rPr lang="en-US" dirty="0"/>
              <a:t>Mix (results)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905000"/>
            <a:ext cx="2514600" cy="44704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4049" y="1944419"/>
            <a:ext cx="2528888" cy="4495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1944419"/>
            <a:ext cx="2519363" cy="4478867"/>
          </a:xfrm>
          <a:prstGeom prst="rect">
            <a:avLst/>
          </a:prstGeom>
        </p:spPr>
      </p:pic>
      <p:sp>
        <p:nvSpPr>
          <p:cNvPr id="7" name="Title 1"/>
          <p:cNvSpPr txBox="1">
            <a:spLocks/>
          </p:cNvSpPr>
          <p:nvPr/>
        </p:nvSpPr>
        <p:spPr>
          <a:xfrm>
            <a:off x="76200" y="914400"/>
            <a:ext cx="3200400" cy="875537"/>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400" dirty="0" smtClean="0"/>
              <a:t>pH=10</a:t>
            </a:r>
            <a:endParaRPr lang="en-US" sz="4400" dirty="0"/>
          </a:p>
        </p:txBody>
      </p:sp>
      <p:sp>
        <p:nvSpPr>
          <p:cNvPr id="8" name="Title 1"/>
          <p:cNvSpPr txBox="1">
            <a:spLocks/>
          </p:cNvSpPr>
          <p:nvPr/>
        </p:nvSpPr>
        <p:spPr>
          <a:xfrm>
            <a:off x="3018293" y="1068882"/>
            <a:ext cx="3200400" cy="875537"/>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400" dirty="0" smtClean="0"/>
              <a:t>pH=11</a:t>
            </a:r>
            <a:endParaRPr lang="en-US" sz="4400" dirty="0"/>
          </a:p>
        </p:txBody>
      </p:sp>
      <p:sp>
        <p:nvSpPr>
          <p:cNvPr id="9" name="Title 1"/>
          <p:cNvSpPr txBox="1">
            <a:spLocks/>
          </p:cNvSpPr>
          <p:nvPr/>
        </p:nvSpPr>
        <p:spPr>
          <a:xfrm>
            <a:off x="5905422" y="978802"/>
            <a:ext cx="3200400" cy="875537"/>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000" dirty="0" smtClean="0"/>
              <a:t>pH≈12-13-14</a:t>
            </a:r>
            <a:endParaRPr lang="en-US" sz="4000" dirty="0"/>
          </a:p>
        </p:txBody>
      </p:sp>
    </p:spTree>
    <p:extLst>
      <p:ext uri="{BB962C8B-B14F-4D97-AF65-F5344CB8AC3E}">
        <p14:creationId xmlns:p14="http://schemas.microsoft.com/office/powerpoint/2010/main" val="365109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 of very basic and acid solutions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99072" y="1600200"/>
            <a:ext cx="2796927" cy="4972315"/>
          </a:xfrm>
        </p:spPr>
      </p:pic>
    </p:spTree>
    <p:extLst>
      <p:ext uri="{BB962C8B-B14F-4D97-AF65-F5344CB8AC3E}">
        <p14:creationId xmlns:p14="http://schemas.microsoft.com/office/powerpoint/2010/main" val="769580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Litmus</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81200"/>
            <a:ext cx="8001000" cy="1052763"/>
          </a:xfrm>
        </p:spPr>
      </p:pic>
      <p:sp>
        <p:nvSpPr>
          <p:cNvPr id="9" name="Rectangle 8"/>
          <p:cNvSpPr/>
          <p:nvPr/>
        </p:nvSpPr>
        <p:spPr>
          <a:xfrm>
            <a:off x="685800" y="4038600"/>
            <a:ext cx="5943600" cy="1384995"/>
          </a:xfrm>
          <a:prstGeom prst="rect">
            <a:avLst/>
          </a:prstGeom>
        </p:spPr>
        <p:txBody>
          <a:bodyPr wrap="square">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Acid</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Red </a:t>
            </a:r>
            <a:b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Base</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Blue</a:t>
            </a:r>
          </a:p>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Neutral: Purple</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41565000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Phenolphthalein</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2133600"/>
            <a:ext cx="8089584" cy="1064419"/>
          </a:xfrm>
        </p:spPr>
      </p:pic>
      <p:sp>
        <p:nvSpPr>
          <p:cNvPr id="5" name="Rectangle 4"/>
          <p:cNvSpPr/>
          <p:nvPr/>
        </p:nvSpPr>
        <p:spPr>
          <a:xfrm>
            <a:off x="609600" y="4331341"/>
            <a:ext cx="6629400" cy="1200329"/>
          </a:xfrm>
          <a:prstGeom prst="rect">
            <a:avLst/>
          </a:prstGeom>
        </p:spPr>
        <p:txBody>
          <a:bodyPr wrap="square">
            <a:spAutoFit/>
          </a:bodyPr>
          <a:lstStyle/>
          <a:p>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Acid</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Colorless </a:t>
            </a:r>
            <a:b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Base</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Pinkish violet color </a:t>
            </a:r>
          </a:p>
        </p:txBody>
      </p:sp>
    </p:spTree>
    <p:extLst>
      <p:ext uri="{BB962C8B-B14F-4D97-AF65-F5344CB8AC3E}">
        <p14:creationId xmlns:p14="http://schemas.microsoft.com/office/powerpoint/2010/main" val="11229143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Methyl </a:t>
            </a: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Orange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2133600"/>
            <a:ext cx="6931344" cy="912019"/>
          </a:xfrm>
        </p:spPr>
      </p:pic>
      <p:sp>
        <p:nvSpPr>
          <p:cNvPr id="5" name="Rectangle 4"/>
          <p:cNvSpPr/>
          <p:nvPr/>
        </p:nvSpPr>
        <p:spPr>
          <a:xfrm>
            <a:off x="1066800" y="4114800"/>
            <a:ext cx="4572000" cy="1323439"/>
          </a:xfrm>
          <a:prstGeom prst="rect">
            <a:avLst/>
          </a:prstGeom>
        </p:spPr>
        <p:txBody>
          <a:bodyPr>
            <a:spAutoFit/>
          </a:bodyPr>
          <a:lstStyle/>
          <a:p>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Acid: Red</a:t>
            </a:r>
            <a:b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Base</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Yellow </a:t>
            </a:r>
          </a:p>
        </p:txBody>
      </p:sp>
    </p:spTree>
    <p:extLst>
      <p:ext uri="{BB962C8B-B14F-4D97-AF65-F5344CB8AC3E}">
        <p14:creationId xmlns:p14="http://schemas.microsoft.com/office/powerpoint/2010/main" val="42348173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ru-RU" dirty="0"/>
          </a:p>
        </p:txBody>
      </p:sp>
      <p:sp>
        <p:nvSpPr>
          <p:cNvPr id="3" name="Content Placeholder 2"/>
          <p:cNvSpPr>
            <a:spLocks noGrp="1"/>
          </p:cNvSpPr>
          <p:nvPr>
            <p:ph idx="1"/>
          </p:nvPr>
        </p:nvSpPr>
        <p:spPr>
          <a:xfrm>
            <a:off x="381000" y="1905000"/>
            <a:ext cx="8229600" cy="2668599"/>
          </a:xfrm>
        </p:spPr>
        <p:txBody>
          <a:bodyPr>
            <a:normAutofit lnSpcReduction="10000"/>
          </a:bodyPr>
          <a:lstStyle/>
          <a:p>
            <a:pPr>
              <a:buFont typeface="Wingdings" pitchFamily="2" charset="2"/>
              <a:buChar char="q"/>
            </a:pP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Theory was written</a:t>
            </a:r>
          </a:p>
          <a:p>
            <a:pPr lvl="1"/>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Why does juice changes color in acidic and basic solutions</a:t>
            </a:r>
          </a:p>
          <a:p>
            <a:pPr>
              <a:buFont typeface="Wingdings" pitchFamily="2" charset="2"/>
              <a:buChar char="q"/>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Experiment</a:t>
            </a:r>
          </a:p>
          <a:p>
            <a:pPr>
              <a:buFont typeface="Wingdings" pitchFamily="2" charset="2"/>
              <a:buChar char="q"/>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Talk about common indicators</a:t>
            </a:r>
          </a:p>
          <a:p>
            <a:pPr>
              <a:buFont typeface="Wingdings" pitchFamily="2" charset="2"/>
              <a:buChar char="q"/>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Effective mix is made</a:t>
            </a:r>
          </a:p>
          <a:p>
            <a:pPr lvl="1"/>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Why is it effective</a:t>
            </a:r>
          </a:p>
          <a:p>
            <a:pPr>
              <a:buFont typeface="Wingdings" pitchFamily="2" charset="2"/>
              <a:buChar char="q"/>
            </a:pPr>
            <a:endPar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buFont typeface="Wingdings" pitchFamily="2" charset="2"/>
              <a:buChar char="q"/>
            </a:pPr>
            <a:endPar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buNone/>
            </a:pPr>
            <a:endPar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4191000"/>
            <a:ext cx="3276600" cy="2621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82"/>
            <a:ext cx="8229600" cy="1600200"/>
          </a:xfrm>
        </p:spPr>
        <p:txBody>
          <a:bodyPr/>
          <a:lstStyle/>
          <a:p>
            <a:r>
              <a:rPr lang="en-US" dirty="0" smtClean="0"/>
              <a:t>References</a:t>
            </a:r>
            <a:endParaRPr lang="en-US" dirty="0"/>
          </a:p>
        </p:txBody>
      </p:sp>
      <p:sp>
        <p:nvSpPr>
          <p:cNvPr id="3" name="Content Placeholder 2"/>
          <p:cNvSpPr>
            <a:spLocks noGrp="1"/>
          </p:cNvSpPr>
          <p:nvPr>
            <p:ph idx="1"/>
          </p:nvPr>
        </p:nvSpPr>
        <p:spPr>
          <a:xfrm>
            <a:off x="457200" y="2133600"/>
            <a:ext cx="8229600" cy="4525963"/>
          </a:xfrm>
        </p:spPr>
        <p:txBody>
          <a:bodyPr>
            <a:normAutofit/>
          </a:bodyPr>
          <a:lstStyle/>
          <a:p>
            <a:r>
              <a:rPr lang="en-US" sz="3600" dirty="0">
                <a:hlinkClick r:id="rId2"/>
              </a:rPr>
              <a:t>https://</a:t>
            </a:r>
            <a:r>
              <a:rPr lang="en-US" sz="3600" dirty="0" smtClean="0">
                <a:hlinkClick r:id="rId2"/>
              </a:rPr>
              <a:t>en.wikipedia.org/wiki/Anthocyanin</a:t>
            </a:r>
            <a:endParaRPr lang="en-US" sz="3600" dirty="0" smtClean="0"/>
          </a:p>
          <a:p>
            <a:r>
              <a:rPr lang="en-US" sz="3600" dirty="0">
                <a:hlinkClick r:id="rId3"/>
              </a:rPr>
              <a:t>https://</a:t>
            </a:r>
            <a:r>
              <a:rPr lang="en-US" sz="3600" dirty="0" smtClean="0">
                <a:hlinkClick r:id="rId3"/>
              </a:rPr>
              <a:t>en.wikipedia.org/wiki/PH</a:t>
            </a:r>
            <a:endParaRPr lang="en-US" sz="3600" dirty="0" smtClean="0"/>
          </a:p>
          <a:p>
            <a:r>
              <a:rPr lang="en-US" sz="3600" dirty="0">
                <a:hlinkClick r:id="rId4"/>
              </a:rPr>
              <a:t>http://</a:t>
            </a:r>
            <a:r>
              <a:rPr lang="en-US" sz="3600" dirty="0" smtClean="0">
                <a:hlinkClick r:id="rId4"/>
              </a:rPr>
              <a:t>chemwiki.ucdavis.edu/Exemplars_and_Case_Studies/Case_Studies/Acid_and_Base_Indicators/PH_Indicators</a:t>
            </a:r>
            <a:endParaRPr lang="en-US" sz="3600" dirty="0" smtClean="0"/>
          </a:p>
          <a:p>
            <a:endParaRPr lang="en-US" sz="3600" dirty="0"/>
          </a:p>
        </p:txBody>
      </p:sp>
    </p:spTree>
    <p:extLst>
      <p:ext uri="{BB962C8B-B14F-4D97-AF65-F5344CB8AC3E}">
        <p14:creationId xmlns:p14="http://schemas.microsoft.com/office/powerpoint/2010/main" val="2450696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420888"/>
            <a:ext cx="8229600" cy="1143000"/>
          </a:xfrm>
        </p:spPr>
        <p:txBody>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Thanks for attention </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487006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600200"/>
          </a:xfrm>
        </p:spPr>
        <p:txBody>
          <a:bodyPr/>
          <a:lstStyle/>
          <a:p>
            <a:r>
              <a:rPr lang="en-US" dirty="0" smtClean="0"/>
              <a:t>Plan</a:t>
            </a:r>
            <a:endParaRPr lang="en-US" dirty="0"/>
          </a:p>
        </p:txBody>
      </p:sp>
      <p:sp>
        <p:nvSpPr>
          <p:cNvPr id="3" name="Content Placeholder 2"/>
          <p:cNvSpPr>
            <a:spLocks noGrp="1"/>
          </p:cNvSpPr>
          <p:nvPr>
            <p:ph idx="1"/>
          </p:nvPr>
        </p:nvSpPr>
        <p:spPr>
          <a:xfrm>
            <a:off x="457200" y="990600"/>
            <a:ext cx="6324600" cy="5617353"/>
          </a:xfrm>
        </p:spPr>
        <p:txBody>
          <a:bodyPr>
            <a:normAutofit fontScale="92500" lnSpcReduction="20000"/>
          </a:bodyPr>
          <a:lstStyle/>
          <a:p>
            <a:pPr>
              <a:buFont typeface="Wingdings" panose="05000000000000000000" pitchFamily="2" charset="2"/>
              <a:buChar char="q"/>
            </a:pP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Theory</a:t>
            </a:r>
          </a:p>
          <a:p>
            <a:pPr marL="685800" lvl="1"/>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is pH Indicator </a:t>
            </a:r>
          </a:p>
          <a:p>
            <a:pPr marL="685800" lvl="1"/>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is Anthocyanin</a:t>
            </a:r>
          </a:p>
          <a:p>
            <a:pPr>
              <a:buFont typeface="Wingdings" panose="05000000000000000000" pitchFamily="2" charset="2"/>
              <a:buChar char="q"/>
            </a:pP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Juice of different fruits and vegetables (experiments)</a:t>
            </a:r>
          </a:p>
          <a:p>
            <a:pPr marL="685800" lvl="1"/>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Red Cabbage </a:t>
            </a:r>
          </a:p>
          <a:p>
            <a:pPr marL="685800" lvl="1"/>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Beetroot  </a:t>
            </a:r>
          </a:p>
          <a:p>
            <a:pPr marL="685800" lvl="1"/>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Blueberry </a:t>
            </a:r>
          </a:p>
          <a:p>
            <a:pPr marL="685800" lvl="1"/>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Mulberry </a:t>
            </a:r>
          </a:p>
          <a:p>
            <a:pPr marL="285750">
              <a:buFont typeface="Wingdings" panose="05000000000000000000" pitchFamily="2" charset="2"/>
              <a:buChar char="q"/>
            </a:pP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Mix </a:t>
            </a:r>
          </a:p>
          <a:p>
            <a:pPr marL="742950" lvl="2" indent="-342900">
              <a:buFont typeface="Courier New" pitchFamily="49" charset="0"/>
              <a:buChar char="o"/>
            </a:pPr>
            <a:r>
              <a:rPr lang="en-US" sz="2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a:t>
            </a:r>
            <a:r>
              <a:rPr lang="en-US" sz="21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did </a:t>
            </a:r>
            <a:r>
              <a:rPr lang="en-US" sz="2100"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we mix</a:t>
            </a:r>
            <a:endParaRPr lang="en-US" sz="2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742950" lvl="2" indent="-342900">
              <a:buFont typeface="Courier New" pitchFamily="49" charset="0"/>
              <a:buChar char="o"/>
            </a:pPr>
            <a:r>
              <a:rPr lang="en-US" sz="21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Why </a:t>
            </a:r>
            <a:r>
              <a:rPr lang="en-US" sz="2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our </a:t>
            </a:r>
            <a:r>
              <a:rPr lang="en-US" sz="21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mix is </a:t>
            </a:r>
            <a:r>
              <a:rPr lang="en-US" sz="2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effective</a:t>
            </a:r>
          </a:p>
          <a:p>
            <a:pPr>
              <a:buFont typeface="Wingdings" panose="05000000000000000000" pitchFamily="2" charset="2"/>
              <a:buChar char="q"/>
            </a:pP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Comparison</a:t>
            </a:r>
          </a:p>
          <a:p>
            <a:pPr marL="685800" lvl="1"/>
            <a:r>
              <a:rPr lang="en-US" sz="2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Common indicators</a:t>
            </a:r>
          </a:p>
          <a:p>
            <a:pPr marL="685800" lvl="1"/>
            <a:r>
              <a:rPr lang="en-US" sz="2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Difference between our mix and common indicators</a:t>
            </a:r>
          </a:p>
          <a:p>
            <a:pPr>
              <a:buFont typeface="Wingdings" panose="05000000000000000000" pitchFamily="2" charset="2"/>
              <a:buChar char="q"/>
            </a:pP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Conclusion</a:t>
            </a:r>
          </a:p>
          <a:p>
            <a:pPr marL="457200" lvl="1" indent="0">
              <a:buNone/>
            </a:pPr>
            <a:endParaRPr lang="en-US" sz="2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 name="Picture 3" descr="20160704_182440.jpg"/>
          <p:cNvPicPr>
            <a:picLocks noChangeAspect="1"/>
          </p:cNvPicPr>
          <p:nvPr/>
        </p:nvPicPr>
        <p:blipFill>
          <a:blip r:embed="rId2" cstate="print"/>
          <a:stretch>
            <a:fillRect/>
          </a:stretch>
        </p:blipFill>
        <p:spPr>
          <a:xfrm rot="5400000">
            <a:off x="5587603" y="2234803"/>
            <a:ext cx="4552188" cy="2560606"/>
          </a:xfrm>
          <a:prstGeom prst="rect">
            <a:avLst/>
          </a:prstGeom>
        </p:spPr>
      </p:pic>
    </p:spTree>
    <p:extLst>
      <p:ext uri="{BB962C8B-B14F-4D97-AF65-F5344CB8AC3E}">
        <p14:creationId xmlns:p14="http://schemas.microsoft.com/office/powerpoint/2010/main" val="154868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fade">
                                      <p:cBhvr>
                                        <p:cTn id="7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 indicator</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3600" y="1676400"/>
            <a:ext cx="4881563" cy="4346166"/>
          </a:xfrm>
        </p:spPr>
      </p:pic>
    </p:spTree>
    <p:extLst>
      <p:ext uri="{BB962C8B-B14F-4D97-AF65-F5344CB8AC3E}">
        <p14:creationId xmlns:p14="http://schemas.microsoft.com/office/powerpoint/2010/main" val="12867925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15416"/>
            <a:ext cx="8229600" cy="1600200"/>
          </a:xfrm>
        </p:spPr>
        <p:txBody>
          <a:bodyPr/>
          <a:lstStyle/>
          <a:p>
            <a:r>
              <a:rPr lang="en-US" dirty="0" smtClean="0"/>
              <a:t>Anthocyanin</a:t>
            </a:r>
            <a:endParaRPr lang="ru-RU" dirty="0"/>
          </a:p>
        </p:txBody>
      </p:sp>
      <p:sp>
        <p:nvSpPr>
          <p:cNvPr id="3" name="Content Placeholder 2"/>
          <p:cNvSpPr>
            <a:spLocks noGrp="1"/>
          </p:cNvSpPr>
          <p:nvPr>
            <p:ph idx="1"/>
          </p:nvPr>
        </p:nvSpPr>
        <p:spPr>
          <a:xfrm>
            <a:off x="467544" y="1484784"/>
            <a:ext cx="8229600" cy="1543048"/>
          </a:xfrm>
        </p:spPr>
        <p:txBody>
          <a:bodyPr>
            <a:normAutofit fontScale="85000" lnSpcReduction="20000"/>
          </a:bodyPr>
          <a:lstStyle/>
          <a:p>
            <a:pPr>
              <a:buNone/>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Acidic Solutions (pH &lt; 7) pink</a:t>
            </a:r>
          </a:p>
          <a:p>
            <a:pPr>
              <a:buNone/>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Neutral Solutions (pH ~ 7) purple</a:t>
            </a:r>
          </a:p>
          <a:p>
            <a:pPr>
              <a:buNone/>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Basic Solutions (pH &gt; 7) greenish-yellow</a:t>
            </a:r>
          </a:p>
          <a:p>
            <a:pPr>
              <a:buNone/>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Very basic - colorless</a:t>
            </a:r>
          </a:p>
        </p:txBody>
      </p:sp>
      <p:pic>
        <p:nvPicPr>
          <p:cNvPr id="4" name="Picture 3" descr="20160704_182434.jpg"/>
          <p:cNvPicPr>
            <a:picLocks noChangeAspect="1"/>
          </p:cNvPicPr>
          <p:nvPr/>
        </p:nvPicPr>
        <p:blipFill>
          <a:blip r:embed="rId3" cstate="print"/>
          <a:stretch>
            <a:fillRect/>
          </a:stretch>
        </p:blipFill>
        <p:spPr>
          <a:xfrm>
            <a:off x="1714480" y="3348632"/>
            <a:ext cx="5500726" cy="309415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Anthocyanin</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31482" y="1600200"/>
            <a:ext cx="6281036" cy="4525963"/>
          </a:xfrm>
        </p:spPr>
      </p:pic>
    </p:spTree>
    <p:extLst>
      <p:ext uri="{BB962C8B-B14F-4D97-AF65-F5344CB8AC3E}">
        <p14:creationId xmlns:p14="http://schemas.microsoft.com/office/powerpoint/2010/main" val="3285905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600200"/>
          </a:xfrm>
        </p:spPr>
        <p:txBody>
          <a:bodyPr/>
          <a:lstStyle/>
          <a:p>
            <a:r>
              <a:rPr lang="en-US" dirty="0" smtClean="0"/>
              <a:t>Different kinds of Anthocyanin</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2362667"/>
            <a:ext cx="8229600" cy="3001028"/>
          </a:xfrm>
        </p:spPr>
      </p:pic>
    </p:spTree>
    <p:extLst>
      <p:ext uri="{BB962C8B-B14F-4D97-AF65-F5344CB8AC3E}">
        <p14:creationId xmlns:p14="http://schemas.microsoft.com/office/powerpoint/2010/main" val="2750999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nthocyanin.jpg"/>
          <p:cNvPicPr>
            <a:picLocks noGrp="1" noChangeAspect="1"/>
          </p:cNvPicPr>
          <p:nvPr>
            <p:ph idx="1"/>
          </p:nvPr>
        </p:nvPicPr>
        <p:blipFill>
          <a:blip r:embed="rId3"/>
          <a:stretch>
            <a:fillRect/>
          </a:stretch>
        </p:blipFill>
        <p:spPr>
          <a:xfrm>
            <a:off x="467544" y="2132856"/>
            <a:ext cx="8296415" cy="3219009"/>
          </a:xfrm>
        </p:spPr>
      </p:pic>
      <p:sp>
        <p:nvSpPr>
          <p:cNvPr id="11" name="Title 1"/>
          <p:cNvSpPr>
            <a:spLocks noGrp="1"/>
          </p:cNvSpPr>
          <p:nvPr>
            <p:ph type="title"/>
          </p:nvPr>
        </p:nvSpPr>
        <p:spPr>
          <a:xfrm>
            <a:off x="457200" y="0"/>
            <a:ext cx="8229600" cy="1600200"/>
          </a:xfrm>
        </p:spPr>
        <p:txBody>
          <a:bodyPr/>
          <a:lstStyle/>
          <a:p>
            <a:r>
              <a:rPr lang="en-US" dirty="0" smtClean="0"/>
              <a:t>Red Cabbage</a:t>
            </a:r>
            <a:endParaRPr lang="en-US" dirty="0"/>
          </a:p>
        </p:txBody>
      </p:sp>
    </p:spTree>
    <p:extLst>
      <p:ext uri="{BB962C8B-B14F-4D97-AF65-F5344CB8AC3E}">
        <p14:creationId xmlns:p14="http://schemas.microsoft.com/office/powerpoint/2010/main" val="22055663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600200"/>
          </a:xfrm>
        </p:spPr>
        <p:txBody>
          <a:bodyPr/>
          <a:lstStyle/>
          <a:p>
            <a:r>
              <a:rPr lang="en-US" dirty="0" smtClean="0"/>
              <a:t>Juice of Red Cabbage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1371600"/>
            <a:ext cx="8046156" cy="4525963"/>
          </a:xfrm>
        </p:spPr>
      </p:pic>
    </p:spTree>
    <p:extLst>
      <p:ext uri="{BB962C8B-B14F-4D97-AF65-F5344CB8AC3E}">
        <p14:creationId xmlns:p14="http://schemas.microsoft.com/office/powerpoint/2010/main" val="12921648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1727</TotalTime>
  <Words>305</Words>
  <Application>Microsoft Office PowerPoint</Application>
  <PresentationFormat>On-screen Show (4:3)</PresentationFormat>
  <Paragraphs>101</Paragraphs>
  <Slides>27</Slides>
  <Notes>11</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Executive</vt:lpstr>
      <vt:lpstr>Natural pH Indicator</vt:lpstr>
      <vt:lpstr>№10 pH Indicator</vt:lpstr>
      <vt:lpstr>Plan</vt:lpstr>
      <vt:lpstr>pH indicator</vt:lpstr>
      <vt:lpstr>Anthocyanin</vt:lpstr>
      <vt:lpstr>Anthocyanin</vt:lpstr>
      <vt:lpstr>Different kinds of Anthocyanin</vt:lpstr>
      <vt:lpstr>Red Cabbage</vt:lpstr>
      <vt:lpstr>Juice of Red Cabbage</vt:lpstr>
      <vt:lpstr>Red Cabbage (experiment)</vt:lpstr>
      <vt:lpstr>PowerPoint Presentation</vt:lpstr>
      <vt:lpstr>Red Cabbage (results)</vt:lpstr>
      <vt:lpstr>Red Cabbage (results)</vt:lpstr>
      <vt:lpstr>Beetroot (results)</vt:lpstr>
      <vt:lpstr>Blueberry (results)</vt:lpstr>
      <vt:lpstr>Mulberry (results)</vt:lpstr>
      <vt:lpstr>Red Cabbage</vt:lpstr>
      <vt:lpstr>Mix (results)</vt:lpstr>
      <vt:lpstr>Mix (results)</vt:lpstr>
      <vt:lpstr>Mix (results)</vt:lpstr>
      <vt:lpstr>Mix of very basic and acid solutions</vt:lpstr>
      <vt:lpstr>Litmus</vt:lpstr>
      <vt:lpstr>Phenolphthalein</vt:lpstr>
      <vt:lpstr>Methyl Orange</vt:lpstr>
      <vt:lpstr>Conclusion</vt:lpstr>
      <vt:lpstr>References</vt:lpstr>
      <vt:lpstr>Thanks for attention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pH Indicator</dc:title>
  <dc:creator>genadi</dc:creator>
  <cp:lastModifiedBy>genadi</cp:lastModifiedBy>
  <cp:revision>129</cp:revision>
  <dcterms:created xsi:type="dcterms:W3CDTF">2016-06-10T07:30:37Z</dcterms:created>
  <dcterms:modified xsi:type="dcterms:W3CDTF">2016-07-22T03:20:57Z</dcterms:modified>
</cp:coreProperties>
</file>