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1" r:id="rId4"/>
    <p:sldId id="282" r:id="rId5"/>
    <p:sldId id="284" r:id="rId6"/>
    <p:sldId id="276" r:id="rId7"/>
    <p:sldId id="277" r:id="rId8"/>
    <p:sldId id="280" r:id="rId9"/>
    <p:sldId id="283" r:id="rId10"/>
    <p:sldId id="258" r:id="rId11"/>
    <p:sldId id="260" r:id="rId12"/>
    <p:sldId id="286" r:id="rId13"/>
    <p:sldId id="263" r:id="rId14"/>
    <p:sldId id="262" r:id="rId15"/>
    <p:sldId id="264" r:id="rId16"/>
    <p:sldId id="287" r:id="rId17"/>
    <p:sldId id="267" r:id="rId18"/>
    <p:sldId id="268" r:id="rId19"/>
    <p:sldId id="278" r:id="rId20"/>
    <p:sldId id="279" r:id="rId21"/>
    <p:sldId id="288" r:id="rId22"/>
    <p:sldId id="289" r:id="rId23"/>
    <p:sldId id="271" r:id="rId24"/>
    <p:sldId id="272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C74"/>
    <a:srgbClr val="CAF6E5"/>
    <a:srgbClr val="C0F8CF"/>
    <a:srgbClr val="9CD3E4"/>
    <a:srgbClr val="293D27"/>
    <a:srgbClr val="333333"/>
    <a:srgbClr val="FFCCFF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89502" autoAdjust="0"/>
  </p:normalViewPr>
  <p:slideViewPr>
    <p:cSldViewPr>
      <p:cViewPr>
        <p:scale>
          <a:sx n="57" d="100"/>
          <a:sy n="57" d="100"/>
        </p:scale>
        <p:origin x="-168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F5EF-F2F0-4F1C-8B6B-F331F878A05D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1BB79-434C-47C6-B31A-E47035DDA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23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C9BB-0C53-4DB1-85A0-909D3D3F1EB1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BC7D-3D79-4577-857E-C1BE6630A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68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name</a:t>
            </a:r>
            <a:r>
              <a:rPr lang="en-US" baseline="0" dirty="0" smtClean="0"/>
              <a:t> of god</a:t>
            </a:r>
            <a:endParaRPr lang="en-US" dirty="0" smtClean="0"/>
          </a:p>
          <a:p>
            <a:r>
              <a:rPr lang="en-US" dirty="0" smtClean="0"/>
              <a:t>Hi.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amirmahdi</a:t>
            </a:r>
            <a:r>
              <a:rPr lang="en-US" dirty="0" smtClean="0"/>
              <a:t> </a:t>
            </a:r>
            <a:r>
              <a:rPr lang="en-US" dirty="0" err="1" smtClean="0"/>
              <a:t>jafari</a:t>
            </a:r>
            <a:r>
              <a:rPr lang="en-US" dirty="0" smtClean="0"/>
              <a:t> and </a:t>
            </a:r>
            <a:r>
              <a:rPr lang="en-US" dirty="0" err="1" smtClean="0"/>
              <a:t>im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iran</a:t>
            </a:r>
            <a:r>
              <a:rPr lang="en-US" baseline="0" dirty="0" smtClean="0"/>
              <a:t>. The subject which I </a:t>
            </a:r>
            <a:r>
              <a:rPr lang="en-US" baseline="0" dirty="0" err="1" smtClean="0"/>
              <a:t>choosed</a:t>
            </a:r>
            <a:r>
              <a:rPr lang="en-US" baseline="0" dirty="0" smtClean="0"/>
              <a:t> to provide u, is question number 7 plant in motion.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Sunlight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 in 24 hours?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-&gt; I measured lux of Sunlight and bought lamp in same lux.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Age </a:t>
            </a:r>
            <a:r>
              <a:rPr lang="en-US" baseline="0" dirty="0" err="1" smtClean="0"/>
              <a:t>gofta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sade</a:t>
            </a:r>
            <a:r>
              <a:rPr lang="en-US" baseline="0" dirty="0" smtClean="0"/>
              <a:t> has: n=because the aim of </a:t>
            </a:r>
            <a:r>
              <a:rPr lang="en-US" baseline="0" dirty="0" err="1" smtClean="0"/>
              <a:t>Iynt</a:t>
            </a:r>
            <a:r>
              <a:rPr lang="en-US" baseline="0" dirty="0" smtClean="0"/>
              <a:t> is making the big problem to the easier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9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g s in 96 hours and I just read the average for 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7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finish, the</a:t>
            </a:r>
            <a:r>
              <a:rPr lang="en-US" baseline="0" dirty="0" smtClean="0"/>
              <a:t> growth of the bean in darkness is best. After that Sunlight and after that 2000 lux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1 finished. This</a:t>
            </a:r>
            <a:r>
              <a:rPr lang="en-US" baseline="0" dirty="0" smtClean="0"/>
              <a:t> is effect of light on stem.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سلام</a:t>
            </a:r>
            <a:r>
              <a:rPr lang="fa-IR" baseline="0" dirty="0" smtClean="0"/>
              <a:t> وقتتون بخیر.</a:t>
            </a:r>
            <a:br>
              <a:rPr lang="fa-IR" baseline="0" dirty="0" smtClean="0"/>
            </a:br>
            <a:endParaRPr lang="fa-IR" baseline="0" dirty="0" smtClean="0"/>
          </a:p>
          <a:p>
            <a:pPr algn="r" rtl="1"/>
            <a:r>
              <a:rPr lang="fa-IR" baseline="0" dirty="0" smtClean="0"/>
              <a:t>سوالی که برای ارایه انتخاب کردم سوال شماره 7 ، که اسمش گیاهان در حرکت هستش.</a:t>
            </a:r>
            <a:br>
              <a:rPr lang="fa-IR" baseline="0" dirty="0" smtClean="0"/>
            </a:br>
            <a:r>
              <a:rPr lang="fa-IR" baseline="0" dirty="0" smtClean="0"/>
              <a:t>خبو توی این پاور پینت همونطوری که سوالاز ما خواسته، حرکت گیاهان رو به صورت تیوری و عملی برسی کنیم.</a:t>
            </a:r>
          </a:p>
          <a:p>
            <a:pPr algn="r" rtl="1"/>
            <a:endParaRPr lang="fa-IR" baseline="0" dirty="0" smtClean="0"/>
          </a:p>
          <a:p>
            <a:pPr algn="r" rtl="1"/>
            <a:r>
              <a:rPr lang="fa-IR" baseline="0" dirty="0" smtClean="0"/>
              <a:t>در قسمت تیوری من دلیل و مکانیزم حرکتو براتون میگم و در قسمت عملی 2 تا ازمایشه کلی داریم که یکیش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this is my strategic.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 I will investigate the motion experimentally and </a:t>
            </a:r>
            <a:r>
              <a:rPr lang="en-US" baseline="0" dirty="0" err="1" smtClean="0"/>
              <a:t>theorietically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In theoretically I tell u the reason and mechanism too.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in experimentally I have investigated 2 thinks . First one is light effect of light on root of plant. And other is on stem of plants.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last of my PowerPoint u will see the conclusion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8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</a:t>
            </a:r>
            <a:r>
              <a:rPr lang="en-US" dirty="0" err="1" smtClean="0"/>
              <a:t>whats</a:t>
            </a:r>
            <a:r>
              <a:rPr lang="en-US" baseline="0" dirty="0" smtClean="0"/>
              <a:t> the reality of this response?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very simple, the reality of this response named </a:t>
            </a:r>
            <a:r>
              <a:rPr lang="en-US" baseline="0" dirty="0" err="1" smtClean="0"/>
              <a:t>phtotropism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, we have to know the reason of motion. </a:t>
            </a:r>
          </a:p>
          <a:p>
            <a:endParaRPr lang="en-US" dirty="0" smtClean="0"/>
          </a:p>
          <a:p>
            <a:r>
              <a:rPr lang="en-US" dirty="0" smtClean="0"/>
              <a:t>The main factor of this motion 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auxins</a:t>
            </a:r>
            <a:r>
              <a:rPr lang="en-US" baseline="0" dirty="0" smtClean="0"/>
              <a:t> . Auxin are hormones which they cause lots of reaction in plants. For example gather of elongated the cells.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of the most important feature of </a:t>
            </a:r>
            <a:r>
              <a:rPr lang="en-US" baseline="0" dirty="0" err="1" smtClean="0"/>
              <a:t>auxin</a:t>
            </a:r>
            <a:r>
              <a:rPr lang="en-US" baseline="0" dirty="0" smtClean="0"/>
              <a:t> , they are sensitive to light.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6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time to know the mechanism. Now</a:t>
            </a:r>
            <a:r>
              <a:rPr lang="en-US" baseline="0" dirty="0" smtClean="0"/>
              <a:t> we going to know how does it move?</a:t>
            </a:r>
          </a:p>
          <a:p>
            <a:endParaRPr lang="en-US" dirty="0" smtClean="0"/>
          </a:p>
          <a:p>
            <a:r>
              <a:rPr lang="en-US" dirty="0" smtClean="0"/>
              <a:t>As u know , Auxin</a:t>
            </a:r>
            <a:r>
              <a:rPr lang="en-US" baseline="0" dirty="0" smtClean="0"/>
              <a:t> are sensitive to light. so, when they are </a:t>
            </a:r>
            <a:r>
              <a:rPr lang="en-US" baseline="0" dirty="0" err="1" smtClean="0"/>
              <a:t>sensetive</a:t>
            </a:r>
            <a:r>
              <a:rPr lang="en-US" baseline="0" dirty="0" smtClean="0"/>
              <a:t> to light if we put them in front of light  they will aggregation to the darker part of plant.</a:t>
            </a:r>
            <a:endParaRPr lang="en-US" dirty="0" smtClean="0"/>
          </a:p>
          <a:p>
            <a:r>
              <a:rPr lang="en-US" baseline="0" dirty="0" smtClean="0"/>
              <a:t>And when the </a:t>
            </a:r>
            <a:r>
              <a:rPr lang="en-US" baseline="0" dirty="0" err="1" smtClean="0"/>
              <a:t>auxin</a:t>
            </a:r>
            <a:r>
              <a:rPr lang="en-US" baseline="0" dirty="0" smtClean="0"/>
              <a:t> aggregation there , the cells in there will elongate. As I told u in previous .</a:t>
            </a:r>
          </a:p>
          <a:p>
            <a:r>
              <a:rPr lang="en-US" baseline="0" dirty="0" smtClean="0"/>
              <a:t>Meanwhile , the cells in the light part will be weaken. Because </a:t>
            </a:r>
            <a:r>
              <a:rPr lang="en-US" baseline="0" dirty="0" err="1" smtClean="0"/>
              <a:t>auxin</a:t>
            </a:r>
            <a:r>
              <a:rPr lang="en-US" baseline="0" dirty="0" smtClean="0"/>
              <a:t> have left from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those actions occurred, u can see a bend in stem of plant toward the light source.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its time to investigate this motion experimentally. Generally we have 2 test. First one is investigate the light effect on set…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8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light on root of plant. To see this effect, I put 3 glasses with 4 bean in different kinds of light. My light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BC7D-3D79-4577-857E-C1BE6630AF2C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6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B85BC7-C961-4F11-AC05-80587ACAEE94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A3BEDF-A8E3-4FD7-AA85-921A219CD4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8264" y="-1"/>
            <a:ext cx="3495136" cy="6019801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9154" y="2590800"/>
            <a:ext cx="3313355" cy="1286436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Plant in motion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4464" y="4038600"/>
            <a:ext cx="3309803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By</a:t>
            </a:r>
            <a:r>
              <a:rPr lang="en-US" dirty="0" smtClean="0"/>
              <a:t>: A.M.Jafari </a:t>
            </a:r>
          </a:p>
          <a:p>
            <a:r>
              <a:rPr lang="en-US" b="1" dirty="0" smtClean="0"/>
              <a:t>From</a:t>
            </a:r>
            <a:r>
              <a:rPr lang="en-US" dirty="0" smtClean="0"/>
              <a:t>: Iran</a:t>
            </a:r>
          </a:p>
          <a:p>
            <a:r>
              <a:rPr lang="en-US" b="1" dirty="0" smtClean="0"/>
              <a:t>Leader: </a:t>
            </a:r>
            <a:r>
              <a:rPr lang="en-US" dirty="0" err="1" smtClean="0"/>
              <a:t>Dr.Arash</a:t>
            </a:r>
            <a:r>
              <a:rPr lang="en-US" dirty="0" smtClean="0"/>
              <a:t> </a:t>
            </a:r>
            <a:r>
              <a:rPr lang="en-US" dirty="0" err="1" smtClean="0"/>
              <a:t>Khajeh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0" t="3652" b="-243"/>
          <a:stretch/>
        </p:blipFill>
        <p:spPr>
          <a:xfrm>
            <a:off x="4734464" y="78014"/>
            <a:ext cx="3342736" cy="24049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5105400" y="5791200"/>
            <a:ext cx="2667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0"/>
            <a:ext cx="7109910" cy="64666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Black" pitchFamily="34" charset="0"/>
              </a:rPr>
              <a:t>  </a:t>
            </a:r>
            <a:endParaRPr lang="en-US" sz="9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3508977"/>
          </a:xfrm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Investigate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this motion , we have 2 tests.</a:t>
            </a:r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b="1" dirty="0" smtClean="0"/>
              <a:t>1.</a:t>
            </a:r>
            <a:r>
              <a:rPr lang="en-US" dirty="0" smtClean="0"/>
              <a:t>Investigate light effect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</a:t>
            </a:r>
            <a:r>
              <a:rPr lang="en-US" dirty="0" smtClean="0"/>
              <a:t> of plant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2.</a:t>
            </a:r>
            <a:r>
              <a:rPr lang="en-US" dirty="0" smtClean="0"/>
              <a:t>Investigate light effect 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lang="en-US" dirty="0" smtClean="0"/>
              <a:t> of plant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6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1.Effect of light on root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At first, we had 3 glasses to put the bean into that.</a:t>
            </a:r>
          </a:p>
          <a:p>
            <a:pPr marL="68580" indent="0">
              <a:buNone/>
            </a:pPr>
            <a:r>
              <a:rPr lang="en-US" dirty="0" smtClean="0"/>
              <a:t>Each glass was under each light type.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2328863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412206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0198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lux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68303" y="6043181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 lux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9546" y="60198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Sunlight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809999"/>
            <a:ext cx="2420693" cy="23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774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273966"/>
              </p:ext>
            </p:extLst>
          </p:nvPr>
        </p:nvGraphicFramePr>
        <p:xfrm>
          <a:off x="1447800" y="1243232"/>
          <a:ext cx="6498255" cy="501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83"/>
                <a:gridCol w="397051"/>
                <a:gridCol w="397051"/>
                <a:gridCol w="397051"/>
                <a:gridCol w="397051"/>
                <a:gridCol w="409171"/>
                <a:gridCol w="409171"/>
                <a:gridCol w="409171"/>
                <a:gridCol w="409171"/>
                <a:gridCol w="409171"/>
                <a:gridCol w="409171"/>
                <a:gridCol w="409171"/>
                <a:gridCol w="409171"/>
              </a:tblGrid>
              <a:tr h="35823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</a:rPr>
                        <a:t>light</a:t>
                      </a:r>
                      <a:endParaRPr lang="en-US" sz="1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</a:rPr>
                        <a:t>Lamp</a:t>
                      </a:r>
                      <a:r>
                        <a:rPr lang="en-US" sz="17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</a:rPr>
                        <a:t>darkness</a:t>
                      </a:r>
                      <a:endParaRPr lang="en-US" sz="1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ysClr val="windowText" lastClr="000000"/>
                          </a:solidFill>
                        </a:rPr>
                        <a:t>Sunlight</a:t>
                      </a:r>
                      <a:endParaRPr lang="en-US" sz="17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238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Bean</a:t>
                      </a:r>
                      <a:r>
                        <a:rPr lang="en-US" sz="17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number</a:t>
                      </a:r>
                      <a:endParaRPr lang="en-US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After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8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16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24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32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40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48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 56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21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After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64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27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 72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13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80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40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23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After</a:t>
                      </a:r>
                      <a:r>
                        <a:rPr lang="en-US" sz="1500" b="0" baseline="0" dirty="0" smtClean="0"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 88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51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38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8238">
                <a:tc>
                  <a:txBody>
                    <a:bodyPr/>
                    <a:lstStyle/>
                    <a:p>
                      <a:pPr marL="63500" marR="63500" algn="l" rtl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Arial Black" pitchFamily="34" charset="0"/>
                          <a:cs typeface="Arial" pitchFamily="34" charset="0"/>
                        </a:rPr>
                        <a:t>After 96 hours</a:t>
                      </a:r>
                      <a:endParaRPr lang="en-US" sz="1900" b="0" dirty="0">
                        <a:effectLst/>
                        <a:latin typeface="Arial Black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201" marR="9201" marT="9201" marB="92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10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19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40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-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15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2</a:t>
                      </a:r>
                      <a:endParaRPr lang="en-US" sz="1500" b="1" dirty="0"/>
                    </a:p>
                  </a:txBody>
                  <a:tcPr marL="88333" marR="88333" marT="44166" marB="441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14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4038600" cy="838200"/>
          </a:xfrm>
        </p:spPr>
        <p:txBody>
          <a:bodyPr/>
          <a:lstStyle/>
          <a:p>
            <a:pPr algn="ctr"/>
            <a:r>
              <a:rPr lang="en-US" dirty="0" smtClean="0"/>
              <a:t>Growing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1"/>
            <a:ext cx="3223707" cy="220979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/>
              <a:t>1. Darkness </a:t>
            </a:r>
            <a:endParaRPr lang="en-US" dirty="0"/>
          </a:p>
          <a:p>
            <a:r>
              <a:rPr lang="en-US" dirty="0" smtClean="0"/>
              <a:t>bean </a:t>
            </a:r>
            <a:r>
              <a:rPr lang="en-US" dirty="0"/>
              <a:t>(1): 0.104 mm/h </a:t>
            </a:r>
          </a:p>
          <a:p>
            <a:r>
              <a:rPr lang="en-US" dirty="0" smtClean="0"/>
              <a:t>bean </a:t>
            </a:r>
            <a:r>
              <a:rPr lang="en-US" dirty="0"/>
              <a:t>(2): 0.197 mm/h </a:t>
            </a:r>
          </a:p>
          <a:p>
            <a:r>
              <a:rPr lang="en-US" dirty="0" smtClean="0"/>
              <a:t>bean </a:t>
            </a:r>
            <a:r>
              <a:rPr lang="en-US" dirty="0"/>
              <a:t>(3): 0.667 mm/h </a:t>
            </a:r>
          </a:p>
          <a:p>
            <a:r>
              <a:rPr lang="en-US" dirty="0" smtClean="0"/>
              <a:t>bean </a:t>
            </a:r>
            <a:r>
              <a:rPr lang="en-US" dirty="0"/>
              <a:t>(4): 0.416 </a:t>
            </a:r>
            <a:r>
              <a:rPr lang="en-US" dirty="0" smtClean="0"/>
              <a:t>mm/h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Average: 0.346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133600"/>
            <a:ext cx="3429000" cy="2031325"/>
          </a:xfrm>
          <a:prstGeom prst="rect">
            <a:avLst/>
          </a:prstGeom>
          <a:effectLst>
            <a:reflection blurRad="88900" stA="50000" dist="812800" dir="5400000" sy="-100000" algn="bl" rotWithShape="0"/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2. </a:t>
            </a:r>
            <a:r>
              <a:rPr lang="en-US" b="1" dirty="0" smtClean="0"/>
              <a:t>Sunlight </a:t>
            </a:r>
            <a:endParaRPr lang="en-US" dirty="0"/>
          </a:p>
          <a:p>
            <a:r>
              <a:rPr lang="en-US" dirty="0" smtClean="0"/>
              <a:t>bean </a:t>
            </a:r>
            <a:r>
              <a:rPr lang="en-US" dirty="0"/>
              <a:t>(1): 0 </a:t>
            </a:r>
          </a:p>
          <a:p>
            <a:r>
              <a:rPr lang="en-US" dirty="0" smtClean="0"/>
              <a:t>bean </a:t>
            </a:r>
            <a:r>
              <a:rPr lang="en-US" dirty="0"/>
              <a:t>(2): 0 </a:t>
            </a:r>
          </a:p>
          <a:p>
            <a:r>
              <a:rPr lang="en-US" dirty="0" smtClean="0"/>
              <a:t>bean </a:t>
            </a:r>
            <a:r>
              <a:rPr lang="en-US" dirty="0"/>
              <a:t>(3): 0.156 mm/h </a:t>
            </a:r>
          </a:p>
          <a:p>
            <a:r>
              <a:rPr lang="en-US" dirty="0" smtClean="0"/>
              <a:t>bean </a:t>
            </a:r>
            <a:r>
              <a:rPr lang="en-US" dirty="0"/>
              <a:t>(4): 0.020 mm/h </a:t>
            </a: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Average: 0.088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4572000"/>
            <a:ext cx="3048000" cy="181588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" fov="7200000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3. In the light of 2000 lux </a:t>
            </a:r>
            <a:endParaRPr lang="en-US" sz="1600" dirty="0"/>
          </a:p>
          <a:p>
            <a:r>
              <a:rPr lang="en-US" sz="1600" dirty="0" smtClean="0"/>
              <a:t>bean </a:t>
            </a:r>
            <a:r>
              <a:rPr lang="en-US" sz="1600" dirty="0"/>
              <a:t>(1): 0 </a:t>
            </a:r>
          </a:p>
          <a:p>
            <a:r>
              <a:rPr lang="en-US" sz="1600" dirty="0" smtClean="0"/>
              <a:t>bean </a:t>
            </a:r>
            <a:r>
              <a:rPr lang="en-US" sz="1600" dirty="0"/>
              <a:t>(2): 0 </a:t>
            </a:r>
          </a:p>
          <a:p>
            <a:r>
              <a:rPr lang="en-US" sz="1600" dirty="0" smtClean="0"/>
              <a:t>bean </a:t>
            </a:r>
            <a:r>
              <a:rPr lang="en-US" sz="1600" dirty="0"/>
              <a:t>(3): 0.135 mm/h </a:t>
            </a:r>
          </a:p>
          <a:p>
            <a:r>
              <a:rPr lang="en-US" sz="1600" dirty="0" smtClean="0"/>
              <a:t>bean </a:t>
            </a:r>
            <a:r>
              <a:rPr lang="en-US" sz="1600" dirty="0"/>
              <a:t>(4): </a:t>
            </a:r>
            <a:r>
              <a:rPr lang="en-US" sz="1600" dirty="0" smtClean="0"/>
              <a:t>0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Average: 0.033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84" y="1371600"/>
            <a:ext cx="6777317" cy="3508977"/>
          </a:xfrm>
        </p:spPr>
        <p:txBody>
          <a:bodyPr/>
          <a:lstStyle/>
          <a:p>
            <a:r>
              <a:rPr lang="en-US" dirty="0" smtClean="0"/>
              <a:t>As you have seen , the growth of the beans which,</a:t>
            </a:r>
          </a:p>
          <a:p>
            <a:pPr marL="68580" indent="0">
              <a:buNone/>
            </a:pPr>
            <a:r>
              <a:rPr lang="en-US" dirty="0"/>
              <a:t>  </a:t>
            </a:r>
            <a:r>
              <a:rPr lang="en-US" dirty="0" smtClean="0"/>
              <a:t>it were in under the 0 lux, is the most.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16913" r="37661" b="41543"/>
          <a:stretch/>
        </p:blipFill>
        <p:spPr>
          <a:xfrm>
            <a:off x="1143000" y="4800601"/>
            <a:ext cx="6410438" cy="161436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27" y="2696596"/>
            <a:ext cx="1811645" cy="18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74923" y="4508241"/>
            <a:ext cx="1746592" cy="2923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darkness: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0.346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90748" y="5267395"/>
            <a:ext cx="1820103" cy="2923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Sunlight: 0.088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4406" y="5267395"/>
            <a:ext cx="1759433" cy="2923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2000Lux:0.033 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51" y="3472104"/>
            <a:ext cx="1829500" cy="181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66" y="3489083"/>
            <a:ext cx="1778312" cy="17783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2.Effect of light on stem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2514600"/>
            <a:ext cx="3048000" cy="35052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63000">
                <a:schemeClr val="bg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Bauhaus 93" pitchFamily="82" charset="0"/>
              </a:rPr>
              <a:t>G</a:t>
            </a:r>
            <a:r>
              <a:rPr lang="en-US" sz="8000" dirty="0" smtClean="0">
                <a:latin typeface="Bauhaus 93" pitchFamily="82" charset="0"/>
              </a:rPr>
              <a:t>row</a:t>
            </a:r>
            <a:endParaRPr lang="en-US" sz="8000" dirty="0">
              <a:latin typeface="Bauhaus 93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2550622"/>
            <a:ext cx="3048000" cy="3505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rgbClr val="7DEC74"/>
              </a:gs>
              <a:gs pos="100000">
                <a:srgbClr val="C0F8CF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Bauhaus 93" pitchFamily="82" charset="0"/>
              </a:rPr>
              <a:t>Turn</a:t>
            </a:r>
            <a:endParaRPr lang="en-US" sz="8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Plant’s Turn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19948"/>
          </a:xfrm>
        </p:spPr>
        <p:txBody>
          <a:bodyPr>
            <a:normAutofit/>
          </a:bodyPr>
          <a:lstStyle/>
          <a:p>
            <a:r>
              <a:rPr lang="en-US" dirty="0" smtClean="0"/>
              <a:t>I have measured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Angular rate</a:t>
            </a:r>
            <a:r>
              <a:rPr lang="en-US" dirty="0" smtClean="0"/>
              <a:t> in test.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Lights:</a:t>
            </a:r>
          </a:p>
          <a:p>
            <a:pPr marL="68580" indent="0">
              <a:buNone/>
            </a:pPr>
            <a:r>
              <a:rPr lang="en-US" dirty="0" smtClean="0"/>
              <a:t>1500 lux(lamp) + Sunlight </a:t>
            </a: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Plants were:</a:t>
            </a:r>
            <a:endParaRPr lang="fa-I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Krobcus      flower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Shemshad        plant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447800"/>
            <a:ext cx="7024744" cy="722864"/>
          </a:xfrm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Shemshad .Lamp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1973460" cy="3508375"/>
          </a:xfrm>
        </p:spPr>
      </p:pic>
      <p:sp>
        <p:nvSpPr>
          <p:cNvPr id="5" name="TextBox 4"/>
          <p:cNvSpPr txBox="1"/>
          <p:nvPr/>
        </p:nvSpPr>
        <p:spPr>
          <a:xfrm>
            <a:off x="3276600" y="2438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Left) angular rate:</a:t>
            </a:r>
          </a:p>
          <a:p>
            <a:endParaRPr lang="en-US" sz="1600" dirty="0"/>
          </a:p>
          <a:p>
            <a:r>
              <a:rPr lang="en-US" sz="1600" dirty="0" smtClean="0"/>
              <a:t>- 3 degrees in 30 minute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58" y="3704883"/>
            <a:ext cx="3276600" cy="2364557"/>
          </a:xfrm>
          <a:prstGeom prst="rect">
            <a:avLst/>
          </a:prstGeom>
          <a:effectLst>
            <a:outerShdw blurRad="482600" dist="228600" dir="105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76600" y="4933950"/>
            <a:ext cx="106680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2133599" cy="3657600"/>
          </a:xfrm>
        </p:spPr>
      </p:pic>
      <p:sp>
        <p:nvSpPr>
          <p:cNvPr id="5" name="TextBox 4"/>
          <p:cNvSpPr txBox="1"/>
          <p:nvPr/>
        </p:nvSpPr>
        <p:spPr>
          <a:xfrm>
            <a:off x="3276600" y="2438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Left) 1. </a:t>
            </a:r>
            <a:r>
              <a:rPr lang="en-US" sz="1600" dirty="0"/>
              <a:t>angular rate :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- 6 degrees in 30 minute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19" y="4191000"/>
            <a:ext cx="2057400" cy="1768643"/>
          </a:xfrm>
          <a:prstGeom prst="rect">
            <a:avLst/>
          </a:prstGeom>
          <a:effectLst>
            <a:outerShdw blurRad="444500" dist="241300" dir="9720000" sx="105000" sy="105000" algn="ctr" rotWithShape="0">
              <a:srgbClr val="000000">
                <a:alpha val="46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3490" y="1447800"/>
            <a:ext cx="7024744" cy="722864"/>
          </a:xfrm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Shemshad . Sunlight 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76600" y="4933950"/>
            <a:ext cx="106680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3800" y="26670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Left) 1. </a:t>
            </a:r>
            <a:r>
              <a:rPr lang="en-US" sz="1600" dirty="0"/>
              <a:t>angular rate :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6 degrees in 30 minute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76600" y="4933950"/>
            <a:ext cx="106680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43490" y="1447800"/>
            <a:ext cx="7024744" cy="722864"/>
          </a:xfrm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Krobcus. Lamp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1300" r="34523" b="7757"/>
          <a:stretch/>
        </p:blipFill>
        <p:spPr>
          <a:xfrm>
            <a:off x="1045029" y="2926450"/>
            <a:ext cx="2079171" cy="3434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43300"/>
            <a:ext cx="2590800" cy="2590800"/>
          </a:xfrm>
          <a:prstGeom prst="rect">
            <a:avLst/>
          </a:prstGeom>
          <a:effectLst>
            <a:outerShdw blurRad="698500" dist="393700" dir="85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9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Question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Various plants can turn in response to the position of the sun or other light sources. Investigate this motion experimentally and theoretically.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3276600" y="4933950"/>
            <a:ext cx="1257300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24384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Left) 1. </a:t>
            </a:r>
            <a:r>
              <a:rPr lang="en-US" sz="1600" dirty="0"/>
              <a:t>angular rate :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- 12 degrees in 30 minute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2123576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848100"/>
            <a:ext cx="2171700" cy="2171700"/>
          </a:xfrm>
          <a:prstGeom prst="rect">
            <a:avLst/>
          </a:prstGeom>
          <a:ln>
            <a:noFill/>
          </a:ln>
          <a:effectLst>
            <a:outerShdw blurRad="304800" dist="228600" dir="10800000" sx="103000" sy="103000" algn="tl" rotWithShape="0">
              <a:srgbClr val="333333">
                <a:alpha val="65000"/>
              </a:srgbClr>
            </a:outerShdw>
            <a:reflection endPos="0" dist="508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01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43490" y="1447800"/>
            <a:ext cx="7024744" cy="722864"/>
          </a:xfrm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Krobcus. Sunlight 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2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Plant’s grow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test I have measured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of Grow.</a:t>
            </a:r>
          </a:p>
          <a:p>
            <a:pPr marL="6858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Lights: 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2000 lux</a:t>
            </a:r>
          </a:p>
          <a:p>
            <a:pPr marL="68580" indent="0">
              <a:buNone/>
            </a:pPr>
            <a:endParaRPr lang="en-US" sz="105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Plants: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a flower(unknown)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under lamp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799"/>
            <a:ext cx="2752725" cy="275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52800"/>
            <a:ext cx="2752725" cy="2752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2895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after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558444" y="2895600"/>
            <a:ext cx="2743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before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1830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saw, the angular rate of  the plant which it was under the sun was more than lamp.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715801"/>
                  </p:ext>
                </p:extLst>
              </p:nvPr>
            </p:nvGraphicFramePr>
            <p:xfrm>
              <a:off x="1524000" y="4419600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  <a:tableStyleId>{BC89EF96-8CEA-46FF-86C4-4CE0E7609802}</a:tableStyleId>
                  </a:tblPr>
                  <a:tblGrid>
                    <a:gridCol w="2032000"/>
                    <a:gridCol w="2032000"/>
                    <a:gridCol w="2032000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Lights </a:t>
                          </a:r>
                          <a:r>
                            <a:rPr lang="en-US" dirty="0" smtClean="0"/>
                            <a:t>\ 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Plants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flower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shemshad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Lamp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u="none" dirty="0" smtClean="0">
                              <a:solidFill>
                                <a:schemeClr val="tx1"/>
                              </a:solidFill>
                              <a:effectLst/>
                              <a:latin typeface="Bodoni MT Black" pitchFamily="18" charset="0"/>
                            </a:rPr>
                            <a:t>6.1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u="none" dirty="0" smtClean="0">
                              <a:solidFill>
                                <a:schemeClr val="tx1"/>
                              </a:solidFill>
                              <a:effectLst/>
                              <a:latin typeface="Bodoni MT Black" pitchFamily="18" charset="0"/>
                            </a:rPr>
                            <a:t>3.2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Sun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u="none" dirty="0" smtClean="0">
                              <a:solidFill>
                                <a:schemeClr val="tx1"/>
                              </a:solidFill>
                              <a:effectLst/>
                              <a:latin typeface="Bodoni MT Black" pitchFamily="18" charset="0"/>
                            </a:rPr>
                            <a:t>12.3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US" dirty="0" smtClean="0">
                            <a:solidFill>
                              <a:schemeClr val="tx1"/>
                            </a:solidFill>
                            <a:latin typeface="Bodoni MT Black" pitchFamily="18" charset="0"/>
                            <a:ea typeface="Cambria Math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u="none" dirty="0" smtClean="0">
                              <a:solidFill>
                                <a:schemeClr val="tx1"/>
                              </a:solidFill>
                              <a:effectLst/>
                              <a:latin typeface="Bodoni MT Black" pitchFamily="18" charset="0"/>
                            </a:rPr>
                            <a:t>6.5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715801"/>
                  </p:ext>
                </p:extLst>
              </p:nvPr>
            </p:nvGraphicFramePr>
            <p:xfrm>
              <a:off x="1524000" y="4419600"/>
              <a:ext cx="6096000" cy="1107440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114300">
                        <a:prstClr val="black"/>
                      </a:innerShdw>
                    </a:effectLst>
                    <a:tableStyleId>{BC89EF96-8CEA-46FF-86C4-4CE0E7609802}</a:tableStyleId>
                  </a:tblPr>
                  <a:tblGrid>
                    <a:gridCol w="2032000"/>
                    <a:gridCol w="2032000"/>
                    <a:gridCol w="2032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Lights </a:t>
                          </a:r>
                          <a:r>
                            <a:rPr lang="en-US" dirty="0" smtClean="0"/>
                            <a:t>\ </a:t>
                          </a:r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Plants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flower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shemshad</a:t>
                          </a:r>
                          <a:endParaRPr lang="en-US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Lamp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701" t="-106557" r="-9970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300" t="-106557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Sun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9701" t="-206557" r="-9970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0300" t="-206557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447800" y="1219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Arial Black" pitchFamily="34" charset="0"/>
              </a:rPr>
              <a:t>Review the test 1</a:t>
            </a:r>
            <a:endParaRPr lang="en-US" sz="48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Light, have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r>
              <a:rPr lang="en-US" dirty="0" smtClean="0"/>
              <a:t> effect on root of plant.(all of the light, like sun). Like soil. Root have to grow in darkness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Light, have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  <a:r>
              <a:rPr lang="en-US" dirty="0" smtClean="0"/>
              <a:t> effect on stem of plant.</a:t>
            </a:r>
            <a:br>
              <a:rPr lang="en-US" dirty="0" smtClean="0"/>
            </a:br>
            <a:r>
              <a:rPr lang="en-US" dirty="0" smtClean="0"/>
              <a:t>meanwhile, Sun’s effect is the most than others.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  <a:solidFill>
            <a:schemeClr val="accent1">
              <a:lumMod val="75000"/>
              <a:alpha val="58000"/>
            </a:schemeClr>
          </a:solidFill>
          <a:effectLst>
            <a:innerShdw blurRad="114300">
              <a:prstClr val="black"/>
            </a:innerShdw>
            <a:reflection blurRad="76200" stA="99000" endPos="71000" dist="127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References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6777317" cy="2819400"/>
          </a:xfrm>
          <a:effectLst>
            <a:reflection blurRad="63500" stA="74000" endPos="95000" dir="5400000" sy="-100000" algn="bl" rotWithShape="0"/>
          </a:effectLst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www.wikipedia.com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www.roshd.ir</a:t>
            </a:r>
          </a:p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www.plantcell.org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www.scienceclarified.com</a:t>
            </a:r>
          </a:p>
          <a:p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6" y="838200"/>
            <a:ext cx="7024744" cy="722864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 will present you: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2690307" cy="4156229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Theoretically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Excrementally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  <a:p>
            <a:endParaRPr lang="en-US" dirty="0" smtClean="0"/>
          </a:p>
        </p:txBody>
      </p:sp>
      <p:cxnSp>
        <p:nvCxnSpPr>
          <p:cNvPr id="16" name="Elbow Connector 15"/>
          <p:cNvCxnSpPr/>
          <p:nvPr/>
        </p:nvCxnSpPr>
        <p:spPr>
          <a:xfrm>
            <a:off x="3429000" y="1905000"/>
            <a:ext cx="2544703" cy="12192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1905000"/>
            <a:ext cx="25447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35007" y="2314545"/>
            <a:ext cx="1204686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3703" y="2939534"/>
            <a:ext cx="1581843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Elbow Connector 22"/>
          <p:cNvCxnSpPr>
            <a:endCxn id="29" idx="3"/>
          </p:cNvCxnSpPr>
          <p:nvPr/>
        </p:nvCxnSpPr>
        <p:spPr>
          <a:xfrm>
            <a:off x="3429000" y="5486400"/>
            <a:ext cx="1485638" cy="60656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28" idx="3"/>
          </p:cNvCxnSpPr>
          <p:nvPr/>
        </p:nvCxnSpPr>
        <p:spPr>
          <a:xfrm flipV="1">
            <a:off x="3581400" y="3928446"/>
            <a:ext cx="2889012" cy="155795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6470412" y="3759169"/>
            <a:ext cx="1431193" cy="338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on root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4914638" y="5908295"/>
            <a:ext cx="1555741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on stem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3429000" y="1904999"/>
            <a:ext cx="2552323" cy="60960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1323" y="1704945"/>
            <a:ext cx="1204686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24" name="Elbow Connector 23"/>
          <p:cNvCxnSpPr>
            <a:endCxn id="70" idx="1"/>
          </p:cNvCxnSpPr>
          <p:nvPr/>
        </p:nvCxnSpPr>
        <p:spPr>
          <a:xfrm rot="5400000" flipH="1" flipV="1">
            <a:off x="6279970" y="4754042"/>
            <a:ext cx="1597162" cy="108067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18890" y="4295745"/>
            <a:ext cx="1059543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18891" y="5908295"/>
            <a:ext cx="1059543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6511923" y="6092960"/>
            <a:ext cx="108064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26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29" grpId="0" animBg="1"/>
      <p:bldP spid="18" grpId="0" animBg="1"/>
      <p:bldP spid="70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543800" cy="1295400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lumMod val="50000"/>
                      <a:alpha val="1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36000">
                      <a:schemeClr val="bg1">
                        <a:lumMod val="94000"/>
                        <a:lumOff val="6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Theoretically</a:t>
            </a:r>
            <a:endParaRPr lang="en-US" sz="7200" b="1" dirty="0">
              <a:ln w="12700">
                <a:solidFill>
                  <a:schemeClr val="tx2">
                    <a:lumMod val="50000"/>
                    <a:alpha val="18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36000">
                    <a:schemeClr val="bg1">
                      <a:lumMod val="94000"/>
                      <a:lumOff val="6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glow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3429000"/>
            <a:ext cx="5867400" cy="2590800"/>
          </a:xfrm>
          <a:prstGeom prst="rect">
            <a:avLst/>
          </a:prstGeom>
          <a:effectLst>
            <a:innerShdw blurRad="114300">
              <a:prstClr val="black"/>
            </a:inn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the reality?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reality of this response named</a:t>
            </a:r>
            <a:r>
              <a:rPr lang="fa-IR" dirty="0" smtClean="0"/>
              <a:t> </a:t>
            </a:r>
            <a:r>
              <a:rPr lang="en-US" dirty="0" smtClean="0"/>
              <a:t>:</a:t>
            </a:r>
            <a:endParaRPr lang="fa-IR" dirty="0" smtClean="0"/>
          </a:p>
          <a:p>
            <a:endParaRPr lang="fa-IR" dirty="0" smtClean="0"/>
          </a:p>
          <a:p>
            <a:pPr marL="68580" indent="0">
              <a:buNone/>
            </a:pPr>
            <a:endParaRPr lang="fa-IR" dirty="0"/>
          </a:p>
          <a:p>
            <a:pPr marL="6858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Phototropism</a:t>
            </a:r>
            <a:endParaRPr lang="fa-IR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68580" indent="0">
              <a:buNone/>
            </a:pPr>
            <a:endParaRPr lang="fa-IR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68580" indent="0" algn="ctr">
              <a:buNone/>
            </a:pPr>
            <a:r>
              <a:rPr lang="en-US" dirty="0" smtClean="0"/>
              <a:t>Phototropism works in all of plants</a:t>
            </a:r>
          </a:p>
          <a:p>
            <a:pPr marL="68580" indent="0" algn="ctr">
              <a:buNone/>
            </a:pPr>
            <a:r>
              <a:rPr lang="en-US" dirty="0" smtClean="0"/>
              <a:t>And in some fungus</a:t>
            </a:r>
            <a:r>
              <a:rPr lang="fa-IR" dirty="0" smtClean="0"/>
              <a:t> </a:t>
            </a:r>
            <a:r>
              <a:rPr lang="en-US" dirty="0" smtClean="0"/>
              <a:t>but in</a:t>
            </a:r>
          </a:p>
          <a:p>
            <a:pPr marL="68580" indent="0" algn="ctr">
              <a:buNone/>
            </a:pPr>
            <a:r>
              <a:rPr lang="en-US" dirty="0" smtClean="0"/>
              <a:t>Different levels.  </a:t>
            </a:r>
            <a:endParaRPr lang="fa-IR" dirty="0"/>
          </a:p>
          <a:p>
            <a:pPr marL="68580" indent="0">
              <a:buNone/>
            </a:pPr>
            <a:endParaRPr lang="fa-I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the reason?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723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main factor of this motion , are </a:t>
            </a:r>
            <a:r>
              <a:rPr lang="en-US" b="1" dirty="0"/>
              <a:t>A</a:t>
            </a:r>
            <a:r>
              <a:rPr lang="en-US" b="1" dirty="0" smtClean="0"/>
              <a:t>uxins.</a:t>
            </a:r>
          </a:p>
          <a:p>
            <a:endParaRPr lang="en-US" dirty="0" smtClean="0"/>
          </a:p>
          <a:p>
            <a:r>
              <a:rPr lang="en-US" dirty="0" smtClean="0"/>
              <a:t>they are hormones which cause lots of reaction in plant.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are sensitive to light.</a:t>
            </a:r>
          </a:p>
          <a:p>
            <a:endParaRPr lang="en-US" dirty="0"/>
          </a:p>
          <a:p>
            <a:r>
              <a:rPr lang="en-US" dirty="0" smtClean="0"/>
              <a:t>Acid </a:t>
            </a:r>
            <a:r>
              <a:rPr lang="en-US" dirty="0" smtClean="0"/>
              <a:t>Andol </a:t>
            </a:r>
            <a:r>
              <a:rPr lang="en-US" dirty="0" smtClean="0"/>
              <a:t>acetic </a:t>
            </a:r>
            <a:r>
              <a:rPr lang="en-US" dirty="0" smtClean="0"/>
              <a:t>is most important of them.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3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297707"/>
            <a:ext cx="6761328" cy="1232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how does it move?</a:t>
            </a:r>
            <a:r>
              <a:rPr lang="en-US" sz="1200" dirty="0" smtClean="0">
                <a:latin typeface="Arial Black" pitchFamily="34" charset="0"/>
              </a:rPr>
              <a:t> </a:t>
            </a:r>
            <a:r>
              <a:rPr lang="en-US" sz="1400" dirty="0" smtClean="0">
                <a:latin typeface="Arial Black" pitchFamily="34" charset="0"/>
              </a:rPr>
              <a:t>mechanism</a:t>
            </a:r>
            <a:endParaRPr lang="en-US" sz="1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Auxin tend to aggregation in dark part of plant.</a:t>
            </a:r>
          </a:p>
          <a:p>
            <a:endParaRPr lang="en-US" b="1" dirty="0"/>
          </a:p>
          <a:p>
            <a:r>
              <a:rPr lang="en-US" b="1" dirty="0" smtClean="0"/>
              <a:t>This action causes:</a:t>
            </a:r>
          </a:p>
          <a:p>
            <a:endParaRPr lang="en-US" b="1" dirty="0" smtClean="0"/>
          </a:p>
          <a:p>
            <a:pPr marL="68580" indent="0">
              <a:buNone/>
            </a:pPr>
            <a:r>
              <a:rPr lang="en-US" b="1" dirty="0" smtClean="0"/>
              <a:t>1.</a:t>
            </a:r>
            <a:r>
              <a:rPr lang="en-US" dirty="0" smtClean="0"/>
              <a:t>Elongated </a:t>
            </a:r>
            <a:r>
              <a:rPr lang="en-US" dirty="0"/>
              <a:t>cell wall in darker part of </a:t>
            </a:r>
            <a:r>
              <a:rPr lang="en-US" dirty="0" smtClean="0"/>
              <a:t>plant</a:t>
            </a:r>
            <a:endParaRPr lang="en-US" b="1" dirty="0" smtClean="0"/>
          </a:p>
          <a:p>
            <a:pPr marL="68580" indent="0">
              <a:buNone/>
            </a:pPr>
            <a:r>
              <a:rPr lang="en-US" b="1" dirty="0"/>
              <a:t>2</a:t>
            </a:r>
            <a:r>
              <a:rPr lang="en-US" dirty="0" smtClean="0"/>
              <a:t>.Weaken cell wall in light part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0600" y="6477000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105347"/>
          </a:xfrm>
          <a:effectLst>
            <a:outerShdw blurRad="50800" dist="25400" dir="5400000" rotWithShape="0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These actions causes a bending in plant</a:t>
            </a:r>
          </a:p>
          <a:p>
            <a:pPr marL="6858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Toward the light source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Plants in Motion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600" y="6447598"/>
            <a:ext cx="106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9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2590800"/>
            <a:ext cx="7543800" cy="1295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prstMaterial="matte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000" b="1" dirty="0" smtClean="0">
                <a:ln w="12700">
                  <a:solidFill>
                    <a:schemeClr val="tx2">
                      <a:lumMod val="50000"/>
                      <a:alpha val="1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36000">
                      <a:schemeClr val="bg1">
                        <a:lumMod val="94000"/>
                        <a:lumOff val="6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Experimentally</a:t>
            </a:r>
            <a:endParaRPr lang="en-US" sz="7000" b="1" dirty="0">
              <a:ln w="12700">
                <a:solidFill>
                  <a:schemeClr val="tx2">
                    <a:lumMod val="50000"/>
                    <a:alpha val="18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36000">
                    <a:schemeClr val="bg1">
                      <a:lumMod val="94000"/>
                      <a:lumOff val="6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glow>
                  <a:schemeClr val="accent4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2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2491</TotalTime>
  <Words>1277</Words>
  <Application>Microsoft Office PowerPoint</Application>
  <PresentationFormat>On-screen Show (4:3)</PresentationFormat>
  <Paragraphs>410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Plant in motion</vt:lpstr>
      <vt:lpstr>Question</vt:lpstr>
      <vt:lpstr>I will present you:</vt:lpstr>
      <vt:lpstr>Theoretically</vt:lpstr>
      <vt:lpstr>What is the reality?</vt:lpstr>
      <vt:lpstr>What is the reason?</vt:lpstr>
      <vt:lpstr>how does it move? mechanism</vt:lpstr>
      <vt:lpstr>PowerPoint Presentation</vt:lpstr>
      <vt:lpstr>PowerPoint Presentation</vt:lpstr>
      <vt:lpstr>  </vt:lpstr>
      <vt:lpstr>1.Effect of light on root</vt:lpstr>
      <vt:lpstr>PowerPoint Presentation</vt:lpstr>
      <vt:lpstr>Growing Speed</vt:lpstr>
      <vt:lpstr>PowerPoint Presentation</vt:lpstr>
      <vt:lpstr>2.Effect of light on stem </vt:lpstr>
      <vt:lpstr>Plant’s Turn</vt:lpstr>
      <vt:lpstr>Green Shemshad .Lamp</vt:lpstr>
      <vt:lpstr>Green Shemshad . Sunlight </vt:lpstr>
      <vt:lpstr>Krobcus. Lamp</vt:lpstr>
      <vt:lpstr>Krobcus. Sunlight </vt:lpstr>
      <vt:lpstr>Plant’s grow</vt:lpstr>
      <vt:lpstr>Flower under lamp</vt:lpstr>
      <vt:lpstr>PowerPoint Presentation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in motion</dc:title>
  <dc:creator>Refah User</dc:creator>
  <cp:lastModifiedBy>Amirmahdi_J</cp:lastModifiedBy>
  <cp:revision>222</cp:revision>
  <dcterms:created xsi:type="dcterms:W3CDTF">2016-03-12T07:52:41Z</dcterms:created>
  <dcterms:modified xsi:type="dcterms:W3CDTF">2016-07-15T13:10:36Z</dcterms:modified>
</cp:coreProperties>
</file>