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9"/>
  </p:notes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  <p:sldId id="272" r:id="rId9"/>
    <p:sldId id="273" r:id="rId10"/>
    <p:sldId id="274" r:id="rId11"/>
    <p:sldId id="258" r:id="rId12"/>
    <p:sldId id="275" r:id="rId13"/>
    <p:sldId id="270" r:id="rId14"/>
    <p:sldId id="276" r:id="rId15"/>
    <p:sldId id="277" r:id="rId16"/>
    <p:sldId id="259" r:id="rId17"/>
    <p:sldId id="269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C2C"/>
    <a:srgbClr val="734C07"/>
    <a:srgbClr val="277297"/>
    <a:srgbClr val="8C5F0E"/>
    <a:srgbClr val="634837"/>
    <a:srgbClr val="997039"/>
    <a:srgbClr val="725E08"/>
    <a:srgbClr val="CCA80E"/>
    <a:srgbClr val="B0910C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cientific%20projects\IYNT2016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99743301318104E-2"/>
          <c:y val="0.11595408361851717"/>
          <c:w val="0.88301600761443277"/>
          <c:h val="0.83148469202920094"/>
        </c:manualLayout>
      </c:layout>
      <c:lineChart>
        <c:grouping val="stack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R</c:v>
                </c:pt>
              </c:strCache>
            </c:strRef>
          </c:tx>
          <c:spPr>
            <a:ln w="762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Sheet1!$E$2:$E$8</c:f>
              <c:numCache>
                <c:formatCode>General</c:formatCode>
                <c:ptCount val="7"/>
                <c:pt idx="0">
                  <c:v>8.48</c:v>
                </c:pt>
                <c:pt idx="1">
                  <c:v>12.08</c:v>
                </c:pt>
                <c:pt idx="2">
                  <c:v>12.48</c:v>
                </c:pt>
                <c:pt idx="3">
                  <c:v>14.16</c:v>
                </c:pt>
                <c:pt idx="4">
                  <c:v>14.44</c:v>
                </c:pt>
                <c:pt idx="5">
                  <c:v>15.19</c:v>
                </c:pt>
                <c:pt idx="6">
                  <c:v>15.35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7372304"/>
        <c:axId val="1777368496"/>
      </c:lineChart>
      <c:catAx>
        <c:axId val="177737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77368496"/>
        <c:crosses val="autoZero"/>
        <c:auto val="1"/>
        <c:lblAlgn val="ctr"/>
        <c:lblOffset val="100"/>
        <c:noMultiLvlLbl val="0"/>
      </c:catAx>
      <c:valAx>
        <c:axId val="177736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177737230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70F4D63-22E0-42C8-9EF4-2563E25F41E0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F3E344-5920-43B5-816D-9C19C7EFA8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0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E344-5920-43B5-816D-9C19C7EFA8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8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3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6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44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5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65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7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68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9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4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7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5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54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5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44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79E23A-8EDF-495A-A42A-E1A16D34ACD6}" type="datetimeFigureOut">
              <a:rPr lang="en-GB" smtClean="0"/>
              <a:t>17/07/2016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1D98BC-003E-41C9-8DCD-443AA476B4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100" y="1809937"/>
            <a:ext cx="96119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Two shovels</a:t>
            </a:r>
            <a:endParaRPr lang="en-US" sz="11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913" y="338615"/>
            <a:ext cx="100112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sto MT" panose="02040603050505030304" pitchFamily="18" charset="0"/>
              </a:rPr>
              <a:t>With increasing the depth of holes, it’s obvious that pressure</a:t>
            </a:r>
            <a:r>
              <a:rPr lang="en-US" sz="2800" dirty="0">
                <a:latin typeface="Calisto MT" panose="02040603050505030304" pitchFamily="18" charset="0"/>
              </a:rPr>
              <a:t> </a:t>
            </a:r>
            <a:r>
              <a:rPr lang="en-US" sz="2800" dirty="0" smtClean="0">
                <a:latin typeface="Calisto MT" panose="02040603050505030304" pitchFamily="18" charset="0"/>
              </a:rPr>
              <a:t>and humidity augment; but because humidity increase, it affects more than resistance</a:t>
            </a:r>
            <a:r>
              <a:rPr lang="fa-IR" sz="2800" dirty="0" smtClean="0">
                <a:latin typeface="Calisto MT" panose="02040603050505030304" pitchFamily="18" charset="0"/>
              </a:rPr>
              <a:t> </a:t>
            </a:r>
            <a:r>
              <a:rPr lang="en-US" sz="2800" dirty="0" smtClean="0">
                <a:latin typeface="Calisto MT" panose="02040603050505030304" pitchFamily="18" charset="0"/>
              </a:rPr>
              <a:t> and the current will reinforce.</a:t>
            </a:r>
            <a:endParaRPr lang="fa-IR" sz="2800" dirty="0">
              <a:latin typeface="Calisto MT" panose="02040603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325" y="2047740"/>
            <a:ext cx="10659478" cy="4810259"/>
          </a:xfrm>
          <a:prstGeom prst="rect">
            <a:avLst/>
          </a:prstGeom>
          <a:gradFill>
            <a:gsLst>
              <a:gs pos="64580">
                <a:srgbClr val="805C2C"/>
              </a:gs>
              <a:gs pos="28300">
                <a:srgbClr val="634837"/>
              </a:gs>
              <a:gs pos="0">
                <a:srgbClr val="734C07"/>
              </a:gs>
              <a:gs pos="100000">
                <a:srgbClr val="99703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2658395" y="2581731"/>
            <a:ext cx="2397650" cy="647532"/>
            <a:chOff x="6714541" y="3967316"/>
            <a:chExt cx="2397650" cy="647532"/>
          </a:xfrm>
        </p:grpSpPr>
        <p:sp>
          <p:nvSpPr>
            <p:cNvPr id="25" name="Freeform 24"/>
            <p:cNvSpPr/>
            <p:nvPr/>
          </p:nvSpPr>
          <p:spPr>
            <a:xfrm rot="19948293">
              <a:off x="6714541" y="4119630"/>
              <a:ext cx="617731" cy="425784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rgbClr val="997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 rot="19948293">
              <a:off x="7443504" y="4073784"/>
              <a:ext cx="1082847" cy="532154"/>
            </a:xfrm>
            <a:prstGeom prst="line">
              <a:avLst/>
            </a:prstGeom>
            <a:ln w="76200">
              <a:solidFill>
                <a:srgbClr val="CCA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 rot="19948293">
              <a:off x="8516272" y="3967316"/>
              <a:ext cx="595919" cy="647532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16" y="3479916"/>
            <a:ext cx="2499577" cy="6828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34" y="4381890"/>
            <a:ext cx="2499577" cy="6828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13" y="5214639"/>
            <a:ext cx="2499577" cy="6828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46" y="6009367"/>
            <a:ext cx="2499577" cy="682811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>
          <a:xfrm>
            <a:off x="2246260" y="2072392"/>
            <a:ext cx="361586" cy="1084217"/>
          </a:xfrm>
          <a:prstGeom prst="leftBrace">
            <a:avLst>
              <a:gd name="adj1" fmla="val 40847"/>
              <a:gd name="adj2" fmla="val 5241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Brace 39"/>
          <p:cNvSpPr/>
          <p:nvPr/>
        </p:nvSpPr>
        <p:spPr>
          <a:xfrm>
            <a:off x="1929141" y="2054113"/>
            <a:ext cx="361586" cy="1912394"/>
          </a:xfrm>
          <a:prstGeom prst="leftBrace">
            <a:avLst>
              <a:gd name="adj1" fmla="val 40847"/>
              <a:gd name="adj2" fmla="val 5241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Brace 40"/>
          <p:cNvSpPr/>
          <p:nvPr/>
        </p:nvSpPr>
        <p:spPr>
          <a:xfrm>
            <a:off x="1637596" y="2063490"/>
            <a:ext cx="361586" cy="2804353"/>
          </a:xfrm>
          <a:prstGeom prst="leftBrace">
            <a:avLst>
              <a:gd name="adj1" fmla="val 40847"/>
              <a:gd name="adj2" fmla="val 5241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/>
          <p:cNvSpPr/>
          <p:nvPr/>
        </p:nvSpPr>
        <p:spPr>
          <a:xfrm>
            <a:off x="1269778" y="2063489"/>
            <a:ext cx="361586" cy="3621748"/>
          </a:xfrm>
          <a:prstGeom prst="leftBrace">
            <a:avLst>
              <a:gd name="adj1" fmla="val 40847"/>
              <a:gd name="adj2" fmla="val 5241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e 16"/>
          <p:cNvSpPr/>
          <p:nvPr/>
        </p:nvSpPr>
        <p:spPr>
          <a:xfrm>
            <a:off x="945661" y="2061341"/>
            <a:ext cx="361586" cy="4403854"/>
          </a:xfrm>
          <a:prstGeom prst="leftBrace">
            <a:avLst>
              <a:gd name="adj1" fmla="val 40847"/>
              <a:gd name="adj2" fmla="val 52410"/>
            </a:avLst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52918"/>
            <a:ext cx="112014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Digging the ground with specific height and distance</a:t>
            </a:r>
          </a:p>
          <a:p>
            <a:pPr marL="0" indent="0">
              <a:buNone/>
            </a:pPr>
            <a:r>
              <a:rPr lang="en-GB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Connecting wires to each shovel</a:t>
            </a:r>
          </a:p>
          <a:p>
            <a:pPr marL="0" indent="0">
              <a:buNone/>
            </a:pPr>
            <a:r>
              <a:rPr lang="en-GB" sz="24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Putting two shovel under soil of the ground in determined holes.</a:t>
            </a:r>
          </a:p>
          <a:p>
            <a:pPr marL="0" indent="0">
              <a:buNone/>
            </a:pPr>
            <a:r>
              <a:rPr lang="en-GB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Make a circuit to calculate and define the current and the voltage.</a:t>
            </a:r>
            <a:endParaRPr lang="en-GB" sz="2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7200" smtClean="0">
                <a:gradFill>
                  <a:gsLst>
                    <a:gs pos="99000">
                      <a:schemeClr val="accent1">
                        <a:lumMod val="50000"/>
                      </a:schemeClr>
                    </a:gs>
                    <a:gs pos="0">
                      <a:schemeClr val="bg2">
                        <a:shade val="96000"/>
                        <a:satMod val="120000"/>
                        <a:lumMod val="90000"/>
                      </a:schemeClr>
                    </a:gs>
                  </a:gsLst>
                  <a:lin ang="6120000" scaled="1"/>
                </a:gradFill>
                <a:latin typeface="AR DELANEY" panose="02000000000000000000" pitchFamily="2" charset="0"/>
              </a:rPr>
              <a:t>The whole job</a:t>
            </a:r>
            <a:endParaRPr lang="en-GB" sz="7200" dirty="0">
              <a:gradFill>
                <a:gsLst>
                  <a:gs pos="99000">
                    <a:schemeClr val="accent1">
                      <a:lumMod val="50000"/>
                    </a:schemeClr>
                  </a:gs>
                  <a:gs pos="0">
                    <a:schemeClr val="bg2">
                      <a:shade val="96000"/>
                      <a:satMod val="120000"/>
                      <a:lumMod val="90000"/>
                    </a:schemeClr>
                  </a:gs>
                </a:gsLst>
                <a:lin ang="6120000" scaled="1"/>
              </a:gra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1878" y="1753424"/>
            <a:ext cx="10171521" cy="4515401"/>
            <a:chOff x="911878" y="1753424"/>
            <a:chExt cx="10171521" cy="4515401"/>
          </a:xfrm>
        </p:grpSpPr>
        <p:sp>
          <p:nvSpPr>
            <p:cNvPr id="5" name="Rectangle 4"/>
            <p:cNvSpPr/>
            <p:nvPr/>
          </p:nvSpPr>
          <p:spPr>
            <a:xfrm>
              <a:off x="911878" y="3044858"/>
              <a:ext cx="10171521" cy="3223967"/>
            </a:xfrm>
            <a:prstGeom prst="rect">
              <a:avLst/>
            </a:prstGeom>
            <a:gradFill flip="none" rotWithShape="1">
              <a:gsLst>
                <a:gs pos="0">
                  <a:srgbClr val="281F1A"/>
                </a:gs>
                <a:gs pos="99000">
                  <a:srgbClr val="604D48"/>
                </a:gs>
              </a:gsLst>
              <a:lin ang="16200000" scaled="1"/>
              <a:tileRect/>
            </a:gra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6" name="Group 5"/>
            <p:cNvGrpSpPr/>
            <p:nvPr/>
          </p:nvGrpSpPr>
          <p:grpSpPr>
            <a:xfrm rot="9301531">
              <a:off x="8240875" y="3971488"/>
              <a:ext cx="2181748" cy="1227055"/>
              <a:chOff x="602830" y="4203252"/>
              <a:chExt cx="2370770" cy="1199409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02830" y="4203252"/>
                <a:ext cx="661457" cy="384668"/>
              </a:xfrm>
              <a:custGeom>
                <a:avLst/>
                <a:gdLst>
                  <a:gd name="connsiteX0" fmla="*/ 179595 w 661457"/>
                  <a:gd name="connsiteY0" fmla="*/ 67090 h 384668"/>
                  <a:gd name="connsiteX1" fmla="*/ 660362 w 661457"/>
                  <a:gd name="connsiteY1" fmla="*/ 359321 h 384668"/>
                  <a:gd name="connsiteX2" fmla="*/ 28766 w 661457"/>
                  <a:gd name="connsiteY2" fmla="*/ 331041 h 384668"/>
                  <a:gd name="connsiteX3" fmla="*/ 113607 w 661457"/>
                  <a:gd name="connsiteY3" fmla="*/ 19956 h 384668"/>
                  <a:gd name="connsiteX4" fmla="*/ 179595 w 661457"/>
                  <a:gd name="connsiteY4" fmla="*/ 67090 h 38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457" h="384668">
                    <a:moveTo>
                      <a:pt x="179595" y="67090"/>
                    </a:moveTo>
                    <a:cubicBezTo>
                      <a:pt x="270721" y="123651"/>
                      <a:pt x="685500" y="315329"/>
                      <a:pt x="660362" y="359321"/>
                    </a:cubicBezTo>
                    <a:cubicBezTo>
                      <a:pt x="635224" y="403313"/>
                      <a:pt x="119892" y="387602"/>
                      <a:pt x="28766" y="331041"/>
                    </a:cubicBezTo>
                    <a:cubicBezTo>
                      <a:pt x="-62360" y="274480"/>
                      <a:pt x="90040" y="63948"/>
                      <a:pt x="113607" y="19956"/>
                    </a:cubicBezTo>
                    <a:cubicBezTo>
                      <a:pt x="137174" y="-24036"/>
                      <a:pt x="88469" y="10529"/>
                      <a:pt x="179595" y="67090"/>
                    </a:cubicBezTo>
                    <a:close/>
                  </a:path>
                </a:pathLst>
              </a:custGeom>
              <a:noFill/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23" name="Straight Connector 22"/>
              <p:cNvCxnSpPr>
                <a:stCxn id="22" idx="1"/>
              </p:cNvCxnSpPr>
              <p:nvPr/>
            </p:nvCxnSpPr>
            <p:spPr>
              <a:xfrm>
                <a:off x="1263192" y="4562573"/>
                <a:ext cx="1159497" cy="48076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2335499" y="4817658"/>
                <a:ext cx="638101" cy="585003"/>
              </a:xfrm>
              <a:custGeom>
                <a:avLst/>
                <a:gdLst>
                  <a:gd name="connsiteX0" fmla="*/ 256873 w 638101"/>
                  <a:gd name="connsiteY0" fmla="*/ 17 h 585003"/>
                  <a:gd name="connsiteX1" fmla="*/ 11776 w 638101"/>
                  <a:gd name="connsiteY1" fmla="*/ 527918 h 585003"/>
                  <a:gd name="connsiteX2" fmla="*/ 633945 w 638101"/>
                  <a:gd name="connsiteY2" fmla="*/ 509064 h 585003"/>
                  <a:gd name="connsiteX3" fmla="*/ 256873 w 638101"/>
                  <a:gd name="connsiteY3" fmla="*/ 17 h 5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101" h="585003">
                    <a:moveTo>
                      <a:pt x="256873" y="17"/>
                    </a:moveTo>
                    <a:cubicBezTo>
                      <a:pt x="153178" y="3159"/>
                      <a:pt x="-51069" y="443077"/>
                      <a:pt x="11776" y="527918"/>
                    </a:cubicBezTo>
                    <a:cubicBezTo>
                      <a:pt x="74621" y="612759"/>
                      <a:pt x="589953" y="600190"/>
                      <a:pt x="633945" y="509064"/>
                    </a:cubicBezTo>
                    <a:cubicBezTo>
                      <a:pt x="677937" y="417938"/>
                      <a:pt x="360568" y="-3125"/>
                      <a:pt x="256873" y="1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 w="381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9948293">
              <a:off x="1552237" y="3879983"/>
              <a:ext cx="2214048" cy="1327609"/>
              <a:chOff x="602830" y="4203252"/>
              <a:chExt cx="2370770" cy="1199409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02830" y="4203252"/>
                <a:ext cx="661457" cy="384668"/>
              </a:xfrm>
              <a:custGeom>
                <a:avLst/>
                <a:gdLst>
                  <a:gd name="connsiteX0" fmla="*/ 179595 w 661457"/>
                  <a:gd name="connsiteY0" fmla="*/ 67090 h 384668"/>
                  <a:gd name="connsiteX1" fmla="*/ 660362 w 661457"/>
                  <a:gd name="connsiteY1" fmla="*/ 359321 h 384668"/>
                  <a:gd name="connsiteX2" fmla="*/ 28766 w 661457"/>
                  <a:gd name="connsiteY2" fmla="*/ 331041 h 384668"/>
                  <a:gd name="connsiteX3" fmla="*/ 113607 w 661457"/>
                  <a:gd name="connsiteY3" fmla="*/ 19956 h 384668"/>
                  <a:gd name="connsiteX4" fmla="*/ 179595 w 661457"/>
                  <a:gd name="connsiteY4" fmla="*/ 67090 h 38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457" h="384668">
                    <a:moveTo>
                      <a:pt x="179595" y="67090"/>
                    </a:moveTo>
                    <a:cubicBezTo>
                      <a:pt x="270721" y="123651"/>
                      <a:pt x="685500" y="315329"/>
                      <a:pt x="660362" y="359321"/>
                    </a:cubicBezTo>
                    <a:cubicBezTo>
                      <a:pt x="635224" y="403313"/>
                      <a:pt x="119892" y="387602"/>
                      <a:pt x="28766" y="331041"/>
                    </a:cubicBezTo>
                    <a:cubicBezTo>
                      <a:pt x="-62360" y="274480"/>
                      <a:pt x="90040" y="63948"/>
                      <a:pt x="113607" y="19956"/>
                    </a:cubicBezTo>
                    <a:cubicBezTo>
                      <a:pt x="137174" y="-24036"/>
                      <a:pt x="88469" y="10529"/>
                      <a:pt x="179595" y="67090"/>
                    </a:cubicBezTo>
                    <a:close/>
                  </a:path>
                </a:pathLst>
              </a:custGeom>
              <a:noFill/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20" name="Straight Connector 19"/>
              <p:cNvCxnSpPr>
                <a:stCxn id="19" idx="1"/>
              </p:cNvCxnSpPr>
              <p:nvPr/>
            </p:nvCxnSpPr>
            <p:spPr>
              <a:xfrm>
                <a:off x="1263192" y="4562573"/>
                <a:ext cx="1159497" cy="48076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2335499" y="4817658"/>
                <a:ext cx="638101" cy="585003"/>
              </a:xfrm>
              <a:custGeom>
                <a:avLst/>
                <a:gdLst>
                  <a:gd name="connsiteX0" fmla="*/ 256873 w 638101"/>
                  <a:gd name="connsiteY0" fmla="*/ 17 h 585003"/>
                  <a:gd name="connsiteX1" fmla="*/ 11776 w 638101"/>
                  <a:gd name="connsiteY1" fmla="*/ 527918 h 585003"/>
                  <a:gd name="connsiteX2" fmla="*/ 633945 w 638101"/>
                  <a:gd name="connsiteY2" fmla="*/ 509064 h 585003"/>
                  <a:gd name="connsiteX3" fmla="*/ 256873 w 638101"/>
                  <a:gd name="connsiteY3" fmla="*/ 17 h 5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8101" h="585003">
                    <a:moveTo>
                      <a:pt x="256873" y="17"/>
                    </a:moveTo>
                    <a:cubicBezTo>
                      <a:pt x="153178" y="3159"/>
                      <a:pt x="-51069" y="443077"/>
                      <a:pt x="11776" y="527918"/>
                    </a:cubicBezTo>
                    <a:cubicBezTo>
                      <a:pt x="74621" y="612759"/>
                      <a:pt x="589953" y="600190"/>
                      <a:pt x="633945" y="509064"/>
                    </a:cubicBezTo>
                    <a:cubicBezTo>
                      <a:pt x="677937" y="417938"/>
                      <a:pt x="360568" y="-3125"/>
                      <a:pt x="256873" y="1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</a:schemeClr>
              </a:solidFill>
              <a:ln w="381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485128" y="2865028"/>
              <a:ext cx="2445091" cy="1631558"/>
            </a:xfrm>
            <a:custGeom>
              <a:avLst/>
              <a:gdLst>
                <a:gd name="connsiteX0" fmla="*/ 173231 w 2445091"/>
                <a:gd name="connsiteY0" fmla="*/ 1631558 h 1631558"/>
                <a:gd name="connsiteX1" fmla="*/ 229792 w 2445091"/>
                <a:gd name="connsiteY1" fmla="*/ 245817 h 1631558"/>
                <a:gd name="connsiteX2" fmla="*/ 2416810 w 2445091"/>
                <a:gd name="connsiteY2" fmla="*/ 720 h 1631558"/>
                <a:gd name="connsiteX3" fmla="*/ 2416810 w 2445091"/>
                <a:gd name="connsiteY3" fmla="*/ 720 h 1631558"/>
                <a:gd name="connsiteX4" fmla="*/ 2416810 w 2445091"/>
                <a:gd name="connsiteY4" fmla="*/ 720 h 1631558"/>
                <a:gd name="connsiteX5" fmla="*/ 2416810 w 2445091"/>
                <a:gd name="connsiteY5" fmla="*/ 720 h 1631558"/>
                <a:gd name="connsiteX6" fmla="*/ 2416810 w 2445091"/>
                <a:gd name="connsiteY6" fmla="*/ 720 h 1631558"/>
                <a:gd name="connsiteX7" fmla="*/ 2445091 w 2445091"/>
                <a:gd name="connsiteY7" fmla="*/ 720 h 163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091" h="1631558">
                  <a:moveTo>
                    <a:pt x="173231" y="1631558"/>
                  </a:moveTo>
                  <a:cubicBezTo>
                    <a:pt x="14546" y="1074590"/>
                    <a:pt x="-144138" y="517623"/>
                    <a:pt x="229792" y="245817"/>
                  </a:cubicBezTo>
                  <a:cubicBezTo>
                    <a:pt x="603722" y="-25989"/>
                    <a:pt x="2416810" y="720"/>
                    <a:pt x="2416810" y="720"/>
                  </a:cubicBezTo>
                  <a:lnTo>
                    <a:pt x="2416810" y="720"/>
                  </a:lnTo>
                  <a:lnTo>
                    <a:pt x="2416810" y="720"/>
                  </a:lnTo>
                  <a:lnTo>
                    <a:pt x="2416810" y="720"/>
                  </a:lnTo>
                  <a:lnTo>
                    <a:pt x="2416810" y="720"/>
                  </a:lnTo>
                  <a:lnTo>
                    <a:pt x="2445091" y="72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Oval 8"/>
            <p:cNvSpPr/>
            <p:nvPr/>
          </p:nvSpPr>
          <p:spPr>
            <a:xfrm>
              <a:off x="4930219" y="2601051"/>
              <a:ext cx="537327" cy="45248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/>
                <a:t>A</a:t>
              </a:r>
              <a:endParaRPr lang="fa-IR" sz="3200" b="1" dirty="0"/>
            </a:p>
          </p:txBody>
        </p:sp>
        <p:cxnSp>
          <p:nvCxnSpPr>
            <p:cNvPr id="10" name="Straight Connector 9"/>
            <p:cNvCxnSpPr>
              <a:stCxn id="9" idx="6"/>
            </p:cNvCxnSpPr>
            <p:nvPr/>
          </p:nvCxnSpPr>
          <p:spPr>
            <a:xfrm flipV="1">
              <a:off x="5467546" y="2827294"/>
              <a:ext cx="82955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97105" y="2601051"/>
              <a:ext cx="0" cy="4616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81946" y="2667785"/>
              <a:ext cx="0" cy="3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68356" y="2725921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22885" y="2593193"/>
              <a:ext cx="0" cy="4616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6722885" y="2816462"/>
              <a:ext cx="2765468" cy="1727258"/>
            </a:xfrm>
            <a:custGeom>
              <a:avLst/>
              <a:gdLst>
                <a:gd name="connsiteX0" fmla="*/ 2598989 w 2783086"/>
                <a:gd name="connsiteY0" fmla="*/ 1727258 h 1727258"/>
                <a:gd name="connsiteX1" fmla="*/ 2514147 w 2783086"/>
                <a:gd name="connsiteY1" fmla="*/ 322664 h 1727258"/>
                <a:gd name="connsiteX2" fmla="*/ 25471 w 2783086"/>
                <a:gd name="connsiteY2" fmla="*/ 11579 h 1727258"/>
                <a:gd name="connsiteX3" fmla="*/ 1439492 w 2783086"/>
                <a:gd name="connsiteY3" fmla="*/ 96420 h 172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086" h="1727258">
                  <a:moveTo>
                    <a:pt x="2598989" y="1727258"/>
                  </a:moveTo>
                  <a:cubicBezTo>
                    <a:pt x="2771028" y="1167934"/>
                    <a:pt x="2943067" y="608610"/>
                    <a:pt x="2514147" y="322664"/>
                  </a:cubicBezTo>
                  <a:cubicBezTo>
                    <a:pt x="2085227" y="36718"/>
                    <a:pt x="204580" y="49286"/>
                    <a:pt x="25471" y="11579"/>
                  </a:cubicBezTo>
                  <a:cubicBezTo>
                    <a:pt x="-153638" y="-26128"/>
                    <a:pt x="642927" y="35146"/>
                    <a:pt x="1439492" y="964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297105" y="2064470"/>
              <a:ext cx="0" cy="53658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722885" y="2084893"/>
              <a:ext cx="0" cy="53658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246827" y="1753424"/>
              <a:ext cx="537327" cy="452487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 smtClean="0"/>
                <a:t>V</a:t>
              </a:r>
              <a:endParaRPr lang="fa-IR" sz="32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11878" y="378823"/>
            <a:ext cx="9190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Making a circuit to define resistance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816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6442"/>
            <a:ext cx="12192000" cy="1015663"/>
          </a:xfrm>
          <a:prstGeom prst="rect">
            <a:avLst/>
          </a:prstGeom>
          <a:gradFill>
            <a:gsLst>
              <a:gs pos="25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6120000" scaled="0"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Distance between two shovels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393" y="1982413"/>
            <a:ext cx="10441213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When we increase distance between  two shovels, resistance will increase too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7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153197"/>
              </p:ext>
            </p:extLst>
          </p:nvPr>
        </p:nvGraphicFramePr>
        <p:xfrm>
          <a:off x="502363" y="627797"/>
          <a:ext cx="11453076" cy="599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3698" y="-2"/>
            <a:ext cx="545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dobe Garamond Pro Bold" panose="02020702060506020403" pitchFamily="18" charset="0"/>
              </a:rPr>
              <a:t>In 40 cm heights</a:t>
            </a:r>
            <a:endParaRPr lang="en-GB" sz="60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1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98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8792" y="264757"/>
            <a:ext cx="10644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Current, voltage and resistance 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table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12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89751"/>
              </p:ext>
            </p:extLst>
          </p:nvPr>
        </p:nvGraphicFramePr>
        <p:xfrm>
          <a:off x="138792" y="1852653"/>
          <a:ext cx="11726130" cy="484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26"/>
                <a:gridCol w="2345226"/>
                <a:gridCol w="2345226"/>
                <a:gridCol w="2345226"/>
                <a:gridCol w="2345226"/>
              </a:tblGrid>
              <a:tr h="35902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holes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Voltage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current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distance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Resistance 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</a:t>
                      </a:r>
                      <a:r>
                        <a:rPr lang="en-GB" sz="2000" baseline="0" dirty="0" smtClean="0"/>
                        <a:t> and 2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0.00175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3.5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8.48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 and 3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14.86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0.00123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12.8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1 and 4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14.86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0.00119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10.5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12.48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 and 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14.87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0.00105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14.16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 and 6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14.88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0.00103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17.5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14.44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 and 7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14.89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0.00098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21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15.19</a:t>
                      </a:r>
                      <a:endParaRPr lang="en-GB" sz="2000" dirty="0"/>
                    </a:p>
                  </a:txBody>
                  <a:tcPr marL="95172" marR="95172"/>
                </a:tc>
              </a:tr>
              <a:tr h="63519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Between 1 and 8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14.89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0.00097 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24.5</a:t>
                      </a:r>
                      <a:endParaRPr lang="en-GB" sz="2000" dirty="0"/>
                    </a:p>
                  </a:txBody>
                  <a:tcPr marL="95172" marR="95172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15.35</a:t>
                      </a:r>
                      <a:endParaRPr lang="en-GB" sz="2000" dirty="0"/>
                    </a:p>
                  </a:txBody>
                  <a:tcPr marL="95172" marR="9517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1465" y="1329433"/>
            <a:ext cx="564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pattFill prst="sphere">
                  <a:fgClr>
                    <a:srgbClr val="FFC000"/>
                  </a:fgClr>
                  <a:bgClr>
                    <a:srgbClr val="FFFF00"/>
                  </a:bgClr>
                </a:pattFill>
                <a:latin typeface="Adobe Caslon Pro Bold" panose="0205070206050A020403" pitchFamily="18" charset="0"/>
              </a:rPr>
              <a:t>All of shovels buried in 40 cm depth.</a:t>
            </a:r>
            <a:endParaRPr lang="en-GB" sz="2800" b="1" dirty="0">
              <a:pattFill prst="sphere">
                <a:fgClr>
                  <a:srgbClr val="FFC000"/>
                </a:fgClr>
                <a:bgClr>
                  <a:srgbClr val="FFFF00"/>
                </a:bgClr>
              </a:patt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9147" y="455954"/>
            <a:ext cx="4104009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Conclusion: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913" y="2967336"/>
            <a:ext cx="10754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278" y="2967335"/>
            <a:ext cx="120197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1. With increasing the distance between two shovels,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JULIAN" panose="02000000000000000000" pitchFamily="2" charset="0"/>
            </a:endParaRPr>
          </a:p>
          <a:p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The resistance increased.</a:t>
            </a:r>
          </a:p>
          <a:p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2.With increasing depth of shovels, resistance decreased.</a:t>
            </a:r>
          </a:p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JULIAN" panose="02000000000000000000" pitchFamily="2" charset="0"/>
              </a:rPr>
              <a:t>3.And with lower humidity, the resistance increased too.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614" y="481713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/>
              </a:rPr>
              <a:t>Problem no.16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896" y="1943096"/>
            <a:ext cx="104770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Sink two metal shovels deep into the soi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l out doors ,e.g. in a garden or in the field. determine 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the dependence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 Bold" panose="0205070206050A020403" pitchFamily="18" charset="0"/>
              </a:rPr>
              <a:t>of the resistance between  the two shovels on the distance between them in a sufficiently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753" y="216109"/>
            <a:ext cx="10509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Caslon Pro" panose="0205050205050A020403" pitchFamily="18" charset="0"/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" panose="0205050205050A020403" pitchFamily="18" charset="0"/>
              </a:rPr>
              <a:t> S</a:t>
            </a:r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" panose="0205050205050A020403" pitchFamily="18" charset="0"/>
              </a:rPr>
              <a:t>oil is conductive and can pass the electricity 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" panose="0205050205050A020403" pitchFamily="18" charset="0"/>
              </a:rPr>
              <a:t>But the electricity current depends on some parameters: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Caslon Pro" panose="0205050205050A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8439" y="2450780"/>
            <a:ext cx="57097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 Bold" panose="0205070206050A020403" pitchFamily="18" charset="0"/>
              </a:rPr>
              <a:t>1.Humidity</a:t>
            </a:r>
          </a:p>
          <a:p>
            <a:pPr algn="ctr"/>
            <a:r>
              <a:rPr lang="en-US" sz="5400" dirty="0" smtClean="0">
                <a:ln w="0">
                  <a:solidFill>
                    <a:schemeClr val="accent3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 Bold" panose="0205070206050A020403" pitchFamily="18" charset="0"/>
              </a:rPr>
              <a:t>2. Soil temperature</a:t>
            </a:r>
          </a:p>
          <a:p>
            <a:pPr algn="ctr"/>
            <a:r>
              <a:rPr lang="en-US" sz="5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Caslon Pro Bold" panose="0205070206050A020403" pitchFamily="18" charset="0"/>
              </a:rPr>
              <a:t>3. Soil’s pressure</a:t>
            </a:r>
            <a:endParaRPr lang="en-US" sz="5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5661" y="340634"/>
            <a:ext cx="6053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 </a:t>
            </a:r>
            <a:r>
              <a:rPr lang="en-US" sz="7200" smtClean="0">
                <a:solidFill>
                  <a:schemeClr val="accent1"/>
                </a:solidFill>
                <a:latin typeface="AR CHRISTY" panose="02000000000000000000" pitchFamily="2" charset="0"/>
              </a:rPr>
              <a:t>Soil’s </a:t>
            </a:r>
            <a:r>
              <a:rPr lang="en-US" sz="72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Humidity: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360" y="1434167"/>
            <a:ext cx="117348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When we increase the humidity of soil, the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electricity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current of it will increase and the resistance of it will decrease.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6829" y="2573255"/>
            <a:ext cx="14510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humidity</a:t>
            </a:r>
            <a:endParaRPr lang="en-US" sz="24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57081" y="6227789"/>
            <a:ext cx="1697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  <a:endParaRPr lang="en-US" sz="2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23935"/>
              </p:ext>
            </p:extLst>
          </p:nvPr>
        </p:nvGraphicFramePr>
        <p:xfrm>
          <a:off x="1473955" y="3053438"/>
          <a:ext cx="3420000" cy="34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</a:tblGrid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444902" y="2989700"/>
            <a:ext cx="0" cy="351147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4902" y="6501178"/>
            <a:ext cx="3628103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624502" y="3172582"/>
            <a:ext cx="3038621" cy="3137096"/>
          </a:xfrm>
          <a:prstGeom prst="line">
            <a:avLst/>
          </a:prstGeom>
          <a:ln w="76200" cap="sq" cmpd="tri">
            <a:gradFill>
              <a:gsLst>
                <a:gs pos="100000">
                  <a:schemeClr val="accent1">
                    <a:lumMod val="69000"/>
                    <a:lumOff val="31000"/>
                  </a:schemeClr>
                </a:gs>
                <a:gs pos="0">
                  <a:schemeClr val="accent1"/>
                </a:gs>
              </a:gsLst>
              <a:lin ang="3000000" scaled="0"/>
            </a:gradFill>
            <a:bevel/>
            <a:head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Freeform 349"/>
          <p:cNvSpPr/>
          <p:nvPr/>
        </p:nvSpPr>
        <p:spPr>
          <a:xfrm>
            <a:off x="7433428" y="333331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Freeform 350"/>
          <p:cNvSpPr/>
          <p:nvPr/>
        </p:nvSpPr>
        <p:spPr>
          <a:xfrm rot="7838347">
            <a:off x="7169032" y="336279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2" name="Freeform 351"/>
          <p:cNvSpPr/>
          <p:nvPr/>
        </p:nvSpPr>
        <p:spPr>
          <a:xfrm rot="7838347">
            <a:off x="7201956" y="37254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Freeform 352"/>
          <p:cNvSpPr/>
          <p:nvPr/>
        </p:nvSpPr>
        <p:spPr>
          <a:xfrm rot="7838347">
            <a:off x="7653080" y="33872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Freeform 353"/>
          <p:cNvSpPr/>
          <p:nvPr/>
        </p:nvSpPr>
        <p:spPr>
          <a:xfrm rot="7838347">
            <a:off x="7314908" y="42174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Freeform 354"/>
          <p:cNvSpPr/>
          <p:nvPr/>
        </p:nvSpPr>
        <p:spPr>
          <a:xfrm rot="7838347">
            <a:off x="10371927" y="391066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Freeform 355"/>
          <p:cNvSpPr/>
          <p:nvPr/>
        </p:nvSpPr>
        <p:spPr>
          <a:xfrm rot="7838347">
            <a:off x="9038862" y="344258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Freeform 356"/>
          <p:cNvSpPr/>
          <p:nvPr/>
        </p:nvSpPr>
        <p:spPr>
          <a:xfrm rot="7838347">
            <a:off x="7329441" y="506759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Freeform 357"/>
          <p:cNvSpPr/>
          <p:nvPr/>
        </p:nvSpPr>
        <p:spPr>
          <a:xfrm rot="7838347">
            <a:off x="8211926" y="396525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Freeform 358"/>
          <p:cNvSpPr/>
          <p:nvPr/>
        </p:nvSpPr>
        <p:spPr>
          <a:xfrm rot="7838347">
            <a:off x="7506248" y="47247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Freeform 359"/>
          <p:cNvSpPr/>
          <p:nvPr/>
        </p:nvSpPr>
        <p:spPr>
          <a:xfrm rot="7838347">
            <a:off x="8909686" y="41646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Freeform 360"/>
          <p:cNvSpPr/>
          <p:nvPr/>
        </p:nvSpPr>
        <p:spPr>
          <a:xfrm rot="7838347">
            <a:off x="8302457" y="428655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Freeform 361"/>
          <p:cNvSpPr/>
          <p:nvPr/>
        </p:nvSpPr>
        <p:spPr>
          <a:xfrm rot="7838347">
            <a:off x="10242752" y="45963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Freeform 362"/>
          <p:cNvSpPr/>
          <p:nvPr/>
        </p:nvSpPr>
        <p:spPr>
          <a:xfrm rot="7838347">
            <a:off x="9674166" y="37724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Freeform 363"/>
          <p:cNvSpPr/>
          <p:nvPr/>
        </p:nvSpPr>
        <p:spPr>
          <a:xfrm rot="7838347">
            <a:off x="8668811" y="491754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Freeform 364"/>
          <p:cNvSpPr/>
          <p:nvPr/>
        </p:nvSpPr>
        <p:spPr>
          <a:xfrm rot="7838347">
            <a:off x="8009494" y="353885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Freeform 365"/>
          <p:cNvSpPr/>
          <p:nvPr/>
        </p:nvSpPr>
        <p:spPr>
          <a:xfrm rot="7838347">
            <a:off x="8617057" y="3633912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Freeform 366"/>
          <p:cNvSpPr/>
          <p:nvPr/>
        </p:nvSpPr>
        <p:spPr>
          <a:xfrm rot="7838347">
            <a:off x="9238697" y="386642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Freeform 367"/>
          <p:cNvSpPr/>
          <p:nvPr/>
        </p:nvSpPr>
        <p:spPr>
          <a:xfrm rot="7838347">
            <a:off x="9517250" y="340066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Freeform 368"/>
          <p:cNvSpPr/>
          <p:nvPr/>
        </p:nvSpPr>
        <p:spPr>
          <a:xfrm rot="7838347">
            <a:off x="8729791" y="388829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Freeform 369"/>
          <p:cNvSpPr/>
          <p:nvPr/>
        </p:nvSpPr>
        <p:spPr>
          <a:xfrm rot="7838347">
            <a:off x="8408873" y="345062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Freeform 370"/>
          <p:cNvSpPr/>
          <p:nvPr/>
        </p:nvSpPr>
        <p:spPr>
          <a:xfrm rot="7838347">
            <a:off x="7886436" y="464174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Freeform 371"/>
          <p:cNvSpPr/>
          <p:nvPr/>
        </p:nvSpPr>
        <p:spPr>
          <a:xfrm rot="7838347">
            <a:off x="7778631" y="52057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Freeform 372"/>
          <p:cNvSpPr/>
          <p:nvPr/>
        </p:nvSpPr>
        <p:spPr>
          <a:xfrm rot="7838347">
            <a:off x="9225805" y="47883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Freeform 373"/>
          <p:cNvSpPr/>
          <p:nvPr/>
        </p:nvSpPr>
        <p:spPr>
          <a:xfrm rot="7838347">
            <a:off x="7412168" y="559406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Freeform 374"/>
          <p:cNvSpPr/>
          <p:nvPr/>
        </p:nvSpPr>
        <p:spPr>
          <a:xfrm rot="7838347">
            <a:off x="10113575" y="35219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Freeform 375"/>
          <p:cNvSpPr/>
          <p:nvPr/>
        </p:nvSpPr>
        <p:spPr>
          <a:xfrm rot="7838347">
            <a:off x="10593443" y="34399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Freeform 376"/>
          <p:cNvSpPr/>
          <p:nvPr/>
        </p:nvSpPr>
        <p:spPr>
          <a:xfrm rot="7838347">
            <a:off x="10139242" y="40353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Freeform 377"/>
          <p:cNvSpPr/>
          <p:nvPr/>
        </p:nvSpPr>
        <p:spPr>
          <a:xfrm rot="7838347">
            <a:off x="8060207" y="5632120"/>
            <a:ext cx="273501" cy="90843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Freeform 378"/>
          <p:cNvSpPr/>
          <p:nvPr/>
        </p:nvSpPr>
        <p:spPr>
          <a:xfrm rot="7838347">
            <a:off x="8868484" y="550077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Freeform 379"/>
          <p:cNvSpPr/>
          <p:nvPr/>
        </p:nvSpPr>
        <p:spPr>
          <a:xfrm rot="7838347">
            <a:off x="10199103" y="55237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Freeform 380"/>
          <p:cNvSpPr/>
          <p:nvPr/>
        </p:nvSpPr>
        <p:spPr>
          <a:xfrm rot="7838347">
            <a:off x="9831373" y="500725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Freeform 381"/>
          <p:cNvSpPr/>
          <p:nvPr/>
        </p:nvSpPr>
        <p:spPr>
          <a:xfrm rot="7838347">
            <a:off x="9629163" y="435905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Freeform 382"/>
          <p:cNvSpPr/>
          <p:nvPr/>
        </p:nvSpPr>
        <p:spPr>
          <a:xfrm rot="7838347">
            <a:off x="7733288" y="409030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Freeform 383"/>
          <p:cNvSpPr/>
          <p:nvPr/>
        </p:nvSpPr>
        <p:spPr>
          <a:xfrm rot="7838347">
            <a:off x="10535164" y="560587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Freeform 384"/>
          <p:cNvSpPr/>
          <p:nvPr/>
        </p:nvSpPr>
        <p:spPr>
          <a:xfrm rot="7838347">
            <a:off x="9385182" y="556659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Freeform 385"/>
          <p:cNvSpPr/>
          <p:nvPr/>
        </p:nvSpPr>
        <p:spPr>
          <a:xfrm rot="7838347">
            <a:off x="9741910" y="62221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7" name="Freeform 386"/>
          <p:cNvSpPr/>
          <p:nvPr/>
        </p:nvSpPr>
        <p:spPr>
          <a:xfrm rot="7838347">
            <a:off x="10476753" y="524472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8" name="Freeform 387"/>
          <p:cNvSpPr/>
          <p:nvPr/>
        </p:nvSpPr>
        <p:spPr>
          <a:xfrm rot="7838347" flipV="1">
            <a:off x="7541343" y="5973490"/>
            <a:ext cx="273501" cy="123422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" name="Freeform 388"/>
          <p:cNvSpPr/>
          <p:nvPr/>
        </p:nvSpPr>
        <p:spPr>
          <a:xfrm rot="7838347">
            <a:off x="10530481" y="6066042"/>
            <a:ext cx="273501" cy="78180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Freeform 389"/>
          <p:cNvSpPr/>
          <p:nvPr/>
        </p:nvSpPr>
        <p:spPr>
          <a:xfrm rot="7838347">
            <a:off x="8563251" y="594914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Freeform 390"/>
          <p:cNvSpPr/>
          <p:nvPr/>
        </p:nvSpPr>
        <p:spPr>
          <a:xfrm rot="7838347">
            <a:off x="9702198" y="60367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2" name="Freeform 391"/>
          <p:cNvSpPr/>
          <p:nvPr/>
        </p:nvSpPr>
        <p:spPr>
          <a:xfrm rot="7838347">
            <a:off x="8327116" y="49941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3" name="Freeform 392"/>
          <p:cNvSpPr/>
          <p:nvPr/>
        </p:nvSpPr>
        <p:spPr>
          <a:xfrm rot="7838347">
            <a:off x="8145815" y="4907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" name="Freeform 393"/>
          <p:cNvSpPr/>
          <p:nvPr/>
        </p:nvSpPr>
        <p:spPr>
          <a:xfrm rot="7838347">
            <a:off x="10428240" y="5065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5" name="Freeform 394"/>
          <p:cNvSpPr/>
          <p:nvPr/>
        </p:nvSpPr>
        <p:spPr>
          <a:xfrm rot="7838347">
            <a:off x="9231745" y="51982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6" name="Freeform 395"/>
          <p:cNvSpPr/>
          <p:nvPr/>
        </p:nvSpPr>
        <p:spPr>
          <a:xfrm rot="20400000">
            <a:off x="7277265" y="347967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7" name="Freeform 396"/>
          <p:cNvSpPr/>
          <p:nvPr/>
        </p:nvSpPr>
        <p:spPr>
          <a:xfrm rot="20400000">
            <a:off x="9379351" y="495232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8" name="Freeform 397"/>
          <p:cNvSpPr/>
          <p:nvPr/>
        </p:nvSpPr>
        <p:spPr>
          <a:xfrm rot="20400000">
            <a:off x="10692906" y="49816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" name="Freeform 398"/>
          <p:cNvSpPr/>
          <p:nvPr/>
        </p:nvSpPr>
        <p:spPr>
          <a:xfrm rot="20400000">
            <a:off x="8687489" y="37654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Freeform 399"/>
          <p:cNvSpPr/>
          <p:nvPr/>
        </p:nvSpPr>
        <p:spPr>
          <a:xfrm rot="20400000">
            <a:off x="7418595" y="455025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1" name="Freeform 400"/>
          <p:cNvSpPr/>
          <p:nvPr/>
        </p:nvSpPr>
        <p:spPr>
          <a:xfrm rot="20400000">
            <a:off x="10453566" y="36652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2" name="Freeform 401"/>
          <p:cNvSpPr/>
          <p:nvPr/>
        </p:nvSpPr>
        <p:spPr>
          <a:xfrm rot="20400000">
            <a:off x="7792444" y="48818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Freeform 402"/>
          <p:cNvSpPr/>
          <p:nvPr/>
        </p:nvSpPr>
        <p:spPr>
          <a:xfrm rot="20400000">
            <a:off x="8872305" y="504965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4" name="Freeform 403"/>
          <p:cNvSpPr/>
          <p:nvPr/>
        </p:nvSpPr>
        <p:spPr>
          <a:xfrm rot="20400000">
            <a:off x="10201738" y="426193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5" name="Freeform 404"/>
          <p:cNvSpPr/>
          <p:nvPr/>
        </p:nvSpPr>
        <p:spPr>
          <a:xfrm rot="20400000">
            <a:off x="9321040" y="403681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6" name="Freeform 405"/>
          <p:cNvSpPr/>
          <p:nvPr/>
        </p:nvSpPr>
        <p:spPr>
          <a:xfrm rot="20400000">
            <a:off x="8284712" y="539403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7" name="Freeform 406"/>
          <p:cNvSpPr/>
          <p:nvPr/>
        </p:nvSpPr>
        <p:spPr>
          <a:xfrm rot="20400000">
            <a:off x="7395114" y="588209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8" name="Freeform 407"/>
          <p:cNvSpPr/>
          <p:nvPr/>
        </p:nvSpPr>
        <p:spPr>
          <a:xfrm rot="20400000">
            <a:off x="7936462" y="564068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" name="Freeform 408"/>
          <p:cNvSpPr/>
          <p:nvPr/>
        </p:nvSpPr>
        <p:spPr>
          <a:xfrm rot="20400000">
            <a:off x="8271939" y="596720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" name="Freeform 409"/>
          <p:cNvSpPr/>
          <p:nvPr/>
        </p:nvSpPr>
        <p:spPr>
          <a:xfrm rot="20400000">
            <a:off x="8554960" y="56749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" name="Freeform 410"/>
          <p:cNvSpPr/>
          <p:nvPr/>
        </p:nvSpPr>
        <p:spPr>
          <a:xfrm rot="20400000">
            <a:off x="8603953" y="39690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" name="Freeform 411"/>
          <p:cNvSpPr/>
          <p:nvPr/>
        </p:nvSpPr>
        <p:spPr>
          <a:xfrm rot="20400000">
            <a:off x="9950610" y="45212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Freeform 412"/>
          <p:cNvSpPr/>
          <p:nvPr/>
        </p:nvSpPr>
        <p:spPr>
          <a:xfrm rot="20400000">
            <a:off x="7962348" y="36523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4" name="Freeform 413"/>
          <p:cNvSpPr/>
          <p:nvPr/>
        </p:nvSpPr>
        <p:spPr>
          <a:xfrm rot="20400000">
            <a:off x="9002510" y="33347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5" name="Freeform 414"/>
          <p:cNvSpPr/>
          <p:nvPr/>
        </p:nvSpPr>
        <p:spPr>
          <a:xfrm rot="20400000">
            <a:off x="9176329" y="3746564"/>
            <a:ext cx="119447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Freeform 415"/>
          <p:cNvSpPr/>
          <p:nvPr/>
        </p:nvSpPr>
        <p:spPr>
          <a:xfrm rot="20400000">
            <a:off x="10022114" y="410765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7" name="Freeform 416"/>
          <p:cNvSpPr/>
          <p:nvPr/>
        </p:nvSpPr>
        <p:spPr>
          <a:xfrm rot="20400000">
            <a:off x="9793006" y="40503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8" name="Freeform 417"/>
          <p:cNvSpPr/>
          <p:nvPr/>
        </p:nvSpPr>
        <p:spPr>
          <a:xfrm rot="20400000">
            <a:off x="7746415" y="4495575"/>
            <a:ext cx="100015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9" name="Freeform 418"/>
          <p:cNvSpPr/>
          <p:nvPr/>
        </p:nvSpPr>
        <p:spPr>
          <a:xfrm rot="20400000">
            <a:off x="7594306" y="5266552"/>
            <a:ext cx="18653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0" name="Freeform 419"/>
          <p:cNvSpPr/>
          <p:nvPr/>
        </p:nvSpPr>
        <p:spPr>
          <a:xfrm rot="20400000">
            <a:off x="9445698" y="532970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1" name="Freeform 420"/>
          <p:cNvSpPr/>
          <p:nvPr/>
        </p:nvSpPr>
        <p:spPr>
          <a:xfrm rot="20400000">
            <a:off x="9975872" y="555878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" name="Freeform 421"/>
          <p:cNvSpPr/>
          <p:nvPr/>
        </p:nvSpPr>
        <p:spPr>
          <a:xfrm rot="20400000">
            <a:off x="9440543" y="59090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3" name="Freeform 422"/>
          <p:cNvSpPr/>
          <p:nvPr/>
        </p:nvSpPr>
        <p:spPr>
          <a:xfrm rot="20400000">
            <a:off x="9203727" y="541054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4" name="Freeform 423"/>
          <p:cNvSpPr/>
          <p:nvPr/>
        </p:nvSpPr>
        <p:spPr>
          <a:xfrm rot="20400000">
            <a:off x="7232882" y="4148289"/>
            <a:ext cx="15527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Freeform 424"/>
          <p:cNvSpPr/>
          <p:nvPr/>
        </p:nvSpPr>
        <p:spPr>
          <a:xfrm rot="20400000">
            <a:off x="9295636" y="45642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6" name="Freeform 425"/>
          <p:cNvSpPr/>
          <p:nvPr/>
        </p:nvSpPr>
        <p:spPr>
          <a:xfrm rot="20400000">
            <a:off x="8871984" y="607681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7" name="Freeform 426"/>
          <p:cNvSpPr/>
          <p:nvPr/>
        </p:nvSpPr>
        <p:spPr>
          <a:xfrm rot="20400000">
            <a:off x="7460814" y="483328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8" name="Freeform 427"/>
          <p:cNvSpPr/>
          <p:nvPr/>
        </p:nvSpPr>
        <p:spPr>
          <a:xfrm rot="20400000">
            <a:off x="9982799" y="61209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9" name="Freeform 428"/>
          <p:cNvSpPr/>
          <p:nvPr/>
        </p:nvSpPr>
        <p:spPr>
          <a:xfrm rot="20400000">
            <a:off x="10317203" y="58575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0" name="Freeform 429"/>
          <p:cNvSpPr/>
          <p:nvPr/>
        </p:nvSpPr>
        <p:spPr>
          <a:xfrm rot="20400000">
            <a:off x="7593564" y="382894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1" name="Freeform 430"/>
          <p:cNvSpPr/>
          <p:nvPr/>
        </p:nvSpPr>
        <p:spPr>
          <a:xfrm rot="20400000">
            <a:off x="7887483" y="43441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2" name="Freeform 431"/>
          <p:cNvSpPr/>
          <p:nvPr/>
        </p:nvSpPr>
        <p:spPr>
          <a:xfrm rot="20400000">
            <a:off x="8620337" y="476076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3" name="Freeform 432"/>
          <p:cNvSpPr/>
          <p:nvPr/>
        </p:nvSpPr>
        <p:spPr>
          <a:xfrm rot="20400000">
            <a:off x="9029148" y="47191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Freeform 433"/>
          <p:cNvSpPr/>
          <p:nvPr/>
        </p:nvSpPr>
        <p:spPr>
          <a:xfrm rot="20400000">
            <a:off x="8887884" y="51818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Freeform 434"/>
          <p:cNvSpPr/>
          <p:nvPr/>
        </p:nvSpPr>
        <p:spPr>
          <a:xfrm rot="20400000">
            <a:off x="9936018" y="359577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Freeform 435"/>
          <p:cNvSpPr/>
          <p:nvPr/>
        </p:nvSpPr>
        <p:spPr>
          <a:xfrm rot="20400000">
            <a:off x="10169259" y="49357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Freeform 436"/>
          <p:cNvSpPr/>
          <p:nvPr/>
        </p:nvSpPr>
        <p:spPr>
          <a:xfrm rot="20400000">
            <a:off x="9293086" y="35316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Freeform 437"/>
          <p:cNvSpPr/>
          <p:nvPr/>
        </p:nvSpPr>
        <p:spPr>
          <a:xfrm rot="20400000">
            <a:off x="7580246" y="414642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Freeform 438"/>
          <p:cNvSpPr/>
          <p:nvPr/>
        </p:nvSpPr>
        <p:spPr>
          <a:xfrm rot="20400000">
            <a:off x="8838214" y="442760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Freeform 439"/>
          <p:cNvSpPr/>
          <p:nvPr/>
        </p:nvSpPr>
        <p:spPr>
          <a:xfrm rot="20400000">
            <a:off x="9614336" y="469464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Freeform 440"/>
          <p:cNvSpPr/>
          <p:nvPr/>
        </p:nvSpPr>
        <p:spPr>
          <a:xfrm rot="20400000">
            <a:off x="9659189" y="523683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Freeform 441"/>
          <p:cNvSpPr/>
          <p:nvPr/>
        </p:nvSpPr>
        <p:spPr>
          <a:xfrm rot="20400000">
            <a:off x="8661015" y="540735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Freeform 442"/>
          <p:cNvSpPr/>
          <p:nvPr/>
        </p:nvSpPr>
        <p:spPr>
          <a:xfrm rot="20400000">
            <a:off x="10680785" y="38135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Freeform 443"/>
          <p:cNvSpPr/>
          <p:nvPr/>
        </p:nvSpPr>
        <p:spPr>
          <a:xfrm rot="20400000">
            <a:off x="8192789" y="419343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Freeform 444"/>
          <p:cNvSpPr/>
          <p:nvPr/>
        </p:nvSpPr>
        <p:spPr>
          <a:xfrm rot="20400000">
            <a:off x="7705775" y="613398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Freeform 445"/>
          <p:cNvSpPr/>
          <p:nvPr/>
        </p:nvSpPr>
        <p:spPr>
          <a:xfrm rot="20400000">
            <a:off x="9632177" y="393801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Freeform 446"/>
          <p:cNvSpPr/>
          <p:nvPr/>
        </p:nvSpPr>
        <p:spPr>
          <a:xfrm rot="20400000">
            <a:off x="10700215" y="533175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Freeform 447"/>
          <p:cNvSpPr/>
          <p:nvPr/>
        </p:nvSpPr>
        <p:spPr>
          <a:xfrm rot="20400000">
            <a:off x="9788959" y="5157705"/>
            <a:ext cx="122530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Freeform 448"/>
          <p:cNvSpPr/>
          <p:nvPr/>
        </p:nvSpPr>
        <p:spPr>
          <a:xfrm rot="20400000">
            <a:off x="10576804" y="454740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Freeform 449"/>
          <p:cNvSpPr/>
          <p:nvPr/>
        </p:nvSpPr>
        <p:spPr>
          <a:xfrm rot="20400000">
            <a:off x="8384235" y="367881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Freeform 450"/>
          <p:cNvSpPr/>
          <p:nvPr/>
        </p:nvSpPr>
        <p:spPr>
          <a:xfrm rot="20400000">
            <a:off x="8930989" y="354634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Freeform 451"/>
          <p:cNvSpPr/>
          <p:nvPr/>
        </p:nvSpPr>
        <p:spPr>
          <a:xfrm rot="20400000">
            <a:off x="9119829" y="584580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Freeform 452"/>
          <p:cNvSpPr/>
          <p:nvPr/>
        </p:nvSpPr>
        <p:spPr>
          <a:xfrm>
            <a:off x="7525857" y="43629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Freeform 453"/>
          <p:cNvSpPr/>
          <p:nvPr/>
        </p:nvSpPr>
        <p:spPr>
          <a:xfrm>
            <a:off x="8180384" y="50885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Freeform 454"/>
          <p:cNvSpPr/>
          <p:nvPr/>
        </p:nvSpPr>
        <p:spPr>
          <a:xfrm>
            <a:off x="10645787" y="57083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Freeform 455"/>
          <p:cNvSpPr/>
          <p:nvPr/>
        </p:nvSpPr>
        <p:spPr>
          <a:xfrm>
            <a:off x="7211991" y="4691882"/>
            <a:ext cx="18553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7" name="Freeform 456"/>
          <p:cNvSpPr/>
          <p:nvPr/>
        </p:nvSpPr>
        <p:spPr>
          <a:xfrm>
            <a:off x="7268056" y="55378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Freeform 457"/>
          <p:cNvSpPr/>
          <p:nvPr/>
        </p:nvSpPr>
        <p:spPr>
          <a:xfrm>
            <a:off x="8312132" y="56168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Freeform 458"/>
          <p:cNvSpPr/>
          <p:nvPr/>
        </p:nvSpPr>
        <p:spPr>
          <a:xfrm>
            <a:off x="7651719" y="558652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" name="Freeform 459"/>
          <p:cNvSpPr/>
          <p:nvPr/>
        </p:nvSpPr>
        <p:spPr>
          <a:xfrm>
            <a:off x="8078090" y="53417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Freeform 460"/>
          <p:cNvSpPr/>
          <p:nvPr/>
        </p:nvSpPr>
        <p:spPr>
          <a:xfrm>
            <a:off x="7806780" y="580993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Freeform 461"/>
          <p:cNvSpPr/>
          <p:nvPr/>
        </p:nvSpPr>
        <p:spPr>
          <a:xfrm>
            <a:off x="8133522" y="60772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3" name="Freeform 462"/>
          <p:cNvSpPr/>
          <p:nvPr/>
        </p:nvSpPr>
        <p:spPr>
          <a:xfrm>
            <a:off x="8015668" y="58086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4" name="Freeform 463"/>
          <p:cNvSpPr/>
          <p:nvPr/>
        </p:nvSpPr>
        <p:spPr>
          <a:xfrm>
            <a:off x="7858153" y="60914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Freeform 464"/>
          <p:cNvSpPr/>
          <p:nvPr/>
        </p:nvSpPr>
        <p:spPr>
          <a:xfrm>
            <a:off x="7239492" y="60381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Freeform 465"/>
          <p:cNvSpPr/>
          <p:nvPr/>
        </p:nvSpPr>
        <p:spPr>
          <a:xfrm>
            <a:off x="8974260" y="589123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Freeform 466"/>
          <p:cNvSpPr/>
          <p:nvPr/>
        </p:nvSpPr>
        <p:spPr>
          <a:xfrm>
            <a:off x="9959141" y="578020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Freeform 467"/>
          <p:cNvSpPr/>
          <p:nvPr/>
        </p:nvSpPr>
        <p:spPr>
          <a:xfrm>
            <a:off x="10111041" y="56942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Freeform 468"/>
          <p:cNvSpPr/>
          <p:nvPr/>
        </p:nvSpPr>
        <p:spPr>
          <a:xfrm>
            <a:off x="10149309" y="594846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Freeform 469"/>
          <p:cNvSpPr/>
          <p:nvPr/>
        </p:nvSpPr>
        <p:spPr>
          <a:xfrm>
            <a:off x="7594298" y="495884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Freeform 470"/>
          <p:cNvSpPr/>
          <p:nvPr/>
        </p:nvSpPr>
        <p:spPr>
          <a:xfrm>
            <a:off x="7419441" y="520199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2" name="Freeform 471"/>
          <p:cNvSpPr/>
          <p:nvPr/>
        </p:nvSpPr>
        <p:spPr>
          <a:xfrm>
            <a:off x="7687329" y="36300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Freeform 472"/>
          <p:cNvSpPr/>
          <p:nvPr/>
        </p:nvSpPr>
        <p:spPr>
          <a:xfrm>
            <a:off x="8897509" y="488625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Freeform 473"/>
          <p:cNvSpPr/>
          <p:nvPr/>
        </p:nvSpPr>
        <p:spPr>
          <a:xfrm>
            <a:off x="7967071" y="414608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Freeform 474"/>
          <p:cNvSpPr/>
          <p:nvPr/>
        </p:nvSpPr>
        <p:spPr>
          <a:xfrm>
            <a:off x="7922218" y="333426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6" name="Freeform 475"/>
          <p:cNvSpPr/>
          <p:nvPr/>
        </p:nvSpPr>
        <p:spPr>
          <a:xfrm>
            <a:off x="832043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Freeform 476"/>
          <p:cNvSpPr/>
          <p:nvPr/>
        </p:nvSpPr>
        <p:spPr>
          <a:xfrm>
            <a:off x="8760034" y="454809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Freeform 477"/>
          <p:cNvSpPr/>
          <p:nvPr/>
        </p:nvSpPr>
        <p:spPr>
          <a:xfrm>
            <a:off x="8196375" y="36047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Freeform 478"/>
          <p:cNvSpPr/>
          <p:nvPr/>
        </p:nvSpPr>
        <p:spPr>
          <a:xfrm>
            <a:off x="9024049" y="42821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Freeform 479"/>
          <p:cNvSpPr/>
          <p:nvPr/>
        </p:nvSpPr>
        <p:spPr>
          <a:xfrm>
            <a:off x="8827818" y="403457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Freeform 480"/>
          <p:cNvSpPr/>
          <p:nvPr/>
        </p:nvSpPr>
        <p:spPr>
          <a:xfrm>
            <a:off x="8640635" y="41767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Freeform 481"/>
          <p:cNvSpPr/>
          <p:nvPr/>
        </p:nvSpPr>
        <p:spPr>
          <a:xfrm>
            <a:off x="8183345" y="44580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Freeform 482"/>
          <p:cNvSpPr/>
          <p:nvPr/>
        </p:nvSpPr>
        <p:spPr>
          <a:xfrm>
            <a:off x="8412934" y="46789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Freeform 483"/>
          <p:cNvSpPr/>
          <p:nvPr/>
        </p:nvSpPr>
        <p:spPr>
          <a:xfrm>
            <a:off x="8578730" y="50656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Freeform 484"/>
          <p:cNvSpPr/>
          <p:nvPr/>
        </p:nvSpPr>
        <p:spPr>
          <a:xfrm>
            <a:off x="8444246" y="537775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Freeform 485"/>
          <p:cNvSpPr/>
          <p:nvPr/>
        </p:nvSpPr>
        <p:spPr>
          <a:xfrm>
            <a:off x="8358775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Freeform 486"/>
          <p:cNvSpPr/>
          <p:nvPr/>
        </p:nvSpPr>
        <p:spPr>
          <a:xfrm>
            <a:off x="731360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Freeform 487"/>
          <p:cNvSpPr/>
          <p:nvPr/>
        </p:nvSpPr>
        <p:spPr>
          <a:xfrm>
            <a:off x="7239036" y="438294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Freeform 488"/>
          <p:cNvSpPr/>
          <p:nvPr/>
        </p:nvSpPr>
        <p:spPr>
          <a:xfrm>
            <a:off x="10443833" y="428969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Freeform 489"/>
          <p:cNvSpPr/>
          <p:nvPr/>
        </p:nvSpPr>
        <p:spPr>
          <a:xfrm>
            <a:off x="9276069" y="56679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Freeform 490"/>
          <p:cNvSpPr/>
          <p:nvPr/>
        </p:nvSpPr>
        <p:spPr>
          <a:xfrm>
            <a:off x="9562240" y="49392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Freeform 491"/>
          <p:cNvSpPr/>
          <p:nvPr/>
        </p:nvSpPr>
        <p:spPr>
          <a:xfrm>
            <a:off x="9743078" y="544890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Freeform 492"/>
          <p:cNvSpPr/>
          <p:nvPr/>
        </p:nvSpPr>
        <p:spPr>
          <a:xfrm>
            <a:off x="9387088" y="43902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Freeform 493"/>
          <p:cNvSpPr/>
          <p:nvPr/>
        </p:nvSpPr>
        <p:spPr>
          <a:xfrm>
            <a:off x="9141759" y="48123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Freeform 494"/>
          <p:cNvSpPr/>
          <p:nvPr/>
        </p:nvSpPr>
        <p:spPr>
          <a:xfrm>
            <a:off x="9060717" y="51669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Freeform 495"/>
          <p:cNvSpPr/>
          <p:nvPr/>
        </p:nvSpPr>
        <p:spPr>
          <a:xfrm>
            <a:off x="9045825" y="552676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Freeform 496"/>
          <p:cNvSpPr/>
          <p:nvPr/>
        </p:nvSpPr>
        <p:spPr>
          <a:xfrm>
            <a:off x="8604642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Freeform 497"/>
          <p:cNvSpPr/>
          <p:nvPr/>
        </p:nvSpPr>
        <p:spPr>
          <a:xfrm>
            <a:off x="8739946" y="55955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Freeform 498"/>
          <p:cNvSpPr/>
          <p:nvPr/>
        </p:nvSpPr>
        <p:spPr>
          <a:xfrm>
            <a:off x="8742929" y="52163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Freeform 499"/>
          <p:cNvSpPr/>
          <p:nvPr/>
        </p:nvSpPr>
        <p:spPr>
          <a:xfrm>
            <a:off x="9718623" y="3418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Freeform 500"/>
          <p:cNvSpPr/>
          <p:nvPr/>
        </p:nvSpPr>
        <p:spPr>
          <a:xfrm>
            <a:off x="9419582" y="33246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Freeform 501"/>
          <p:cNvSpPr/>
          <p:nvPr/>
        </p:nvSpPr>
        <p:spPr>
          <a:xfrm>
            <a:off x="9559248" y="367287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Freeform 502"/>
          <p:cNvSpPr/>
          <p:nvPr/>
        </p:nvSpPr>
        <p:spPr>
          <a:xfrm>
            <a:off x="9506930" y="405682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Freeform 503"/>
          <p:cNvSpPr/>
          <p:nvPr/>
        </p:nvSpPr>
        <p:spPr>
          <a:xfrm>
            <a:off x="8709155" y="331861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Freeform 504"/>
          <p:cNvSpPr/>
          <p:nvPr/>
        </p:nvSpPr>
        <p:spPr>
          <a:xfrm>
            <a:off x="9215067" y="421801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Freeform 505"/>
          <p:cNvSpPr/>
          <p:nvPr/>
        </p:nvSpPr>
        <p:spPr>
          <a:xfrm>
            <a:off x="9021320" y="3784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Freeform 506"/>
          <p:cNvSpPr/>
          <p:nvPr/>
        </p:nvSpPr>
        <p:spPr>
          <a:xfrm>
            <a:off x="8532388" y="35194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8" name="Freeform 507"/>
          <p:cNvSpPr/>
          <p:nvPr/>
        </p:nvSpPr>
        <p:spPr>
          <a:xfrm>
            <a:off x="10089470" y="463945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509" name="Freeform 508"/>
          <p:cNvSpPr/>
          <p:nvPr/>
        </p:nvSpPr>
        <p:spPr>
          <a:xfrm>
            <a:off x="9729583" y="449703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" name="Freeform 509"/>
          <p:cNvSpPr/>
          <p:nvPr/>
        </p:nvSpPr>
        <p:spPr>
          <a:xfrm>
            <a:off x="9134164" y="45169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" name="Freeform 510"/>
          <p:cNvSpPr/>
          <p:nvPr/>
        </p:nvSpPr>
        <p:spPr>
          <a:xfrm>
            <a:off x="9884228" y="42240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Freeform 511"/>
          <p:cNvSpPr/>
          <p:nvPr/>
        </p:nvSpPr>
        <p:spPr>
          <a:xfrm>
            <a:off x="10231731" y="36619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" name="Freeform 512"/>
          <p:cNvSpPr/>
          <p:nvPr/>
        </p:nvSpPr>
        <p:spPr>
          <a:xfrm>
            <a:off x="10469577" y="54183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4" name="Freeform 513"/>
          <p:cNvSpPr/>
          <p:nvPr/>
        </p:nvSpPr>
        <p:spPr>
          <a:xfrm>
            <a:off x="10042508" y="334345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Freeform 514"/>
          <p:cNvSpPr/>
          <p:nvPr/>
        </p:nvSpPr>
        <p:spPr>
          <a:xfrm>
            <a:off x="10049847" y="37031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Freeform 515"/>
          <p:cNvSpPr/>
          <p:nvPr/>
        </p:nvSpPr>
        <p:spPr>
          <a:xfrm>
            <a:off x="9899382" y="384977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Freeform 516"/>
          <p:cNvSpPr/>
          <p:nvPr/>
        </p:nvSpPr>
        <p:spPr>
          <a:xfrm>
            <a:off x="9546251" y="602788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Freeform 517"/>
          <p:cNvSpPr/>
          <p:nvPr/>
        </p:nvSpPr>
        <p:spPr>
          <a:xfrm>
            <a:off x="9721457" y="575550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Freeform 518"/>
          <p:cNvSpPr/>
          <p:nvPr/>
        </p:nvSpPr>
        <p:spPr>
          <a:xfrm>
            <a:off x="9546708" y="56591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0" name="Freeform 519"/>
          <p:cNvSpPr/>
          <p:nvPr/>
        </p:nvSpPr>
        <p:spPr>
          <a:xfrm>
            <a:off x="9328030" y="60462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Freeform 520"/>
          <p:cNvSpPr/>
          <p:nvPr/>
        </p:nvSpPr>
        <p:spPr>
          <a:xfrm>
            <a:off x="9108965" y="604342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" name="Freeform 521"/>
          <p:cNvSpPr/>
          <p:nvPr/>
        </p:nvSpPr>
        <p:spPr>
          <a:xfrm>
            <a:off x="10370362" y="520141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Freeform 522"/>
          <p:cNvSpPr/>
          <p:nvPr/>
        </p:nvSpPr>
        <p:spPr>
          <a:xfrm>
            <a:off x="10240967" y="51021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Freeform 523"/>
          <p:cNvSpPr/>
          <p:nvPr/>
        </p:nvSpPr>
        <p:spPr>
          <a:xfrm>
            <a:off x="10091472" y="53563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Freeform 524"/>
          <p:cNvSpPr/>
          <p:nvPr/>
        </p:nvSpPr>
        <p:spPr>
          <a:xfrm>
            <a:off x="10045488" y="5047033"/>
            <a:ext cx="109473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Freeform 525"/>
          <p:cNvSpPr/>
          <p:nvPr/>
        </p:nvSpPr>
        <p:spPr>
          <a:xfrm>
            <a:off x="9906217" y="515220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Freeform 526"/>
          <p:cNvSpPr/>
          <p:nvPr/>
        </p:nvSpPr>
        <p:spPr>
          <a:xfrm>
            <a:off x="9738965" y="486410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8" name="Freeform 527"/>
          <p:cNvSpPr/>
          <p:nvPr/>
        </p:nvSpPr>
        <p:spPr>
          <a:xfrm>
            <a:off x="10292831" y="47294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9" name="Freeform 528"/>
          <p:cNvSpPr/>
          <p:nvPr/>
        </p:nvSpPr>
        <p:spPr>
          <a:xfrm>
            <a:off x="10308086" y="40769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0" name="Freeform 529"/>
          <p:cNvSpPr/>
          <p:nvPr/>
        </p:nvSpPr>
        <p:spPr>
          <a:xfrm>
            <a:off x="10333543" y="566063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1" name="Freeform 530"/>
          <p:cNvSpPr/>
          <p:nvPr/>
        </p:nvSpPr>
        <p:spPr>
          <a:xfrm>
            <a:off x="10578688" y="4224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2" name="Freeform 531"/>
          <p:cNvSpPr/>
          <p:nvPr/>
        </p:nvSpPr>
        <p:spPr>
          <a:xfrm>
            <a:off x="10483559" y="57296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3" name="Freeform 532"/>
          <p:cNvSpPr/>
          <p:nvPr/>
        </p:nvSpPr>
        <p:spPr>
          <a:xfrm>
            <a:off x="7922447" y="52877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4" name="Freeform 533"/>
          <p:cNvSpPr/>
          <p:nvPr/>
        </p:nvSpPr>
        <p:spPr>
          <a:xfrm>
            <a:off x="10674003" y="46918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5" name="Freeform 534"/>
          <p:cNvSpPr/>
          <p:nvPr/>
        </p:nvSpPr>
        <p:spPr>
          <a:xfrm>
            <a:off x="10473910" y="4756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6" name="Freeform 535"/>
          <p:cNvSpPr/>
          <p:nvPr/>
        </p:nvSpPr>
        <p:spPr>
          <a:xfrm>
            <a:off x="10496452" y="39940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7" name="Freeform 536"/>
          <p:cNvSpPr/>
          <p:nvPr/>
        </p:nvSpPr>
        <p:spPr>
          <a:xfrm>
            <a:off x="10701582" y="43689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8" name="Freeform 537"/>
          <p:cNvSpPr/>
          <p:nvPr/>
        </p:nvSpPr>
        <p:spPr>
          <a:xfrm rot="7838347">
            <a:off x="7354356" y="38778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9" name="Freeform 538"/>
          <p:cNvSpPr/>
          <p:nvPr/>
        </p:nvSpPr>
        <p:spPr>
          <a:xfrm rot="7838347">
            <a:off x="7506756" y="40302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0" name="Freeform 539"/>
          <p:cNvSpPr/>
          <p:nvPr/>
        </p:nvSpPr>
        <p:spPr>
          <a:xfrm rot="7838347">
            <a:off x="8365143" y="441604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1" name="Freeform 540"/>
          <p:cNvSpPr/>
          <p:nvPr/>
        </p:nvSpPr>
        <p:spPr>
          <a:xfrm rot="7838347">
            <a:off x="8541529" y="46039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" name="Freeform 541"/>
          <p:cNvSpPr/>
          <p:nvPr/>
        </p:nvSpPr>
        <p:spPr>
          <a:xfrm rot="7034993">
            <a:off x="8273327" y="4565546"/>
            <a:ext cx="273501" cy="177838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3" name="Freeform 542"/>
          <p:cNvSpPr/>
          <p:nvPr/>
        </p:nvSpPr>
        <p:spPr>
          <a:xfrm rot="7838347">
            <a:off x="7410974" y="621065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4" name="Freeform 543"/>
          <p:cNvSpPr/>
          <p:nvPr/>
        </p:nvSpPr>
        <p:spPr>
          <a:xfrm rot="7838347">
            <a:off x="7342376" y="608920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5" name="Freeform 544"/>
          <p:cNvSpPr/>
          <p:nvPr/>
        </p:nvSpPr>
        <p:spPr>
          <a:xfrm rot="7838347">
            <a:off x="7177983" y="58703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6" name="Freeform 545"/>
          <p:cNvSpPr/>
          <p:nvPr/>
        </p:nvSpPr>
        <p:spPr>
          <a:xfrm rot="7838347">
            <a:off x="7695288" y="541971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Freeform 546"/>
          <p:cNvSpPr/>
          <p:nvPr/>
        </p:nvSpPr>
        <p:spPr>
          <a:xfrm rot="7838347">
            <a:off x="7931018" y="38697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8" name="Freeform 547"/>
          <p:cNvSpPr/>
          <p:nvPr/>
        </p:nvSpPr>
        <p:spPr>
          <a:xfrm rot="7838347">
            <a:off x="7670921" y="35142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9" name="Freeform 548"/>
          <p:cNvSpPr/>
          <p:nvPr/>
        </p:nvSpPr>
        <p:spPr>
          <a:xfrm rot="7838347">
            <a:off x="8013573" y="33902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0" name="Freeform 549"/>
          <p:cNvSpPr/>
          <p:nvPr/>
        </p:nvSpPr>
        <p:spPr>
          <a:xfrm rot="20400000">
            <a:off x="7278861" y="515505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Freeform 550"/>
          <p:cNvSpPr/>
          <p:nvPr/>
        </p:nvSpPr>
        <p:spPr>
          <a:xfrm rot="20400000">
            <a:off x="8422251" y="5145134"/>
            <a:ext cx="8603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" name="Freeform 551"/>
          <p:cNvSpPr/>
          <p:nvPr/>
        </p:nvSpPr>
        <p:spPr>
          <a:xfrm rot="20400000">
            <a:off x="9932190" y="478778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3" name="Freeform 552"/>
          <p:cNvSpPr/>
          <p:nvPr/>
        </p:nvSpPr>
        <p:spPr>
          <a:xfrm rot="20400000">
            <a:off x="8402044" y="54914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4" name="Freeform 553"/>
          <p:cNvSpPr/>
          <p:nvPr/>
        </p:nvSpPr>
        <p:spPr>
          <a:xfrm rot="20400000">
            <a:off x="9576248" y="450819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5" name="Freeform 554"/>
          <p:cNvSpPr/>
          <p:nvPr/>
        </p:nvSpPr>
        <p:spPr>
          <a:xfrm>
            <a:off x="10643197" y="356121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Freeform 555"/>
          <p:cNvSpPr/>
          <p:nvPr/>
        </p:nvSpPr>
        <p:spPr>
          <a:xfrm>
            <a:off x="10389439" y="338679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7" name="Freeform 556"/>
          <p:cNvSpPr/>
          <p:nvPr/>
        </p:nvSpPr>
        <p:spPr>
          <a:xfrm>
            <a:off x="10082952" y="43573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8" name="Freeform 557"/>
          <p:cNvSpPr/>
          <p:nvPr/>
        </p:nvSpPr>
        <p:spPr>
          <a:xfrm>
            <a:off x="8328381" y="49998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9" name="Freeform 558"/>
          <p:cNvSpPr/>
          <p:nvPr/>
        </p:nvSpPr>
        <p:spPr>
          <a:xfrm>
            <a:off x="10421981" y="60477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0" name="Freeform 559"/>
          <p:cNvSpPr/>
          <p:nvPr/>
        </p:nvSpPr>
        <p:spPr>
          <a:xfrm>
            <a:off x="10269103" y="608134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1" name="Freeform 560"/>
          <p:cNvSpPr/>
          <p:nvPr/>
        </p:nvSpPr>
        <p:spPr>
          <a:xfrm rot="20400000">
            <a:off x="8481990" y="5866459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2" name="Freeform 561"/>
          <p:cNvSpPr/>
          <p:nvPr/>
        </p:nvSpPr>
        <p:spPr>
          <a:xfrm rot="20400000">
            <a:off x="8322981" y="332711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3" name="Freeform 562"/>
          <p:cNvSpPr/>
          <p:nvPr/>
        </p:nvSpPr>
        <p:spPr>
          <a:xfrm rot="20400000">
            <a:off x="8039644" y="47478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4" name="Freeform 563"/>
          <p:cNvSpPr/>
          <p:nvPr/>
        </p:nvSpPr>
        <p:spPr>
          <a:xfrm rot="20400000">
            <a:off x="8055577" y="501319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5" name="Freeform 564"/>
          <p:cNvSpPr/>
          <p:nvPr/>
        </p:nvSpPr>
        <p:spPr>
          <a:xfrm rot="20400000">
            <a:off x="8166229" y="57641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537280" y="3333313"/>
            <a:ext cx="481478" cy="3004088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  <a:alpha val="54000"/>
                </a:schemeClr>
              </a:gs>
              <a:gs pos="100000">
                <a:schemeClr val="bg2">
                  <a:shade val="96000"/>
                  <a:satMod val="120000"/>
                  <a:lumMod val="90000"/>
                  <a:alpha val="54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15012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 CHRISTY" panose="02000000000000000000" pitchFamily="2" charset="0"/>
              </a:rPr>
              <a:t>Soil’s Temperature:</a:t>
            </a:r>
            <a:endParaRPr lang="en-GB" sz="4800" dirty="0">
              <a:solidFill>
                <a:schemeClr val="accent1"/>
              </a:solidFill>
              <a:latin typeface="AR CHRIST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700" y="1326033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When the soil temperature increase, the soil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r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esistance will decrease.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958" y="2598272"/>
            <a:ext cx="20762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temperature</a:t>
            </a:r>
            <a:endParaRPr lang="en-US" sz="2400" b="1" cap="none" spc="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5817" y="6297412"/>
            <a:ext cx="1697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</a:t>
            </a:r>
            <a:endParaRPr lang="en-US" sz="5400" b="1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70371"/>
              </p:ext>
            </p:extLst>
          </p:nvPr>
        </p:nvGraphicFramePr>
        <p:xfrm>
          <a:off x="2033518" y="3189918"/>
          <a:ext cx="3420000" cy="34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</a:tblGrid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2004465" y="3126180"/>
            <a:ext cx="0" cy="351147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04465" y="6637658"/>
            <a:ext cx="3628103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184065" y="3309062"/>
            <a:ext cx="3038621" cy="3137096"/>
          </a:xfrm>
          <a:prstGeom prst="line">
            <a:avLst/>
          </a:prstGeom>
          <a:ln w="76200" cap="sq" cmpd="tri"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75000"/>
                  </a:schemeClr>
                </a:gs>
              </a:gsLst>
              <a:lin ang="3000000" scaled="0"/>
            </a:gradFill>
            <a:bevel/>
            <a:head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7433428" y="333331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7838347">
            <a:off x="7201956" y="37254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7838347">
            <a:off x="7653080" y="33872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7838347">
            <a:off x="7314908" y="42174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7838347">
            <a:off x="10371927" y="391066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7838347">
            <a:off x="9038862" y="344258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7838347">
            <a:off x="7329441" y="506759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7838347">
            <a:off x="8211926" y="396525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7838347">
            <a:off x="7506248" y="47247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7838347">
            <a:off x="8909686" y="41646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7838347">
            <a:off x="8302457" y="428655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7838347">
            <a:off x="10242752" y="45963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7838347">
            <a:off x="9674166" y="37724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rot="7838347">
            <a:off x="8668811" y="491754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7838347">
            <a:off x="8009494" y="353885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7838347">
            <a:off x="8617057" y="3633912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7838347">
            <a:off x="9238697" y="386642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rot="7838347">
            <a:off x="9517250" y="340066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7838347">
            <a:off x="8729791" y="388829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7838347">
            <a:off x="8408873" y="345062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rot="7838347">
            <a:off x="7886436" y="464174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rot="7838347">
            <a:off x="7778631" y="52057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7838347">
            <a:off x="9225805" y="47883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rot="7838347">
            <a:off x="7412168" y="559406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rot="7838347">
            <a:off x="10113575" y="35219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rot="7838347">
            <a:off x="10593443" y="34399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7838347">
            <a:off x="10139242" y="40353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7838347">
            <a:off x="8060207" y="5632120"/>
            <a:ext cx="273501" cy="90843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7838347">
            <a:off x="8868484" y="550077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7838347">
            <a:off x="10199103" y="55237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7838347">
            <a:off x="9831373" y="500725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7838347">
            <a:off x="9629163" y="435905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 rot="7838347">
            <a:off x="7733288" y="409030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 rot="7838347">
            <a:off x="10535164" y="560587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7838347">
            <a:off x="9385182" y="556659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 rot="7838347">
            <a:off x="9741910" y="62221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rot="7838347">
            <a:off x="10476753" y="524472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rot="7838347" flipV="1">
            <a:off x="7541343" y="5973490"/>
            <a:ext cx="273501" cy="123422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rot="7838347">
            <a:off x="10530481" y="6066042"/>
            <a:ext cx="273501" cy="78180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7838347">
            <a:off x="8563251" y="594914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7838347">
            <a:off x="9702198" y="60367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7838347">
            <a:off x="8327116" y="49941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rot="7838347">
            <a:off x="8145815" y="4907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7838347">
            <a:off x="10428240" y="5065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7838347">
            <a:off x="9231745" y="51982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20400000">
            <a:off x="7277265" y="347967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20400000">
            <a:off x="9379351" y="495232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rot="20400000">
            <a:off x="10692906" y="49816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20400000">
            <a:off x="8687489" y="37654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20400000">
            <a:off x="7418595" y="455025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20400000">
            <a:off x="10453566" y="36652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20400000">
            <a:off x="7792444" y="48818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20400000">
            <a:off x="8872305" y="504965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20400000">
            <a:off x="10201738" y="426193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20400000">
            <a:off x="9321040" y="403681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20400000">
            <a:off x="8284712" y="539403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20400000">
            <a:off x="7395114" y="588209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rot="20400000">
            <a:off x="7936462" y="564068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rot="20400000">
            <a:off x="8271939" y="596720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 rot="20400000">
            <a:off x="8554960" y="56749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rot="20400000">
            <a:off x="8603953" y="39690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 rot="20400000">
            <a:off x="9950610" y="45212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20400000">
            <a:off x="7962348" y="36523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rot="20400000">
            <a:off x="9002510" y="33347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 rot="20400000">
            <a:off x="9176329" y="3746564"/>
            <a:ext cx="119447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20400000">
            <a:off x="10022114" y="410765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 rot="20400000">
            <a:off x="9793006" y="40503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 rot="20400000">
            <a:off x="7746415" y="4495575"/>
            <a:ext cx="100015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rot="20400000">
            <a:off x="7594306" y="5266552"/>
            <a:ext cx="18653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 rot="20400000">
            <a:off x="9445698" y="532970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20400000">
            <a:off x="9975872" y="555878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 rot="20400000">
            <a:off x="9440543" y="59090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20400000">
            <a:off x="9203727" y="541054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rot="20400000">
            <a:off x="7232882" y="4148289"/>
            <a:ext cx="15527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rot="20400000">
            <a:off x="9295636" y="45642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 rot="20400000">
            <a:off x="8871984" y="607681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20400000">
            <a:off x="7460814" y="483328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20400000">
            <a:off x="9982799" y="61209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rot="20400000">
            <a:off x="10317203" y="58575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 rot="20400000">
            <a:off x="7593564" y="382894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rot="20400000">
            <a:off x="7887483" y="43441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20400000">
            <a:off x="8620337" y="476076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Freeform 98"/>
          <p:cNvSpPr/>
          <p:nvPr/>
        </p:nvSpPr>
        <p:spPr>
          <a:xfrm rot="20400000">
            <a:off x="9029148" y="47191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rot="20400000">
            <a:off x="8887884" y="51818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20400000">
            <a:off x="9936018" y="359577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rot="20400000">
            <a:off x="10169259" y="49357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20400000">
            <a:off x="9293086" y="35316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20400000">
            <a:off x="7580246" y="414642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rot="20400000">
            <a:off x="8838214" y="442760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20400000">
            <a:off x="9614336" y="469464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20400000">
            <a:off x="9659189" y="523683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20400000">
            <a:off x="8661015" y="540735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20400000">
            <a:off x="10680785" y="38135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20400000">
            <a:off x="8192789" y="419343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20400000">
            <a:off x="7705775" y="613398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20400000">
            <a:off x="9632177" y="393801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20400000">
            <a:off x="10700215" y="533175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20400000">
            <a:off x="9788959" y="5157705"/>
            <a:ext cx="122530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 rot="20400000">
            <a:off x="10576804" y="454740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 rot="20400000">
            <a:off x="8384235" y="367881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rot="20400000">
            <a:off x="8930989" y="354634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rot="20400000">
            <a:off x="9119829" y="584580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>
            <a:off x="7525857" y="43629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8180384" y="50885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10645787" y="57083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7211991" y="4691882"/>
            <a:ext cx="18553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7268056" y="55378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Freeform 123"/>
          <p:cNvSpPr/>
          <p:nvPr/>
        </p:nvSpPr>
        <p:spPr>
          <a:xfrm>
            <a:off x="8312132" y="56168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>
            <a:off x="7651719" y="558652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8078090" y="53417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7806780" y="580993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8133522" y="60772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8015668" y="58086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7858153" y="60914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7239492" y="60381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8974260" y="589123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9959141" y="578020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10111041" y="56942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10149309" y="594846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7594298" y="495884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7419441" y="520199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7687329" y="36300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8897509" y="488625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7967071" y="414608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7922218" y="333426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832043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8760034" y="454809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8196375" y="36047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9024049" y="42821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8827818" y="403457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8640635" y="41767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8183345" y="44580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8412934" y="46789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8578730" y="50656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8444246" y="537775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8358775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731360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7239036" y="438294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10443833" y="428969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9276069" y="56679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9562240" y="49392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 157"/>
          <p:cNvSpPr/>
          <p:nvPr/>
        </p:nvSpPr>
        <p:spPr>
          <a:xfrm>
            <a:off x="9743078" y="544890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9387088" y="43902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9141759" y="48123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9060717" y="51669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>
            <a:off x="9045825" y="552676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Freeform 162"/>
          <p:cNvSpPr/>
          <p:nvPr/>
        </p:nvSpPr>
        <p:spPr>
          <a:xfrm>
            <a:off x="8604642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Freeform 163"/>
          <p:cNvSpPr/>
          <p:nvPr/>
        </p:nvSpPr>
        <p:spPr>
          <a:xfrm>
            <a:off x="8739946" y="55955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Freeform 164"/>
          <p:cNvSpPr/>
          <p:nvPr/>
        </p:nvSpPr>
        <p:spPr>
          <a:xfrm>
            <a:off x="8742929" y="52163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Freeform 165"/>
          <p:cNvSpPr/>
          <p:nvPr/>
        </p:nvSpPr>
        <p:spPr>
          <a:xfrm>
            <a:off x="9718623" y="3418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Freeform 166"/>
          <p:cNvSpPr/>
          <p:nvPr/>
        </p:nvSpPr>
        <p:spPr>
          <a:xfrm>
            <a:off x="9419582" y="33246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Freeform 167"/>
          <p:cNvSpPr/>
          <p:nvPr/>
        </p:nvSpPr>
        <p:spPr>
          <a:xfrm>
            <a:off x="9559248" y="367287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reeform 168"/>
          <p:cNvSpPr/>
          <p:nvPr/>
        </p:nvSpPr>
        <p:spPr>
          <a:xfrm>
            <a:off x="9506930" y="405682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Freeform 169"/>
          <p:cNvSpPr/>
          <p:nvPr/>
        </p:nvSpPr>
        <p:spPr>
          <a:xfrm>
            <a:off x="8709155" y="331861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>
            <a:off x="9215067" y="421801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9021320" y="3784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Freeform 172"/>
          <p:cNvSpPr/>
          <p:nvPr/>
        </p:nvSpPr>
        <p:spPr>
          <a:xfrm>
            <a:off x="8532388" y="35194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4" name="Freeform 173"/>
          <p:cNvSpPr/>
          <p:nvPr/>
        </p:nvSpPr>
        <p:spPr>
          <a:xfrm>
            <a:off x="10089470" y="463945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175" name="Freeform 174"/>
          <p:cNvSpPr/>
          <p:nvPr/>
        </p:nvSpPr>
        <p:spPr>
          <a:xfrm>
            <a:off x="9729583" y="449703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Freeform 175"/>
          <p:cNvSpPr/>
          <p:nvPr/>
        </p:nvSpPr>
        <p:spPr>
          <a:xfrm>
            <a:off x="9134164" y="45169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reeform 176"/>
          <p:cNvSpPr/>
          <p:nvPr/>
        </p:nvSpPr>
        <p:spPr>
          <a:xfrm>
            <a:off x="9884228" y="42240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Freeform 177"/>
          <p:cNvSpPr/>
          <p:nvPr/>
        </p:nvSpPr>
        <p:spPr>
          <a:xfrm>
            <a:off x="10231731" y="36619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 178"/>
          <p:cNvSpPr/>
          <p:nvPr/>
        </p:nvSpPr>
        <p:spPr>
          <a:xfrm>
            <a:off x="10469577" y="54183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>
            <a:off x="10042508" y="334345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reeform 180"/>
          <p:cNvSpPr/>
          <p:nvPr/>
        </p:nvSpPr>
        <p:spPr>
          <a:xfrm>
            <a:off x="10049847" y="37031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181"/>
          <p:cNvSpPr/>
          <p:nvPr/>
        </p:nvSpPr>
        <p:spPr>
          <a:xfrm>
            <a:off x="9899382" y="384977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reeform 182"/>
          <p:cNvSpPr/>
          <p:nvPr/>
        </p:nvSpPr>
        <p:spPr>
          <a:xfrm>
            <a:off x="9546251" y="602788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reeform 183"/>
          <p:cNvSpPr/>
          <p:nvPr/>
        </p:nvSpPr>
        <p:spPr>
          <a:xfrm>
            <a:off x="9721457" y="575550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Freeform 184"/>
          <p:cNvSpPr/>
          <p:nvPr/>
        </p:nvSpPr>
        <p:spPr>
          <a:xfrm>
            <a:off x="9546708" y="56591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reeform 185"/>
          <p:cNvSpPr/>
          <p:nvPr/>
        </p:nvSpPr>
        <p:spPr>
          <a:xfrm>
            <a:off x="9328030" y="60462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9108965" y="604342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Freeform 187"/>
          <p:cNvSpPr/>
          <p:nvPr/>
        </p:nvSpPr>
        <p:spPr>
          <a:xfrm>
            <a:off x="10370362" y="520141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>
            <a:off x="10240967" y="51021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Freeform 189"/>
          <p:cNvSpPr/>
          <p:nvPr/>
        </p:nvSpPr>
        <p:spPr>
          <a:xfrm>
            <a:off x="10091472" y="53563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Freeform 190"/>
          <p:cNvSpPr/>
          <p:nvPr/>
        </p:nvSpPr>
        <p:spPr>
          <a:xfrm>
            <a:off x="10045488" y="5047033"/>
            <a:ext cx="109473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Freeform 191"/>
          <p:cNvSpPr/>
          <p:nvPr/>
        </p:nvSpPr>
        <p:spPr>
          <a:xfrm>
            <a:off x="9906217" y="515220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Freeform 192"/>
          <p:cNvSpPr/>
          <p:nvPr/>
        </p:nvSpPr>
        <p:spPr>
          <a:xfrm>
            <a:off x="9738965" y="486410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>
            <a:off x="10292831" y="47294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Freeform 194"/>
          <p:cNvSpPr/>
          <p:nvPr/>
        </p:nvSpPr>
        <p:spPr>
          <a:xfrm>
            <a:off x="10308086" y="40769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10333543" y="566063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Freeform 196"/>
          <p:cNvSpPr/>
          <p:nvPr/>
        </p:nvSpPr>
        <p:spPr>
          <a:xfrm>
            <a:off x="10578688" y="4224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Freeform 197"/>
          <p:cNvSpPr/>
          <p:nvPr/>
        </p:nvSpPr>
        <p:spPr>
          <a:xfrm>
            <a:off x="10483559" y="57296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Freeform 198"/>
          <p:cNvSpPr/>
          <p:nvPr/>
        </p:nvSpPr>
        <p:spPr>
          <a:xfrm>
            <a:off x="7922447" y="52877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Freeform 199"/>
          <p:cNvSpPr/>
          <p:nvPr/>
        </p:nvSpPr>
        <p:spPr>
          <a:xfrm>
            <a:off x="10674003" y="46918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Freeform 200"/>
          <p:cNvSpPr/>
          <p:nvPr/>
        </p:nvSpPr>
        <p:spPr>
          <a:xfrm>
            <a:off x="10473910" y="4756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Freeform 201"/>
          <p:cNvSpPr/>
          <p:nvPr/>
        </p:nvSpPr>
        <p:spPr>
          <a:xfrm>
            <a:off x="10496452" y="39940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Freeform 202"/>
          <p:cNvSpPr/>
          <p:nvPr/>
        </p:nvSpPr>
        <p:spPr>
          <a:xfrm>
            <a:off x="10701582" y="43689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Freeform 203"/>
          <p:cNvSpPr/>
          <p:nvPr/>
        </p:nvSpPr>
        <p:spPr>
          <a:xfrm rot="7838347">
            <a:off x="7354356" y="38778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Freeform 204"/>
          <p:cNvSpPr/>
          <p:nvPr/>
        </p:nvSpPr>
        <p:spPr>
          <a:xfrm rot="7838347">
            <a:off x="7506756" y="40302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Freeform 205"/>
          <p:cNvSpPr/>
          <p:nvPr/>
        </p:nvSpPr>
        <p:spPr>
          <a:xfrm rot="7838347">
            <a:off x="8365143" y="441604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Freeform 206"/>
          <p:cNvSpPr/>
          <p:nvPr/>
        </p:nvSpPr>
        <p:spPr>
          <a:xfrm rot="7838347">
            <a:off x="8541529" y="46039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Freeform 207"/>
          <p:cNvSpPr/>
          <p:nvPr/>
        </p:nvSpPr>
        <p:spPr>
          <a:xfrm rot="7034993">
            <a:off x="8273327" y="4565546"/>
            <a:ext cx="273501" cy="177838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Freeform 208"/>
          <p:cNvSpPr/>
          <p:nvPr/>
        </p:nvSpPr>
        <p:spPr>
          <a:xfrm rot="7838347">
            <a:off x="7410974" y="621065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Freeform 209"/>
          <p:cNvSpPr/>
          <p:nvPr/>
        </p:nvSpPr>
        <p:spPr>
          <a:xfrm rot="7838347">
            <a:off x="7342376" y="608920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Freeform 210"/>
          <p:cNvSpPr/>
          <p:nvPr/>
        </p:nvSpPr>
        <p:spPr>
          <a:xfrm rot="7838347">
            <a:off x="7177983" y="58703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 rot="7838347">
            <a:off x="7695288" y="541971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Freeform 212"/>
          <p:cNvSpPr/>
          <p:nvPr/>
        </p:nvSpPr>
        <p:spPr>
          <a:xfrm rot="7838347">
            <a:off x="7931018" y="38697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Freeform 213"/>
          <p:cNvSpPr/>
          <p:nvPr/>
        </p:nvSpPr>
        <p:spPr>
          <a:xfrm rot="7838347">
            <a:off x="7670921" y="35142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Freeform 214"/>
          <p:cNvSpPr/>
          <p:nvPr/>
        </p:nvSpPr>
        <p:spPr>
          <a:xfrm rot="7838347">
            <a:off x="8013573" y="33902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Freeform 215"/>
          <p:cNvSpPr/>
          <p:nvPr/>
        </p:nvSpPr>
        <p:spPr>
          <a:xfrm rot="20400000">
            <a:off x="7278861" y="515505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Freeform 216"/>
          <p:cNvSpPr/>
          <p:nvPr/>
        </p:nvSpPr>
        <p:spPr>
          <a:xfrm rot="20400000">
            <a:off x="8422251" y="5145134"/>
            <a:ext cx="8603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Freeform 217"/>
          <p:cNvSpPr/>
          <p:nvPr/>
        </p:nvSpPr>
        <p:spPr>
          <a:xfrm rot="20400000">
            <a:off x="9932190" y="478778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Freeform 218"/>
          <p:cNvSpPr/>
          <p:nvPr/>
        </p:nvSpPr>
        <p:spPr>
          <a:xfrm rot="20400000">
            <a:off x="8402044" y="54914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Freeform 219"/>
          <p:cNvSpPr/>
          <p:nvPr/>
        </p:nvSpPr>
        <p:spPr>
          <a:xfrm rot="20400000">
            <a:off x="9576248" y="450819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Freeform 220"/>
          <p:cNvSpPr/>
          <p:nvPr/>
        </p:nvSpPr>
        <p:spPr>
          <a:xfrm>
            <a:off x="10643197" y="356121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Freeform 221"/>
          <p:cNvSpPr/>
          <p:nvPr/>
        </p:nvSpPr>
        <p:spPr>
          <a:xfrm>
            <a:off x="10389439" y="338679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Freeform 222"/>
          <p:cNvSpPr/>
          <p:nvPr/>
        </p:nvSpPr>
        <p:spPr>
          <a:xfrm>
            <a:off x="10082952" y="43573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Freeform 223"/>
          <p:cNvSpPr/>
          <p:nvPr/>
        </p:nvSpPr>
        <p:spPr>
          <a:xfrm>
            <a:off x="8328381" y="49998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Freeform 224"/>
          <p:cNvSpPr/>
          <p:nvPr/>
        </p:nvSpPr>
        <p:spPr>
          <a:xfrm>
            <a:off x="10421981" y="60477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reeform 225"/>
          <p:cNvSpPr/>
          <p:nvPr/>
        </p:nvSpPr>
        <p:spPr>
          <a:xfrm>
            <a:off x="10269103" y="608134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Freeform 226"/>
          <p:cNvSpPr/>
          <p:nvPr/>
        </p:nvSpPr>
        <p:spPr>
          <a:xfrm rot="20400000">
            <a:off x="8481990" y="5866459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reeform 227"/>
          <p:cNvSpPr/>
          <p:nvPr/>
        </p:nvSpPr>
        <p:spPr>
          <a:xfrm rot="20400000">
            <a:off x="8322981" y="332711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Freeform 228"/>
          <p:cNvSpPr/>
          <p:nvPr/>
        </p:nvSpPr>
        <p:spPr>
          <a:xfrm rot="20400000">
            <a:off x="8039644" y="47478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Freeform 229"/>
          <p:cNvSpPr/>
          <p:nvPr/>
        </p:nvSpPr>
        <p:spPr>
          <a:xfrm rot="20400000">
            <a:off x="8055577" y="501319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Freeform 230"/>
          <p:cNvSpPr/>
          <p:nvPr/>
        </p:nvSpPr>
        <p:spPr>
          <a:xfrm rot="20400000">
            <a:off x="8166229" y="57641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177516" y="3318615"/>
            <a:ext cx="13648" cy="2961620"/>
          </a:xfrm>
          <a:prstGeom prst="straightConnector1">
            <a:avLst/>
          </a:prstGeom>
          <a:ln w="127000"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856" y="179920"/>
            <a:ext cx="5205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CHRISTY" panose="02000000000000000000" pitchFamily="2" charset="0"/>
              </a:rPr>
              <a:t>Soil’s pressure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89" y="1014037"/>
            <a:ext cx="1009135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The soil pressure maybe have effect on soil resistance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When we increase the soil s pressure </a:t>
            </a:r>
          </a:p>
          <a:p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The resistance of it will decrease. 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anose="02020702060506020403" pitchFamily="18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aramond Pro Bold" panose="020207020605060204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95" y="2779341"/>
            <a:ext cx="2331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Soil’s pressure </a:t>
            </a:r>
            <a:endParaRPr lang="en-US" sz="2400" b="1" cap="none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2272" y="6450648"/>
            <a:ext cx="18598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 </a:t>
            </a:r>
            <a:endParaRPr lang="en-US" sz="2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16960"/>
              </p:ext>
            </p:extLst>
          </p:nvPr>
        </p:nvGraphicFramePr>
        <p:xfrm>
          <a:off x="1937983" y="3285450"/>
          <a:ext cx="3420000" cy="34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  <a:gridCol w="427500"/>
              </a:tblGrid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7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908930" y="3221712"/>
            <a:ext cx="0" cy="3511478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8930" y="6733190"/>
            <a:ext cx="3628103" cy="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088530" y="3404594"/>
            <a:ext cx="3038621" cy="3137096"/>
          </a:xfrm>
          <a:prstGeom prst="line">
            <a:avLst/>
          </a:prstGeom>
          <a:ln w="76200" cap="sq" cmpd="tri"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>
                    <a:lumMod val="75000"/>
                  </a:schemeClr>
                </a:gs>
              </a:gsLst>
              <a:lin ang="3000000" scaled="0"/>
            </a:gradFill>
            <a:bevel/>
            <a:head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205674" y="3310663"/>
            <a:ext cx="3627067" cy="3055207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7433428" y="333331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7838347">
            <a:off x="7201956" y="37254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 rot="7838347">
            <a:off x="7653080" y="33872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 rot="7838347">
            <a:off x="7314908" y="42174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7838347">
            <a:off x="10371927" y="391066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7838347">
            <a:off x="9038862" y="344258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7838347">
            <a:off x="7329441" y="506759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7838347">
            <a:off x="8211926" y="396525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7838347">
            <a:off x="7506248" y="47247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7838347">
            <a:off x="8909686" y="41646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7838347">
            <a:off x="8302457" y="428655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7838347">
            <a:off x="10242752" y="459638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rot="7838347">
            <a:off x="9674166" y="37724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7838347">
            <a:off x="8668811" y="491754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7838347">
            <a:off x="8009494" y="353885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7838347">
            <a:off x="8617057" y="3633912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rot="7838347">
            <a:off x="9238697" y="386642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 rot="7838347">
            <a:off x="9517250" y="340066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 rot="7838347">
            <a:off x="8729791" y="388829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rot="7838347">
            <a:off x="8408873" y="345062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rot="7838347">
            <a:off x="7886436" y="464174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7838347">
            <a:off x="7778631" y="52057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rot="7838347">
            <a:off x="9225805" y="47883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 rot="7838347">
            <a:off x="7412168" y="559406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rot="7838347">
            <a:off x="10113575" y="35219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7838347">
            <a:off x="10593443" y="34399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rot="7838347">
            <a:off x="10139242" y="403533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7838347">
            <a:off x="8060207" y="5632120"/>
            <a:ext cx="273501" cy="90843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7838347">
            <a:off x="8868484" y="550077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7838347">
            <a:off x="10199103" y="552379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7838347">
            <a:off x="9831373" y="5007251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 rot="7838347">
            <a:off x="9629163" y="435905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 rot="7838347">
            <a:off x="7733288" y="409030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7838347">
            <a:off x="10535164" y="5605876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 rot="7838347">
            <a:off x="9385182" y="556659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 rot="7838347">
            <a:off x="9741910" y="622210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rot="7838347">
            <a:off x="10476753" y="524472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 rot="7838347" flipV="1">
            <a:off x="7541343" y="5973490"/>
            <a:ext cx="273501" cy="123422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7838347">
            <a:off x="10530481" y="6066042"/>
            <a:ext cx="273501" cy="78180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7838347">
            <a:off x="8563251" y="594914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7838347">
            <a:off x="9702198" y="60367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rot="7838347">
            <a:off x="8327116" y="499416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7838347">
            <a:off x="8145815" y="4907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7838347">
            <a:off x="10428240" y="5065303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7838347">
            <a:off x="9231745" y="519823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20400000">
            <a:off x="7277265" y="347967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rot="20400000">
            <a:off x="9379351" y="495232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20400000">
            <a:off x="10692906" y="49816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20400000">
            <a:off x="8687489" y="37654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20400000">
            <a:off x="7418595" y="455025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20400000">
            <a:off x="10453566" y="36652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20400000">
            <a:off x="7792444" y="48818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20400000">
            <a:off x="8872305" y="504965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20400000">
            <a:off x="10201738" y="426193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20400000">
            <a:off x="9321040" y="403681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20400000">
            <a:off x="8284712" y="539403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 rot="20400000">
            <a:off x="7395114" y="588209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 rot="20400000">
            <a:off x="7936462" y="564068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 rot="20400000">
            <a:off x="8271939" y="596720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rot="20400000">
            <a:off x="8554960" y="567497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 rot="20400000">
            <a:off x="8603953" y="39690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20400000">
            <a:off x="9950610" y="45212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rot="20400000">
            <a:off x="7962348" y="36523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 rot="20400000">
            <a:off x="9002510" y="333477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20400000">
            <a:off x="9176329" y="3746564"/>
            <a:ext cx="119447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 82"/>
          <p:cNvSpPr/>
          <p:nvPr/>
        </p:nvSpPr>
        <p:spPr>
          <a:xfrm rot="20400000">
            <a:off x="10022114" y="410765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 rot="20400000">
            <a:off x="9793006" y="40503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rot="20400000">
            <a:off x="7746415" y="4495575"/>
            <a:ext cx="100015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reeform 85"/>
          <p:cNvSpPr/>
          <p:nvPr/>
        </p:nvSpPr>
        <p:spPr>
          <a:xfrm rot="20400000">
            <a:off x="7594306" y="5266552"/>
            <a:ext cx="18653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reeform 86"/>
          <p:cNvSpPr/>
          <p:nvPr/>
        </p:nvSpPr>
        <p:spPr>
          <a:xfrm rot="20400000">
            <a:off x="9445698" y="532970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 rot="20400000">
            <a:off x="9975872" y="555878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20400000">
            <a:off x="9440543" y="59090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rot="20400000">
            <a:off x="9203727" y="541054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rot="20400000">
            <a:off x="7232882" y="4148289"/>
            <a:ext cx="15527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 rot="20400000">
            <a:off x="9295636" y="45642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rot="20400000">
            <a:off x="8871984" y="607681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20400000">
            <a:off x="7460814" y="483328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rot="20400000">
            <a:off x="9982799" y="612093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 rot="20400000">
            <a:off x="10317203" y="585759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rot="20400000">
            <a:off x="7593564" y="3828948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20400000">
            <a:off x="7887483" y="43441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rot="20400000">
            <a:off x="8620337" y="476076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Freeform 99"/>
          <p:cNvSpPr/>
          <p:nvPr/>
        </p:nvSpPr>
        <p:spPr>
          <a:xfrm rot="20400000">
            <a:off x="9029148" y="471910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20400000">
            <a:off x="8887884" y="51818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Freeform 101"/>
          <p:cNvSpPr/>
          <p:nvPr/>
        </p:nvSpPr>
        <p:spPr>
          <a:xfrm rot="20400000">
            <a:off x="9936018" y="359577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20400000">
            <a:off x="10169259" y="493578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 rot="20400000">
            <a:off x="9293086" y="353168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 rot="20400000">
            <a:off x="7580246" y="414642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 rot="20400000">
            <a:off x="8838214" y="442760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20400000">
            <a:off x="9614336" y="469464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20400000">
            <a:off x="9659189" y="523683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20400000">
            <a:off x="8661015" y="5407355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20400000">
            <a:off x="10680785" y="381352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20400000">
            <a:off x="8192789" y="419343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20400000">
            <a:off x="7705775" y="613398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20400000">
            <a:off x="9632177" y="3938010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20400000">
            <a:off x="10700215" y="533175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 rot="20400000">
            <a:off x="9788959" y="5157705"/>
            <a:ext cx="122530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 rot="20400000">
            <a:off x="10576804" y="454740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rot="20400000">
            <a:off x="8384235" y="3678811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 rot="20400000">
            <a:off x="8930989" y="3546342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Freeform 118"/>
          <p:cNvSpPr/>
          <p:nvPr/>
        </p:nvSpPr>
        <p:spPr>
          <a:xfrm rot="20400000">
            <a:off x="9119829" y="584580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eeform 119"/>
          <p:cNvSpPr/>
          <p:nvPr/>
        </p:nvSpPr>
        <p:spPr>
          <a:xfrm>
            <a:off x="7525857" y="43629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Freeform 120"/>
          <p:cNvSpPr/>
          <p:nvPr/>
        </p:nvSpPr>
        <p:spPr>
          <a:xfrm>
            <a:off x="8180384" y="50885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Freeform 121"/>
          <p:cNvSpPr/>
          <p:nvPr/>
        </p:nvSpPr>
        <p:spPr>
          <a:xfrm>
            <a:off x="10645787" y="57083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>
            <a:off x="7211991" y="4691882"/>
            <a:ext cx="18553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Freeform 123"/>
          <p:cNvSpPr/>
          <p:nvPr/>
        </p:nvSpPr>
        <p:spPr>
          <a:xfrm>
            <a:off x="7268056" y="55378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Freeform 124"/>
          <p:cNvSpPr/>
          <p:nvPr/>
        </p:nvSpPr>
        <p:spPr>
          <a:xfrm>
            <a:off x="8312132" y="56168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7651719" y="558652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Freeform 126"/>
          <p:cNvSpPr/>
          <p:nvPr/>
        </p:nvSpPr>
        <p:spPr>
          <a:xfrm>
            <a:off x="8078090" y="53417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Freeform 127"/>
          <p:cNvSpPr/>
          <p:nvPr/>
        </p:nvSpPr>
        <p:spPr>
          <a:xfrm>
            <a:off x="7806780" y="580993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Freeform 128"/>
          <p:cNvSpPr/>
          <p:nvPr/>
        </p:nvSpPr>
        <p:spPr>
          <a:xfrm>
            <a:off x="8133522" y="60772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8015668" y="580862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Freeform 130"/>
          <p:cNvSpPr/>
          <p:nvPr/>
        </p:nvSpPr>
        <p:spPr>
          <a:xfrm>
            <a:off x="7858153" y="60914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7239492" y="60381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>
            <a:off x="8974260" y="589123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9959141" y="578020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10111041" y="56942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>
            <a:off x="10149309" y="594846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Freeform 136"/>
          <p:cNvSpPr/>
          <p:nvPr/>
        </p:nvSpPr>
        <p:spPr>
          <a:xfrm>
            <a:off x="7594298" y="495884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Freeform 137"/>
          <p:cNvSpPr/>
          <p:nvPr/>
        </p:nvSpPr>
        <p:spPr>
          <a:xfrm>
            <a:off x="7419441" y="520199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>
            <a:off x="7687329" y="36300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Freeform 139"/>
          <p:cNvSpPr/>
          <p:nvPr/>
        </p:nvSpPr>
        <p:spPr>
          <a:xfrm>
            <a:off x="8897509" y="488625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eform 140"/>
          <p:cNvSpPr/>
          <p:nvPr/>
        </p:nvSpPr>
        <p:spPr>
          <a:xfrm>
            <a:off x="7967071" y="414608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Freeform 141"/>
          <p:cNvSpPr/>
          <p:nvPr/>
        </p:nvSpPr>
        <p:spPr>
          <a:xfrm>
            <a:off x="7922218" y="333426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>
            <a:off x="832043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>
            <a:off x="8760034" y="454809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>
            <a:off x="8196375" y="36047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9024049" y="42821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8827818" y="403457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>
            <a:off x="8640635" y="417673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8183345" y="44580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reeform 149"/>
          <p:cNvSpPr/>
          <p:nvPr/>
        </p:nvSpPr>
        <p:spPr>
          <a:xfrm>
            <a:off x="8412934" y="46789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>
            <a:off x="8578730" y="50656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reeform 151"/>
          <p:cNvSpPr/>
          <p:nvPr/>
        </p:nvSpPr>
        <p:spPr>
          <a:xfrm>
            <a:off x="8444246" y="537775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>
            <a:off x="8358775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7313605" y="39165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7239036" y="438294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10443833" y="428969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9276069" y="566799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 157"/>
          <p:cNvSpPr/>
          <p:nvPr/>
        </p:nvSpPr>
        <p:spPr>
          <a:xfrm>
            <a:off x="9562240" y="493922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9743078" y="544890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9387088" y="43902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reeform 160"/>
          <p:cNvSpPr/>
          <p:nvPr/>
        </p:nvSpPr>
        <p:spPr>
          <a:xfrm>
            <a:off x="9141759" y="48123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Freeform 161"/>
          <p:cNvSpPr/>
          <p:nvPr/>
        </p:nvSpPr>
        <p:spPr>
          <a:xfrm>
            <a:off x="9060717" y="51669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Freeform 162"/>
          <p:cNvSpPr/>
          <p:nvPr/>
        </p:nvSpPr>
        <p:spPr>
          <a:xfrm>
            <a:off x="9045825" y="552676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Freeform 163"/>
          <p:cNvSpPr/>
          <p:nvPr/>
        </p:nvSpPr>
        <p:spPr>
          <a:xfrm>
            <a:off x="8604642" y="607538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Freeform 164"/>
          <p:cNvSpPr/>
          <p:nvPr/>
        </p:nvSpPr>
        <p:spPr>
          <a:xfrm>
            <a:off x="8739946" y="559559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Freeform 165"/>
          <p:cNvSpPr/>
          <p:nvPr/>
        </p:nvSpPr>
        <p:spPr>
          <a:xfrm>
            <a:off x="8742929" y="521635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Freeform 166"/>
          <p:cNvSpPr/>
          <p:nvPr/>
        </p:nvSpPr>
        <p:spPr>
          <a:xfrm>
            <a:off x="9718623" y="3418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Freeform 167"/>
          <p:cNvSpPr/>
          <p:nvPr/>
        </p:nvSpPr>
        <p:spPr>
          <a:xfrm>
            <a:off x="9419582" y="332465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reeform 168"/>
          <p:cNvSpPr/>
          <p:nvPr/>
        </p:nvSpPr>
        <p:spPr>
          <a:xfrm>
            <a:off x="9559248" y="367287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Freeform 169"/>
          <p:cNvSpPr/>
          <p:nvPr/>
        </p:nvSpPr>
        <p:spPr>
          <a:xfrm>
            <a:off x="9506930" y="405682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>
            <a:off x="8709155" y="331861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9215067" y="421801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Freeform 172"/>
          <p:cNvSpPr/>
          <p:nvPr/>
        </p:nvSpPr>
        <p:spPr>
          <a:xfrm>
            <a:off x="9021320" y="3784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Freeform 173"/>
          <p:cNvSpPr/>
          <p:nvPr/>
        </p:nvSpPr>
        <p:spPr>
          <a:xfrm>
            <a:off x="8532388" y="351948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Freeform 174"/>
          <p:cNvSpPr/>
          <p:nvPr/>
        </p:nvSpPr>
        <p:spPr>
          <a:xfrm>
            <a:off x="10089470" y="463945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176" name="Freeform 175"/>
          <p:cNvSpPr/>
          <p:nvPr/>
        </p:nvSpPr>
        <p:spPr>
          <a:xfrm>
            <a:off x="9729583" y="449703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reeform 176"/>
          <p:cNvSpPr/>
          <p:nvPr/>
        </p:nvSpPr>
        <p:spPr>
          <a:xfrm>
            <a:off x="9134164" y="451697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Freeform 177"/>
          <p:cNvSpPr/>
          <p:nvPr/>
        </p:nvSpPr>
        <p:spPr>
          <a:xfrm>
            <a:off x="9884228" y="42240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 178"/>
          <p:cNvSpPr/>
          <p:nvPr/>
        </p:nvSpPr>
        <p:spPr>
          <a:xfrm>
            <a:off x="10231731" y="366197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reeform 179"/>
          <p:cNvSpPr/>
          <p:nvPr/>
        </p:nvSpPr>
        <p:spPr>
          <a:xfrm>
            <a:off x="10469577" y="54183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reeform 180"/>
          <p:cNvSpPr/>
          <p:nvPr/>
        </p:nvSpPr>
        <p:spPr>
          <a:xfrm>
            <a:off x="10042508" y="334345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181"/>
          <p:cNvSpPr/>
          <p:nvPr/>
        </p:nvSpPr>
        <p:spPr>
          <a:xfrm>
            <a:off x="10049847" y="37031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reeform 182"/>
          <p:cNvSpPr/>
          <p:nvPr/>
        </p:nvSpPr>
        <p:spPr>
          <a:xfrm>
            <a:off x="9899382" y="384977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reeform 183"/>
          <p:cNvSpPr/>
          <p:nvPr/>
        </p:nvSpPr>
        <p:spPr>
          <a:xfrm>
            <a:off x="9546251" y="602788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Freeform 184"/>
          <p:cNvSpPr/>
          <p:nvPr/>
        </p:nvSpPr>
        <p:spPr>
          <a:xfrm>
            <a:off x="9721457" y="575550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reeform 185"/>
          <p:cNvSpPr/>
          <p:nvPr/>
        </p:nvSpPr>
        <p:spPr>
          <a:xfrm>
            <a:off x="9546708" y="56591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Freeform 186"/>
          <p:cNvSpPr/>
          <p:nvPr/>
        </p:nvSpPr>
        <p:spPr>
          <a:xfrm>
            <a:off x="9328030" y="604622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Freeform 187"/>
          <p:cNvSpPr/>
          <p:nvPr/>
        </p:nvSpPr>
        <p:spPr>
          <a:xfrm>
            <a:off x="9108965" y="604342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Freeform 188"/>
          <p:cNvSpPr/>
          <p:nvPr/>
        </p:nvSpPr>
        <p:spPr>
          <a:xfrm>
            <a:off x="10370362" y="520141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Freeform 189"/>
          <p:cNvSpPr/>
          <p:nvPr/>
        </p:nvSpPr>
        <p:spPr>
          <a:xfrm>
            <a:off x="10240967" y="5102128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Freeform 190"/>
          <p:cNvSpPr/>
          <p:nvPr/>
        </p:nvSpPr>
        <p:spPr>
          <a:xfrm>
            <a:off x="10091472" y="535637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Freeform 191"/>
          <p:cNvSpPr/>
          <p:nvPr/>
        </p:nvSpPr>
        <p:spPr>
          <a:xfrm>
            <a:off x="10045488" y="5047033"/>
            <a:ext cx="109473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Freeform 192"/>
          <p:cNvSpPr/>
          <p:nvPr/>
        </p:nvSpPr>
        <p:spPr>
          <a:xfrm>
            <a:off x="9906217" y="515220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>
            <a:off x="9738965" y="486410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Freeform 194"/>
          <p:cNvSpPr/>
          <p:nvPr/>
        </p:nvSpPr>
        <p:spPr>
          <a:xfrm>
            <a:off x="10292831" y="4729483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10308086" y="40769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Freeform 196"/>
          <p:cNvSpPr/>
          <p:nvPr/>
        </p:nvSpPr>
        <p:spPr>
          <a:xfrm>
            <a:off x="10333543" y="566063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Freeform 197"/>
          <p:cNvSpPr/>
          <p:nvPr/>
        </p:nvSpPr>
        <p:spPr>
          <a:xfrm>
            <a:off x="10578688" y="4224105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Freeform 198"/>
          <p:cNvSpPr/>
          <p:nvPr/>
        </p:nvSpPr>
        <p:spPr>
          <a:xfrm>
            <a:off x="10483559" y="572962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Freeform 199"/>
          <p:cNvSpPr/>
          <p:nvPr/>
        </p:nvSpPr>
        <p:spPr>
          <a:xfrm>
            <a:off x="7922447" y="528776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Freeform 200"/>
          <p:cNvSpPr/>
          <p:nvPr/>
        </p:nvSpPr>
        <p:spPr>
          <a:xfrm>
            <a:off x="10674003" y="469188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Freeform 201"/>
          <p:cNvSpPr/>
          <p:nvPr/>
        </p:nvSpPr>
        <p:spPr>
          <a:xfrm>
            <a:off x="10473910" y="4756577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Freeform 202"/>
          <p:cNvSpPr/>
          <p:nvPr/>
        </p:nvSpPr>
        <p:spPr>
          <a:xfrm>
            <a:off x="10496452" y="39940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Freeform 203"/>
          <p:cNvSpPr/>
          <p:nvPr/>
        </p:nvSpPr>
        <p:spPr>
          <a:xfrm>
            <a:off x="10701582" y="43689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Freeform 204"/>
          <p:cNvSpPr/>
          <p:nvPr/>
        </p:nvSpPr>
        <p:spPr>
          <a:xfrm rot="7838347">
            <a:off x="7354356" y="38778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Freeform 205"/>
          <p:cNvSpPr/>
          <p:nvPr/>
        </p:nvSpPr>
        <p:spPr>
          <a:xfrm rot="7838347">
            <a:off x="7506756" y="403028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Freeform 206"/>
          <p:cNvSpPr/>
          <p:nvPr/>
        </p:nvSpPr>
        <p:spPr>
          <a:xfrm rot="7838347">
            <a:off x="8365143" y="4416047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Freeform 207"/>
          <p:cNvSpPr/>
          <p:nvPr/>
        </p:nvSpPr>
        <p:spPr>
          <a:xfrm rot="7838347">
            <a:off x="8541529" y="460399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Freeform 208"/>
          <p:cNvSpPr/>
          <p:nvPr/>
        </p:nvSpPr>
        <p:spPr>
          <a:xfrm rot="7034993">
            <a:off x="8273327" y="4565546"/>
            <a:ext cx="273501" cy="177838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Freeform 209"/>
          <p:cNvSpPr/>
          <p:nvPr/>
        </p:nvSpPr>
        <p:spPr>
          <a:xfrm rot="7838347">
            <a:off x="7410974" y="6210654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Freeform 210"/>
          <p:cNvSpPr/>
          <p:nvPr/>
        </p:nvSpPr>
        <p:spPr>
          <a:xfrm rot="7838347">
            <a:off x="7342376" y="6089200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Freeform 211"/>
          <p:cNvSpPr/>
          <p:nvPr/>
        </p:nvSpPr>
        <p:spPr>
          <a:xfrm rot="7838347">
            <a:off x="7177983" y="58703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Freeform 212"/>
          <p:cNvSpPr/>
          <p:nvPr/>
        </p:nvSpPr>
        <p:spPr>
          <a:xfrm rot="7838347">
            <a:off x="7695288" y="5419719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Freeform 213"/>
          <p:cNvSpPr/>
          <p:nvPr/>
        </p:nvSpPr>
        <p:spPr>
          <a:xfrm rot="7838347">
            <a:off x="7931018" y="38697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Freeform 214"/>
          <p:cNvSpPr/>
          <p:nvPr/>
        </p:nvSpPr>
        <p:spPr>
          <a:xfrm rot="7838347">
            <a:off x="7670921" y="3514215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Freeform 215"/>
          <p:cNvSpPr/>
          <p:nvPr/>
        </p:nvSpPr>
        <p:spPr>
          <a:xfrm rot="7838347">
            <a:off x="8013573" y="3390228"/>
            <a:ext cx="273501" cy="105716"/>
          </a:xfrm>
          <a:custGeom>
            <a:avLst/>
            <a:gdLst>
              <a:gd name="connsiteX0" fmla="*/ 0 w 239059"/>
              <a:gd name="connsiteY0" fmla="*/ 60942 h 222307"/>
              <a:gd name="connsiteX1" fmla="*/ 77694 w 239059"/>
              <a:gd name="connsiteY1" fmla="*/ 1177 h 222307"/>
              <a:gd name="connsiteX2" fmla="*/ 239059 w 239059"/>
              <a:gd name="connsiteY2" fmla="*/ 108754 h 222307"/>
              <a:gd name="connsiteX3" fmla="*/ 239059 w 239059"/>
              <a:gd name="connsiteY3" fmla="*/ 108754 h 222307"/>
              <a:gd name="connsiteX4" fmla="*/ 107577 w 239059"/>
              <a:gd name="connsiteY4" fmla="*/ 222307 h 222307"/>
              <a:gd name="connsiteX5" fmla="*/ 107577 w 239059"/>
              <a:gd name="connsiteY5" fmla="*/ 222307 h 222307"/>
              <a:gd name="connsiteX6" fmla="*/ 0 w 239059"/>
              <a:gd name="connsiteY6" fmla="*/ 60942 h 22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222307">
                <a:moveTo>
                  <a:pt x="0" y="60942"/>
                </a:moveTo>
                <a:cubicBezTo>
                  <a:pt x="18925" y="27075"/>
                  <a:pt x="37851" y="-6792"/>
                  <a:pt x="77694" y="1177"/>
                </a:cubicBezTo>
                <a:cubicBezTo>
                  <a:pt x="117537" y="9146"/>
                  <a:pt x="239059" y="108754"/>
                  <a:pt x="239059" y="108754"/>
                </a:cubicBezTo>
                <a:lnTo>
                  <a:pt x="239059" y="108754"/>
                </a:lnTo>
                <a:lnTo>
                  <a:pt x="107577" y="222307"/>
                </a:lnTo>
                <a:lnTo>
                  <a:pt x="107577" y="222307"/>
                </a:lnTo>
                <a:lnTo>
                  <a:pt x="0" y="60942"/>
                </a:lnTo>
                <a:close/>
              </a:path>
            </a:pathLst>
          </a:custGeom>
          <a:solidFill>
            <a:srgbClr val="734C07"/>
          </a:solidFill>
          <a:ln>
            <a:solidFill>
              <a:srgbClr val="72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Freeform 216"/>
          <p:cNvSpPr/>
          <p:nvPr/>
        </p:nvSpPr>
        <p:spPr>
          <a:xfrm rot="20400000">
            <a:off x="7278861" y="515505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Freeform 217"/>
          <p:cNvSpPr/>
          <p:nvPr/>
        </p:nvSpPr>
        <p:spPr>
          <a:xfrm rot="20400000">
            <a:off x="8422251" y="5145134"/>
            <a:ext cx="86036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Freeform 218"/>
          <p:cNvSpPr/>
          <p:nvPr/>
        </p:nvSpPr>
        <p:spPr>
          <a:xfrm rot="20400000">
            <a:off x="9932190" y="4787783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Freeform 219"/>
          <p:cNvSpPr/>
          <p:nvPr/>
        </p:nvSpPr>
        <p:spPr>
          <a:xfrm rot="20400000">
            <a:off x="8402044" y="549145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Freeform 220"/>
          <p:cNvSpPr/>
          <p:nvPr/>
        </p:nvSpPr>
        <p:spPr>
          <a:xfrm rot="20400000">
            <a:off x="9576248" y="4508196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Freeform 221"/>
          <p:cNvSpPr/>
          <p:nvPr/>
        </p:nvSpPr>
        <p:spPr>
          <a:xfrm>
            <a:off x="10643197" y="3561210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Freeform 222"/>
          <p:cNvSpPr/>
          <p:nvPr/>
        </p:nvSpPr>
        <p:spPr>
          <a:xfrm>
            <a:off x="10389439" y="3386794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Freeform 223"/>
          <p:cNvSpPr/>
          <p:nvPr/>
        </p:nvSpPr>
        <p:spPr>
          <a:xfrm>
            <a:off x="10082952" y="4357366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Freeform 224"/>
          <p:cNvSpPr/>
          <p:nvPr/>
        </p:nvSpPr>
        <p:spPr>
          <a:xfrm>
            <a:off x="8328381" y="4999841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Freeform 225"/>
          <p:cNvSpPr/>
          <p:nvPr/>
        </p:nvSpPr>
        <p:spPr>
          <a:xfrm>
            <a:off x="10421981" y="6047749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Freeform 226"/>
          <p:cNvSpPr/>
          <p:nvPr/>
        </p:nvSpPr>
        <p:spPr>
          <a:xfrm>
            <a:off x="10269103" y="6081342"/>
            <a:ext cx="123811" cy="271478"/>
          </a:xfrm>
          <a:custGeom>
            <a:avLst/>
            <a:gdLst>
              <a:gd name="connsiteX0" fmla="*/ 51680 w 162096"/>
              <a:gd name="connsiteY0" fmla="*/ 107106 h 321040"/>
              <a:gd name="connsiteX1" fmla="*/ 3868 w 162096"/>
              <a:gd name="connsiteY1" fmla="*/ 310306 h 321040"/>
              <a:gd name="connsiteX2" fmla="*/ 153280 w 162096"/>
              <a:gd name="connsiteY2" fmla="*/ 262494 h 321040"/>
              <a:gd name="connsiteX3" fmla="*/ 135350 w 162096"/>
              <a:gd name="connsiteY3" fmla="*/ 5506 h 321040"/>
              <a:gd name="connsiteX4" fmla="*/ 51680 w 162096"/>
              <a:gd name="connsiteY4" fmla="*/ 107106 h 3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96" h="321040">
                <a:moveTo>
                  <a:pt x="51680" y="107106"/>
                </a:moveTo>
                <a:cubicBezTo>
                  <a:pt x="29766" y="157906"/>
                  <a:pt x="-13065" y="284408"/>
                  <a:pt x="3868" y="310306"/>
                </a:cubicBezTo>
                <a:cubicBezTo>
                  <a:pt x="20801" y="336204"/>
                  <a:pt x="131366" y="313294"/>
                  <a:pt x="153280" y="262494"/>
                </a:cubicBezTo>
                <a:cubicBezTo>
                  <a:pt x="175194" y="211694"/>
                  <a:pt x="151287" y="32400"/>
                  <a:pt x="135350" y="5506"/>
                </a:cubicBezTo>
                <a:cubicBezTo>
                  <a:pt x="119413" y="-21388"/>
                  <a:pt x="73594" y="56306"/>
                  <a:pt x="51680" y="107106"/>
                </a:cubicBezTo>
                <a:close/>
              </a:path>
            </a:pathLst>
          </a:custGeom>
          <a:solidFill>
            <a:srgbClr val="997039"/>
          </a:solidFill>
          <a:ln>
            <a:solidFill>
              <a:srgbClr val="80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Freeform 227"/>
          <p:cNvSpPr/>
          <p:nvPr/>
        </p:nvSpPr>
        <p:spPr>
          <a:xfrm rot="20400000">
            <a:off x="8481990" y="5866459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Freeform 228"/>
          <p:cNvSpPr/>
          <p:nvPr/>
        </p:nvSpPr>
        <p:spPr>
          <a:xfrm rot="20400000">
            <a:off x="8322981" y="332711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Freeform 229"/>
          <p:cNvSpPr/>
          <p:nvPr/>
        </p:nvSpPr>
        <p:spPr>
          <a:xfrm rot="20400000">
            <a:off x="8039644" y="47478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Freeform 230"/>
          <p:cNvSpPr/>
          <p:nvPr/>
        </p:nvSpPr>
        <p:spPr>
          <a:xfrm rot="20400000">
            <a:off x="8055577" y="5013197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Freeform 231"/>
          <p:cNvSpPr/>
          <p:nvPr/>
        </p:nvSpPr>
        <p:spPr>
          <a:xfrm rot="20400000">
            <a:off x="8166229" y="5764194"/>
            <a:ext cx="125504" cy="187613"/>
          </a:xfrm>
          <a:custGeom>
            <a:avLst/>
            <a:gdLst>
              <a:gd name="connsiteX0" fmla="*/ 26647 w 211917"/>
              <a:gd name="connsiteY0" fmla="*/ 299161 h 583353"/>
              <a:gd name="connsiteX1" fmla="*/ 14694 w 211917"/>
              <a:gd name="connsiteY1" fmla="*/ 580055 h 583353"/>
              <a:gd name="connsiteX2" fmla="*/ 211917 w 211917"/>
              <a:gd name="connsiteY2" fmla="*/ 460526 h 583353"/>
              <a:gd name="connsiteX3" fmla="*/ 211917 w 211917"/>
              <a:gd name="connsiteY3" fmla="*/ 460526 h 583353"/>
              <a:gd name="connsiteX4" fmla="*/ 92388 w 211917"/>
              <a:gd name="connsiteY4" fmla="*/ 221467 h 583353"/>
              <a:gd name="connsiteX5" fmla="*/ 176059 w 211917"/>
              <a:gd name="connsiteY5" fmla="*/ 337 h 583353"/>
              <a:gd name="connsiteX6" fmla="*/ 8717 w 211917"/>
              <a:gd name="connsiteY6" fmla="*/ 173655 h 583353"/>
              <a:gd name="connsiteX7" fmla="*/ 26647 w 211917"/>
              <a:gd name="connsiteY7" fmla="*/ 299161 h 5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17" h="583353">
                <a:moveTo>
                  <a:pt x="26647" y="299161"/>
                </a:moveTo>
                <a:cubicBezTo>
                  <a:pt x="27643" y="366894"/>
                  <a:pt x="-16184" y="553161"/>
                  <a:pt x="14694" y="580055"/>
                </a:cubicBezTo>
                <a:cubicBezTo>
                  <a:pt x="45572" y="606949"/>
                  <a:pt x="211917" y="460526"/>
                  <a:pt x="211917" y="460526"/>
                </a:cubicBezTo>
                <a:lnTo>
                  <a:pt x="211917" y="460526"/>
                </a:lnTo>
                <a:cubicBezTo>
                  <a:pt x="191996" y="420683"/>
                  <a:pt x="98364" y="298165"/>
                  <a:pt x="92388" y="221467"/>
                </a:cubicBezTo>
                <a:cubicBezTo>
                  <a:pt x="86412" y="144769"/>
                  <a:pt x="190004" y="8306"/>
                  <a:pt x="176059" y="337"/>
                </a:cubicBezTo>
                <a:cubicBezTo>
                  <a:pt x="162114" y="-7632"/>
                  <a:pt x="35611" y="127835"/>
                  <a:pt x="8717" y="173655"/>
                </a:cubicBezTo>
                <a:cubicBezTo>
                  <a:pt x="-18177" y="219475"/>
                  <a:pt x="25651" y="231428"/>
                  <a:pt x="26647" y="299161"/>
                </a:cubicBezTo>
                <a:close/>
              </a:path>
            </a:pathLst>
          </a:custGeom>
          <a:solidFill>
            <a:srgbClr val="805C2C"/>
          </a:solidFill>
          <a:ln>
            <a:solidFill>
              <a:srgbClr val="8C5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6264310" y="3337991"/>
            <a:ext cx="818865" cy="0"/>
          </a:xfrm>
          <a:prstGeom prst="line">
            <a:avLst/>
          </a:prstGeom>
          <a:ln w="444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6252934" y="3531335"/>
            <a:ext cx="818865" cy="0"/>
          </a:xfrm>
          <a:prstGeom prst="line">
            <a:avLst/>
          </a:prstGeom>
          <a:ln w="444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6268854" y="3724679"/>
            <a:ext cx="818865" cy="0"/>
          </a:xfrm>
          <a:prstGeom prst="line">
            <a:avLst/>
          </a:prstGeom>
          <a:ln w="444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271126" y="3904375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259750" y="4070423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75670" y="4236471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6277942" y="4388871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6280214" y="455491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6282486" y="470731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284758" y="485971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287030" y="4998471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275654" y="5137223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277926" y="5275975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293846" y="5414727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6296118" y="5544933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6298390" y="5670037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6300662" y="577804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6302934" y="5886061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6305206" y="5988971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6307478" y="6081677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6306051" y="616570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4623" y="6232649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303197" y="6291043"/>
            <a:ext cx="818865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28649" y="174843"/>
            <a:ext cx="1129665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3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we put two shovels under the ground and calculate the resistance of the soil</a:t>
            </a:r>
          </a:p>
          <a:p>
            <a:pPr lvl="3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By voltmeter and ammeter , but here we have two other affective parameter </a:t>
            </a:r>
          </a:p>
          <a:p>
            <a:pPr lvl="3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1.Distance between two shovels</a:t>
            </a:r>
          </a:p>
          <a:p>
            <a:pPr lvl="3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Caslon Pro" panose="0205050205050A020403" pitchFamily="18" charset="0"/>
              </a:rPr>
              <a:t>2.Depth of holes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Caslon Pro" panose="0205050205050A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t="16373" r="39532" b="23876"/>
          <a:stretch/>
        </p:blipFill>
        <p:spPr>
          <a:xfrm>
            <a:off x="7034341" y="3467100"/>
            <a:ext cx="48387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4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2305598"/>
            <a:ext cx="117919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i="1" dirty="0" smtClean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612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Let me explain these two factors that how affects on measuring:</a:t>
            </a:r>
            <a:endParaRPr lang="fa-IR" sz="5400" b="1" i="1" dirty="0">
              <a:ln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612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7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687" y="549238"/>
            <a:ext cx="100920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dobe Garamond Pro Bold" panose="02020702060506020403" pitchFamily="18" charset="0"/>
              </a:rPr>
              <a:t>When the shovels burry further and further, the resistance will be more and current decrease; but if we increase the distance the resistance will decrease with a proximate ratio.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83527"/>
            <a:ext cx="12192000" cy="3574473"/>
          </a:xfrm>
          <a:prstGeom prst="rect">
            <a:avLst/>
          </a:prstGeom>
          <a:gradFill flip="none" rotWithShape="1">
            <a:gsLst>
              <a:gs pos="64580">
                <a:srgbClr val="805C2C"/>
              </a:gs>
              <a:gs pos="28300">
                <a:srgbClr val="634837"/>
              </a:gs>
              <a:gs pos="0">
                <a:srgbClr val="533A27"/>
              </a:gs>
              <a:gs pos="100000">
                <a:srgbClr val="997039"/>
              </a:gs>
            </a:gsLst>
            <a:lin ang="16200000" scaled="1"/>
            <a:tileRect/>
          </a:gradFill>
          <a:ln>
            <a:solidFill>
              <a:srgbClr val="997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2"/>
                </a:solidFill>
              </a:ln>
            </a:endParaRPr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429962" y="3666201"/>
            <a:ext cx="1399324" cy="764673"/>
            <a:chOff x="602830" y="4203252"/>
            <a:chExt cx="2370770" cy="1199409"/>
          </a:xfrm>
        </p:grpSpPr>
        <p:sp>
          <p:nvSpPr>
            <p:cNvPr id="84" name="Freeform 83"/>
            <p:cNvSpPr/>
            <p:nvPr/>
          </p:nvSpPr>
          <p:spPr>
            <a:xfrm>
              <a:off x="602830" y="4203252"/>
              <a:ext cx="661458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85" name="Straight Connector 84"/>
            <p:cNvCxnSpPr>
              <a:stCxn id="84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4666062" y="3666026"/>
            <a:ext cx="1399324" cy="764673"/>
            <a:chOff x="602830" y="4203252"/>
            <a:chExt cx="2370770" cy="1199409"/>
          </a:xfrm>
        </p:grpSpPr>
        <p:sp>
          <p:nvSpPr>
            <p:cNvPr id="81" name="Freeform 80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82" name="Straight Connector 81"/>
            <p:cNvCxnSpPr>
              <a:stCxn id="81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9" name="Group 48"/>
          <p:cNvGrpSpPr/>
          <p:nvPr/>
        </p:nvGrpSpPr>
        <p:grpSpPr>
          <a:xfrm rot="5400000">
            <a:off x="6051199" y="3669148"/>
            <a:ext cx="1399324" cy="764673"/>
            <a:chOff x="602830" y="4203252"/>
            <a:chExt cx="2370770" cy="1199409"/>
          </a:xfrm>
        </p:grpSpPr>
        <p:sp>
          <p:nvSpPr>
            <p:cNvPr id="78" name="Freeform 77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9" name="Straight Connector 78"/>
            <p:cNvCxnSpPr>
              <a:stCxn id="78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79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4" name="Group 53"/>
          <p:cNvGrpSpPr/>
          <p:nvPr/>
        </p:nvGrpSpPr>
        <p:grpSpPr>
          <a:xfrm rot="5400000">
            <a:off x="7598634" y="3648366"/>
            <a:ext cx="1399324" cy="764673"/>
            <a:chOff x="602830" y="4203252"/>
            <a:chExt cx="2370770" cy="1199409"/>
          </a:xfrm>
        </p:grpSpPr>
        <p:sp>
          <p:nvSpPr>
            <p:cNvPr id="75" name="Freeform 74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6" name="Straight Connector 75"/>
            <p:cNvCxnSpPr>
              <a:stCxn id="75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5" name="Group 54"/>
          <p:cNvGrpSpPr/>
          <p:nvPr/>
        </p:nvGrpSpPr>
        <p:grpSpPr>
          <a:xfrm rot="5400000">
            <a:off x="9055556" y="3648366"/>
            <a:ext cx="1399324" cy="764673"/>
            <a:chOff x="602830" y="4203252"/>
            <a:chExt cx="2370770" cy="1199409"/>
          </a:xfrm>
        </p:grpSpPr>
        <p:sp>
          <p:nvSpPr>
            <p:cNvPr id="72" name="Freeform 71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3" name="Straight Connector 72"/>
            <p:cNvCxnSpPr>
              <a:stCxn id="72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6" name="Group 55"/>
          <p:cNvGrpSpPr/>
          <p:nvPr/>
        </p:nvGrpSpPr>
        <p:grpSpPr>
          <a:xfrm rot="5400000">
            <a:off x="10440056" y="3637706"/>
            <a:ext cx="1399324" cy="764673"/>
            <a:chOff x="602830" y="4203252"/>
            <a:chExt cx="2370770" cy="1199409"/>
          </a:xfrm>
        </p:grpSpPr>
        <p:sp>
          <p:nvSpPr>
            <p:cNvPr id="69" name="Freeform 68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0" name="Straight Connector 69"/>
            <p:cNvCxnSpPr>
              <a:stCxn id="69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1722473" y="3698502"/>
            <a:ext cx="1399324" cy="764673"/>
            <a:chOff x="602830" y="4203252"/>
            <a:chExt cx="2370770" cy="1199409"/>
          </a:xfrm>
        </p:grpSpPr>
        <p:sp>
          <p:nvSpPr>
            <p:cNvPr id="66" name="Freeform 65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67" name="Straight Connector 66"/>
            <p:cNvCxnSpPr>
              <a:stCxn id="66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8" name="Group 57"/>
          <p:cNvGrpSpPr/>
          <p:nvPr/>
        </p:nvGrpSpPr>
        <p:grpSpPr>
          <a:xfrm rot="5400000">
            <a:off x="3228843" y="3670878"/>
            <a:ext cx="1399324" cy="764673"/>
            <a:chOff x="602830" y="4203252"/>
            <a:chExt cx="2370770" cy="1199409"/>
          </a:xfrm>
        </p:grpSpPr>
        <p:sp>
          <p:nvSpPr>
            <p:cNvPr id="63" name="Freeform 62"/>
            <p:cNvSpPr/>
            <p:nvPr/>
          </p:nvSpPr>
          <p:spPr>
            <a:xfrm>
              <a:off x="602830" y="4203252"/>
              <a:ext cx="661457" cy="384668"/>
            </a:xfrm>
            <a:custGeom>
              <a:avLst/>
              <a:gdLst>
                <a:gd name="connsiteX0" fmla="*/ 179595 w 661457"/>
                <a:gd name="connsiteY0" fmla="*/ 67090 h 384668"/>
                <a:gd name="connsiteX1" fmla="*/ 660362 w 661457"/>
                <a:gd name="connsiteY1" fmla="*/ 359321 h 384668"/>
                <a:gd name="connsiteX2" fmla="*/ 28766 w 661457"/>
                <a:gd name="connsiteY2" fmla="*/ 331041 h 384668"/>
                <a:gd name="connsiteX3" fmla="*/ 113607 w 661457"/>
                <a:gd name="connsiteY3" fmla="*/ 19956 h 384668"/>
                <a:gd name="connsiteX4" fmla="*/ 179595 w 661457"/>
                <a:gd name="connsiteY4" fmla="*/ 67090 h 38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457" h="384668">
                  <a:moveTo>
                    <a:pt x="179595" y="67090"/>
                  </a:moveTo>
                  <a:cubicBezTo>
                    <a:pt x="270721" y="123651"/>
                    <a:pt x="685500" y="315329"/>
                    <a:pt x="660362" y="359321"/>
                  </a:cubicBezTo>
                  <a:cubicBezTo>
                    <a:pt x="635224" y="403313"/>
                    <a:pt x="119892" y="387602"/>
                    <a:pt x="28766" y="331041"/>
                  </a:cubicBezTo>
                  <a:cubicBezTo>
                    <a:pt x="-62360" y="274480"/>
                    <a:pt x="90040" y="63948"/>
                    <a:pt x="113607" y="19956"/>
                  </a:cubicBezTo>
                  <a:cubicBezTo>
                    <a:pt x="137174" y="-24036"/>
                    <a:pt x="88469" y="10529"/>
                    <a:pt x="179595" y="67090"/>
                  </a:cubicBezTo>
                  <a:close/>
                </a:path>
              </a:pathLst>
            </a:custGeom>
            <a:noFill/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64" name="Straight Connector 63"/>
            <p:cNvCxnSpPr>
              <a:stCxn id="63" idx="1"/>
            </p:cNvCxnSpPr>
            <p:nvPr/>
          </p:nvCxnSpPr>
          <p:spPr>
            <a:xfrm>
              <a:off x="1263192" y="4562573"/>
              <a:ext cx="1159497" cy="48076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2335499" y="4817658"/>
              <a:ext cx="638101" cy="585003"/>
            </a:xfrm>
            <a:custGeom>
              <a:avLst/>
              <a:gdLst>
                <a:gd name="connsiteX0" fmla="*/ 256873 w 638101"/>
                <a:gd name="connsiteY0" fmla="*/ 17 h 585003"/>
                <a:gd name="connsiteX1" fmla="*/ 11776 w 638101"/>
                <a:gd name="connsiteY1" fmla="*/ 527918 h 585003"/>
                <a:gd name="connsiteX2" fmla="*/ 633945 w 638101"/>
                <a:gd name="connsiteY2" fmla="*/ 509064 h 585003"/>
                <a:gd name="connsiteX3" fmla="*/ 256873 w 638101"/>
                <a:gd name="connsiteY3" fmla="*/ 17 h 58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01" h="585003">
                  <a:moveTo>
                    <a:pt x="256873" y="17"/>
                  </a:moveTo>
                  <a:cubicBezTo>
                    <a:pt x="153178" y="3159"/>
                    <a:pt x="-51069" y="443077"/>
                    <a:pt x="11776" y="527918"/>
                  </a:cubicBezTo>
                  <a:cubicBezTo>
                    <a:pt x="74621" y="612759"/>
                    <a:pt x="589953" y="600190"/>
                    <a:pt x="633945" y="509064"/>
                  </a:cubicBezTo>
                  <a:cubicBezTo>
                    <a:pt x="677937" y="417938"/>
                    <a:pt x="360568" y="-3125"/>
                    <a:pt x="256873" y="17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9" name="Right Brace 58"/>
          <p:cNvSpPr/>
          <p:nvPr/>
        </p:nvSpPr>
        <p:spPr>
          <a:xfrm rot="16200000">
            <a:off x="1800959" y="2536742"/>
            <a:ext cx="346649" cy="1169890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Right Brace 59"/>
          <p:cNvSpPr/>
          <p:nvPr/>
        </p:nvSpPr>
        <p:spPr>
          <a:xfrm rot="5400000">
            <a:off x="2124707" y="3682670"/>
            <a:ext cx="346649" cy="2856248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Right Brace 60"/>
          <p:cNvSpPr/>
          <p:nvPr/>
        </p:nvSpPr>
        <p:spPr>
          <a:xfrm rot="16200000">
            <a:off x="3264673" y="765898"/>
            <a:ext cx="346649" cy="4129642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Right Brace 61"/>
          <p:cNvSpPr/>
          <p:nvPr/>
        </p:nvSpPr>
        <p:spPr>
          <a:xfrm rot="5400000">
            <a:off x="3491595" y="2647971"/>
            <a:ext cx="346649" cy="5590025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Right Brace 39"/>
          <p:cNvSpPr/>
          <p:nvPr/>
        </p:nvSpPr>
        <p:spPr>
          <a:xfrm rot="5400000">
            <a:off x="5074414" y="1421466"/>
            <a:ext cx="346649" cy="8708447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ight Brace 40"/>
          <p:cNvSpPr/>
          <p:nvPr/>
        </p:nvSpPr>
        <p:spPr>
          <a:xfrm rot="16200000">
            <a:off x="4737965" y="-1007914"/>
            <a:ext cx="346649" cy="7080523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ight Brace 41"/>
          <p:cNvSpPr/>
          <p:nvPr/>
        </p:nvSpPr>
        <p:spPr>
          <a:xfrm rot="16200000">
            <a:off x="6149522" y="-2681343"/>
            <a:ext cx="346649" cy="9907930"/>
          </a:xfrm>
          <a:prstGeom prst="rightBrace">
            <a:avLst>
              <a:gd name="adj1" fmla="val 49124"/>
              <a:gd name="adj2" fmla="val 50000"/>
            </a:avLst>
          </a:prstGeom>
          <a:ln w="3810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30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6358</TotalTime>
  <Words>436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Adobe Arabic</vt:lpstr>
      <vt:lpstr>Adobe Caslon Pro</vt:lpstr>
      <vt:lpstr>Adobe Caslon Pro Bold</vt:lpstr>
      <vt:lpstr>Adobe Garamond Pro Bold</vt:lpstr>
      <vt:lpstr>Algerian</vt:lpstr>
      <vt:lpstr>AR CHRISTY</vt:lpstr>
      <vt:lpstr>AR DELANEY</vt:lpstr>
      <vt:lpstr>AR JULIAN</vt:lpstr>
      <vt:lpstr>Calibri</vt:lpstr>
      <vt:lpstr>Calisto MT</vt:lpstr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Soil’s Temperature: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hamidreza-f</dc:creator>
  <cp:lastModifiedBy>ahamidreza aqaye_h_a</cp:lastModifiedBy>
  <cp:revision>97</cp:revision>
  <dcterms:created xsi:type="dcterms:W3CDTF">2016-06-30T09:00:54Z</dcterms:created>
  <dcterms:modified xsi:type="dcterms:W3CDTF">2016-07-17T04:11:51Z</dcterms:modified>
</cp:coreProperties>
</file>