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84" r:id="rId3"/>
    <p:sldId id="257" r:id="rId4"/>
    <p:sldId id="258" r:id="rId5"/>
    <p:sldId id="259" r:id="rId6"/>
    <p:sldId id="260" r:id="rId7"/>
    <p:sldId id="261" r:id="rId8"/>
    <p:sldId id="262" r:id="rId9"/>
    <p:sldId id="263" r:id="rId10"/>
    <p:sldId id="264" r:id="rId11"/>
    <p:sldId id="266" r:id="rId12"/>
    <p:sldId id="267" r:id="rId13"/>
    <p:sldId id="268" r:id="rId14"/>
    <p:sldId id="265" r:id="rId15"/>
    <p:sldId id="285" r:id="rId16"/>
    <p:sldId id="286" r:id="rId17"/>
    <p:sldId id="287" r:id="rId18"/>
    <p:sldId id="28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9" r:id="rId32"/>
    <p:sldId id="290" r:id="rId33"/>
    <p:sldId id="281" r:id="rId34"/>
    <p:sldId id="282" r:id="rId35"/>
    <p:sldId id="291" r:id="rId36"/>
    <p:sldId id="283" r:id="rId3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A139"/>
    <a:srgbClr val="F7B235"/>
    <a:srgbClr val="A6C3F4"/>
    <a:srgbClr val="73413D"/>
    <a:srgbClr val="00DA63"/>
    <a:srgbClr val="03D70D"/>
    <a:srgbClr val="8DAEDD"/>
    <a:srgbClr val="D4D0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22" autoAdjust="0"/>
    <p:restoredTop sz="94660"/>
  </p:normalViewPr>
  <p:slideViewPr>
    <p:cSldViewPr snapToGrid="0">
      <p:cViewPr varScale="1">
        <p:scale>
          <a:sx n="81" d="100"/>
          <a:sy n="81" d="100"/>
        </p:scale>
        <p:origin x="662" y="67"/>
      </p:cViewPr>
      <p:guideLst>
        <p:guide orient="horz"/>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ikam\Desktop\IYNT\arabic%20ra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ikam\Desktop\IYNT\arabic%20ra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ikam\Desktop\IYNT\arabic%20ra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ikam\Desktop\IYNT\Oliver-Twist\Book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ikam\Desktop\IYNT\random%20word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Nikam\Desktop\IYNT\random%20word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Nikam\Desktop\IYNT\random%20word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67793091653986"/>
          <c:y val="6.7834343192636717E-2"/>
          <c:w val="0.79848665379252493"/>
          <c:h val="0.84304664154125331"/>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a-I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Sheet2!$A$1:$A$9</c:f>
              <c:strCache>
                <c:ptCount val="9"/>
                <c:pt idx="0">
                  <c:v>سید</c:v>
                </c:pt>
                <c:pt idx="1">
                  <c:v>سکروج</c:v>
                </c:pt>
                <c:pt idx="2">
                  <c:v>میلاد</c:v>
                </c:pt>
                <c:pt idx="3">
                  <c:v>عید</c:v>
                </c:pt>
                <c:pt idx="4">
                  <c:v>واحد</c:v>
                </c:pt>
                <c:pt idx="5">
                  <c:v>روح</c:v>
                </c:pt>
                <c:pt idx="6">
                  <c:v>شبح</c:v>
                </c:pt>
                <c:pt idx="7">
                  <c:v>هذا</c:v>
                </c:pt>
                <c:pt idx="8">
                  <c:v>عجوز</c:v>
                </c:pt>
              </c:strCache>
            </c:strRef>
          </c:cat>
          <c:val>
            <c:numRef>
              <c:f>Sheet2!$B$1:$B$9</c:f>
              <c:numCache>
                <c:formatCode>General</c:formatCode>
                <c:ptCount val="9"/>
                <c:pt idx="0">
                  <c:v>46</c:v>
                </c:pt>
                <c:pt idx="1">
                  <c:v>23</c:v>
                </c:pt>
                <c:pt idx="2">
                  <c:v>12</c:v>
                </c:pt>
                <c:pt idx="3">
                  <c:v>11</c:v>
                </c:pt>
                <c:pt idx="4">
                  <c:v>11</c:v>
                </c:pt>
                <c:pt idx="5">
                  <c:v>10</c:v>
                </c:pt>
                <c:pt idx="6">
                  <c:v>8</c:v>
                </c:pt>
                <c:pt idx="7">
                  <c:v>6</c:v>
                </c:pt>
                <c:pt idx="8">
                  <c:v>6</c:v>
                </c:pt>
              </c:numCache>
            </c:numRef>
          </c:val>
          <c:smooth val="0"/>
        </c:ser>
        <c:dLbls>
          <c:dLblPos val="ctr"/>
          <c:showLegendKey val="0"/>
          <c:showVal val="1"/>
          <c:showCatName val="0"/>
          <c:showSerName val="0"/>
          <c:showPercent val="0"/>
          <c:showBubbleSize val="0"/>
        </c:dLbls>
        <c:marker val="1"/>
        <c:smooth val="0"/>
        <c:axId val="706884096"/>
        <c:axId val="706894976"/>
      </c:lineChart>
      <c:catAx>
        <c:axId val="706884096"/>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a-IR"/>
          </a:p>
        </c:txPr>
        <c:crossAx val="706894976"/>
        <c:crosses val="autoZero"/>
        <c:auto val="1"/>
        <c:lblAlgn val="ctr"/>
        <c:lblOffset val="100"/>
        <c:noMultiLvlLbl val="0"/>
      </c:catAx>
      <c:valAx>
        <c:axId val="7068949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06884096"/>
        <c:crosses val="autoZero"/>
        <c:crossBetween val="between"/>
      </c:valAx>
      <c:spPr>
        <a:noFill/>
        <a:ln>
          <a:noFill/>
        </a:ln>
        <a:effectLst/>
      </c:spPr>
    </c:plotArea>
    <c:legend>
      <c:legendPos val="b"/>
      <c:layout>
        <c:manualLayout>
          <c:xMode val="edge"/>
          <c:yMode val="edge"/>
          <c:x val="0.85932798320935189"/>
          <c:y val="0.41176841030953049"/>
          <c:w val="0.13347564402546788"/>
          <c:h val="6.7801200370622122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a-I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a-I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34925" cap="rnd">
              <a:solidFill>
                <a:schemeClr val="lt1"/>
              </a:solidFill>
              <a:round/>
            </a:ln>
            <a:effectLst>
              <a:outerShdw dist="25400" dir="2700000" algn="tl" rotWithShape="0">
                <a:schemeClr val="accent1"/>
              </a:outerShdw>
            </a:effectLst>
          </c:spPr>
          <c:marker>
            <c:symbol val="none"/>
          </c:marker>
          <c:cat>
            <c:strRef>
              <c:f>Sheet1!$A$1:$A$9</c:f>
              <c:strCache>
                <c:ptCount val="9"/>
                <c:pt idx="0">
                  <c:v>و</c:v>
                </c:pt>
                <c:pt idx="1">
                  <c:v>لا</c:v>
                </c:pt>
                <c:pt idx="2">
                  <c:v>ما</c:v>
                </c:pt>
                <c:pt idx="3">
                  <c:v>من</c:v>
                </c:pt>
                <c:pt idx="4">
                  <c:v>لک</c:v>
                </c:pt>
                <c:pt idx="5">
                  <c:v>فی</c:v>
                </c:pt>
                <c:pt idx="6">
                  <c:v>لم</c:v>
                </c:pt>
                <c:pt idx="7">
                  <c:v>الی</c:v>
                </c:pt>
                <c:pt idx="8">
                  <c:v>ذلک</c:v>
                </c:pt>
              </c:strCache>
            </c:strRef>
          </c:cat>
          <c:val>
            <c:numRef>
              <c:f>Sheet1!$B$1:$B$9</c:f>
              <c:numCache>
                <c:formatCode>General</c:formatCode>
                <c:ptCount val="9"/>
                <c:pt idx="0">
                  <c:v>95</c:v>
                </c:pt>
                <c:pt idx="1">
                  <c:v>35</c:v>
                </c:pt>
                <c:pt idx="2">
                  <c:v>28</c:v>
                </c:pt>
                <c:pt idx="3">
                  <c:v>24</c:v>
                </c:pt>
                <c:pt idx="4">
                  <c:v>22</c:v>
                </c:pt>
                <c:pt idx="5">
                  <c:v>17</c:v>
                </c:pt>
                <c:pt idx="6">
                  <c:v>17</c:v>
                </c:pt>
                <c:pt idx="7">
                  <c:v>13</c:v>
                </c:pt>
                <c:pt idx="8">
                  <c:v>6</c:v>
                </c:pt>
              </c:numCache>
            </c:numRef>
          </c:val>
          <c:smooth val="0"/>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706889536"/>
        <c:axId val="706885184"/>
      </c:lineChart>
      <c:catAx>
        <c:axId val="706889536"/>
        <c:scaling>
          <c:orientation val="minMax"/>
        </c:scaling>
        <c:delete val="0"/>
        <c:axPos val="b"/>
        <c:numFmt formatCode="General" sourceLinked="0"/>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fa-IR"/>
          </a:p>
        </c:txPr>
        <c:crossAx val="706885184"/>
        <c:crosses val="autoZero"/>
        <c:auto val="1"/>
        <c:lblAlgn val="ctr"/>
        <c:lblOffset val="100"/>
        <c:noMultiLvlLbl val="0"/>
      </c:catAx>
      <c:valAx>
        <c:axId val="7068851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fa-IR"/>
          </a:p>
        </c:txPr>
        <c:crossAx val="706889536"/>
        <c:crosses val="autoZero"/>
        <c:crossBetween val="between"/>
      </c:valAx>
      <c:spPr>
        <a:noFill/>
        <a:ln>
          <a:noFill/>
        </a:ln>
        <a:effectLst/>
      </c:spPr>
    </c:plotArea>
    <c:legend>
      <c:legendPos val="t"/>
      <c:layout>
        <c:manualLayout>
          <c:xMode val="edge"/>
          <c:yMode val="edge"/>
          <c:x val="0.84373342987142841"/>
          <c:y val="0.47465343843435714"/>
          <c:w val="0.14227049267253133"/>
          <c:h val="6.79784474947902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fa-IR"/>
        </a:p>
      </c:txPr>
    </c:legend>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fa-I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ndard"/>
        <c:varyColors val="0"/>
        <c:ser>
          <c:idx val="0"/>
          <c:order val="0"/>
          <c:spPr>
            <a:ln w="31750" cap="rnd">
              <a:solidFill>
                <a:srgbClr val="FFC000"/>
              </a:solidFill>
              <a:round/>
            </a:ln>
            <a:effectLst/>
          </c:spPr>
          <c:marker>
            <c:symbol val="circle"/>
            <c:size val="17"/>
            <c:spPr>
              <a:solidFill>
                <a:srgbClr val="FFC000"/>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a-I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trendline>
            <c:spPr>
              <a:ln w="19050" cap="rnd">
                <a:solidFill>
                  <a:schemeClr val="accent1"/>
                </a:solidFill>
              </a:ln>
              <a:effectLst/>
            </c:spPr>
            <c:trendlineType val="power"/>
            <c:dispRSqr val="0"/>
            <c:dispEq val="0"/>
          </c:trendline>
          <c:cat>
            <c:strRef>
              <c:f>Sheet3!$A$1:$A$18</c:f>
              <c:strCache>
                <c:ptCount val="18"/>
                <c:pt idx="0">
                  <c:v>و</c:v>
                </c:pt>
                <c:pt idx="1">
                  <c:v>سید</c:v>
                </c:pt>
                <c:pt idx="2">
                  <c:v>لا</c:v>
                </c:pt>
                <c:pt idx="3">
                  <c:v>ما</c:v>
                </c:pt>
                <c:pt idx="4">
                  <c:v>من</c:v>
                </c:pt>
                <c:pt idx="5">
                  <c:v>سکروج</c:v>
                </c:pt>
                <c:pt idx="6">
                  <c:v>لک</c:v>
                </c:pt>
                <c:pt idx="7">
                  <c:v>فی</c:v>
                </c:pt>
                <c:pt idx="8">
                  <c:v>لم</c:v>
                </c:pt>
                <c:pt idx="9">
                  <c:v>الی</c:v>
                </c:pt>
                <c:pt idx="10">
                  <c:v>میلاد</c:v>
                </c:pt>
                <c:pt idx="11">
                  <c:v>عید</c:v>
                </c:pt>
                <c:pt idx="12">
                  <c:v>واحد</c:v>
                </c:pt>
                <c:pt idx="13">
                  <c:v>روح</c:v>
                </c:pt>
                <c:pt idx="14">
                  <c:v>شبح</c:v>
                </c:pt>
                <c:pt idx="15">
                  <c:v>ذلک</c:v>
                </c:pt>
                <c:pt idx="16">
                  <c:v>هذا</c:v>
                </c:pt>
                <c:pt idx="17">
                  <c:v>عجوز</c:v>
                </c:pt>
              </c:strCache>
            </c:strRef>
          </c:cat>
          <c:val>
            <c:numRef>
              <c:f>Sheet3!$B$1:$B$18</c:f>
              <c:numCache>
                <c:formatCode>General</c:formatCode>
                <c:ptCount val="18"/>
                <c:pt idx="0">
                  <c:v>95</c:v>
                </c:pt>
                <c:pt idx="1">
                  <c:v>46</c:v>
                </c:pt>
                <c:pt idx="2">
                  <c:v>35</c:v>
                </c:pt>
                <c:pt idx="3">
                  <c:v>28</c:v>
                </c:pt>
                <c:pt idx="4">
                  <c:v>24</c:v>
                </c:pt>
                <c:pt idx="5">
                  <c:v>23</c:v>
                </c:pt>
                <c:pt idx="6">
                  <c:v>22</c:v>
                </c:pt>
                <c:pt idx="7">
                  <c:v>17</c:v>
                </c:pt>
                <c:pt idx="8">
                  <c:v>17</c:v>
                </c:pt>
                <c:pt idx="9">
                  <c:v>13</c:v>
                </c:pt>
                <c:pt idx="10">
                  <c:v>12</c:v>
                </c:pt>
                <c:pt idx="11">
                  <c:v>11</c:v>
                </c:pt>
                <c:pt idx="12">
                  <c:v>11</c:v>
                </c:pt>
                <c:pt idx="13">
                  <c:v>10</c:v>
                </c:pt>
                <c:pt idx="14">
                  <c:v>8</c:v>
                </c:pt>
                <c:pt idx="15">
                  <c:v>6</c:v>
                </c:pt>
                <c:pt idx="16">
                  <c:v>6</c:v>
                </c:pt>
                <c:pt idx="17">
                  <c:v>6</c:v>
                </c:pt>
              </c:numCache>
            </c:numRef>
          </c:val>
          <c:smooth val="0"/>
        </c:ser>
        <c:dLbls>
          <c:dLblPos val="ctr"/>
          <c:showLegendKey val="0"/>
          <c:showVal val="1"/>
          <c:showCatName val="0"/>
          <c:showSerName val="0"/>
          <c:showPercent val="0"/>
          <c:showBubbleSize val="0"/>
        </c:dLbls>
        <c:marker val="1"/>
        <c:smooth val="0"/>
        <c:axId val="706886816"/>
        <c:axId val="706893344"/>
      </c:lineChart>
      <c:catAx>
        <c:axId val="706886816"/>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a-IR"/>
          </a:p>
        </c:txPr>
        <c:crossAx val="706893344"/>
        <c:crosses val="autoZero"/>
        <c:auto val="1"/>
        <c:lblAlgn val="ctr"/>
        <c:lblOffset val="100"/>
        <c:noMultiLvlLbl val="0"/>
      </c:catAx>
      <c:valAx>
        <c:axId val="7068933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06886816"/>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a-IR"/>
          </a:p>
        </c:txPr>
      </c:legendEntry>
      <c:layout>
        <c:manualLayout>
          <c:xMode val="edge"/>
          <c:yMode val="edge"/>
          <c:x val="0.30927220470873606"/>
          <c:y val="7.2361999460377358E-2"/>
          <c:w val="0.34838620361626488"/>
          <c:h val="7.938568994979393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a-I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a-I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Sheet3!$A$1:$A$12</c:f>
              <c:strCache>
                <c:ptCount val="1"/>
                <c:pt idx="0">
                  <c:v>and of and to in that his they old gentleman oliver dodger</c:v>
                </c:pt>
              </c:strCache>
            </c:strRef>
          </c:tx>
          <c:spPr>
            <a:ln w="25400" cap="rnd">
              <a:solidFill>
                <a:schemeClr val="lt1"/>
              </a:solidFill>
              <a:round/>
            </a:ln>
            <a:effectLst>
              <a:outerShdw dist="25400" dir="2700000" algn="tl" rotWithShape="0">
                <a:schemeClr val="accent2"/>
              </a:outerShdw>
            </a:effectLst>
          </c:spPr>
          <c:marker>
            <c:symbol val="none"/>
          </c:marker>
          <c:dLbls>
            <c:spPr>
              <a:solidFill>
                <a:schemeClr val="accent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a-I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2">
                          <a:lumMod val="60000"/>
                          <a:lumOff val="40000"/>
                        </a:schemeClr>
                      </a:solidFill>
                    </a:ln>
                    <a:effectLst/>
                  </c:spPr>
                </c15:leaderLines>
              </c:ext>
            </c:extLst>
          </c:dLbls>
          <c:trendline>
            <c:spPr>
              <a:ln w="28575" cap="rnd">
                <a:solidFill>
                  <a:schemeClr val="lt1">
                    <a:alpha val="50000"/>
                  </a:schemeClr>
                </a:solidFill>
                <a:round/>
              </a:ln>
              <a:effectLst/>
            </c:spPr>
            <c:trendlineType val="power"/>
            <c:dispRSqr val="0"/>
            <c:dispEq val="0"/>
          </c:trendline>
          <c:cat>
            <c:strRef>
              <c:f>Sheet3!$A$1:$A$12</c:f>
              <c:strCache>
                <c:ptCount val="12"/>
                <c:pt idx="0">
                  <c:v>and</c:v>
                </c:pt>
                <c:pt idx="1">
                  <c:v>of</c:v>
                </c:pt>
                <c:pt idx="2">
                  <c:v>and</c:v>
                </c:pt>
                <c:pt idx="3">
                  <c:v>to</c:v>
                </c:pt>
                <c:pt idx="4">
                  <c:v>in</c:v>
                </c:pt>
                <c:pt idx="5">
                  <c:v>that</c:v>
                </c:pt>
                <c:pt idx="6">
                  <c:v>his</c:v>
                </c:pt>
                <c:pt idx="7">
                  <c:v>they</c:v>
                </c:pt>
                <c:pt idx="8">
                  <c:v>old</c:v>
                </c:pt>
                <c:pt idx="9">
                  <c:v>gentleman</c:v>
                </c:pt>
                <c:pt idx="10">
                  <c:v>oliver</c:v>
                </c:pt>
                <c:pt idx="11">
                  <c:v>dodger</c:v>
                </c:pt>
              </c:strCache>
            </c:strRef>
          </c:cat>
          <c:val>
            <c:numRef>
              <c:f>Sheet3!$B$1:$B$12</c:f>
              <c:numCache>
                <c:formatCode>General</c:formatCode>
                <c:ptCount val="12"/>
                <c:pt idx="0">
                  <c:v>143</c:v>
                </c:pt>
                <c:pt idx="1">
                  <c:v>56</c:v>
                </c:pt>
                <c:pt idx="2">
                  <c:v>50</c:v>
                </c:pt>
                <c:pt idx="3">
                  <c:v>32</c:v>
                </c:pt>
                <c:pt idx="4">
                  <c:v>35</c:v>
                </c:pt>
                <c:pt idx="5">
                  <c:v>24</c:v>
                </c:pt>
                <c:pt idx="6">
                  <c:v>35</c:v>
                </c:pt>
                <c:pt idx="7">
                  <c:v>17</c:v>
                </c:pt>
                <c:pt idx="8">
                  <c:v>15</c:v>
                </c:pt>
                <c:pt idx="9">
                  <c:v>19</c:v>
                </c:pt>
                <c:pt idx="10">
                  <c:v>21</c:v>
                </c:pt>
                <c:pt idx="11">
                  <c:v>10</c:v>
                </c:pt>
              </c:numCache>
            </c:numRef>
          </c:val>
          <c:smooth val="0"/>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706893888"/>
        <c:axId val="706890080"/>
      </c:lineChart>
      <c:catAx>
        <c:axId val="706893888"/>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30" baseline="0">
                <a:solidFill>
                  <a:schemeClr val="lt1"/>
                </a:solidFill>
                <a:latin typeface="+mn-lt"/>
                <a:ea typeface="+mn-ea"/>
                <a:cs typeface="+mn-cs"/>
              </a:defRPr>
            </a:pPr>
            <a:endParaRPr lang="fa-IR"/>
          </a:p>
        </c:txPr>
        <c:crossAx val="706890080"/>
        <c:crosses val="autoZero"/>
        <c:auto val="1"/>
        <c:lblAlgn val="ctr"/>
        <c:lblOffset val="100"/>
        <c:noMultiLvlLbl val="0"/>
      </c:catAx>
      <c:valAx>
        <c:axId val="706890080"/>
        <c:scaling>
          <c:orientation val="minMax"/>
        </c:scaling>
        <c:delete val="1"/>
        <c:axPos val="l"/>
        <c:majorGridlines>
          <c:spPr>
            <a:ln w="9525" cap="flat" cmpd="sng" algn="ctr">
              <a:solidFill>
                <a:schemeClr val="lt1">
                  <a:alpha val="25000"/>
                </a:schemeClr>
              </a:solidFill>
              <a:round/>
            </a:ln>
            <a:effectLst/>
          </c:spPr>
        </c:majorGridlines>
        <c:numFmt formatCode="General" sourceLinked="1"/>
        <c:majorTickMark val="none"/>
        <c:minorTickMark val="none"/>
        <c:tickLblPos val="nextTo"/>
        <c:crossAx val="706893888"/>
        <c:crosses val="autoZero"/>
        <c:crossBetween val="between"/>
      </c:valAx>
      <c:spPr>
        <a:noFill/>
        <a:ln>
          <a:noFill/>
        </a:ln>
        <a:effectLst/>
      </c:spPr>
    </c:plotArea>
    <c:plotVisOnly val="1"/>
    <c:dispBlanksAs val="gap"/>
    <c:showDLblsOverMax val="0"/>
  </c:chart>
  <c:spPr>
    <a:solidFill>
      <a:schemeClr val="accent2"/>
    </a:solidFill>
    <a:ln w="9525" cap="flat" cmpd="sng" algn="ctr">
      <a:solidFill>
        <a:schemeClr val="lt1">
          <a:lumMod val="85000"/>
        </a:schemeClr>
      </a:solidFill>
      <a:round/>
    </a:ln>
    <a:effectLst/>
  </c:spPr>
  <c:txPr>
    <a:bodyPr/>
    <a:lstStyle/>
    <a:p>
      <a:pPr>
        <a:defRPr/>
      </a:pPr>
      <a:endParaRPr lang="fa-I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cke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Sheet1!$A$1:$A$6</c:f>
              <c:strCache>
                <c:ptCount val="6"/>
                <c:pt idx="0">
                  <c:v>ef</c:v>
                </c:pt>
                <c:pt idx="1">
                  <c:v>jf</c:v>
                </c:pt>
                <c:pt idx="2">
                  <c:v>hf</c:v>
                </c:pt>
                <c:pt idx="3">
                  <c:v>jg</c:v>
                </c:pt>
                <c:pt idx="4">
                  <c:v>yew</c:v>
                </c:pt>
                <c:pt idx="5">
                  <c:v>fh</c:v>
                </c:pt>
              </c:strCache>
            </c:strRef>
          </c:cat>
          <c:val>
            <c:numRef>
              <c:f>Sheet1!$B$1:$B$6</c:f>
              <c:numCache>
                <c:formatCode>General</c:formatCode>
                <c:ptCount val="6"/>
                <c:pt idx="0">
                  <c:v>8</c:v>
                </c:pt>
                <c:pt idx="1">
                  <c:v>5</c:v>
                </c:pt>
                <c:pt idx="2">
                  <c:v>3</c:v>
                </c:pt>
                <c:pt idx="3">
                  <c:v>2</c:v>
                </c:pt>
                <c:pt idx="4">
                  <c:v>2</c:v>
                </c:pt>
                <c:pt idx="5">
                  <c:v>2</c:v>
                </c:pt>
              </c:numCache>
            </c:numRef>
          </c:val>
          <c:smooth val="0"/>
        </c:ser>
        <c:dLbls>
          <c:showLegendKey val="0"/>
          <c:showVal val="0"/>
          <c:showCatName val="0"/>
          <c:showSerName val="0"/>
          <c:showPercent val="0"/>
          <c:showBubbleSize val="0"/>
        </c:dLbls>
        <c:marker val="1"/>
        <c:smooth val="0"/>
        <c:axId val="706894432"/>
        <c:axId val="935045472"/>
      </c:lineChart>
      <c:catAx>
        <c:axId val="7068944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a-IR"/>
          </a:p>
        </c:txPr>
        <c:crossAx val="935045472"/>
        <c:crosses val="autoZero"/>
        <c:auto val="1"/>
        <c:lblAlgn val="ctr"/>
        <c:lblOffset val="100"/>
        <c:noMultiLvlLbl val="0"/>
      </c:catAx>
      <c:valAx>
        <c:axId val="935045472"/>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706894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a-I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lineChart>
        <c:grouping val="stacked"/>
        <c:varyColors val="0"/>
        <c:ser>
          <c:idx val="0"/>
          <c:order val="0"/>
          <c:spPr>
            <a:ln w="22225" cap="rnd">
              <a:solidFill>
                <a:schemeClr val="accent3"/>
              </a:solidFill>
              <a:round/>
            </a:ln>
            <a:effectLst/>
          </c:spPr>
          <c:marker>
            <c:symbol val="diamond"/>
            <c:size val="6"/>
            <c:spPr>
              <a:solidFill>
                <a:schemeClr val="accent3"/>
              </a:solidFill>
              <a:ln w="9525">
                <a:solidFill>
                  <a:schemeClr val="accent3"/>
                </a:solidFill>
                <a:round/>
              </a:ln>
              <a:effectLst/>
            </c:spPr>
          </c:marker>
          <c:cat>
            <c:strRef>
              <c:f>Sheet2!$A$1:$A$6</c:f>
              <c:strCache>
                <c:ptCount val="6"/>
                <c:pt idx="0">
                  <c:v>ef</c:v>
                </c:pt>
                <c:pt idx="1">
                  <c:v>bf</c:v>
                </c:pt>
                <c:pt idx="2">
                  <c:v>jb</c:v>
                </c:pt>
                <c:pt idx="3">
                  <c:v>ne</c:v>
                </c:pt>
                <c:pt idx="4">
                  <c:v>bn</c:v>
                </c:pt>
                <c:pt idx="5">
                  <c:v>fu</c:v>
                </c:pt>
              </c:strCache>
            </c:strRef>
          </c:cat>
          <c:val>
            <c:numRef>
              <c:f>Sheet2!$B$1:$B$6</c:f>
              <c:numCache>
                <c:formatCode>General</c:formatCode>
                <c:ptCount val="6"/>
                <c:pt idx="0">
                  <c:v>9</c:v>
                </c:pt>
                <c:pt idx="1">
                  <c:v>7</c:v>
                </c:pt>
                <c:pt idx="2">
                  <c:v>3</c:v>
                </c:pt>
                <c:pt idx="3">
                  <c:v>2</c:v>
                </c:pt>
                <c:pt idx="4">
                  <c:v>2</c:v>
                </c:pt>
                <c:pt idx="5">
                  <c:v>2</c:v>
                </c:pt>
              </c:numCache>
            </c:numRef>
          </c:val>
          <c:smooth val="0"/>
        </c:ser>
        <c:dLbls>
          <c:showLegendKey val="0"/>
          <c:showVal val="0"/>
          <c:showCatName val="0"/>
          <c:showSerName val="0"/>
          <c:showPercent val="0"/>
          <c:showBubbleSize val="0"/>
        </c:dLbls>
        <c:marker val="1"/>
        <c:smooth val="0"/>
        <c:axId val="935044928"/>
        <c:axId val="935047104"/>
      </c:lineChart>
      <c:catAx>
        <c:axId val="935044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a-IR"/>
          </a:p>
        </c:txPr>
        <c:crossAx val="935047104"/>
        <c:crosses val="autoZero"/>
        <c:auto val="1"/>
        <c:lblAlgn val="ctr"/>
        <c:lblOffset val="100"/>
        <c:noMultiLvlLbl val="0"/>
      </c:catAx>
      <c:valAx>
        <c:axId val="93504710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935044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a-I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lineChart>
        <c:grouping val="stacked"/>
        <c:varyColors val="0"/>
        <c:ser>
          <c:idx val="0"/>
          <c:order val="0"/>
          <c:spPr>
            <a:ln w="22225" cap="rnd">
              <a:solidFill>
                <a:schemeClr val="accent2"/>
              </a:solidFill>
              <a:round/>
            </a:ln>
            <a:effectLst/>
          </c:spPr>
          <c:marker>
            <c:symbol val="diamond"/>
            <c:size val="6"/>
            <c:spPr>
              <a:solidFill>
                <a:schemeClr val="accent2"/>
              </a:solidFill>
              <a:ln w="9525">
                <a:solidFill>
                  <a:schemeClr val="accent2"/>
                </a:solidFill>
                <a:round/>
              </a:ln>
              <a:effectLst/>
            </c:spPr>
          </c:marker>
          <c:cat>
            <c:strRef>
              <c:f>Sheet3!$A$1:$A$5</c:f>
              <c:strCache>
                <c:ptCount val="5"/>
                <c:pt idx="0">
                  <c:v>fb</c:v>
                </c:pt>
                <c:pt idx="1">
                  <c:v>ef</c:v>
                </c:pt>
                <c:pt idx="2">
                  <c:v>fn</c:v>
                </c:pt>
                <c:pt idx="3">
                  <c:v>er</c:v>
                </c:pt>
                <c:pt idx="4">
                  <c:v>ug</c:v>
                </c:pt>
              </c:strCache>
            </c:strRef>
          </c:cat>
          <c:val>
            <c:numRef>
              <c:f>Sheet3!$B$1:$B$5</c:f>
              <c:numCache>
                <c:formatCode>General</c:formatCode>
                <c:ptCount val="5"/>
                <c:pt idx="0">
                  <c:v>7</c:v>
                </c:pt>
                <c:pt idx="1">
                  <c:v>3</c:v>
                </c:pt>
                <c:pt idx="2">
                  <c:v>2</c:v>
                </c:pt>
                <c:pt idx="3">
                  <c:v>2</c:v>
                </c:pt>
                <c:pt idx="4">
                  <c:v>2</c:v>
                </c:pt>
              </c:numCache>
            </c:numRef>
          </c:val>
          <c:smooth val="0"/>
        </c:ser>
        <c:dLbls>
          <c:showLegendKey val="0"/>
          <c:showVal val="0"/>
          <c:showCatName val="0"/>
          <c:showSerName val="0"/>
          <c:showPercent val="0"/>
          <c:showBubbleSize val="0"/>
        </c:dLbls>
        <c:marker val="1"/>
        <c:smooth val="0"/>
        <c:axId val="935046560"/>
        <c:axId val="935040576"/>
      </c:lineChart>
      <c:catAx>
        <c:axId val="935046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a-IR"/>
          </a:p>
        </c:txPr>
        <c:crossAx val="935040576"/>
        <c:crosses val="autoZero"/>
        <c:auto val="1"/>
        <c:lblAlgn val="ctr"/>
        <c:lblOffset val="100"/>
        <c:noMultiLvlLbl val="0"/>
      </c:catAx>
      <c:valAx>
        <c:axId val="935040576"/>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93504656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fa-I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9F9A09E-F1C2-4F16-BDF8-2DE73C5E7E5B}" type="datetimeFigureOut">
              <a:rPr lang="fa-IR" smtClean="0"/>
              <a:t>06/10/1437</a:t>
            </a:fld>
            <a:endParaRPr lang="fa-IR"/>
          </a:p>
        </p:txBody>
      </p:sp>
      <p:sp>
        <p:nvSpPr>
          <p:cNvPr id="5" name="Footer Placeholder 4"/>
          <p:cNvSpPr>
            <a:spLocks noGrp="1"/>
          </p:cNvSpPr>
          <p:nvPr>
            <p:ph type="ftr" sz="quarter" idx="11"/>
          </p:nvPr>
        </p:nvSpPr>
        <p:spPr>
          <a:xfrm>
            <a:off x="1876424" y="5410201"/>
            <a:ext cx="5124886" cy="365125"/>
          </a:xfrm>
        </p:spPr>
        <p:txBody>
          <a:bodyPr/>
          <a:lstStyle/>
          <a:p>
            <a:endParaRPr lang="fa-IR"/>
          </a:p>
        </p:txBody>
      </p:sp>
      <p:sp>
        <p:nvSpPr>
          <p:cNvPr id="6" name="Slide Number Placeholder 5"/>
          <p:cNvSpPr>
            <a:spLocks noGrp="1"/>
          </p:cNvSpPr>
          <p:nvPr>
            <p:ph type="sldNum" sz="quarter" idx="12"/>
          </p:nvPr>
        </p:nvSpPr>
        <p:spPr>
          <a:xfrm>
            <a:off x="9896911" y="5410199"/>
            <a:ext cx="771089" cy="365125"/>
          </a:xfrm>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29442247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9A09E-F1C2-4F16-BDF8-2DE73C5E7E5B}" type="datetimeFigureOut">
              <a:rPr lang="fa-IR" smtClean="0"/>
              <a:t>06/10/1437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49649770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9A09E-F1C2-4F16-BDF8-2DE73C5E7E5B}" type="datetimeFigureOut">
              <a:rPr lang="fa-IR" smtClean="0"/>
              <a:t>06/10/1437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411036326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9A09E-F1C2-4F16-BDF8-2DE73C5E7E5B}" type="datetimeFigureOut">
              <a:rPr lang="fa-IR" smtClean="0"/>
              <a:t>06/10/1437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3A38C5A-8619-4054-9FD1-594178F47CC6}" type="slidenum">
              <a:rPr lang="fa-IR" smtClean="0"/>
              <a:t>‹#›</a:t>
            </a:fld>
            <a:endParaRPr lang="fa-I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097133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9A09E-F1C2-4F16-BDF8-2DE73C5E7E5B}" type="datetimeFigureOut">
              <a:rPr lang="fa-IR" smtClean="0"/>
              <a:t>06/10/1437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272282454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9F9A09E-F1C2-4F16-BDF8-2DE73C5E7E5B}" type="datetimeFigureOut">
              <a:rPr lang="fa-IR" smtClean="0"/>
              <a:t>06/10/1437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62807054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9F9A09E-F1C2-4F16-BDF8-2DE73C5E7E5B}" type="datetimeFigureOut">
              <a:rPr lang="fa-IR" smtClean="0"/>
              <a:t>06/10/1437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358631046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F9A09E-F1C2-4F16-BDF8-2DE73C5E7E5B}" type="datetimeFigureOut">
              <a:rPr lang="fa-IR" smtClean="0"/>
              <a:t>06/10/1437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123329937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F9A09E-F1C2-4F16-BDF8-2DE73C5E7E5B}" type="datetimeFigureOut">
              <a:rPr lang="fa-IR" smtClean="0"/>
              <a:t>06/10/1437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22734523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F9A09E-F1C2-4F16-BDF8-2DE73C5E7E5B}" type="datetimeFigureOut">
              <a:rPr lang="fa-IR" smtClean="0"/>
              <a:t>06/10/1437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349921585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F9A09E-F1C2-4F16-BDF8-2DE73C5E7E5B}" type="datetimeFigureOut">
              <a:rPr lang="fa-IR" smtClean="0"/>
              <a:t>06/10/1437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251768597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F9A09E-F1C2-4F16-BDF8-2DE73C5E7E5B}" type="datetimeFigureOut">
              <a:rPr lang="fa-IR" smtClean="0"/>
              <a:t>06/10/1437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210687643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F9A09E-F1C2-4F16-BDF8-2DE73C5E7E5B}" type="datetimeFigureOut">
              <a:rPr lang="fa-IR" smtClean="0"/>
              <a:t>06/10/1437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302450515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F9A09E-F1C2-4F16-BDF8-2DE73C5E7E5B}" type="datetimeFigureOut">
              <a:rPr lang="fa-IR" smtClean="0"/>
              <a:t>06/10/1437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5375573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9A09E-F1C2-4F16-BDF8-2DE73C5E7E5B}" type="datetimeFigureOut">
              <a:rPr lang="fa-IR" smtClean="0"/>
              <a:t>06/10/1437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226919690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9A09E-F1C2-4F16-BDF8-2DE73C5E7E5B}" type="datetimeFigureOut">
              <a:rPr lang="fa-IR" smtClean="0"/>
              <a:t>06/10/1437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96797919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9A09E-F1C2-4F16-BDF8-2DE73C5E7E5B}" type="datetimeFigureOut">
              <a:rPr lang="fa-IR" smtClean="0"/>
              <a:t>06/10/1437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3A38C5A-8619-4054-9FD1-594178F47CC6}" type="slidenum">
              <a:rPr lang="fa-IR" smtClean="0"/>
              <a:t>‹#›</a:t>
            </a:fld>
            <a:endParaRPr lang="fa-IR"/>
          </a:p>
        </p:txBody>
      </p:sp>
    </p:spTree>
    <p:extLst>
      <p:ext uri="{BB962C8B-B14F-4D97-AF65-F5344CB8AC3E}">
        <p14:creationId xmlns:p14="http://schemas.microsoft.com/office/powerpoint/2010/main" val="24301555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F9A09E-F1C2-4F16-BDF8-2DE73C5E7E5B}" type="datetimeFigureOut">
              <a:rPr lang="fa-IR" smtClean="0"/>
              <a:t>06/10/1437</a:t>
            </a:fld>
            <a:endParaRPr lang="fa-I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3A38C5A-8619-4054-9FD1-594178F47CC6}" type="slidenum">
              <a:rPr lang="fa-IR" smtClean="0"/>
              <a:t>‹#›</a:t>
            </a:fld>
            <a:endParaRPr lang="fa-IR"/>
          </a:p>
        </p:txBody>
      </p:sp>
    </p:spTree>
    <p:extLst>
      <p:ext uri="{BB962C8B-B14F-4D97-AF65-F5344CB8AC3E}">
        <p14:creationId xmlns:p14="http://schemas.microsoft.com/office/powerpoint/2010/main" val="33404281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8116" y="722085"/>
            <a:ext cx="8257736" cy="1107996"/>
          </a:xfrm>
          <a:prstGeom prst="rect">
            <a:avLst/>
          </a:prstGeom>
          <a:noFill/>
        </p:spPr>
        <p:txBody>
          <a:bodyPr wrap="square" rtlCol="1">
            <a:spAutoFit/>
            <a:scene3d>
              <a:camera prst="orthographicFront"/>
              <a:lightRig rig="threePt" dir="t"/>
            </a:scene3d>
            <a:sp3d extrusionH="57150">
              <a:bevelT w="38100" h="38100" prst="angle"/>
            </a:sp3d>
          </a:bodyPr>
          <a:lstStyle/>
          <a:p>
            <a:r>
              <a:rPr lang="en-US" sz="6600" dirty="0" smtClean="0">
                <a:ln>
                  <a:solidFill>
                    <a:schemeClr val="bg2">
                      <a:lumMod val="60000"/>
                      <a:lumOff val="40000"/>
                    </a:schemeClr>
                  </a:solidFill>
                </a:ln>
                <a:solidFill>
                  <a:schemeClr val="tx2"/>
                </a:solidFill>
                <a:effectLst>
                  <a:glow rad="139700">
                    <a:schemeClr val="accent3">
                      <a:satMod val="175000"/>
                      <a:alpha val="40000"/>
                    </a:schemeClr>
                  </a:glow>
                </a:effectLst>
                <a:latin typeface="Bauhaus 93" panose="04030905020B02020C02" pitchFamily="82" charset="0"/>
              </a:rPr>
              <a:t>IN THE  NAME OF GOD</a:t>
            </a:r>
            <a:endParaRPr lang="fa-IR" sz="6600" dirty="0">
              <a:ln>
                <a:solidFill>
                  <a:schemeClr val="bg2">
                    <a:lumMod val="60000"/>
                    <a:lumOff val="40000"/>
                  </a:schemeClr>
                </a:solidFill>
              </a:ln>
              <a:solidFill>
                <a:schemeClr val="tx2"/>
              </a:solidFill>
              <a:effectLst>
                <a:glow rad="139700">
                  <a:schemeClr val="accent3">
                    <a:satMod val="175000"/>
                    <a:alpha val="40000"/>
                  </a:schemeClr>
                </a:glow>
              </a:effectLst>
              <a:latin typeface="Bauhaus 93" panose="04030905020B02020C02" pitchFamily="82" charset="0"/>
            </a:endParaRPr>
          </a:p>
        </p:txBody>
      </p:sp>
      <p:grpSp>
        <p:nvGrpSpPr>
          <p:cNvPr id="7" name="Group 6"/>
          <p:cNvGrpSpPr/>
          <p:nvPr/>
        </p:nvGrpSpPr>
        <p:grpSpPr>
          <a:xfrm>
            <a:off x="2518116" y="2231560"/>
            <a:ext cx="4329873" cy="4626440"/>
            <a:chOff x="2705478" y="2231560"/>
            <a:chExt cx="4329873" cy="46264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478" y="2231560"/>
              <a:ext cx="4329873" cy="4626440"/>
            </a:xfrm>
            <a:prstGeom prst="rect">
              <a:avLst/>
            </a:prstGeom>
          </p:spPr>
        </p:pic>
        <p:sp>
          <p:nvSpPr>
            <p:cNvPr id="6" name="Rectangle 5"/>
            <p:cNvSpPr/>
            <p:nvPr/>
          </p:nvSpPr>
          <p:spPr>
            <a:xfrm rot="670412">
              <a:off x="5285699" y="4284365"/>
              <a:ext cx="1568675" cy="1069848"/>
            </a:xfrm>
            <a:prstGeom prst="rect">
              <a:avLst/>
            </a:prstGeom>
            <a:solidFill>
              <a:srgbClr val="D4D0C4"/>
            </a:solidFill>
            <a:ln>
              <a:solidFill>
                <a:srgbClr val="D4D0C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6350">
                    <a:solidFill>
                      <a:schemeClr val="bg1"/>
                    </a:solidFill>
                  </a:ln>
                  <a:solidFill>
                    <a:schemeClr val="bg2"/>
                  </a:solidFill>
                  <a:latin typeface="Capture it" panose="02000500000000000000" pitchFamily="2" charset="0"/>
                </a:rPr>
                <a:t>Seyed</a:t>
              </a:r>
            </a:p>
            <a:p>
              <a:pPr algn="ctr"/>
              <a:r>
                <a:rPr lang="en-US" sz="3200" dirty="0" smtClean="0">
                  <a:ln w="6350">
                    <a:solidFill>
                      <a:schemeClr val="bg1"/>
                    </a:solidFill>
                  </a:ln>
                  <a:solidFill>
                    <a:schemeClr val="bg2"/>
                  </a:solidFill>
                  <a:latin typeface="Capture it" panose="02000500000000000000" pitchFamily="2" charset="0"/>
                </a:rPr>
                <a:t>Reza</a:t>
              </a:r>
            </a:p>
            <a:p>
              <a:pPr algn="ctr"/>
              <a:r>
                <a:rPr lang="en-US" sz="1400" dirty="0" smtClean="0">
                  <a:ln w="6350">
                    <a:solidFill>
                      <a:schemeClr val="bg1"/>
                    </a:solidFill>
                  </a:ln>
                  <a:solidFill>
                    <a:schemeClr val="bg2"/>
                  </a:solidFill>
                  <a:latin typeface="Capture it" panose="02000500000000000000" pitchFamily="2" charset="0"/>
                </a:rPr>
                <a:t>Poormusavi</a:t>
              </a:r>
            </a:p>
          </p:txBody>
        </p:sp>
      </p:grpSp>
      <p:sp>
        <p:nvSpPr>
          <p:cNvPr id="8" name="10-Point Star 7"/>
          <p:cNvSpPr/>
          <p:nvPr/>
        </p:nvSpPr>
        <p:spPr>
          <a:xfrm>
            <a:off x="7771233" y="2882900"/>
            <a:ext cx="2880000" cy="2880000"/>
          </a:xfrm>
          <a:prstGeom prst="star10">
            <a:avLst/>
          </a:prstGeom>
          <a:solidFill>
            <a:srgbClr val="FFC000"/>
          </a:solidFill>
          <a:ln>
            <a:solidFill>
              <a:srgbClr val="F7B23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10-Point Star 8"/>
          <p:cNvSpPr/>
          <p:nvPr/>
        </p:nvSpPr>
        <p:spPr>
          <a:xfrm rot="20361236">
            <a:off x="7773544" y="2924302"/>
            <a:ext cx="2880000" cy="2880000"/>
          </a:xfrm>
          <a:prstGeom prst="star10">
            <a:avLst/>
          </a:prstGeom>
          <a:solidFill>
            <a:srgbClr val="FFC000"/>
          </a:solidFill>
          <a:ln>
            <a:solidFill>
              <a:srgbClr val="F7B23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10-Point Star 9"/>
          <p:cNvSpPr/>
          <p:nvPr/>
        </p:nvSpPr>
        <p:spPr>
          <a:xfrm rot="513563">
            <a:off x="7771633" y="2877542"/>
            <a:ext cx="2880000" cy="2880000"/>
          </a:xfrm>
          <a:prstGeom prst="star10">
            <a:avLst/>
          </a:prstGeom>
          <a:solidFill>
            <a:srgbClr val="FFC000"/>
          </a:solidFill>
          <a:ln>
            <a:solidFill>
              <a:srgbClr val="F7B23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10-Point Star 10"/>
          <p:cNvSpPr/>
          <p:nvPr/>
        </p:nvSpPr>
        <p:spPr>
          <a:xfrm rot="20971029">
            <a:off x="7771833" y="2892759"/>
            <a:ext cx="2880000" cy="2880000"/>
          </a:xfrm>
          <a:prstGeom prst="star10">
            <a:avLst/>
          </a:prstGeom>
          <a:solidFill>
            <a:srgbClr val="FFC000"/>
          </a:solidFill>
          <a:ln>
            <a:solidFill>
              <a:srgbClr val="F7B23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TextBox 11"/>
          <p:cNvSpPr txBox="1"/>
          <p:nvPr/>
        </p:nvSpPr>
        <p:spPr>
          <a:xfrm>
            <a:off x="7771233" y="3902043"/>
            <a:ext cx="2824561" cy="830997"/>
          </a:xfrm>
          <a:prstGeom prst="rect">
            <a:avLst/>
          </a:prstGeom>
          <a:noFill/>
        </p:spPr>
        <p:txBody>
          <a:bodyPr wrap="square" rtlCol="1">
            <a:spAutoFit/>
          </a:bodyPr>
          <a:lstStyle/>
          <a:p>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Zipf’s law</a:t>
            </a:r>
            <a:endParaRPr lang="fa-IR"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26790914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10000" fill="hold"/>
                                        <p:tgtEl>
                                          <p:spTgt spid="8"/>
                                        </p:tgtEl>
                                        <p:attrNameLst>
                                          <p:attrName>r</p:attrName>
                                        </p:attrNameLst>
                                      </p:cBhvr>
                                    </p:animRot>
                                  </p:childTnLst>
                                </p:cTn>
                              </p:par>
                              <p:par>
                                <p:cTn id="7" presetID="8" presetClass="emph" presetSubtype="0" fill="hold" grpId="0" nodeType="withEffect">
                                  <p:stCondLst>
                                    <p:cond delay="0"/>
                                  </p:stCondLst>
                                  <p:childTnLst>
                                    <p:animRot by="21600000">
                                      <p:cBhvr>
                                        <p:cTn id="8" dur="10000" fill="hold"/>
                                        <p:tgtEl>
                                          <p:spTgt spid="9"/>
                                        </p:tgtEl>
                                        <p:attrNameLst>
                                          <p:attrName>r</p:attrName>
                                        </p:attrNameLst>
                                      </p:cBhvr>
                                    </p:animRot>
                                  </p:childTnLst>
                                </p:cTn>
                              </p:par>
                              <p:par>
                                <p:cTn id="9" presetID="8" presetClass="emph" presetSubtype="0" fill="hold" grpId="0" nodeType="withEffect">
                                  <p:stCondLst>
                                    <p:cond delay="0"/>
                                  </p:stCondLst>
                                  <p:childTnLst>
                                    <p:animRot by="21600000">
                                      <p:cBhvr>
                                        <p:cTn id="10" dur="10000" fill="hold"/>
                                        <p:tgtEl>
                                          <p:spTgt spid="10"/>
                                        </p:tgtEl>
                                        <p:attrNameLst>
                                          <p:attrName>r</p:attrName>
                                        </p:attrNameLst>
                                      </p:cBhvr>
                                    </p:animRot>
                                  </p:childTnLst>
                                </p:cTn>
                              </p:par>
                              <p:par>
                                <p:cTn id="11" presetID="8" presetClass="emph" presetSubtype="0" fill="hold" grpId="0" nodeType="withEffect">
                                  <p:stCondLst>
                                    <p:cond delay="0"/>
                                  </p:stCondLst>
                                  <p:childTnLst>
                                    <p:animRot by="21600000">
                                      <p:cBhvr>
                                        <p:cTn id="12" dur="10000" fill="hold"/>
                                        <p:tgtEl>
                                          <p:spTgt spid="11"/>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1" nodeType="clickEffect">
                                  <p:stCondLst>
                                    <p:cond delay="0"/>
                                  </p:stCondLst>
                                  <p:childTnLst>
                                    <p:animRot by="21600000">
                                      <p:cBhvr>
                                        <p:cTn id="16" dur="10000" fill="hold"/>
                                        <p:tgtEl>
                                          <p:spTgt spid="8"/>
                                        </p:tgtEl>
                                        <p:attrNameLst>
                                          <p:attrName>r</p:attrName>
                                        </p:attrNameLst>
                                      </p:cBhvr>
                                    </p:animRot>
                                  </p:childTnLst>
                                </p:cTn>
                              </p:par>
                              <p:par>
                                <p:cTn id="17" presetID="8" presetClass="emph" presetSubtype="0" fill="hold" grpId="1" nodeType="withEffect">
                                  <p:stCondLst>
                                    <p:cond delay="0"/>
                                  </p:stCondLst>
                                  <p:childTnLst>
                                    <p:animRot by="21600000">
                                      <p:cBhvr>
                                        <p:cTn id="18" dur="10000" fill="hold"/>
                                        <p:tgtEl>
                                          <p:spTgt spid="9"/>
                                        </p:tgtEl>
                                        <p:attrNameLst>
                                          <p:attrName>r</p:attrName>
                                        </p:attrNameLst>
                                      </p:cBhvr>
                                    </p:animRot>
                                  </p:childTnLst>
                                </p:cTn>
                              </p:par>
                              <p:par>
                                <p:cTn id="19" presetID="8" presetClass="emph" presetSubtype="0" fill="hold" grpId="1" nodeType="withEffect">
                                  <p:stCondLst>
                                    <p:cond delay="0"/>
                                  </p:stCondLst>
                                  <p:childTnLst>
                                    <p:animRot by="21600000">
                                      <p:cBhvr>
                                        <p:cTn id="20" dur="10000" fill="hold"/>
                                        <p:tgtEl>
                                          <p:spTgt spid="10"/>
                                        </p:tgtEl>
                                        <p:attrNameLst>
                                          <p:attrName>r</p:attrName>
                                        </p:attrNameLst>
                                      </p:cBhvr>
                                    </p:animRot>
                                  </p:childTnLst>
                                </p:cTn>
                              </p:par>
                              <p:par>
                                <p:cTn id="21" presetID="8" presetClass="emph" presetSubtype="0" fill="hold" grpId="1" nodeType="withEffect">
                                  <p:stCondLst>
                                    <p:cond delay="0"/>
                                  </p:stCondLst>
                                  <p:childTnLst>
                                    <p:animRot by="21600000">
                                      <p:cBhvr>
                                        <p:cTn id="22" dur="10000" fill="hold"/>
                                        <p:tgtEl>
                                          <p:spTgt spid="11"/>
                                        </p:tgtEl>
                                        <p:attrNameLst>
                                          <p:attrName>r</p:attrName>
                                        </p:attrNameLst>
                                      </p:cBhvr>
                                    </p:animRot>
                                  </p:childTnLst>
                                </p:cTn>
                              </p:par>
                              <p:par>
                                <p:cTn id="23" presetID="26" presetClass="emph" presetSubtype="0" fill="hold" grpId="0" nodeType="withEffect">
                                  <p:stCondLst>
                                    <p:cond delay="0"/>
                                  </p:stCondLst>
                                  <p:iterate type="lt">
                                    <p:tmPct val="0"/>
                                  </p:iterate>
                                  <p:childTnLst>
                                    <p:animEffect transition="out" filter="fade">
                                      <p:cBhvr>
                                        <p:cTn id="24" dur="3250" tmFilter="0, 0; .2, .5; .8, .5; 1, 0"/>
                                        <p:tgtEl>
                                          <p:spTgt spid="12"/>
                                        </p:tgtEl>
                                      </p:cBhvr>
                                    </p:animEffect>
                                    <p:animScale>
                                      <p:cBhvr>
                                        <p:cTn id="25" dur="1625" autoRev="1" fill="hold"/>
                                        <p:tgtEl>
                                          <p:spTgt spid="12"/>
                                        </p:tgtEl>
                                      </p:cBhvr>
                                      <p:by x="105000" y="105000"/>
                                    </p:animScale>
                                  </p:childTnLst>
                                </p:cTn>
                              </p:par>
                              <p:par>
                                <p:cTn id="26" presetID="3" presetClass="emph" presetSubtype="2" fill="hold" grpId="1" nodeType="withEffect">
                                  <p:stCondLst>
                                    <p:cond delay="0"/>
                                  </p:stCondLst>
                                  <p:iterate type="lt">
                                    <p:tmPct val="0"/>
                                  </p:iterate>
                                  <p:childTnLst>
                                    <p:animClr clrSpc="rgb" dir="cw">
                                      <p:cBhvr override="childStyle">
                                        <p:cTn id="27" dur="2000" fill="hold"/>
                                        <p:tgtEl>
                                          <p:spTgt spid="12"/>
                                        </p:tgtEl>
                                        <p:attrNameLst>
                                          <p:attrName>style.color</p:attrName>
                                        </p:attrNameLst>
                                      </p:cBhvr>
                                      <p:to>
                                        <a:srgbClr val="ACCBF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4.mzstatic.com/us/r30/Video/25/1a/bf/mzl.rxqhuh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8947" y="1714046"/>
            <a:ext cx="3152775" cy="4733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8841655" y="2003084"/>
            <a:ext cx="3065957" cy="1839574"/>
          </a:xfrm>
          <a:prstGeom prst="rect">
            <a:avLst/>
          </a:prstGeom>
        </p:spPr>
      </p:pic>
      <p:sp>
        <p:nvSpPr>
          <p:cNvPr id="9" name="Content Placeholder 4"/>
          <p:cNvSpPr>
            <a:spLocks noGrp="1"/>
          </p:cNvSpPr>
          <p:nvPr>
            <p:ph sz="quarter" idx="4294967295"/>
          </p:nvPr>
        </p:nvSpPr>
        <p:spPr>
          <a:xfrm>
            <a:off x="4701722" y="2097088"/>
            <a:ext cx="8595360" cy="3050911"/>
          </a:xfrm>
          <a:prstGeom prst="rect">
            <a:avLst/>
          </a:prstGeom>
        </p:spPr>
        <p:txBody>
          <a:bodyPr/>
          <a:lstStyle/>
          <a:p>
            <a:pPr marL="0" indent="0" algn="l">
              <a:buNone/>
            </a:pPr>
            <a:r>
              <a:rPr lang="en-US" dirty="0" smtClean="0"/>
              <a:t> </a:t>
            </a:r>
            <a:r>
              <a:rPr lang="en-US" dirty="0"/>
              <a:t>A story about a mean old </a:t>
            </a:r>
            <a:r>
              <a:rPr lang="en-US" dirty="0" smtClean="0"/>
              <a:t>man</a:t>
            </a:r>
          </a:p>
          <a:p>
            <a:pPr marL="0" indent="0" algn="l">
              <a:buNone/>
            </a:pPr>
            <a:r>
              <a:rPr lang="en-US" dirty="0" smtClean="0"/>
              <a:t> </a:t>
            </a:r>
            <a:r>
              <a:rPr lang="en-US" dirty="0"/>
              <a:t>who sees his old friend’s ghost </a:t>
            </a:r>
            <a:endParaRPr lang="en-US" dirty="0" smtClean="0"/>
          </a:p>
          <a:p>
            <a:pPr marL="0" indent="0" algn="l">
              <a:buNone/>
            </a:pPr>
            <a:r>
              <a:rPr lang="en-US" dirty="0" smtClean="0"/>
              <a:t>and </a:t>
            </a:r>
            <a:r>
              <a:rPr lang="en-US" dirty="0"/>
              <a:t>the ghosts of last </a:t>
            </a:r>
            <a:r>
              <a:rPr lang="en-US" dirty="0" smtClean="0"/>
              <a:t>Christmas</a:t>
            </a:r>
          </a:p>
          <a:p>
            <a:pPr marL="0" indent="0" algn="l">
              <a:buNone/>
            </a:pPr>
            <a:r>
              <a:rPr lang="en-US" dirty="0" smtClean="0"/>
              <a:t> </a:t>
            </a:r>
            <a:r>
              <a:rPr lang="en-US" dirty="0"/>
              <a:t>and changes his now and future and ignores material world.</a:t>
            </a:r>
          </a:p>
        </p:txBody>
      </p:sp>
      <p:pic>
        <p:nvPicPr>
          <p:cNvPr id="4" name="Picture 3"/>
          <p:cNvPicPr>
            <a:picLocks noChangeAspect="1"/>
          </p:cNvPicPr>
          <p:nvPr/>
        </p:nvPicPr>
        <p:blipFill>
          <a:blip r:embed="rId4"/>
          <a:stretch>
            <a:fillRect/>
          </a:stretch>
        </p:blipFill>
        <p:spPr>
          <a:xfrm>
            <a:off x="1020075" y="232590"/>
            <a:ext cx="10114141" cy="1481456"/>
          </a:xfrm>
          <a:prstGeom prst="rect">
            <a:avLst/>
          </a:prstGeom>
        </p:spPr>
      </p:pic>
    </p:spTree>
    <p:extLst>
      <p:ext uri="{BB962C8B-B14F-4D97-AF65-F5344CB8AC3E}">
        <p14:creationId xmlns:p14="http://schemas.microsoft.com/office/powerpoint/2010/main" val="366825972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ircle(in)">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ircle(in)">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circle(in)">
                                      <p:cBhvr>
                                        <p:cTn id="22"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395" y="1646447"/>
            <a:ext cx="705678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16085" y="5551714"/>
            <a:ext cx="4920344" cy="523220"/>
          </a:xfrm>
          <a:prstGeom prst="rect">
            <a:avLst/>
          </a:prstGeom>
          <a:noFill/>
        </p:spPr>
        <p:txBody>
          <a:bodyPr wrap="square" rtlCol="1">
            <a:spAutoFit/>
          </a:bodyPr>
          <a:lstStyle/>
          <a:p>
            <a:pPr algn="l"/>
            <a:r>
              <a:rPr lang="en-US" sz="2800" dirty="0" smtClean="0"/>
              <a:t>It obeys 20/80 and power law.</a:t>
            </a:r>
            <a:endParaRPr lang="fa-IR" sz="2800" dirty="0"/>
          </a:p>
        </p:txBody>
      </p:sp>
      <p:pic>
        <p:nvPicPr>
          <p:cNvPr id="9" name="Picture 8"/>
          <p:cNvPicPr>
            <a:picLocks noChangeAspect="1"/>
          </p:cNvPicPr>
          <p:nvPr/>
        </p:nvPicPr>
        <p:blipFill>
          <a:blip r:embed="rId3"/>
          <a:stretch>
            <a:fillRect/>
          </a:stretch>
        </p:blipFill>
        <p:spPr>
          <a:xfrm>
            <a:off x="1419434" y="164991"/>
            <a:ext cx="10772566" cy="1481456"/>
          </a:xfrm>
          <a:prstGeom prst="rect">
            <a:avLst/>
          </a:prstGeom>
        </p:spPr>
      </p:pic>
    </p:spTree>
    <p:extLst>
      <p:ext uri="{BB962C8B-B14F-4D97-AF65-F5344CB8AC3E}">
        <p14:creationId xmlns:p14="http://schemas.microsoft.com/office/powerpoint/2010/main" val="45998749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290714" y="674688"/>
            <a:ext cx="7102456" cy="1066892"/>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175" y="1911896"/>
            <a:ext cx="6624736" cy="361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34240" y="5693229"/>
            <a:ext cx="4920344" cy="523220"/>
          </a:xfrm>
          <a:prstGeom prst="rect">
            <a:avLst/>
          </a:prstGeom>
          <a:noFill/>
        </p:spPr>
        <p:txBody>
          <a:bodyPr wrap="square" rtlCol="1">
            <a:spAutoFit/>
          </a:bodyPr>
          <a:lstStyle/>
          <a:p>
            <a:pPr algn="l"/>
            <a:r>
              <a:rPr lang="en-US" sz="2800" dirty="0" smtClean="0"/>
              <a:t>It obeys 20/80 and power law.</a:t>
            </a:r>
            <a:endParaRPr lang="fa-IR" sz="2800" dirty="0"/>
          </a:p>
        </p:txBody>
      </p:sp>
    </p:spTree>
    <p:extLst>
      <p:ext uri="{BB962C8B-B14F-4D97-AF65-F5344CB8AC3E}">
        <p14:creationId xmlns:p14="http://schemas.microsoft.com/office/powerpoint/2010/main" val="395581873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84692" y="556094"/>
            <a:ext cx="4163929" cy="1066892"/>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269" y="1622986"/>
            <a:ext cx="6984776" cy="394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34240" y="5693229"/>
            <a:ext cx="4920344" cy="523220"/>
          </a:xfrm>
          <a:prstGeom prst="rect">
            <a:avLst/>
          </a:prstGeom>
          <a:noFill/>
        </p:spPr>
        <p:txBody>
          <a:bodyPr wrap="square" rtlCol="1">
            <a:spAutoFit/>
          </a:bodyPr>
          <a:lstStyle/>
          <a:p>
            <a:pPr algn="l"/>
            <a:r>
              <a:rPr lang="en-US" sz="2800" dirty="0" smtClean="0"/>
              <a:t>It obeys 20/80 and power law.</a:t>
            </a:r>
            <a:endParaRPr lang="fa-IR" sz="2800" dirty="0"/>
          </a:p>
        </p:txBody>
      </p:sp>
    </p:spTree>
    <p:extLst>
      <p:ext uri="{BB962C8B-B14F-4D97-AF65-F5344CB8AC3E}">
        <p14:creationId xmlns:p14="http://schemas.microsoft.com/office/powerpoint/2010/main" val="14274173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14" y="1921344"/>
            <a:ext cx="684076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12392" y="4811486"/>
            <a:ext cx="3100380" cy="1200329"/>
          </a:xfrm>
          <a:prstGeom prst="rect">
            <a:avLst/>
          </a:prstGeom>
          <a:noFill/>
        </p:spPr>
        <p:txBody>
          <a:bodyPr wrap="square" rtlCol="1">
            <a:spAutoFit/>
          </a:bodyPr>
          <a:lstStyle/>
          <a:p>
            <a:pPr algn="l"/>
            <a:r>
              <a:rPr lang="en-US" sz="2400" dirty="0" smtClean="0"/>
              <a:t>It obeys 20/80 &amp; power law but a little problem</a:t>
            </a:r>
            <a:r>
              <a:rPr lang="en-US" sz="2400" dirty="0"/>
              <a:t>.</a:t>
            </a:r>
            <a:endParaRPr lang="fa-IR" sz="2400" dirty="0"/>
          </a:p>
        </p:txBody>
      </p:sp>
      <p:sp>
        <p:nvSpPr>
          <p:cNvPr id="7" name="Oval 6"/>
          <p:cNvSpPr/>
          <p:nvPr/>
        </p:nvSpPr>
        <p:spPr>
          <a:xfrm>
            <a:off x="5840962" y="3200399"/>
            <a:ext cx="570721" cy="52873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5122" name="Picture 2" descr="http://animatedviews.com/wp-content/uploads/2010/11/Xmas-Carol-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723" y="4811486"/>
            <a:ext cx="4183518" cy="17208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112392" y="439787"/>
            <a:ext cx="8376630" cy="1066892"/>
          </a:xfrm>
          <a:prstGeom prst="rect">
            <a:avLst/>
          </a:prstGeom>
        </p:spPr>
      </p:pic>
    </p:spTree>
    <p:extLst>
      <p:ext uri="{BB962C8B-B14F-4D97-AF65-F5344CB8AC3E}">
        <p14:creationId xmlns:p14="http://schemas.microsoft.com/office/powerpoint/2010/main" val="207664249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a:buNone/>
            </a:pPr>
            <a:r>
              <a:rPr lang="en-US" sz="3200" dirty="0" smtClean="0"/>
              <a:t>Let’s take a look at Arabic transcript; because it has strong relation to Persian.</a:t>
            </a:r>
            <a:endParaRPr lang="fa-IR" sz="3200" dirty="0"/>
          </a:p>
        </p:txBody>
      </p:sp>
      <p:pic>
        <p:nvPicPr>
          <p:cNvPr id="1026" name="Picture 2" descr="http://www.stormfax.com/Scrooge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38" y="3257835"/>
            <a:ext cx="5150266" cy="34361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jimcarreyonline.com/img/recent/news/christmascarol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780" y="3852472"/>
            <a:ext cx="3882505" cy="25883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18393" y="577200"/>
            <a:ext cx="9669094" cy="1450974"/>
          </a:xfrm>
          <a:prstGeom prst="rect">
            <a:avLst/>
          </a:prstGeom>
        </p:spPr>
      </p:pic>
    </p:spTree>
    <p:extLst>
      <p:ext uri="{BB962C8B-B14F-4D97-AF65-F5344CB8AC3E}">
        <p14:creationId xmlns:p14="http://schemas.microsoft.com/office/powerpoint/2010/main" val="209691749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101845115"/>
              </p:ext>
            </p:extLst>
          </p:nvPr>
        </p:nvGraphicFramePr>
        <p:xfrm>
          <a:off x="3044188" y="2342201"/>
          <a:ext cx="6754236" cy="354107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2281287" y="414779"/>
            <a:ext cx="4883319" cy="1450974"/>
          </a:xfrm>
          <a:prstGeom prst="rect">
            <a:avLst/>
          </a:prstGeom>
        </p:spPr>
      </p:pic>
    </p:spTree>
    <p:extLst>
      <p:ext uri="{BB962C8B-B14F-4D97-AF65-F5344CB8AC3E}">
        <p14:creationId xmlns:p14="http://schemas.microsoft.com/office/powerpoint/2010/main" val="279278872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93275736"/>
              </p:ext>
            </p:extLst>
          </p:nvPr>
        </p:nvGraphicFramePr>
        <p:xfrm>
          <a:off x="3241412" y="2716559"/>
          <a:ext cx="6336704" cy="353184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4154027" y="747935"/>
            <a:ext cx="4072481" cy="1176630"/>
          </a:xfrm>
          <a:prstGeom prst="rect">
            <a:avLst/>
          </a:prstGeom>
        </p:spPr>
      </p:pic>
    </p:spTree>
    <p:extLst>
      <p:ext uri="{BB962C8B-B14F-4D97-AF65-F5344CB8AC3E}">
        <p14:creationId xmlns:p14="http://schemas.microsoft.com/office/powerpoint/2010/main" val="288866934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850326107"/>
              </p:ext>
            </p:extLst>
          </p:nvPr>
        </p:nvGraphicFramePr>
        <p:xfrm>
          <a:off x="2611271" y="2792759"/>
          <a:ext cx="6912768" cy="3024336"/>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a:stretch>
            <a:fillRect/>
          </a:stretch>
        </p:blipFill>
        <p:spPr>
          <a:xfrm>
            <a:off x="4117622" y="892330"/>
            <a:ext cx="3749365" cy="963251"/>
          </a:xfrm>
          <a:prstGeom prst="rect">
            <a:avLst/>
          </a:prstGeom>
        </p:spPr>
      </p:pic>
    </p:spTree>
    <p:extLst>
      <p:ext uri="{BB962C8B-B14F-4D97-AF65-F5344CB8AC3E}">
        <p14:creationId xmlns:p14="http://schemas.microsoft.com/office/powerpoint/2010/main" val="226400716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61155" y="963120"/>
            <a:ext cx="9132600" cy="853514"/>
          </a:xfrm>
          <a:prstGeom prst="rect">
            <a:avLst/>
          </a:prstGeom>
        </p:spPr>
      </p:pic>
      <p:sp>
        <p:nvSpPr>
          <p:cNvPr id="4" name="Content Placeholder 2"/>
          <p:cNvSpPr>
            <a:spLocks noGrp="1"/>
          </p:cNvSpPr>
          <p:nvPr>
            <p:ph sz="quarter" idx="4294967295"/>
          </p:nvPr>
        </p:nvSpPr>
        <p:spPr>
          <a:xfrm>
            <a:off x="1252220" y="2097088"/>
            <a:ext cx="8595360" cy="1867997"/>
          </a:xfrm>
          <a:prstGeom prst="rect">
            <a:avLst/>
          </a:prstGeom>
        </p:spPr>
        <p:txBody>
          <a:bodyPr/>
          <a:lstStyle/>
          <a:p>
            <a:pPr marL="0" indent="0" algn="l">
              <a:buNone/>
            </a:pPr>
            <a:r>
              <a:rPr lang="en-US" dirty="0" smtClean="0"/>
              <a:t>This </a:t>
            </a:r>
            <a:r>
              <a:rPr lang="en-US" dirty="0"/>
              <a:t>part includes movements, diagrams, primary speed and acceleration</a:t>
            </a:r>
            <a:r>
              <a:rPr lang="en-US" dirty="0" smtClean="0"/>
              <a:t>.</a:t>
            </a:r>
          </a:p>
          <a:p>
            <a:pPr marL="0" indent="0" algn="l">
              <a:buNone/>
            </a:pPr>
            <a:endParaRPr lang="en-US" dirty="0" smtClean="0"/>
          </a:p>
          <a:p>
            <a:pPr marL="0" indent="0" algn="l">
              <a:buNone/>
            </a:pPr>
            <a:endParaRPr lang="en-US" dirty="0"/>
          </a:p>
          <a:p>
            <a:pPr marL="0" indent="0" algn="l">
              <a:buNone/>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20" y="2657996"/>
            <a:ext cx="307275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39902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501710" y="0"/>
            <a:ext cx="8591550" cy="1066801"/>
          </a:xfrm>
        </p:spPr>
        <p:txBody>
          <a:bodyPr/>
          <a:lstStyle/>
          <a:p>
            <a:r>
              <a:rPr lang="en-US" dirty="0" smtClean="0">
                <a:solidFill>
                  <a:srgbClr val="7030A0"/>
                </a:solidFill>
                <a:latin typeface="Bauhaus 93" pitchFamily="82" charset="0"/>
              </a:rPr>
              <a:t>8. Zipf’s law :</a:t>
            </a:r>
            <a:endParaRPr lang="en-US" dirty="0">
              <a:solidFill>
                <a:srgbClr val="7030A0"/>
              </a:solidFill>
              <a:latin typeface="Bauhaus 93" pitchFamily="82" charset="0"/>
            </a:endParaRPr>
          </a:p>
        </p:txBody>
      </p:sp>
      <p:sp>
        <p:nvSpPr>
          <p:cNvPr id="6" name="Content Placeholder 3"/>
          <p:cNvSpPr>
            <a:spLocks noGrp="1"/>
          </p:cNvSpPr>
          <p:nvPr>
            <p:ph sz="quarter" idx="4294967295"/>
          </p:nvPr>
        </p:nvSpPr>
        <p:spPr>
          <a:xfrm>
            <a:off x="324598" y="4100661"/>
            <a:ext cx="11867402" cy="3431356"/>
          </a:xfrm>
          <a:prstGeom prst="rect">
            <a:avLst/>
          </a:prstGeom>
        </p:spPr>
        <p:txBody>
          <a:bodyPr>
            <a:normAutofit/>
          </a:bodyPr>
          <a:lstStyle/>
          <a:p>
            <a:pPr marL="0" indent="0" algn="l">
              <a:buNone/>
            </a:pPr>
            <a:r>
              <a:rPr lang="en-US" sz="4000" dirty="0" smtClean="0">
                <a:ln>
                  <a:solidFill>
                    <a:srgbClr val="FFC000"/>
                  </a:solidFill>
                </a:ln>
                <a:solidFill>
                  <a:srgbClr val="FF0000"/>
                </a:solidFill>
                <a:latin typeface="Kristen ITC" panose="03050502040202030202" pitchFamily="66" charset="0"/>
              </a:rPr>
              <a:t>1-</a:t>
            </a:r>
            <a:r>
              <a:rPr lang="en-US" sz="2800" dirty="0" smtClean="0">
                <a:ln>
                  <a:solidFill>
                    <a:srgbClr val="FFC000"/>
                  </a:solidFill>
                </a:ln>
                <a:solidFill>
                  <a:srgbClr val="002060"/>
                </a:solidFill>
                <a:latin typeface="Kristen ITC" panose="03050502040202030202" pitchFamily="66" charset="0"/>
              </a:rPr>
              <a:t> </a:t>
            </a:r>
            <a:r>
              <a:rPr lang="en-US" sz="2700" dirty="0" smtClean="0">
                <a:ln>
                  <a:solidFill>
                    <a:srgbClr val="E7A139"/>
                  </a:solidFill>
                </a:ln>
                <a:solidFill>
                  <a:srgbClr val="F7B235"/>
                </a:solidFill>
                <a:latin typeface="Kozuka Mincho Pro H" panose="02020A00000000000000" pitchFamily="18" charset="-128"/>
                <a:ea typeface="Kozuka Mincho Pro H" panose="02020A00000000000000" pitchFamily="18" charset="-128"/>
              </a:rPr>
              <a:t>Does </a:t>
            </a:r>
            <a:r>
              <a:rPr lang="en-US" sz="2700" dirty="0">
                <a:ln>
                  <a:solidFill>
                    <a:srgbClr val="E7A139"/>
                  </a:solidFill>
                </a:ln>
                <a:solidFill>
                  <a:srgbClr val="F7B235"/>
                </a:solidFill>
                <a:latin typeface="Kozuka Mincho Pro H" panose="02020A00000000000000" pitchFamily="18" charset="-128"/>
                <a:ea typeface="Kozuka Mincho Pro H" panose="02020A00000000000000" pitchFamily="18" charset="-128"/>
              </a:rPr>
              <a:t>this law have valid relations</a:t>
            </a:r>
            <a:r>
              <a:rPr lang="en-US" sz="2700" dirty="0" smtClean="0">
                <a:ln>
                  <a:solidFill>
                    <a:srgbClr val="E7A139"/>
                  </a:solidFill>
                </a:ln>
                <a:solidFill>
                  <a:srgbClr val="F7B235"/>
                </a:solidFill>
                <a:latin typeface="Kozuka Mincho Pro H" panose="02020A00000000000000" pitchFamily="18" charset="-128"/>
                <a:ea typeface="Kozuka Mincho Pro H" panose="02020A00000000000000" pitchFamily="18" charset="-128"/>
              </a:rPr>
              <a:t>?</a:t>
            </a:r>
          </a:p>
          <a:p>
            <a:pPr marL="0" indent="0" algn="l">
              <a:buNone/>
            </a:pPr>
            <a:r>
              <a:rPr lang="en-US" sz="4000" dirty="0" smtClean="0">
                <a:ln>
                  <a:solidFill>
                    <a:srgbClr val="FFC000"/>
                  </a:solidFill>
                </a:ln>
                <a:solidFill>
                  <a:srgbClr val="FF0000"/>
                </a:solidFill>
                <a:latin typeface="Kristen ITC" panose="03050502040202030202" pitchFamily="66" charset="0"/>
              </a:rPr>
              <a:t>2-</a:t>
            </a:r>
            <a:r>
              <a:rPr lang="en-US" sz="2800" dirty="0" smtClean="0">
                <a:ln>
                  <a:solidFill>
                    <a:srgbClr val="FFC000"/>
                  </a:solidFill>
                </a:ln>
                <a:solidFill>
                  <a:srgbClr val="002060"/>
                </a:solidFill>
                <a:latin typeface="Kristen ITC" panose="03050502040202030202" pitchFamily="66" charset="0"/>
              </a:rPr>
              <a:t> </a:t>
            </a:r>
            <a:r>
              <a:rPr lang="en-US" sz="2700" dirty="0" smtClean="0">
                <a:ln>
                  <a:solidFill>
                    <a:srgbClr val="E7A139"/>
                  </a:solidFill>
                </a:ln>
                <a:solidFill>
                  <a:srgbClr val="F7B235"/>
                </a:solidFill>
                <a:latin typeface="Kozuka Mincho Pro H" panose="02020A00000000000000" pitchFamily="18" charset="-128"/>
                <a:ea typeface="Kozuka Mincho Pro H" panose="02020A00000000000000" pitchFamily="18" charset="-128"/>
              </a:rPr>
              <a:t>Was his law valid and true in every other field?</a:t>
            </a:r>
            <a:r>
              <a:rPr lang="en-US" sz="2700" dirty="0" smtClean="0">
                <a:ln>
                  <a:solidFill>
                    <a:srgbClr val="FFC000"/>
                  </a:solidFill>
                </a:ln>
                <a:solidFill>
                  <a:srgbClr val="002060"/>
                </a:solidFill>
                <a:latin typeface="Kozuka Mincho Pro H" panose="02020A00000000000000" pitchFamily="18" charset="-128"/>
                <a:ea typeface="Kozuka Mincho Pro H" panose="02020A00000000000000" pitchFamily="18" charset="-128"/>
              </a:rPr>
              <a:t> </a:t>
            </a:r>
          </a:p>
          <a:p>
            <a:pPr marL="0" indent="0" algn="l">
              <a:buNone/>
            </a:pPr>
            <a:r>
              <a:rPr lang="en-US" sz="4000" dirty="0" smtClean="0">
                <a:ln>
                  <a:solidFill>
                    <a:srgbClr val="FFC000"/>
                  </a:solidFill>
                </a:ln>
                <a:solidFill>
                  <a:srgbClr val="FF0000"/>
                </a:solidFill>
                <a:latin typeface="Kristen ITC" panose="03050502040202030202" pitchFamily="66" charset="0"/>
              </a:rPr>
              <a:t>3-</a:t>
            </a:r>
            <a:r>
              <a:rPr lang="en-US" sz="2800" dirty="0" smtClean="0">
                <a:ln>
                  <a:solidFill>
                    <a:srgbClr val="FFC000"/>
                  </a:solidFill>
                </a:ln>
                <a:solidFill>
                  <a:srgbClr val="002060"/>
                </a:solidFill>
                <a:latin typeface="Kristen ITC" panose="03050502040202030202" pitchFamily="66" charset="0"/>
              </a:rPr>
              <a:t> </a:t>
            </a:r>
            <a:r>
              <a:rPr lang="en-US" sz="2700" dirty="0">
                <a:ln>
                  <a:solidFill>
                    <a:srgbClr val="E7A139"/>
                  </a:solidFill>
                </a:ln>
                <a:solidFill>
                  <a:srgbClr val="F7B235"/>
                </a:solidFill>
                <a:latin typeface="Kozuka Mincho Pro H" panose="02020A00000000000000" pitchFamily="18" charset="-128"/>
                <a:ea typeface="Kozuka Mincho Pro H" panose="02020A00000000000000" pitchFamily="18" charset="-128"/>
              </a:rPr>
              <a:t>Does the most repetitious word  just </a:t>
            </a:r>
            <a:r>
              <a:rPr lang="en-US" sz="2700" dirty="0" smtClean="0">
                <a:ln>
                  <a:solidFill>
                    <a:srgbClr val="E7A139"/>
                  </a:solidFill>
                </a:ln>
                <a:solidFill>
                  <a:srgbClr val="F7B235"/>
                </a:solidFill>
                <a:latin typeface="Kozuka Mincho Pro H" panose="02020A00000000000000" pitchFamily="18" charset="-128"/>
                <a:ea typeface="Kozuka Mincho Pro H" panose="02020A00000000000000" pitchFamily="18" charset="-128"/>
              </a:rPr>
              <a:t>refer </a:t>
            </a:r>
            <a:r>
              <a:rPr lang="en-US" sz="2700" dirty="0">
                <a:ln>
                  <a:solidFill>
                    <a:srgbClr val="E7A139"/>
                  </a:solidFill>
                </a:ln>
                <a:solidFill>
                  <a:srgbClr val="F7B235"/>
                </a:solidFill>
                <a:latin typeface="Kozuka Mincho Pro H" panose="02020A00000000000000" pitchFamily="18" charset="-128"/>
                <a:ea typeface="Kozuka Mincho Pro H" panose="02020A00000000000000" pitchFamily="18" charset="-128"/>
              </a:rPr>
              <a:t>to the text </a:t>
            </a:r>
            <a:r>
              <a:rPr lang="en-US" sz="2700" dirty="0" smtClean="0">
                <a:ln>
                  <a:solidFill>
                    <a:srgbClr val="E7A139"/>
                  </a:solidFill>
                </a:ln>
                <a:solidFill>
                  <a:srgbClr val="F7B235"/>
                </a:solidFill>
                <a:latin typeface="Kozuka Mincho Pro H" panose="02020A00000000000000" pitchFamily="18" charset="-128"/>
                <a:ea typeface="Kozuka Mincho Pro H" panose="02020A00000000000000" pitchFamily="18" charset="-128"/>
              </a:rPr>
              <a:t>of one story?</a:t>
            </a:r>
            <a:endParaRPr lang="en-US" sz="2700" dirty="0" smtClean="0">
              <a:ln>
                <a:solidFill>
                  <a:schemeClr val="bg1"/>
                </a:solidFill>
              </a:ln>
              <a:solidFill>
                <a:schemeClr val="tx2"/>
              </a:solidFill>
            </a:endParaRPr>
          </a:p>
        </p:txBody>
      </p:sp>
      <p:sp>
        <p:nvSpPr>
          <p:cNvPr id="2" name="TextBox 1"/>
          <p:cNvSpPr txBox="1"/>
          <p:nvPr/>
        </p:nvSpPr>
        <p:spPr>
          <a:xfrm>
            <a:off x="880500" y="1140643"/>
            <a:ext cx="9866057" cy="2677656"/>
          </a:xfrm>
          <a:prstGeom prst="rect">
            <a:avLst/>
          </a:prstGeom>
          <a:noFill/>
        </p:spPr>
        <p:txBody>
          <a:bodyPr wrap="square" rtlCol="1">
            <a:spAutoFit/>
          </a:bodyPr>
          <a:lstStyle/>
          <a:p>
            <a:pPr algn="l"/>
            <a:r>
              <a:rPr lang="en-US" sz="2800" dirty="0">
                <a:ln>
                  <a:solidFill>
                    <a:schemeClr val="bg1"/>
                  </a:solidFill>
                </a:ln>
                <a:solidFill>
                  <a:srgbClr val="7030A0"/>
                </a:solidFill>
                <a:latin typeface="Colonna MT" panose="04020805060202030203" pitchFamily="82" charset="0"/>
              </a:rPr>
              <a:t>many times the most frequently appearing word (rank one) appears; the second most frequent word (rank two) appears, etc.</a:t>
            </a:r>
          </a:p>
          <a:p>
            <a:pPr algn="l"/>
            <a:r>
              <a:rPr lang="en-US" sz="2800" dirty="0">
                <a:ln>
                  <a:solidFill>
                    <a:schemeClr val="bg1"/>
                  </a:solidFill>
                </a:ln>
                <a:solidFill>
                  <a:srgbClr val="7030A0"/>
                </a:solidFill>
                <a:latin typeface="Colonna MT" panose="04020805060202030203" pitchFamily="82" charset="0"/>
              </a:rPr>
              <a:t> Investigate and explain the dependence of the word count on its</a:t>
            </a:r>
          </a:p>
          <a:p>
            <a:pPr algn="l" rtl="0"/>
            <a:r>
              <a:rPr lang="en-US" sz="2800" dirty="0">
                <a:ln>
                  <a:solidFill>
                    <a:schemeClr val="bg1"/>
                  </a:solidFill>
                </a:ln>
                <a:solidFill>
                  <a:srgbClr val="7030A0"/>
                </a:solidFill>
                <a:latin typeface="Colonna MT" panose="04020805060202030203" pitchFamily="82" charset="0"/>
              </a:rPr>
              <a:t>rank in the frequency table. Would it be the same for another book in the same or different language? </a:t>
            </a:r>
          </a:p>
          <a:p>
            <a:pPr algn="l"/>
            <a:endParaRPr lang="fa-IR" sz="2800" dirty="0">
              <a:solidFill>
                <a:srgbClr val="7030A0"/>
              </a:solidFill>
            </a:endParaRPr>
          </a:p>
        </p:txBody>
      </p:sp>
    </p:spTree>
    <p:extLst>
      <p:ext uri="{BB962C8B-B14F-4D97-AF65-F5344CB8AC3E}">
        <p14:creationId xmlns:p14="http://schemas.microsoft.com/office/powerpoint/2010/main" val="75204209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176" y="1776512"/>
            <a:ext cx="7632848" cy="410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4059544" y="505832"/>
            <a:ext cx="3243353" cy="963251"/>
          </a:xfrm>
          <a:prstGeom prst="rect">
            <a:avLst/>
          </a:prstGeom>
        </p:spPr>
      </p:pic>
    </p:spTree>
    <p:extLst>
      <p:ext uri="{BB962C8B-B14F-4D97-AF65-F5344CB8AC3E}">
        <p14:creationId xmlns:p14="http://schemas.microsoft.com/office/powerpoint/2010/main" val="254725377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14161" y="763571"/>
            <a:ext cx="3322608" cy="963251"/>
          </a:xfrm>
          <a:prstGeom prst="rect">
            <a:avLst/>
          </a:prstGeom>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79" r="1529"/>
          <a:stretch/>
        </p:blipFill>
        <p:spPr bwMode="auto">
          <a:xfrm>
            <a:off x="2144316" y="2425700"/>
            <a:ext cx="6948884"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28267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112" y="1792288"/>
            <a:ext cx="7200800" cy="362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sz="quarter" idx="4294967295"/>
          </p:nvPr>
        </p:nvSpPr>
        <p:spPr>
          <a:xfrm>
            <a:off x="1663963" y="5523694"/>
            <a:ext cx="8595360" cy="1062782"/>
          </a:xfrm>
          <a:prstGeom prst="rect">
            <a:avLst/>
          </a:prstGeom>
        </p:spPr>
        <p:txBody>
          <a:bodyPr>
            <a:normAutofit lnSpcReduction="10000"/>
          </a:bodyPr>
          <a:lstStyle/>
          <a:p>
            <a:pPr marL="0" indent="0" algn="l">
              <a:buNone/>
            </a:pPr>
            <a:r>
              <a:rPr lang="en-US" dirty="0" smtClean="0"/>
              <a:t>Why is the red circle imbalance? </a:t>
            </a:r>
          </a:p>
          <a:p>
            <a:pPr marL="0" indent="0" algn="l">
              <a:buNone/>
            </a:pPr>
            <a:r>
              <a:rPr lang="en-US" dirty="0" smtClean="0"/>
              <a:t>These are 3 words that they have relation to the book.</a:t>
            </a:r>
            <a:endParaRPr lang="en-US" dirty="0"/>
          </a:p>
        </p:txBody>
      </p:sp>
      <p:sp>
        <p:nvSpPr>
          <p:cNvPr id="3" name="Rectangle 2"/>
          <p:cNvSpPr/>
          <p:nvPr/>
        </p:nvSpPr>
        <p:spPr>
          <a:xfrm>
            <a:off x="6183370" y="4080546"/>
            <a:ext cx="360398" cy="2055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8632195" y="4083526"/>
            <a:ext cx="1053892" cy="271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8585035" y="4369958"/>
            <a:ext cx="362384" cy="321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9257184" y="4318715"/>
            <a:ext cx="487600" cy="8251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a:off x="8948454" y="4896655"/>
            <a:ext cx="487600" cy="131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Oval 9"/>
          <p:cNvSpPr/>
          <p:nvPr/>
        </p:nvSpPr>
        <p:spPr>
          <a:xfrm>
            <a:off x="8828780" y="4357542"/>
            <a:ext cx="598182" cy="5944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1" name="Picture 10"/>
          <p:cNvPicPr>
            <a:picLocks noChangeAspect="1"/>
          </p:cNvPicPr>
          <p:nvPr/>
        </p:nvPicPr>
        <p:blipFill>
          <a:blip r:embed="rId3"/>
          <a:stretch>
            <a:fillRect/>
          </a:stretch>
        </p:blipFill>
        <p:spPr>
          <a:xfrm>
            <a:off x="3884979" y="504670"/>
            <a:ext cx="4596782" cy="1176630"/>
          </a:xfrm>
          <a:prstGeom prst="rect">
            <a:avLst/>
          </a:prstGeom>
        </p:spPr>
      </p:pic>
    </p:spTree>
    <p:extLst>
      <p:ext uri="{BB962C8B-B14F-4D97-AF65-F5344CB8AC3E}">
        <p14:creationId xmlns:p14="http://schemas.microsoft.com/office/powerpoint/2010/main" val="232225087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80">
                                          <p:stCondLst>
                                            <p:cond delay="0"/>
                                          </p:stCondLst>
                                        </p:cTn>
                                        <p:tgtEl>
                                          <p:spTgt spid="5">
                                            <p:txEl>
                                              <p:pRg st="1" end="1"/>
                                            </p:txEl>
                                          </p:spTgt>
                                        </p:tgtEl>
                                      </p:cBhvr>
                                    </p:animEffect>
                                    <p:anim calcmode="lin" valueType="num">
                                      <p:cBhvr>
                                        <p:cTn id="8"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1" end="1"/>
                                            </p:txEl>
                                          </p:spTgt>
                                        </p:tgtEl>
                                      </p:cBhvr>
                                      <p:to x="100000" y="60000"/>
                                    </p:animScale>
                                    <p:animScale>
                                      <p:cBhvr>
                                        <p:cTn id="14" dur="166" decel="50000">
                                          <p:stCondLst>
                                            <p:cond delay="676"/>
                                          </p:stCondLst>
                                        </p:cTn>
                                        <p:tgtEl>
                                          <p:spTgt spid="5">
                                            <p:txEl>
                                              <p:pRg st="1" end="1"/>
                                            </p:txEl>
                                          </p:spTgt>
                                        </p:tgtEl>
                                      </p:cBhvr>
                                      <p:to x="100000" y="100000"/>
                                    </p:animScale>
                                    <p:animScale>
                                      <p:cBhvr>
                                        <p:cTn id="15" dur="26">
                                          <p:stCondLst>
                                            <p:cond delay="1312"/>
                                          </p:stCondLst>
                                        </p:cTn>
                                        <p:tgtEl>
                                          <p:spTgt spid="5">
                                            <p:txEl>
                                              <p:pRg st="1" end="1"/>
                                            </p:txEl>
                                          </p:spTgt>
                                        </p:tgtEl>
                                      </p:cBhvr>
                                      <p:to x="100000" y="80000"/>
                                    </p:animScale>
                                    <p:animScale>
                                      <p:cBhvr>
                                        <p:cTn id="16" dur="166" decel="50000">
                                          <p:stCondLst>
                                            <p:cond delay="1338"/>
                                          </p:stCondLst>
                                        </p:cTn>
                                        <p:tgtEl>
                                          <p:spTgt spid="5">
                                            <p:txEl>
                                              <p:pRg st="1" end="1"/>
                                            </p:txEl>
                                          </p:spTgt>
                                        </p:tgtEl>
                                      </p:cBhvr>
                                      <p:to x="100000" y="100000"/>
                                    </p:animScale>
                                    <p:animScale>
                                      <p:cBhvr>
                                        <p:cTn id="17" dur="26">
                                          <p:stCondLst>
                                            <p:cond delay="1642"/>
                                          </p:stCondLst>
                                        </p:cTn>
                                        <p:tgtEl>
                                          <p:spTgt spid="5">
                                            <p:txEl>
                                              <p:pRg st="1" end="1"/>
                                            </p:txEl>
                                          </p:spTgt>
                                        </p:tgtEl>
                                      </p:cBhvr>
                                      <p:to x="100000" y="90000"/>
                                    </p:animScale>
                                    <p:animScale>
                                      <p:cBhvr>
                                        <p:cTn id="18" dur="166" decel="50000">
                                          <p:stCondLst>
                                            <p:cond delay="1668"/>
                                          </p:stCondLst>
                                        </p:cTn>
                                        <p:tgtEl>
                                          <p:spTgt spid="5">
                                            <p:txEl>
                                              <p:pRg st="1" end="1"/>
                                            </p:txEl>
                                          </p:spTgt>
                                        </p:tgtEl>
                                      </p:cBhvr>
                                      <p:to x="100000" y="100000"/>
                                    </p:animScale>
                                    <p:animScale>
                                      <p:cBhvr>
                                        <p:cTn id="19" dur="26">
                                          <p:stCondLst>
                                            <p:cond delay="1808"/>
                                          </p:stCondLst>
                                        </p:cTn>
                                        <p:tgtEl>
                                          <p:spTgt spid="5">
                                            <p:txEl>
                                              <p:pRg st="1" end="1"/>
                                            </p:txEl>
                                          </p:spTgt>
                                        </p:tgtEl>
                                      </p:cBhvr>
                                      <p:to x="100000" y="95000"/>
                                    </p:animScale>
                                    <p:animScale>
                                      <p:cBhvr>
                                        <p:cTn id="20"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1023" y="659876"/>
            <a:ext cx="10906689" cy="1066892"/>
          </a:xfrm>
          <a:prstGeom prst="rect">
            <a:avLst/>
          </a:prstGeom>
        </p:spPr>
      </p:pic>
      <p:sp>
        <p:nvSpPr>
          <p:cNvPr id="5" name="Content Placeholder 2"/>
          <p:cNvSpPr>
            <a:spLocks noGrp="1"/>
          </p:cNvSpPr>
          <p:nvPr>
            <p:ph sz="quarter" idx="4294967295"/>
          </p:nvPr>
        </p:nvSpPr>
        <p:spPr>
          <a:xfrm>
            <a:off x="1141412" y="1957364"/>
            <a:ext cx="8595360" cy="1509488"/>
          </a:xfrm>
          <a:prstGeom prst="rect">
            <a:avLst/>
          </a:prstGeom>
        </p:spPr>
        <p:txBody>
          <a:bodyPr>
            <a:normAutofit fontScale="92500" lnSpcReduction="20000"/>
          </a:bodyPr>
          <a:lstStyle/>
          <a:p>
            <a:pPr marL="0" indent="0" algn="l">
              <a:buNone/>
            </a:pPr>
            <a:r>
              <a:rPr lang="en-US" dirty="0" smtClean="0"/>
              <a:t>In this book some parts including people’s activities, jobs, politics role and politicians in improving economics are written. This book is written in 1960 and some parties like democrat were not created, therefore they are not visible.</a:t>
            </a:r>
          </a:p>
          <a:p>
            <a:pPr algn="l"/>
            <a:endParaRPr lang="en-US" dirty="0"/>
          </a:p>
        </p:txBody>
      </p:sp>
      <p:pic>
        <p:nvPicPr>
          <p:cNvPr id="7" name="Picture 6"/>
          <p:cNvPicPr>
            <a:picLocks noChangeAspect="1"/>
          </p:cNvPicPr>
          <p:nvPr/>
        </p:nvPicPr>
        <p:blipFill>
          <a:blip r:embed="rId3"/>
          <a:stretch>
            <a:fillRect/>
          </a:stretch>
        </p:blipFill>
        <p:spPr>
          <a:xfrm>
            <a:off x="1754265" y="4619134"/>
            <a:ext cx="3689798" cy="1779010"/>
          </a:xfrm>
          <a:prstGeom prst="rect">
            <a:avLst/>
          </a:prstGeom>
        </p:spPr>
      </p:pic>
      <p:pic>
        <p:nvPicPr>
          <p:cNvPr id="8" name="Picture 7"/>
          <p:cNvPicPr>
            <a:picLocks noChangeAspect="1"/>
          </p:cNvPicPr>
          <p:nvPr/>
        </p:nvPicPr>
        <p:blipFill>
          <a:blip r:embed="rId4"/>
          <a:stretch>
            <a:fillRect/>
          </a:stretch>
        </p:blipFill>
        <p:spPr>
          <a:xfrm>
            <a:off x="5591465" y="3222715"/>
            <a:ext cx="4921458" cy="2442793"/>
          </a:xfrm>
          <a:prstGeom prst="rect">
            <a:avLst/>
          </a:prstGeom>
        </p:spPr>
      </p:pic>
    </p:spTree>
    <p:extLst>
      <p:ext uri="{BB962C8B-B14F-4D97-AF65-F5344CB8AC3E}">
        <p14:creationId xmlns:p14="http://schemas.microsoft.com/office/powerpoint/2010/main" val="76869526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748"/>
          <a:stretch/>
        </p:blipFill>
        <p:spPr bwMode="auto">
          <a:xfrm>
            <a:off x="2101776" y="1895004"/>
            <a:ext cx="7499424" cy="371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4229811" y="609526"/>
            <a:ext cx="3243353" cy="963251"/>
          </a:xfrm>
          <a:prstGeom prst="rect">
            <a:avLst/>
          </a:prstGeom>
        </p:spPr>
      </p:pic>
    </p:spTree>
    <p:extLst>
      <p:ext uri="{BB962C8B-B14F-4D97-AF65-F5344CB8AC3E}">
        <p14:creationId xmlns:p14="http://schemas.microsoft.com/office/powerpoint/2010/main" val="323695755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40659" y="669304"/>
            <a:ext cx="4072481" cy="1176630"/>
          </a:xfrm>
          <a:prstGeom prst="rect">
            <a:avLst/>
          </a:prstGeom>
        </p:spPr>
      </p:pic>
      <p:pic>
        <p:nvPicPr>
          <p:cNvPr id="4" name="Picture 3"/>
          <p:cNvPicPr/>
          <p:nvPr/>
        </p:nvPicPr>
        <p:blipFill rotWithShape="1">
          <a:blip r:embed="rId3">
            <a:extLst>
              <a:ext uri="{28A0092B-C50C-407E-A947-70E740481C1C}">
                <a14:useLocalDpi xmlns:a14="http://schemas.microsoft.com/office/drawing/2010/main" val="0"/>
              </a:ext>
            </a:extLst>
          </a:blip>
          <a:srcRect l="1088" t="1693" r="1204" b="3194"/>
          <a:stretch/>
        </p:blipFill>
        <p:spPr bwMode="auto">
          <a:xfrm>
            <a:off x="2159000" y="2209799"/>
            <a:ext cx="7035800" cy="3403601"/>
          </a:xfrm>
          <a:prstGeom prst="rect">
            <a:avLst/>
          </a:prstGeom>
          <a:noFill/>
          <a:ln>
            <a:noFill/>
          </a:ln>
        </p:spPr>
      </p:pic>
    </p:spTree>
    <p:extLst>
      <p:ext uri="{BB962C8B-B14F-4D97-AF65-F5344CB8AC3E}">
        <p14:creationId xmlns:p14="http://schemas.microsoft.com/office/powerpoint/2010/main" val="428033128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82007" y="565608"/>
            <a:ext cx="4596782" cy="1176630"/>
          </a:xfrm>
          <a:prstGeom prst="rect">
            <a:avLst/>
          </a:prstGeom>
        </p:spPr>
      </p:pic>
      <p:pic>
        <p:nvPicPr>
          <p:cNvPr id="4" name="Picture 3"/>
          <p:cNvPicPr/>
          <p:nvPr/>
        </p:nvPicPr>
        <p:blipFill rotWithShape="1">
          <a:blip r:embed="rId3">
            <a:extLst>
              <a:ext uri="{28A0092B-C50C-407E-A947-70E740481C1C}">
                <a14:useLocalDpi xmlns:a14="http://schemas.microsoft.com/office/drawing/2010/main" val="0"/>
              </a:ext>
            </a:extLst>
          </a:blip>
          <a:srcRect l="-1" r="799" b="636"/>
          <a:stretch/>
        </p:blipFill>
        <p:spPr bwMode="auto">
          <a:xfrm>
            <a:off x="2565896" y="1868489"/>
            <a:ext cx="7429004" cy="3706812"/>
          </a:xfrm>
          <a:prstGeom prst="rect">
            <a:avLst/>
          </a:prstGeom>
          <a:noFill/>
          <a:ln>
            <a:noFill/>
          </a:ln>
        </p:spPr>
      </p:pic>
    </p:spTree>
    <p:extLst>
      <p:ext uri="{BB962C8B-B14F-4D97-AF65-F5344CB8AC3E}">
        <p14:creationId xmlns:p14="http://schemas.microsoft.com/office/powerpoint/2010/main" val="166025322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45004" y="707011"/>
            <a:ext cx="6870787" cy="963251"/>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l="-1" r="799" b="636"/>
          <a:stretch/>
        </p:blipFill>
        <p:spPr bwMode="auto">
          <a:xfrm>
            <a:off x="2565896" y="1868489"/>
            <a:ext cx="7429004" cy="3706812"/>
          </a:xfrm>
          <a:prstGeom prst="rect">
            <a:avLst/>
          </a:prstGeom>
          <a:noFill/>
          <a:ln>
            <a:noFill/>
          </a:ln>
        </p:spPr>
      </p:pic>
      <p:sp>
        <p:nvSpPr>
          <p:cNvPr id="3" name="Oval 2"/>
          <p:cNvSpPr/>
          <p:nvPr/>
        </p:nvSpPr>
        <p:spPr>
          <a:xfrm>
            <a:off x="3917243" y="4111976"/>
            <a:ext cx="504000" cy="50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0454272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5418" y="598226"/>
            <a:ext cx="10756266" cy="2677656"/>
          </a:xfrm>
          <a:prstGeom prst="rect">
            <a:avLst/>
          </a:prstGeom>
        </p:spPr>
        <p:txBody>
          <a:bodyPr wrap="square">
            <a:spAutoFit/>
          </a:bodyPr>
          <a:lstStyle/>
          <a:p>
            <a:pPr algn="l"/>
            <a:r>
              <a:rPr lang="en-US" sz="2800" dirty="0"/>
              <a:t>Here the word (In) is for giving information rather the information provided on the different elements and places in the text. Sometimes the author can use other words (in Indochina). But because the topic is much serious and he is going to suppress other parties, he writes:</a:t>
            </a:r>
          </a:p>
          <a:p>
            <a:pPr algn="l"/>
            <a:r>
              <a:rPr lang="en-US" sz="2800" dirty="0"/>
              <a:t>In Capitalism consists in this that the national wealth grows alongside the Growth in the poverty of the people.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320" y="3555596"/>
            <a:ext cx="6912768" cy="2390775"/>
          </a:xfrm>
          <a:prstGeom prst="rect">
            <a:avLst/>
          </a:prstGeom>
        </p:spPr>
      </p:pic>
    </p:spTree>
    <p:extLst>
      <p:ext uri="{BB962C8B-B14F-4D97-AF65-F5344CB8AC3E}">
        <p14:creationId xmlns:p14="http://schemas.microsoft.com/office/powerpoint/2010/main" val="262034834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sz="2800" cap="none" dirty="0" smtClean="0">
                <a:solidFill>
                  <a:srgbClr val="FFC000"/>
                </a:solidFill>
                <a:latin typeface="Bauhaus 93" pitchFamily="82" charset="0"/>
              </a:rPr>
              <a:t>But there is easier &amp; new way to be sure:</a:t>
            </a:r>
            <a:br>
              <a:rPr lang="en-US" sz="2800" cap="none" dirty="0" smtClean="0">
                <a:solidFill>
                  <a:srgbClr val="FFC000"/>
                </a:solidFill>
                <a:latin typeface="Bauhaus 93" pitchFamily="82" charset="0"/>
              </a:rPr>
            </a:br>
            <a:r>
              <a:rPr lang="en-US" sz="2800" cap="none" dirty="0" smtClean="0">
                <a:solidFill>
                  <a:srgbClr val="FFC000"/>
                </a:solidFill>
                <a:latin typeface="Bauhaus 93" pitchFamily="82" charset="0"/>
              </a:rPr>
              <a:t>we can read a book and underline the words that they are more frequent </a:t>
            </a:r>
            <a:endParaRPr lang="en-US" sz="2800" cap="none" dirty="0">
              <a:solidFill>
                <a:srgbClr val="FFC000"/>
              </a:solidFill>
              <a:latin typeface="Bauhaus 93" pitchFamily="8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6614"/>
          <a:stretch/>
        </p:blipFill>
        <p:spPr>
          <a:xfrm>
            <a:off x="8779648" y="1919263"/>
            <a:ext cx="3242761" cy="364636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80928"/>
            <a:ext cx="4032448" cy="4077072"/>
          </a:xfrm>
          <a:prstGeom prst="rect">
            <a:avLst/>
          </a:prstGeom>
        </p:spPr>
      </p:pic>
      <p:sp>
        <p:nvSpPr>
          <p:cNvPr id="7" name="Rounded Rectangle 6"/>
          <p:cNvSpPr/>
          <p:nvPr/>
        </p:nvSpPr>
        <p:spPr>
          <a:xfrm>
            <a:off x="4407010" y="2780928"/>
            <a:ext cx="4183380" cy="3770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Oliver twist</a:t>
            </a:r>
            <a:endParaRPr lang="en-US" sz="4800" dirty="0"/>
          </a:p>
        </p:txBody>
      </p:sp>
      <p:cxnSp>
        <p:nvCxnSpPr>
          <p:cNvPr id="12" name="Straight Connector 11"/>
          <p:cNvCxnSpPr/>
          <p:nvPr/>
        </p:nvCxnSpPr>
        <p:spPr>
          <a:xfrm>
            <a:off x="4937760" y="3220278"/>
            <a:ext cx="326003" cy="254442"/>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263763" y="2838616"/>
            <a:ext cx="445274" cy="357808"/>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451977" y="3017520"/>
            <a:ext cx="257060" cy="202758"/>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709037" y="3017520"/>
            <a:ext cx="789663" cy="6004"/>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245127" y="3456870"/>
            <a:ext cx="789663" cy="6004"/>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699580" y="2826770"/>
            <a:ext cx="684000" cy="6004"/>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034523" y="3394919"/>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498700" y="2945520"/>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367752" y="2781300"/>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94792" y="3148278"/>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5504910" y="3460873"/>
            <a:ext cx="606909" cy="523196"/>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94412" y="3969112"/>
            <a:ext cx="857008" cy="14957"/>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951420" y="3912069"/>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4407010" y="3208270"/>
            <a:ext cx="1383323" cy="12008"/>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43059" y="3009684"/>
            <a:ext cx="953900" cy="10838"/>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sp>
        <p:nvSpPr>
          <p:cNvPr id="39" name="Chord 38"/>
          <p:cNvSpPr/>
          <p:nvPr/>
        </p:nvSpPr>
        <p:spPr>
          <a:xfrm rot="3962911">
            <a:off x="4523635" y="2632799"/>
            <a:ext cx="922594" cy="1231396"/>
          </a:xfrm>
          <a:prstGeom prst="chord">
            <a:avLst>
              <a:gd name="adj1" fmla="val 5752496"/>
              <a:gd name="adj2" fmla="val 14007401"/>
            </a:avLst>
          </a:prstGeom>
          <a:solidFill>
            <a:schemeClr val="accent1"/>
          </a:solidFill>
          <a:ln>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6873262" y="3148278"/>
            <a:ext cx="1487216" cy="5898"/>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209719" y="3171375"/>
            <a:ext cx="619287" cy="551096"/>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86381" y="3345636"/>
            <a:ext cx="1130489" cy="1864"/>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430917" y="3536622"/>
            <a:ext cx="987260" cy="5113"/>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041580" y="3720749"/>
            <a:ext cx="1176848" cy="3596"/>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418177" y="2887228"/>
            <a:ext cx="233417" cy="261050"/>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7" idx="6"/>
          </p:cNvCxnSpPr>
          <p:nvPr/>
        </p:nvCxnSpPr>
        <p:spPr>
          <a:xfrm flipV="1">
            <a:off x="6785321" y="2898711"/>
            <a:ext cx="648953" cy="11905"/>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6641321" y="2838616"/>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734937" y="3076278"/>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328367" y="3270520"/>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265103" y="3469735"/>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904029" y="3648749"/>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hord 62"/>
          <p:cNvSpPr/>
          <p:nvPr/>
        </p:nvSpPr>
        <p:spPr>
          <a:xfrm rot="6703659" flipV="1">
            <a:off x="7533487" y="2626495"/>
            <a:ext cx="922594" cy="1231200"/>
          </a:xfrm>
          <a:prstGeom prst="chord">
            <a:avLst>
              <a:gd name="adj1" fmla="val 5752496"/>
              <a:gd name="adj2" fmla="val 14007401"/>
            </a:avLst>
          </a:prstGeom>
          <a:solidFill>
            <a:schemeClr val="accent1"/>
          </a:solidFill>
          <a:ln>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flipV="1">
            <a:off x="7519362" y="2982253"/>
            <a:ext cx="471600" cy="8386"/>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7534885" y="3446923"/>
            <a:ext cx="0" cy="473100"/>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7118506" y="3907220"/>
            <a:ext cx="425088" cy="359980"/>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245127" y="4260026"/>
            <a:ext cx="1873379" cy="7174"/>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648667" y="3867038"/>
            <a:ext cx="380950" cy="387089"/>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4848051" y="3875592"/>
            <a:ext cx="821407" cy="11108"/>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709926" y="3822319"/>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087113" y="4191613"/>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876009" y="3597233"/>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5454722" y="3660524"/>
            <a:ext cx="204378" cy="214091"/>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82" idx="6"/>
          </p:cNvCxnSpPr>
          <p:nvPr/>
        </p:nvCxnSpPr>
        <p:spPr>
          <a:xfrm>
            <a:off x="5020009" y="3669233"/>
            <a:ext cx="456098" cy="4267"/>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sp>
        <p:nvSpPr>
          <p:cNvPr id="90" name="Chord 89"/>
          <p:cNvSpPr/>
          <p:nvPr/>
        </p:nvSpPr>
        <p:spPr>
          <a:xfrm rot="15136686">
            <a:off x="7509042" y="5473509"/>
            <a:ext cx="922594" cy="1231396"/>
          </a:xfrm>
          <a:prstGeom prst="chord">
            <a:avLst>
              <a:gd name="adj1" fmla="val 5752496"/>
              <a:gd name="adj2" fmla="val 14007401"/>
            </a:avLst>
          </a:prstGeom>
          <a:solidFill>
            <a:schemeClr val="accent1"/>
          </a:solidFill>
          <a:ln>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5709037" y="6407317"/>
            <a:ext cx="2090090" cy="24744"/>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734937" y="6242437"/>
            <a:ext cx="1321028" cy="24744"/>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8429897" y="5160007"/>
            <a:ext cx="928" cy="893687"/>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255726" y="5242446"/>
            <a:ext cx="175099" cy="272334"/>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252914" y="4101853"/>
            <a:ext cx="0" cy="1149400"/>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018367" y="4181675"/>
            <a:ext cx="221462" cy="276860"/>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8249001" y="4506424"/>
            <a:ext cx="180896" cy="219938"/>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419621" y="3629862"/>
            <a:ext cx="928" cy="893687"/>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021346" y="3536622"/>
            <a:ext cx="6281" cy="649337"/>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779358" y="3731691"/>
            <a:ext cx="247275" cy="261845"/>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8252515" y="5728213"/>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354024" y="5016857"/>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8342559" y="3507934"/>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190397" y="3955957"/>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940124" y="3412013"/>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638470" y="3606997"/>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p:cNvCxnSpPr/>
          <p:nvPr/>
        </p:nvCxnSpPr>
        <p:spPr>
          <a:xfrm>
            <a:off x="7765025" y="6009022"/>
            <a:ext cx="175099" cy="272334"/>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485625" y="6001366"/>
            <a:ext cx="1280217" cy="17492"/>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331840" y="5378613"/>
            <a:ext cx="0" cy="361623"/>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7970339" y="4993150"/>
            <a:ext cx="285953" cy="490746"/>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5167364" y="5285500"/>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411202" y="5117958"/>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444242" y="4914157"/>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8095829" y="5442780"/>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994045" y="4931138"/>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869418" y="5458365"/>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p:nvPr/>
        </p:nvCxnSpPr>
        <p:spPr>
          <a:xfrm flipH="1">
            <a:off x="7648764" y="5777787"/>
            <a:ext cx="175552" cy="244455"/>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7779358" y="5461330"/>
            <a:ext cx="22548" cy="338577"/>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7802161" y="5725053"/>
            <a:ext cx="228188" cy="52333"/>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8025500" y="5574194"/>
            <a:ext cx="107065" cy="155709"/>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7774623" y="5049607"/>
            <a:ext cx="246723" cy="420710"/>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575114" y="5033886"/>
            <a:ext cx="972115" cy="975136"/>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556911" y="5200896"/>
            <a:ext cx="1203690" cy="4204"/>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324385" y="5345236"/>
            <a:ext cx="1588616" cy="12264"/>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5728253" y="5501840"/>
            <a:ext cx="1337148" cy="8060"/>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584559" y="5654240"/>
            <a:ext cx="1620000" cy="8060"/>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233352" y="5806640"/>
            <a:ext cx="1116000" cy="8060"/>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5598434" y="5437900"/>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5430148" y="5590300"/>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6094412" y="5734117"/>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333430" y="5937022"/>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5571486" y="6344053"/>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6576023" y="6169963"/>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p:cNvCxnSpPr/>
          <p:nvPr/>
        </p:nvCxnSpPr>
        <p:spPr>
          <a:xfrm flipV="1">
            <a:off x="4522221" y="5970681"/>
            <a:ext cx="821407" cy="11108"/>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709926" y="6126063"/>
            <a:ext cx="821407" cy="11108"/>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4932045" y="6277307"/>
            <a:ext cx="821407" cy="11108"/>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4480891" y="5184770"/>
            <a:ext cx="424" cy="783301"/>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sp>
        <p:nvSpPr>
          <p:cNvPr id="166" name="Oval 165"/>
          <p:cNvSpPr/>
          <p:nvPr/>
        </p:nvSpPr>
        <p:spPr>
          <a:xfrm>
            <a:off x="5325723" y="5888794"/>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5754764" y="6200053"/>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530358" y="6041340"/>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69" name="Straight Connector 168"/>
          <p:cNvCxnSpPr/>
          <p:nvPr/>
        </p:nvCxnSpPr>
        <p:spPr>
          <a:xfrm flipV="1">
            <a:off x="5665050" y="6001366"/>
            <a:ext cx="177784" cy="286696"/>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5844195" y="6006667"/>
            <a:ext cx="244447" cy="7176"/>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sp>
        <p:nvSpPr>
          <p:cNvPr id="175" name="Oval 174"/>
          <p:cNvSpPr/>
          <p:nvPr/>
        </p:nvSpPr>
        <p:spPr>
          <a:xfrm>
            <a:off x="6078047" y="5933152"/>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175"/>
          <p:cNvCxnSpPr/>
          <p:nvPr/>
        </p:nvCxnSpPr>
        <p:spPr>
          <a:xfrm flipV="1">
            <a:off x="4492847" y="5097566"/>
            <a:ext cx="246094" cy="381460"/>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4738300" y="4466021"/>
            <a:ext cx="0" cy="640254"/>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4543059" y="4666039"/>
            <a:ext cx="195241" cy="265099"/>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4542421" y="3696415"/>
            <a:ext cx="9347" cy="977102"/>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4731076" y="4404328"/>
            <a:ext cx="246094" cy="381460"/>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4968461" y="4161087"/>
            <a:ext cx="8709" cy="252000"/>
          </a:xfrm>
          <a:prstGeom prst="line">
            <a:avLst/>
          </a:prstGeom>
          <a:ln w="28575">
            <a:solidFill>
              <a:srgbClr val="A6C3F4"/>
            </a:solidFill>
          </a:ln>
        </p:spPr>
        <p:style>
          <a:lnRef idx="1">
            <a:schemeClr val="accent1"/>
          </a:lnRef>
          <a:fillRef idx="0">
            <a:schemeClr val="accent1"/>
          </a:fillRef>
          <a:effectRef idx="0">
            <a:schemeClr val="accent1"/>
          </a:effectRef>
          <a:fontRef idx="minor">
            <a:schemeClr val="tx1"/>
          </a:fontRef>
        </p:style>
      </p:cxnSp>
      <p:sp>
        <p:nvSpPr>
          <p:cNvPr id="188" name="Oval 187"/>
          <p:cNvSpPr/>
          <p:nvPr/>
        </p:nvSpPr>
        <p:spPr>
          <a:xfrm>
            <a:off x="4487537" y="3565161"/>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418191" y="5037152"/>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905871" y="4009555"/>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670733" y="4314365"/>
            <a:ext cx="144000" cy="144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hord 191"/>
          <p:cNvSpPr/>
          <p:nvPr/>
        </p:nvSpPr>
        <p:spPr>
          <a:xfrm rot="17495707" flipV="1">
            <a:off x="4558572" y="5446203"/>
            <a:ext cx="922594" cy="1231200"/>
          </a:xfrm>
          <a:prstGeom prst="chord">
            <a:avLst>
              <a:gd name="adj1" fmla="val 5752496"/>
              <a:gd name="adj2" fmla="val 14007401"/>
            </a:avLst>
          </a:prstGeom>
          <a:solidFill>
            <a:schemeClr val="accent1"/>
          </a:solidFill>
          <a:ln>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60507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nip Diagonal Corner Rectangle 81"/>
          <p:cNvSpPr/>
          <p:nvPr/>
        </p:nvSpPr>
        <p:spPr>
          <a:xfrm>
            <a:off x="323850" y="2381250"/>
            <a:ext cx="2162175" cy="1276350"/>
          </a:xfrm>
          <a:prstGeom prst="snip2DiagRect">
            <a:avLst>
              <a:gd name="adj1" fmla="val 1119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Review</a:t>
            </a:r>
          </a:p>
          <a:p>
            <a:pPr algn="ctr"/>
            <a:r>
              <a:rPr lang="en-US" dirty="0" smtClean="0"/>
              <a:t>Of</a:t>
            </a:r>
          </a:p>
          <a:p>
            <a:pPr algn="ctr"/>
            <a:r>
              <a:rPr lang="en-US" dirty="0" smtClean="0"/>
              <a:t>Essay </a:t>
            </a:r>
            <a:endParaRPr lang="fa-IR" dirty="0"/>
          </a:p>
        </p:txBody>
      </p:sp>
      <p:sp>
        <p:nvSpPr>
          <p:cNvPr id="84" name="Snip Diagonal Corner Rectangle 83"/>
          <p:cNvSpPr/>
          <p:nvPr/>
        </p:nvSpPr>
        <p:spPr>
          <a:xfrm>
            <a:off x="4667865" y="4819650"/>
            <a:ext cx="2247286" cy="1276350"/>
          </a:xfrm>
          <a:prstGeom prst="snip2DiagRect">
            <a:avLst>
              <a:gd name="adj1" fmla="val 1119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Political</a:t>
            </a:r>
          </a:p>
          <a:p>
            <a:pPr algn="ctr"/>
            <a:r>
              <a:rPr lang="en-US" dirty="0" smtClean="0"/>
              <a:t>Economy Of</a:t>
            </a:r>
          </a:p>
          <a:p>
            <a:pPr algn="ctr"/>
            <a:r>
              <a:rPr lang="en-US" dirty="0" smtClean="0"/>
              <a:t>communication</a:t>
            </a:r>
            <a:endParaRPr lang="fa-IR" dirty="0"/>
          </a:p>
        </p:txBody>
      </p:sp>
      <p:sp>
        <p:nvSpPr>
          <p:cNvPr id="85" name="Snip Diagonal Corner Rectangle 84"/>
          <p:cNvSpPr/>
          <p:nvPr/>
        </p:nvSpPr>
        <p:spPr>
          <a:xfrm>
            <a:off x="6391274" y="2559157"/>
            <a:ext cx="2162175" cy="1276350"/>
          </a:xfrm>
          <a:prstGeom prst="snip2DiagRect">
            <a:avLst>
              <a:gd name="adj1" fmla="val 1119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Physics</a:t>
            </a:r>
          </a:p>
          <a:p>
            <a:pPr algn="ctr"/>
            <a:r>
              <a:rPr lang="en-US" dirty="0" smtClean="0"/>
              <a:t>Holiday </a:t>
            </a:r>
            <a:endParaRPr lang="fa-IR" dirty="0"/>
          </a:p>
        </p:txBody>
      </p:sp>
      <p:sp>
        <p:nvSpPr>
          <p:cNvPr id="87" name="Snip Diagonal Corner Rectangle 86"/>
          <p:cNvSpPr/>
          <p:nvPr/>
        </p:nvSpPr>
        <p:spPr>
          <a:xfrm>
            <a:off x="5495925" y="266700"/>
            <a:ext cx="2162175" cy="1276350"/>
          </a:xfrm>
          <a:prstGeom prst="snip2DiagRect">
            <a:avLst>
              <a:gd name="adj1" fmla="val 1119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A</a:t>
            </a:r>
          </a:p>
          <a:p>
            <a:pPr algn="ctr"/>
            <a:r>
              <a:rPr lang="en-US" dirty="0" smtClean="0"/>
              <a:t>Christmas </a:t>
            </a:r>
          </a:p>
          <a:p>
            <a:pPr algn="ctr"/>
            <a:r>
              <a:rPr lang="en-US" dirty="0" smtClean="0"/>
              <a:t>carol</a:t>
            </a:r>
            <a:endParaRPr lang="fa-IR" dirty="0"/>
          </a:p>
        </p:txBody>
      </p:sp>
      <p:sp>
        <p:nvSpPr>
          <p:cNvPr id="96" name="Snip Diagonal Corner Rectangle 95"/>
          <p:cNvSpPr/>
          <p:nvPr/>
        </p:nvSpPr>
        <p:spPr>
          <a:xfrm>
            <a:off x="9839325" y="2543175"/>
            <a:ext cx="2162175" cy="1276350"/>
          </a:xfrm>
          <a:prstGeom prst="snip2DiagRect">
            <a:avLst>
              <a:gd name="adj1" fmla="val 1119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Conclusion </a:t>
            </a:r>
            <a:endParaRPr lang="fa-IR" dirty="0"/>
          </a:p>
        </p:txBody>
      </p:sp>
      <p:sp>
        <p:nvSpPr>
          <p:cNvPr id="97" name="Snip Diagonal Corner Rectangle 96"/>
          <p:cNvSpPr/>
          <p:nvPr/>
        </p:nvSpPr>
        <p:spPr>
          <a:xfrm>
            <a:off x="3333750" y="2405063"/>
            <a:ext cx="2162175" cy="1276350"/>
          </a:xfrm>
          <a:prstGeom prst="snip2DiagRect">
            <a:avLst>
              <a:gd name="adj1" fmla="val 1119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Researches </a:t>
            </a:r>
            <a:endParaRPr lang="fa-IR" dirty="0"/>
          </a:p>
        </p:txBody>
      </p:sp>
      <p:cxnSp>
        <p:nvCxnSpPr>
          <p:cNvPr id="4" name="Straight Connector 3"/>
          <p:cNvCxnSpPr/>
          <p:nvPr/>
        </p:nvCxnSpPr>
        <p:spPr>
          <a:xfrm>
            <a:off x="2212658" y="2707005"/>
            <a:ext cx="959802" cy="0"/>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5105400" y="2128520"/>
            <a:ext cx="660400" cy="503530"/>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172460" y="2653005"/>
            <a:ext cx="108000" cy="108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4" name="Straight Connector 23"/>
          <p:cNvCxnSpPr/>
          <p:nvPr/>
        </p:nvCxnSpPr>
        <p:spPr>
          <a:xfrm flipH="1">
            <a:off x="5394325" y="2059940"/>
            <a:ext cx="635" cy="365760"/>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621656" y="2242820"/>
            <a:ext cx="499744" cy="0"/>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495925" y="2346960"/>
            <a:ext cx="499744" cy="0"/>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5391785" y="1755140"/>
            <a:ext cx="371475" cy="309880"/>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770880" y="2126787"/>
            <a:ext cx="853440" cy="0"/>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5547360" y="1696720"/>
            <a:ext cx="0" cy="226060"/>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5542280" y="1527810"/>
            <a:ext cx="223520" cy="173990"/>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5321300" y="1699260"/>
            <a:ext cx="223520" cy="182880"/>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5186680" y="1755140"/>
            <a:ext cx="284480" cy="0"/>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4914900" y="1755140"/>
            <a:ext cx="271780" cy="167640"/>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622769" y="4696906"/>
            <a:ext cx="1551" cy="122744"/>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10788116" y="6356363"/>
            <a:ext cx="360000" cy="0"/>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flipV="1">
            <a:off x="10788333" y="6468258"/>
            <a:ext cx="360000" cy="0"/>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0788333" y="6579955"/>
            <a:ext cx="360000" cy="0"/>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11237677" y="6522540"/>
            <a:ext cx="108000" cy="108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1" name="Oval 130"/>
          <p:cNvSpPr/>
          <p:nvPr/>
        </p:nvSpPr>
        <p:spPr>
          <a:xfrm>
            <a:off x="10544954" y="6411605"/>
            <a:ext cx="108000" cy="108000"/>
          </a:xfrm>
          <a:prstGeom prst="ellipse">
            <a:avLst/>
          </a:prstGeom>
          <a:noFill/>
          <a:ln w="1905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2" name="Oval 131"/>
          <p:cNvSpPr/>
          <p:nvPr/>
        </p:nvSpPr>
        <p:spPr>
          <a:xfrm>
            <a:off x="11245610" y="6307590"/>
            <a:ext cx="92234" cy="97546"/>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4" name="Oval 133"/>
          <p:cNvSpPr/>
          <p:nvPr/>
        </p:nvSpPr>
        <p:spPr>
          <a:xfrm>
            <a:off x="10544954" y="6200899"/>
            <a:ext cx="108000" cy="108000"/>
          </a:xfrm>
          <a:prstGeom prst="ellipse">
            <a:avLst/>
          </a:prstGeom>
          <a:noFill/>
          <a:ln w="952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8" name="Oval 137"/>
          <p:cNvSpPr/>
          <p:nvPr/>
        </p:nvSpPr>
        <p:spPr>
          <a:xfrm>
            <a:off x="4825144" y="1913772"/>
            <a:ext cx="108000" cy="108000"/>
          </a:xfrm>
          <a:prstGeom prst="ellipse">
            <a:avLst/>
          </a:prstGeom>
          <a:noFill/>
          <a:ln w="952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0" name="Oval 139"/>
          <p:cNvSpPr/>
          <p:nvPr/>
        </p:nvSpPr>
        <p:spPr>
          <a:xfrm>
            <a:off x="4819885" y="2108215"/>
            <a:ext cx="108000" cy="108000"/>
          </a:xfrm>
          <a:prstGeom prst="ellipse">
            <a:avLst/>
          </a:prstGeom>
          <a:noFill/>
          <a:ln w="952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41" name="Straight Connector 140"/>
          <p:cNvCxnSpPr/>
          <p:nvPr/>
        </p:nvCxnSpPr>
        <p:spPr>
          <a:xfrm flipH="1">
            <a:off x="5102861" y="1800464"/>
            <a:ext cx="7357" cy="215185"/>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endCxn id="140" idx="7"/>
          </p:cNvCxnSpPr>
          <p:nvPr/>
        </p:nvCxnSpPr>
        <p:spPr>
          <a:xfrm flipH="1">
            <a:off x="4912069" y="2015649"/>
            <a:ext cx="190792" cy="108382"/>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sp>
        <p:nvSpPr>
          <p:cNvPr id="146" name="Oval 145"/>
          <p:cNvSpPr/>
          <p:nvPr/>
        </p:nvSpPr>
        <p:spPr>
          <a:xfrm>
            <a:off x="5219463" y="1865626"/>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47" name="Straight Connector 146"/>
          <p:cNvCxnSpPr/>
          <p:nvPr/>
        </p:nvCxnSpPr>
        <p:spPr>
          <a:xfrm flipV="1">
            <a:off x="5375910" y="1582578"/>
            <a:ext cx="332740" cy="16828"/>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661338" y="904875"/>
            <a:ext cx="710959" cy="695862"/>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5273463" y="1031392"/>
            <a:ext cx="26378" cy="502699"/>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flipV="1">
            <a:off x="4655161" y="1419570"/>
            <a:ext cx="542200" cy="8684"/>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flipV="1">
            <a:off x="4655161" y="1258711"/>
            <a:ext cx="384218" cy="9115"/>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flipV="1">
            <a:off x="4655161" y="1112091"/>
            <a:ext cx="229405" cy="7141"/>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102861" y="1014774"/>
            <a:ext cx="15789" cy="327349"/>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932878" y="1022347"/>
            <a:ext cx="7894" cy="148620"/>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914697" y="614275"/>
            <a:ext cx="362777" cy="428836"/>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743900" y="595879"/>
            <a:ext cx="362777" cy="428836"/>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4573107" y="603761"/>
            <a:ext cx="362777" cy="428836"/>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4294580" y="685219"/>
            <a:ext cx="362777" cy="428836"/>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305088" y="832363"/>
            <a:ext cx="362777" cy="428836"/>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294581" y="987391"/>
            <a:ext cx="362777" cy="428836"/>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110218" y="562390"/>
            <a:ext cx="21408" cy="314286"/>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5107590" y="366363"/>
            <a:ext cx="218702" cy="205199"/>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5318297" y="276107"/>
            <a:ext cx="108000" cy="108000"/>
          </a:xfrm>
          <a:prstGeom prst="ellipse">
            <a:avLst/>
          </a:prstGeom>
          <a:noFill/>
          <a:ln w="952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1" name="Oval 170"/>
          <p:cNvSpPr/>
          <p:nvPr/>
        </p:nvSpPr>
        <p:spPr>
          <a:xfrm>
            <a:off x="4211500" y="889704"/>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3" name="Oval 172"/>
          <p:cNvSpPr/>
          <p:nvPr/>
        </p:nvSpPr>
        <p:spPr>
          <a:xfrm>
            <a:off x="4208873" y="750442"/>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4" name="Oval 173"/>
          <p:cNvSpPr/>
          <p:nvPr/>
        </p:nvSpPr>
        <p:spPr>
          <a:xfrm>
            <a:off x="4200991" y="598036"/>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5" name="Oval 174"/>
          <p:cNvSpPr/>
          <p:nvPr/>
        </p:nvSpPr>
        <p:spPr>
          <a:xfrm>
            <a:off x="4480530" y="506275"/>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6" name="Oval 175"/>
          <p:cNvSpPr/>
          <p:nvPr/>
        </p:nvSpPr>
        <p:spPr>
          <a:xfrm>
            <a:off x="4651883" y="498007"/>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7" name="Oval 176"/>
          <p:cNvSpPr/>
          <p:nvPr/>
        </p:nvSpPr>
        <p:spPr>
          <a:xfrm>
            <a:off x="4823887" y="518468"/>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8" name="Oval 177"/>
          <p:cNvSpPr/>
          <p:nvPr/>
        </p:nvSpPr>
        <p:spPr>
          <a:xfrm>
            <a:off x="4574086" y="804528"/>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9" name="Oval 178"/>
          <p:cNvSpPr/>
          <p:nvPr/>
        </p:nvSpPr>
        <p:spPr>
          <a:xfrm>
            <a:off x="5748080" y="1431978"/>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0" name="Oval 179"/>
          <p:cNvSpPr/>
          <p:nvPr/>
        </p:nvSpPr>
        <p:spPr>
          <a:xfrm>
            <a:off x="6633023" y="2074920"/>
            <a:ext cx="108000" cy="108000"/>
          </a:xfrm>
          <a:prstGeom prst="ellipse">
            <a:avLst/>
          </a:prstGeom>
          <a:noFill/>
          <a:ln w="1905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81" name="Straight Connector 180"/>
          <p:cNvCxnSpPr/>
          <p:nvPr/>
        </p:nvCxnSpPr>
        <p:spPr>
          <a:xfrm flipV="1">
            <a:off x="6445740" y="1919626"/>
            <a:ext cx="295283" cy="205974"/>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6746788" y="1919626"/>
            <a:ext cx="853440" cy="0"/>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600228" y="1919626"/>
            <a:ext cx="1332490" cy="1311947"/>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7806662" y="2124030"/>
            <a:ext cx="339811" cy="0"/>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7914035" y="2235106"/>
            <a:ext cx="1226502" cy="4285"/>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8146473" y="1919626"/>
            <a:ext cx="221672" cy="204404"/>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8384709" y="1917390"/>
            <a:ext cx="612000" cy="0"/>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8996709" y="1917390"/>
            <a:ext cx="213100" cy="190825"/>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9215826" y="2112508"/>
            <a:ext cx="432000" cy="0"/>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9140537" y="2236012"/>
            <a:ext cx="213100" cy="190825"/>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9353637" y="2012802"/>
            <a:ext cx="926436" cy="412898"/>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sp>
        <p:nvSpPr>
          <p:cNvPr id="197" name="Oval 196"/>
          <p:cNvSpPr/>
          <p:nvPr/>
        </p:nvSpPr>
        <p:spPr>
          <a:xfrm>
            <a:off x="9667017" y="2059940"/>
            <a:ext cx="108000" cy="108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8" name="Oval 197"/>
          <p:cNvSpPr/>
          <p:nvPr/>
        </p:nvSpPr>
        <p:spPr>
          <a:xfrm>
            <a:off x="10280073" y="1913772"/>
            <a:ext cx="108000" cy="108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9" name="Oval 198"/>
          <p:cNvSpPr/>
          <p:nvPr/>
        </p:nvSpPr>
        <p:spPr>
          <a:xfrm>
            <a:off x="5995669" y="2288972"/>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01" name="Straight Connector 200"/>
          <p:cNvCxnSpPr/>
          <p:nvPr/>
        </p:nvCxnSpPr>
        <p:spPr>
          <a:xfrm>
            <a:off x="6120971" y="2239235"/>
            <a:ext cx="283596" cy="223619"/>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6391274" y="2442151"/>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04" name="Straight Connector 203"/>
          <p:cNvCxnSpPr/>
          <p:nvPr/>
        </p:nvCxnSpPr>
        <p:spPr>
          <a:xfrm>
            <a:off x="5634054" y="2347199"/>
            <a:ext cx="289384" cy="258841"/>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5926182" y="2603999"/>
            <a:ext cx="3037" cy="744356"/>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5932599" y="3347085"/>
            <a:ext cx="265001" cy="258070"/>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a:off x="6096744" y="3501236"/>
            <a:ext cx="432000" cy="0"/>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a:off x="6049669" y="3087615"/>
            <a:ext cx="635" cy="365760"/>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a:off x="5871528" y="3542970"/>
            <a:ext cx="267653" cy="238297"/>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a:off x="5871528" y="3778939"/>
            <a:ext cx="635" cy="365760"/>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sp>
        <p:nvSpPr>
          <p:cNvPr id="216" name="Oval 215"/>
          <p:cNvSpPr/>
          <p:nvPr/>
        </p:nvSpPr>
        <p:spPr>
          <a:xfrm>
            <a:off x="6000338" y="2983604"/>
            <a:ext cx="108000" cy="108000"/>
          </a:xfrm>
          <a:prstGeom prst="ellipse">
            <a:avLst/>
          </a:prstGeom>
          <a:noFill/>
          <a:ln w="1905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7" name="Oval 216"/>
          <p:cNvSpPr/>
          <p:nvPr/>
        </p:nvSpPr>
        <p:spPr>
          <a:xfrm>
            <a:off x="6521855" y="3444013"/>
            <a:ext cx="108000" cy="108000"/>
          </a:xfrm>
          <a:prstGeom prst="ellipse">
            <a:avLst/>
          </a:prstGeom>
          <a:noFill/>
          <a:ln w="1905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8" name="Oval 217"/>
          <p:cNvSpPr/>
          <p:nvPr/>
        </p:nvSpPr>
        <p:spPr>
          <a:xfrm>
            <a:off x="6182018" y="3576543"/>
            <a:ext cx="108000" cy="108000"/>
          </a:xfrm>
          <a:prstGeom prst="ellipse">
            <a:avLst/>
          </a:prstGeom>
          <a:noFill/>
          <a:ln w="1905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9" name="Oval 218"/>
          <p:cNvSpPr/>
          <p:nvPr/>
        </p:nvSpPr>
        <p:spPr>
          <a:xfrm>
            <a:off x="5817528" y="4138458"/>
            <a:ext cx="108000" cy="108000"/>
          </a:xfrm>
          <a:prstGeom prst="ellipse">
            <a:avLst/>
          </a:prstGeom>
          <a:noFill/>
          <a:ln w="1905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20" name="Straight Connector 219"/>
          <p:cNvCxnSpPr/>
          <p:nvPr/>
        </p:nvCxnSpPr>
        <p:spPr>
          <a:xfrm flipV="1">
            <a:off x="5858938" y="3490806"/>
            <a:ext cx="233943" cy="193737"/>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5660303" y="3685756"/>
            <a:ext cx="204309" cy="0"/>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5439411" y="3688825"/>
            <a:ext cx="223520" cy="173990"/>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5577398" y="3680162"/>
            <a:ext cx="223520" cy="173990"/>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5578975" y="3851114"/>
            <a:ext cx="78103" cy="118169"/>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sp>
        <p:nvSpPr>
          <p:cNvPr id="229" name="Oval 228"/>
          <p:cNvSpPr/>
          <p:nvPr/>
        </p:nvSpPr>
        <p:spPr>
          <a:xfrm>
            <a:off x="5355741" y="3846545"/>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0" name="Oval 229"/>
          <p:cNvSpPr/>
          <p:nvPr/>
        </p:nvSpPr>
        <p:spPr>
          <a:xfrm>
            <a:off x="5637797" y="3946762"/>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31" name="Straight Connector 230"/>
          <p:cNvCxnSpPr/>
          <p:nvPr/>
        </p:nvCxnSpPr>
        <p:spPr>
          <a:xfrm flipH="1">
            <a:off x="5433060" y="3928052"/>
            <a:ext cx="194790" cy="147958"/>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H="1" flipV="1">
            <a:off x="4628086" y="4064704"/>
            <a:ext cx="810585" cy="8726"/>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H="1" flipV="1">
            <a:off x="4398648" y="3923058"/>
            <a:ext cx="810585" cy="8726"/>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H="1" flipV="1">
            <a:off x="5203931" y="3927421"/>
            <a:ext cx="186215" cy="146009"/>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sp>
        <p:nvSpPr>
          <p:cNvPr id="240" name="Oval 239"/>
          <p:cNvSpPr/>
          <p:nvPr/>
        </p:nvSpPr>
        <p:spPr>
          <a:xfrm>
            <a:off x="4286726" y="3870261"/>
            <a:ext cx="108000" cy="108000"/>
          </a:xfrm>
          <a:prstGeom prst="ellipse">
            <a:avLst/>
          </a:prstGeom>
          <a:noFill/>
          <a:ln w="952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1" name="Oval 240"/>
          <p:cNvSpPr/>
          <p:nvPr/>
        </p:nvSpPr>
        <p:spPr>
          <a:xfrm>
            <a:off x="4515326" y="4014777"/>
            <a:ext cx="108000" cy="108000"/>
          </a:xfrm>
          <a:prstGeom prst="ellipse">
            <a:avLst/>
          </a:prstGeom>
          <a:noFill/>
          <a:ln w="952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42" name="Straight Connector 241"/>
          <p:cNvCxnSpPr/>
          <p:nvPr/>
        </p:nvCxnSpPr>
        <p:spPr>
          <a:xfrm flipH="1" flipV="1">
            <a:off x="6029964" y="3649042"/>
            <a:ext cx="524972" cy="543416"/>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6539381" y="4175381"/>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46" name="Straight Connector 245"/>
          <p:cNvCxnSpPr/>
          <p:nvPr/>
        </p:nvCxnSpPr>
        <p:spPr>
          <a:xfrm flipH="1" flipV="1">
            <a:off x="6377600" y="4012396"/>
            <a:ext cx="13674" cy="440542"/>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6389199" y="4450557"/>
            <a:ext cx="606361" cy="623887"/>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384437" y="4264957"/>
            <a:ext cx="606361" cy="623887"/>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523001" y="4813911"/>
            <a:ext cx="101111" cy="57597"/>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524741" y="4871508"/>
            <a:ext cx="0" cy="108000"/>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flipH="1" flipV="1">
            <a:off x="6521856" y="4975622"/>
            <a:ext cx="164545" cy="158126"/>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sp>
        <p:nvSpPr>
          <p:cNvPr id="261" name="Oval 260"/>
          <p:cNvSpPr/>
          <p:nvPr/>
        </p:nvSpPr>
        <p:spPr>
          <a:xfrm>
            <a:off x="6670225" y="5112526"/>
            <a:ext cx="108000" cy="108000"/>
          </a:xfrm>
          <a:prstGeom prst="ellipse">
            <a:avLst/>
          </a:prstGeom>
          <a:noFill/>
          <a:ln w="952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62" name="Straight Connector 261"/>
          <p:cNvCxnSpPr/>
          <p:nvPr/>
        </p:nvCxnSpPr>
        <p:spPr>
          <a:xfrm flipH="1" flipV="1">
            <a:off x="10788116" y="6254376"/>
            <a:ext cx="360000" cy="1595"/>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sp>
        <p:nvSpPr>
          <p:cNvPr id="264" name="Oval 263"/>
          <p:cNvSpPr/>
          <p:nvPr/>
        </p:nvSpPr>
        <p:spPr>
          <a:xfrm>
            <a:off x="6982710" y="4864496"/>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5" name="Oval 264"/>
          <p:cNvSpPr/>
          <p:nvPr/>
        </p:nvSpPr>
        <p:spPr>
          <a:xfrm>
            <a:off x="6985090" y="5057377"/>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66" name="Straight Connector 265"/>
          <p:cNvCxnSpPr/>
          <p:nvPr/>
        </p:nvCxnSpPr>
        <p:spPr>
          <a:xfrm flipH="1" flipV="1">
            <a:off x="2368141" y="2707005"/>
            <a:ext cx="194047" cy="203577"/>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H="1" flipV="1">
            <a:off x="2557145" y="2906114"/>
            <a:ext cx="7787" cy="230268"/>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flipV="1">
            <a:off x="2564576" y="3133282"/>
            <a:ext cx="149657" cy="152400"/>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2704959" y="3029967"/>
            <a:ext cx="371788" cy="257628"/>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2829539" y="3208053"/>
            <a:ext cx="324000" cy="0"/>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3027791" y="3209482"/>
            <a:ext cx="189625" cy="191603"/>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3214021" y="3401085"/>
            <a:ext cx="3395" cy="336729"/>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H="1">
            <a:off x="3133106" y="3735633"/>
            <a:ext cx="85062" cy="76173"/>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3133106" y="3809600"/>
            <a:ext cx="0" cy="313177"/>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H="1">
            <a:off x="2975305" y="3978261"/>
            <a:ext cx="153483" cy="144516"/>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flipH="1">
            <a:off x="2977147" y="4120200"/>
            <a:ext cx="4" cy="259621"/>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H="1" flipV="1">
            <a:off x="3217090" y="3652264"/>
            <a:ext cx="303191" cy="348161"/>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flipH="1" flipV="1">
            <a:off x="3397697" y="3854857"/>
            <a:ext cx="15348" cy="456772"/>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H="1">
            <a:off x="3525795" y="4000425"/>
            <a:ext cx="570331" cy="0"/>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H="1" flipV="1">
            <a:off x="3654501" y="4000425"/>
            <a:ext cx="279261" cy="282956"/>
          </a:xfrm>
          <a:prstGeom prst="line">
            <a:avLst/>
          </a:prstGeom>
          <a:ln w="9525">
            <a:solidFill>
              <a:srgbClr val="A6C3F4"/>
            </a:solidFill>
          </a:ln>
        </p:spPr>
        <p:style>
          <a:lnRef idx="1">
            <a:schemeClr val="accent1"/>
          </a:lnRef>
          <a:fillRef idx="0">
            <a:schemeClr val="accent1"/>
          </a:fillRef>
          <a:effectRef idx="0">
            <a:schemeClr val="accent1"/>
          </a:effectRef>
          <a:fontRef idx="minor">
            <a:schemeClr val="tx1"/>
          </a:fontRef>
        </p:style>
      </p:cxnSp>
      <p:sp>
        <p:nvSpPr>
          <p:cNvPr id="303" name="Oval 302"/>
          <p:cNvSpPr/>
          <p:nvPr/>
        </p:nvSpPr>
        <p:spPr>
          <a:xfrm>
            <a:off x="3076747" y="2938552"/>
            <a:ext cx="108000" cy="108000"/>
          </a:xfrm>
          <a:prstGeom prst="ellipse">
            <a:avLst/>
          </a:prstGeom>
          <a:noFill/>
          <a:ln w="1905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4" name="Oval 303"/>
          <p:cNvSpPr/>
          <p:nvPr/>
        </p:nvSpPr>
        <p:spPr>
          <a:xfrm>
            <a:off x="3153267" y="3151195"/>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5" name="Oval 304"/>
          <p:cNvSpPr/>
          <p:nvPr/>
        </p:nvSpPr>
        <p:spPr>
          <a:xfrm>
            <a:off x="3080889" y="4120200"/>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6" name="Oval 305"/>
          <p:cNvSpPr/>
          <p:nvPr/>
        </p:nvSpPr>
        <p:spPr>
          <a:xfrm>
            <a:off x="2919823" y="4379821"/>
            <a:ext cx="108000" cy="108000"/>
          </a:xfrm>
          <a:prstGeom prst="ellipse">
            <a:avLst/>
          </a:prstGeom>
          <a:noFill/>
          <a:ln w="952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7" name="Oval 306"/>
          <p:cNvSpPr/>
          <p:nvPr/>
        </p:nvSpPr>
        <p:spPr>
          <a:xfrm>
            <a:off x="3360671" y="4311629"/>
            <a:ext cx="108000" cy="108000"/>
          </a:xfrm>
          <a:prstGeom prst="ellipse">
            <a:avLst/>
          </a:prstGeom>
          <a:noFill/>
          <a:ln w="952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8" name="Oval 307"/>
          <p:cNvSpPr/>
          <p:nvPr/>
        </p:nvSpPr>
        <p:spPr>
          <a:xfrm>
            <a:off x="3917330" y="4274081"/>
            <a:ext cx="108000" cy="108000"/>
          </a:xfrm>
          <a:prstGeom prst="ellipse">
            <a:avLst/>
          </a:prstGeom>
          <a:noFill/>
          <a:ln w="952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9" name="Oval 308"/>
          <p:cNvSpPr/>
          <p:nvPr/>
        </p:nvSpPr>
        <p:spPr>
          <a:xfrm>
            <a:off x="4092991" y="3948345"/>
            <a:ext cx="108000" cy="108000"/>
          </a:xfrm>
          <a:prstGeom prst="ellipse">
            <a:avLst/>
          </a:prstGeom>
          <a:noFill/>
          <a:ln w="952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10" name="Straight Connector 309"/>
          <p:cNvCxnSpPr/>
          <p:nvPr/>
        </p:nvCxnSpPr>
        <p:spPr>
          <a:xfrm flipH="1" flipV="1">
            <a:off x="2628902" y="3201814"/>
            <a:ext cx="7618" cy="478348"/>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flipV="1">
            <a:off x="2451386" y="3667730"/>
            <a:ext cx="189895" cy="149490"/>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flipH="1" flipV="1">
            <a:off x="2456789" y="3805056"/>
            <a:ext cx="10421" cy="394212"/>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flipV="1">
            <a:off x="2046712" y="3942382"/>
            <a:ext cx="413335" cy="340999"/>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V="1">
            <a:off x="2046712" y="4274082"/>
            <a:ext cx="0" cy="176475"/>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2546333" y="3743227"/>
            <a:ext cx="238777" cy="226056"/>
          </a:xfrm>
          <a:prstGeom prst="line">
            <a:avLst/>
          </a:prstGeom>
          <a:ln w="12700">
            <a:solidFill>
              <a:srgbClr val="A6C3F4"/>
            </a:solidFill>
          </a:ln>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a:off x="2775002" y="3947545"/>
            <a:ext cx="108000" cy="108000"/>
          </a:xfrm>
          <a:prstGeom prst="ellipse">
            <a:avLst/>
          </a:prstGeom>
          <a:noFill/>
          <a:ln w="1270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8" name="Oval 327"/>
          <p:cNvSpPr/>
          <p:nvPr/>
        </p:nvSpPr>
        <p:spPr>
          <a:xfrm>
            <a:off x="1992712" y="4460163"/>
            <a:ext cx="108000" cy="108000"/>
          </a:xfrm>
          <a:prstGeom prst="ellipse">
            <a:avLst/>
          </a:prstGeom>
          <a:noFill/>
          <a:ln w="1905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9" name="Oval 328"/>
          <p:cNvSpPr/>
          <p:nvPr/>
        </p:nvSpPr>
        <p:spPr>
          <a:xfrm>
            <a:off x="2417075" y="4199268"/>
            <a:ext cx="108000" cy="108000"/>
          </a:xfrm>
          <a:prstGeom prst="ellipse">
            <a:avLst/>
          </a:prstGeom>
          <a:noFill/>
          <a:ln w="1905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30" name="Straight Connector 329"/>
          <p:cNvCxnSpPr/>
          <p:nvPr/>
        </p:nvCxnSpPr>
        <p:spPr>
          <a:xfrm>
            <a:off x="8612017" y="2893772"/>
            <a:ext cx="360000" cy="0"/>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8975184" y="2892363"/>
            <a:ext cx="360000" cy="337801"/>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9335184" y="3236805"/>
            <a:ext cx="0" cy="266713"/>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9345454" y="3383028"/>
            <a:ext cx="346651" cy="305797"/>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9702374" y="3693646"/>
            <a:ext cx="412173" cy="0"/>
          </a:xfrm>
          <a:prstGeom prst="line">
            <a:avLst/>
          </a:prstGeom>
          <a:ln w="28575" cap="rnd" cmpd="sng">
            <a:solidFill>
              <a:srgbClr val="A6C3F4"/>
            </a:solidFill>
            <a:miter lim="800000"/>
            <a:headEnd type="none" w="sm" len="sm"/>
          </a:ln>
        </p:spPr>
        <p:style>
          <a:lnRef idx="1">
            <a:schemeClr val="accent1"/>
          </a:lnRef>
          <a:fillRef idx="0">
            <a:schemeClr val="accent1"/>
          </a:fillRef>
          <a:effectRef idx="0">
            <a:schemeClr val="accent1"/>
          </a:effectRef>
          <a:fontRef idx="minor">
            <a:schemeClr val="tx1"/>
          </a:fontRef>
        </p:style>
      </p:cxnSp>
      <p:sp>
        <p:nvSpPr>
          <p:cNvPr id="340" name="Oval 339"/>
          <p:cNvSpPr/>
          <p:nvPr/>
        </p:nvSpPr>
        <p:spPr>
          <a:xfrm>
            <a:off x="8924346" y="3229456"/>
            <a:ext cx="108000" cy="108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1" name="Oval 340"/>
          <p:cNvSpPr/>
          <p:nvPr/>
        </p:nvSpPr>
        <p:spPr>
          <a:xfrm>
            <a:off x="9284532" y="3515449"/>
            <a:ext cx="108000" cy="108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2" name="Oval 341"/>
          <p:cNvSpPr/>
          <p:nvPr/>
        </p:nvSpPr>
        <p:spPr>
          <a:xfrm>
            <a:off x="10131130" y="3635848"/>
            <a:ext cx="108000" cy="108000"/>
          </a:xfrm>
          <a:prstGeom prst="ellipse">
            <a:avLst/>
          </a:prstGeom>
          <a:noFill/>
          <a:ln w="28575">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44" name="Straight Connector 343"/>
          <p:cNvCxnSpPr/>
          <p:nvPr/>
        </p:nvCxnSpPr>
        <p:spPr>
          <a:xfrm flipH="1">
            <a:off x="8499991" y="2808793"/>
            <a:ext cx="577167" cy="0"/>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flipH="1" flipV="1">
            <a:off x="9074485" y="2806119"/>
            <a:ext cx="643858" cy="592292"/>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flipH="1">
            <a:off x="8669921" y="2975967"/>
            <a:ext cx="262797" cy="0"/>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flipH="1" flipV="1">
            <a:off x="8924346" y="2975115"/>
            <a:ext cx="228627" cy="211274"/>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flipH="1" flipV="1">
            <a:off x="9150791" y="3184033"/>
            <a:ext cx="1220" cy="504792"/>
          </a:xfrm>
          <a:prstGeom prst="line">
            <a:avLst/>
          </a:prstGeom>
          <a:ln w="19050">
            <a:solidFill>
              <a:srgbClr val="A6C3F4"/>
            </a:solidFill>
          </a:ln>
        </p:spPr>
        <p:style>
          <a:lnRef idx="1">
            <a:schemeClr val="accent1"/>
          </a:lnRef>
          <a:fillRef idx="0">
            <a:schemeClr val="accent1"/>
          </a:fillRef>
          <a:effectRef idx="0">
            <a:schemeClr val="accent1"/>
          </a:effectRef>
          <a:fontRef idx="minor">
            <a:schemeClr val="tx1"/>
          </a:fontRef>
        </p:style>
      </p:cxnSp>
      <p:sp>
        <p:nvSpPr>
          <p:cNvPr id="355" name="Oval 354"/>
          <p:cNvSpPr/>
          <p:nvPr/>
        </p:nvSpPr>
        <p:spPr>
          <a:xfrm>
            <a:off x="9096791" y="3695127"/>
            <a:ext cx="108000" cy="108000"/>
          </a:xfrm>
          <a:prstGeom prst="ellipse">
            <a:avLst/>
          </a:prstGeom>
          <a:noFill/>
          <a:ln w="1905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56" name="Oval 355"/>
          <p:cNvSpPr/>
          <p:nvPr/>
        </p:nvSpPr>
        <p:spPr>
          <a:xfrm>
            <a:off x="9709041" y="3387339"/>
            <a:ext cx="108000" cy="108000"/>
          </a:xfrm>
          <a:prstGeom prst="ellipse">
            <a:avLst/>
          </a:prstGeom>
          <a:noFill/>
          <a:ln w="19050">
            <a:solidFill>
              <a:srgbClr val="A6C3F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82048154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8636" y="762000"/>
            <a:ext cx="11040464" cy="646331"/>
          </a:xfrm>
          <a:prstGeom prst="rect">
            <a:avLst/>
          </a:prstGeom>
          <a:noFill/>
        </p:spPr>
        <p:txBody>
          <a:bodyPr wrap="square" rtlCol="0">
            <a:spAutoFit/>
          </a:bodyPr>
          <a:lstStyle/>
          <a:p>
            <a:pPr algn="l"/>
            <a:endParaRPr lang="en-US" sz="3600" dirty="0">
              <a:latin typeface="Kristen ITC" panose="03050502040202030202" pitchFamily="66" charset="0"/>
            </a:endParaRPr>
          </a:p>
        </p:txBody>
      </p:sp>
      <p:pic>
        <p:nvPicPr>
          <p:cNvPr id="3"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5507233" y="2036266"/>
            <a:ext cx="6341867" cy="4458028"/>
          </a:xfrm>
          <a:prstGeom prst="rect">
            <a:avLst/>
          </a:prstGeom>
        </p:spPr>
      </p:pic>
      <p:sp>
        <p:nvSpPr>
          <p:cNvPr id="4" name="Rectangle 3"/>
          <p:cNvSpPr/>
          <p:nvPr/>
        </p:nvSpPr>
        <p:spPr>
          <a:xfrm>
            <a:off x="1527208" y="291138"/>
            <a:ext cx="10205988" cy="1754326"/>
          </a:xfrm>
          <a:prstGeom prst="rect">
            <a:avLst/>
          </a:prstGeom>
        </p:spPr>
        <p:txBody>
          <a:bodyPr wrap="square">
            <a:spAutoFit/>
          </a:bodyPr>
          <a:lstStyle/>
          <a:p>
            <a:pPr lvl="0" algn="l"/>
            <a:r>
              <a:rPr lang="en-US" sz="3600" dirty="0">
                <a:solidFill>
                  <a:prstClr val="white"/>
                </a:solidFill>
                <a:latin typeface="Kristen ITC" panose="03050502040202030202" pitchFamily="66" charset="0"/>
              </a:rPr>
              <a:t>Although we can underline and count words but we can do the easiest work; we made a counter program. </a:t>
            </a:r>
          </a:p>
        </p:txBody>
      </p:sp>
    </p:spTree>
    <p:extLst>
      <p:ext uri="{BB962C8B-B14F-4D97-AF65-F5344CB8AC3E}">
        <p14:creationId xmlns:p14="http://schemas.microsoft.com/office/powerpoint/2010/main" val="116396338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82565" y="923827"/>
            <a:ext cx="5639289" cy="1450974"/>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825408923"/>
              </p:ext>
            </p:extLst>
          </p:nvPr>
        </p:nvGraphicFramePr>
        <p:xfrm>
          <a:off x="1981200" y="2554288"/>
          <a:ext cx="7651070"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43659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10659493"/>
              </p:ext>
            </p:extLst>
          </p:nvPr>
        </p:nvGraphicFramePr>
        <p:xfrm>
          <a:off x="769543" y="294047"/>
          <a:ext cx="5565942" cy="27321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944612772"/>
              </p:ext>
            </p:extLst>
          </p:nvPr>
        </p:nvGraphicFramePr>
        <p:xfrm>
          <a:off x="5822977" y="2837857"/>
          <a:ext cx="6369023" cy="30404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959948811"/>
              </p:ext>
            </p:extLst>
          </p:nvPr>
        </p:nvGraphicFramePr>
        <p:xfrm>
          <a:off x="0" y="3562940"/>
          <a:ext cx="5831431" cy="312088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6204857" y="0"/>
            <a:ext cx="5725886" cy="2246769"/>
          </a:xfrm>
          <a:prstGeom prst="rect">
            <a:avLst/>
          </a:prstGeom>
          <a:noFill/>
        </p:spPr>
        <p:txBody>
          <a:bodyPr wrap="square" rtlCol="0">
            <a:spAutoFit/>
          </a:bodyPr>
          <a:lstStyle/>
          <a:p>
            <a:pPr algn="l"/>
            <a:r>
              <a:rPr lang="en-GB" sz="2800" dirty="0" smtClean="0"/>
              <a:t>You can see zip’s law even in random typing; let’s take a look:</a:t>
            </a:r>
          </a:p>
          <a:p>
            <a:pPr algn="l"/>
            <a:endParaRPr lang="en-GB" sz="2800" dirty="0"/>
          </a:p>
          <a:p>
            <a:pPr algn="l"/>
            <a:r>
              <a:rPr lang="en-GB" sz="2800" dirty="0" smtClean="0"/>
              <a:t>For decreasing the probability of faults, I tried it on 5 people</a:t>
            </a:r>
            <a:endParaRPr lang="en-GB" sz="2800" dirty="0"/>
          </a:p>
        </p:txBody>
      </p:sp>
      <p:sp>
        <p:nvSpPr>
          <p:cNvPr id="8" name="TextBox 7"/>
          <p:cNvSpPr txBox="1"/>
          <p:nvPr/>
        </p:nvSpPr>
        <p:spPr>
          <a:xfrm>
            <a:off x="7103154" y="5965372"/>
            <a:ext cx="1257075" cy="707886"/>
          </a:xfrm>
          <a:prstGeom prst="rect">
            <a:avLst/>
          </a:prstGeom>
          <a:noFill/>
        </p:spPr>
        <p:txBody>
          <a:bodyPr wrap="none" rtlCol="0">
            <a:spAutoFit/>
          </a:bodyPr>
          <a:lstStyle/>
          <a:p>
            <a:r>
              <a:rPr lang="en-GB" sz="4000" dirty="0" smtClean="0">
                <a:solidFill>
                  <a:srgbClr val="FFC000"/>
                </a:solidFill>
              </a:rPr>
              <a:t>F</a:t>
            </a:r>
            <a:r>
              <a:rPr lang="en-GB" sz="4000" dirty="0" smtClean="0"/>
              <a:t> &amp; </a:t>
            </a:r>
            <a:r>
              <a:rPr lang="en-GB" sz="4000" dirty="0" smtClean="0">
                <a:solidFill>
                  <a:srgbClr val="FFC000"/>
                </a:solidFill>
              </a:rPr>
              <a:t>E</a:t>
            </a:r>
            <a:endParaRPr lang="en-GB" sz="4000" dirty="0">
              <a:solidFill>
                <a:srgbClr val="FFC000"/>
              </a:solidFill>
            </a:endParaRPr>
          </a:p>
        </p:txBody>
      </p:sp>
    </p:spTree>
    <p:extLst>
      <p:ext uri="{BB962C8B-B14F-4D97-AF65-F5344CB8AC3E}">
        <p14:creationId xmlns:p14="http://schemas.microsoft.com/office/powerpoint/2010/main" val="110212985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153" y="0"/>
            <a:ext cx="9905998" cy="1478570"/>
          </a:xfrm>
        </p:spPr>
        <p:txBody>
          <a:bodyPr>
            <a:normAutofit/>
          </a:bodyPr>
          <a:lstStyle/>
          <a:p>
            <a:r>
              <a:rPr lang="en-US" sz="6600" dirty="0" smtClean="0">
                <a:solidFill>
                  <a:srgbClr val="FF0000"/>
                </a:solidFill>
                <a:latin typeface="Algeria" panose="00020000000000000000" pitchFamily="18" charset="0"/>
              </a:rPr>
              <a:t>conclusion</a:t>
            </a:r>
            <a:endParaRPr lang="fa-IR" sz="6600" dirty="0">
              <a:solidFill>
                <a:srgbClr val="FF0000"/>
              </a:solidFill>
              <a:latin typeface="Algeria" panose="00020000000000000000"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790893" y="2894092"/>
            <a:ext cx="5018518" cy="3099356"/>
          </a:xfrm>
          <a:prstGeom prst="rect">
            <a:avLst/>
          </a:prstGeom>
        </p:spPr>
      </p:pic>
      <p:sp>
        <p:nvSpPr>
          <p:cNvPr id="3" name="Rectangle 2"/>
          <p:cNvSpPr/>
          <p:nvPr/>
        </p:nvSpPr>
        <p:spPr>
          <a:xfrm>
            <a:off x="1347152" y="1161914"/>
            <a:ext cx="10096987" cy="1569660"/>
          </a:xfrm>
          <a:prstGeom prst="rect">
            <a:avLst/>
          </a:prstGeom>
        </p:spPr>
        <p:txBody>
          <a:bodyPr wrap="square">
            <a:spAutoFit/>
          </a:bodyPr>
          <a:lstStyle/>
          <a:p>
            <a:pPr lvl="0" algn="l"/>
            <a:r>
              <a:rPr lang="en-US" sz="3200" dirty="0">
                <a:solidFill>
                  <a:prstClr val="white"/>
                </a:solidFill>
                <a:latin typeface="Kristen ITC" panose="03050502040202030202" pitchFamily="66" charset="0"/>
              </a:rPr>
              <a:t>We must remove the words that are related to our topic and text and then we can have a total diagram without any unbalance part.</a:t>
            </a:r>
          </a:p>
        </p:txBody>
      </p:sp>
    </p:spTree>
    <p:extLst>
      <p:ext uri="{BB962C8B-B14F-4D97-AF65-F5344CB8AC3E}">
        <p14:creationId xmlns:p14="http://schemas.microsoft.com/office/powerpoint/2010/main" val="70856933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7093" y="388620"/>
            <a:ext cx="10044325" cy="2246769"/>
          </a:xfrm>
          <a:prstGeom prst="rect">
            <a:avLst/>
          </a:prstGeom>
          <a:noFill/>
        </p:spPr>
        <p:txBody>
          <a:bodyPr wrap="square" rtlCol="0">
            <a:spAutoFit/>
          </a:bodyPr>
          <a:lstStyle/>
          <a:p>
            <a:pPr algn="l"/>
            <a:r>
              <a:rPr lang="en-US" sz="2800" dirty="0">
                <a:latin typeface="Arial Rounded MT Bold" pitchFamily="34" charset="0"/>
              </a:rPr>
              <a:t>But in some diagrams (scientific, politics, economics and social) we saw, we can conclude that in a scientific text due to lack of description, some particles are not homogenous with others.</a:t>
            </a:r>
            <a:br>
              <a:rPr lang="en-US" sz="2800" dirty="0">
                <a:latin typeface="Arial Rounded MT Bold" pitchFamily="34" charset="0"/>
              </a:rPr>
            </a:br>
            <a:endParaRPr lang="en-US" sz="2800"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640023" y="2635389"/>
            <a:ext cx="6986987" cy="3276364"/>
          </a:xfrm>
          <a:prstGeom prst="rect">
            <a:avLst/>
          </a:prstGeom>
        </p:spPr>
      </p:pic>
    </p:spTree>
    <p:extLst>
      <p:ext uri="{BB962C8B-B14F-4D97-AF65-F5344CB8AC3E}">
        <p14:creationId xmlns:p14="http://schemas.microsoft.com/office/powerpoint/2010/main" val="338510143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04088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91126" y="505326"/>
            <a:ext cx="9906859" cy="5986791"/>
          </a:xfrm>
          <a:prstGeom prst="rect">
            <a:avLst/>
          </a:prstGeom>
        </p:spPr>
      </p:pic>
    </p:spTree>
    <p:extLst>
      <p:ext uri="{BB962C8B-B14F-4D97-AF65-F5344CB8AC3E}">
        <p14:creationId xmlns:p14="http://schemas.microsoft.com/office/powerpoint/2010/main" val="380515314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8986" y="829993"/>
            <a:ext cx="9591913" cy="6124754"/>
          </a:xfrm>
          <a:prstGeom prst="rect">
            <a:avLst/>
          </a:prstGeom>
          <a:noFill/>
        </p:spPr>
        <p:txBody>
          <a:bodyPr wrap="square" rtlCol="1">
            <a:spAutoFit/>
          </a:bodyPr>
          <a:lstStyle/>
          <a:p>
            <a:pPr algn="l"/>
            <a:r>
              <a:rPr lang="en-US" sz="2800" dirty="0" smtClean="0">
                <a:latin typeface="Bauhaus 93" panose="04030905020B02020C02" pitchFamily="82" charset="0"/>
              </a:rPr>
              <a:t>According to this topic it has lots of graphs so please be all ear and mention the presentation to understand the relation between laws and word’s quantity.</a:t>
            </a:r>
          </a:p>
          <a:p>
            <a:pPr algn="l"/>
            <a:endParaRPr lang="en-US" sz="2800" dirty="0">
              <a:latin typeface="Bauhaus 93" panose="04030905020B02020C02" pitchFamily="82" charset="0"/>
            </a:endParaRPr>
          </a:p>
          <a:p>
            <a:pPr algn="l"/>
            <a:endParaRPr lang="en-US" sz="2800" dirty="0" smtClean="0">
              <a:latin typeface="Bauhaus 93" panose="04030905020B02020C02" pitchFamily="82" charset="0"/>
            </a:endParaRPr>
          </a:p>
          <a:p>
            <a:pPr algn="l"/>
            <a:endParaRPr lang="en-US" sz="2800" dirty="0">
              <a:latin typeface="Bauhaus 93" panose="04030905020B02020C02" pitchFamily="82" charset="0"/>
            </a:endParaRPr>
          </a:p>
          <a:p>
            <a:pPr algn="l"/>
            <a:endParaRPr lang="en-US" sz="2800" dirty="0" smtClean="0">
              <a:latin typeface="Bauhaus 93" panose="04030905020B02020C02" pitchFamily="82" charset="0"/>
            </a:endParaRPr>
          </a:p>
          <a:p>
            <a:pPr algn="l"/>
            <a:endParaRPr lang="en-US" sz="2800" dirty="0">
              <a:latin typeface="Bauhaus 93" panose="04030905020B02020C02" pitchFamily="82" charset="0"/>
            </a:endParaRPr>
          </a:p>
          <a:p>
            <a:pPr algn="l"/>
            <a:endParaRPr lang="en-US" sz="2800" dirty="0" smtClean="0">
              <a:latin typeface="Bauhaus 93" panose="04030905020B02020C02" pitchFamily="82" charset="0"/>
            </a:endParaRPr>
          </a:p>
          <a:p>
            <a:pPr algn="l"/>
            <a:endParaRPr lang="en-US" sz="2800" dirty="0">
              <a:latin typeface="Bauhaus 93" panose="04030905020B02020C02" pitchFamily="82" charset="0"/>
            </a:endParaRPr>
          </a:p>
          <a:p>
            <a:pPr algn="l"/>
            <a:endParaRPr lang="en-US" sz="2800" dirty="0" smtClean="0">
              <a:latin typeface="Bauhaus 93" panose="04030905020B02020C02" pitchFamily="82" charset="0"/>
            </a:endParaRPr>
          </a:p>
          <a:p>
            <a:pPr algn="l"/>
            <a:endParaRPr lang="en-US" sz="2800" dirty="0">
              <a:latin typeface="Bauhaus 93" panose="04030905020B02020C02" pitchFamily="82" charset="0"/>
            </a:endParaRPr>
          </a:p>
          <a:p>
            <a:pPr algn="l"/>
            <a:r>
              <a:rPr lang="en-US" sz="2800" dirty="0" smtClean="0">
                <a:latin typeface="Bauhaus 93" panose="04030905020B02020C02" pitchFamily="82" charset="0"/>
              </a:rPr>
              <a:t>          before that I’ll explain two connected laws again.</a:t>
            </a:r>
          </a:p>
          <a:p>
            <a:pPr algn="l"/>
            <a:endParaRPr lang="fa-IR" sz="2800" dirty="0">
              <a:latin typeface="Bauhaus 93" panose="04030905020B02020C02" pitchFamily="82" charset="0"/>
            </a:endParaRPr>
          </a:p>
        </p:txBody>
      </p:sp>
      <p:pic>
        <p:nvPicPr>
          <p:cNvPr id="1026" name="Picture 2" descr="http://www.magicencarta.com/media/catalog/product/cache/1/image/1800x/040ec09b1e35df139433887a97daa66f/p/r/product_page_eatct_2_.jpg"/>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879725" y="2238375"/>
            <a:ext cx="71437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97343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04" y="3352676"/>
            <a:ext cx="5544616" cy="2338189"/>
          </a:xfrm>
          <a:prstGeom prst="rect">
            <a:avLst/>
          </a:prstGeom>
        </p:spPr>
      </p:pic>
      <p:sp>
        <p:nvSpPr>
          <p:cNvPr id="5" name="TextBox 4"/>
          <p:cNvSpPr txBox="1"/>
          <p:nvPr/>
        </p:nvSpPr>
        <p:spPr>
          <a:xfrm rot="16200000">
            <a:off x="3553516" y="4367880"/>
            <a:ext cx="1915076" cy="307777"/>
          </a:xfrm>
          <a:prstGeom prst="rect">
            <a:avLst/>
          </a:prstGeom>
          <a:solidFill>
            <a:schemeClr val="bg1"/>
          </a:solidFill>
        </p:spPr>
        <p:txBody>
          <a:bodyPr wrap="none" rtlCol="1">
            <a:spAutoFit/>
          </a:bodyPr>
          <a:lstStyle/>
          <a:p>
            <a:r>
              <a:rPr lang="en-US" sz="1400" dirty="0" smtClean="0">
                <a:solidFill>
                  <a:srgbClr val="FFFF00"/>
                </a:solidFill>
              </a:rPr>
              <a:t>Optimal search distance</a:t>
            </a:r>
            <a:endParaRPr lang="fa-IR" sz="1400" dirty="0">
              <a:solidFill>
                <a:srgbClr val="FFFF00"/>
              </a:solidFill>
            </a:endParaRPr>
          </a:p>
        </p:txBody>
      </p:sp>
      <p:sp>
        <p:nvSpPr>
          <p:cNvPr id="6" name="TextBox 5"/>
          <p:cNvSpPr txBox="1"/>
          <p:nvPr/>
        </p:nvSpPr>
        <p:spPr>
          <a:xfrm>
            <a:off x="5889810" y="5347447"/>
            <a:ext cx="770964" cy="338554"/>
          </a:xfrm>
          <a:prstGeom prst="rect">
            <a:avLst/>
          </a:prstGeom>
          <a:solidFill>
            <a:schemeClr val="bg1"/>
          </a:solidFill>
        </p:spPr>
        <p:txBody>
          <a:bodyPr wrap="square" rtlCol="1">
            <a:spAutoFit/>
          </a:bodyPr>
          <a:lstStyle/>
          <a:p>
            <a:pPr algn="ctr"/>
            <a:r>
              <a:rPr lang="en-US" sz="1600" dirty="0" smtClean="0">
                <a:solidFill>
                  <a:srgbClr val="FFFF00"/>
                </a:solidFill>
              </a:rPr>
              <a:t>fitness</a:t>
            </a:r>
            <a:endParaRPr lang="fa-IR" sz="1600" dirty="0">
              <a:solidFill>
                <a:srgbClr val="FFFF00"/>
              </a:solidFill>
            </a:endParaRPr>
          </a:p>
        </p:txBody>
      </p:sp>
      <p:pic>
        <p:nvPicPr>
          <p:cNvPr id="9" name="Picture 8"/>
          <p:cNvPicPr>
            <a:picLocks noChangeAspect="1"/>
          </p:cNvPicPr>
          <p:nvPr/>
        </p:nvPicPr>
        <p:blipFill>
          <a:blip r:embed="rId3"/>
          <a:stretch>
            <a:fillRect/>
          </a:stretch>
        </p:blipFill>
        <p:spPr>
          <a:xfrm>
            <a:off x="1069977" y="610471"/>
            <a:ext cx="10089754" cy="2737341"/>
          </a:xfrm>
          <a:prstGeom prst="rect">
            <a:avLst/>
          </a:prstGeom>
        </p:spPr>
      </p:pic>
    </p:spTree>
    <p:extLst>
      <p:ext uri="{BB962C8B-B14F-4D97-AF65-F5344CB8AC3E}">
        <p14:creationId xmlns:p14="http://schemas.microsoft.com/office/powerpoint/2010/main" val="361529854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50218"/>
            <a:ext cx="9905998" cy="3648682"/>
          </a:xfrm>
        </p:spPr>
        <p:txBody>
          <a:bodyPr>
            <a:normAutofit/>
          </a:bodyPr>
          <a:lstStyle/>
          <a:p>
            <a:r>
              <a:rPr lang="en-US" sz="4000" dirty="0" smtClean="0">
                <a:ln>
                  <a:solidFill>
                    <a:srgbClr val="FFFF00"/>
                  </a:solidFill>
                </a:ln>
                <a:solidFill>
                  <a:schemeClr val="bg2">
                    <a:lumMod val="75000"/>
                  </a:schemeClr>
                </a:solidFill>
                <a:latin typeface="Kristen ITC" panose="03050502040202030202" pitchFamily="66" charset="0"/>
              </a:rPr>
              <a:t>2.</a:t>
            </a:r>
            <a:r>
              <a:rPr lang="en-US" sz="1800" dirty="0" smtClean="0">
                <a:solidFill>
                  <a:srgbClr val="FFFF00"/>
                </a:solidFill>
                <a:latin typeface="Kristen ITC" panose="03050502040202030202" pitchFamily="66" charset="0"/>
              </a:rPr>
              <a:t> </a:t>
            </a:r>
            <a:r>
              <a:rPr lang="en-US" sz="4000" u="sng" dirty="0" smtClean="0">
                <a:solidFill>
                  <a:srgbClr val="FFFF00"/>
                </a:solidFill>
                <a:latin typeface="Colonna MT" panose="04020805060202030203" pitchFamily="82" charset="0"/>
              </a:rPr>
              <a:t>80</a:t>
            </a:r>
            <a:r>
              <a:rPr lang="en-US" sz="2800" u="sng" dirty="0" smtClean="0">
                <a:solidFill>
                  <a:srgbClr val="FFFF00"/>
                </a:solidFill>
                <a:latin typeface="Colonna MT" panose="04020805060202030203" pitchFamily="82" charset="0"/>
              </a:rPr>
              <a:t> and </a:t>
            </a:r>
            <a:r>
              <a:rPr lang="en-US" sz="4000" u="sng" dirty="0" smtClean="0">
                <a:solidFill>
                  <a:srgbClr val="FFFF00"/>
                </a:solidFill>
                <a:latin typeface="Colonna MT" panose="04020805060202030203" pitchFamily="82" charset="0"/>
              </a:rPr>
              <a:t>20</a:t>
            </a:r>
            <a:r>
              <a:rPr lang="en-US" sz="2800" u="sng" dirty="0" smtClean="0">
                <a:solidFill>
                  <a:srgbClr val="FFFF00"/>
                </a:solidFill>
                <a:latin typeface="Colonna MT" panose="04020805060202030203" pitchFamily="82" charset="0"/>
              </a:rPr>
              <a:t> law:</a:t>
            </a:r>
            <a:r>
              <a:rPr lang="en-US" sz="2800" dirty="0" smtClean="0">
                <a:solidFill>
                  <a:srgbClr val="FFFF00"/>
                </a:solidFill>
                <a:latin typeface="Colonna MT" panose="04020805060202030203" pitchFamily="82" charset="0"/>
              </a:rPr>
              <a:t>  </a:t>
            </a:r>
            <a:r>
              <a:rPr lang="en-US" sz="2800" cap="none" dirty="0" smtClean="0">
                <a:latin typeface="Andalus" panose="02020603050405020304" pitchFamily="18" charset="-78"/>
                <a:cs typeface="Andalus" panose="02020603050405020304" pitchFamily="18" charset="-78"/>
              </a:rPr>
              <a:t>Wilfred pareto was an Italian sociologist economist, engineer and philosopher. Pareto had theories in different fields of humanities. The theory of governing the elite in politics, 80 and 20 law in management are examples of his theories. </a:t>
            </a:r>
            <a:r>
              <a:rPr lang="en-US" sz="2800" dirty="0" smtClean="0">
                <a:latin typeface="Andalus" panose="02020603050405020304" pitchFamily="18" charset="-78"/>
                <a:cs typeface="Andalus" panose="02020603050405020304" pitchFamily="18" charset="-78"/>
              </a:rPr>
              <a:t/>
            </a:r>
            <a:br>
              <a:rPr lang="en-US" sz="2800" dirty="0" smtClean="0">
                <a:latin typeface="Andalus" panose="02020603050405020304" pitchFamily="18" charset="-78"/>
                <a:cs typeface="Andalus" panose="02020603050405020304" pitchFamily="18" charset="-78"/>
              </a:rPr>
            </a:br>
            <a:r>
              <a:rPr lang="en-US" sz="2800" dirty="0" smtClean="0">
                <a:latin typeface="Lateef"/>
              </a:rPr>
              <a:t> </a:t>
            </a:r>
            <a:br>
              <a:rPr lang="en-US" sz="2800" dirty="0" smtClean="0">
                <a:latin typeface="Lateef"/>
              </a:rPr>
            </a:br>
            <a:endParaRPr lang="fa-IR" sz="2800" dirty="0">
              <a:latin typeface="Lateef"/>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635" y="3439939"/>
            <a:ext cx="2228850" cy="2838450"/>
          </a:xfrm>
          <a:prstGeom prst="rect">
            <a:avLst/>
          </a:prstGeom>
        </p:spPr>
      </p:pic>
      <p:pic>
        <p:nvPicPr>
          <p:cNvPr id="2050" name="Picture 2" descr="http://www.jonrognerud.com/wp-content/uploads/2012/02/web-law-of-imbalance-8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524" y="3144664"/>
            <a:ext cx="4572000" cy="3429001"/>
          </a:xfrm>
          <a:prstGeom prst="rect">
            <a:avLst/>
          </a:prstGeom>
          <a:noFill/>
          <a:scene3d>
            <a:camera prst="orthographicFront"/>
            <a:lightRig rig="threePt" dir="t"/>
          </a:scene3d>
          <a:sp3d prstMaterial="dkEdge"/>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56819" y="5032006"/>
            <a:ext cx="675185" cy="646331"/>
          </a:xfrm>
          <a:prstGeom prst="rect">
            <a:avLst/>
          </a:prstGeom>
          <a:noFill/>
          <a:scene3d>
            <a:camera prst="orthographicFront">
              <a:rot lat="1200000" lon="1800000" rev="0"/>
            </a:camera>
            <a:lightRig rig="threePt" dir="t"/>
          </a:scene3d>
          <a:sp3d prstMaterial="dkEdge"/>
        </p:spPr>
        <p:txBody>
          <a:bodyPr wrap="none" rtlCol="1">
            <a:spAutoFit/>
            <a:scene3d>
              <a:camera prst="isometricOffAxis1Right">
                <a:rot lat="600000" lon="19800000" rev="0"/>
              </a:camera>
              <a:lightRig rig="threePt" dir="t"/>
            </a:scene3d>
            <a:sp3d z="234950" extrusionH="127000" prstMaterial="matte">
              <a:bevelT w="38100" h="38100"/>
              <a:bevelB w="38100" h="38100" prst="angle"/>
              <a:extrusionClr>
                <a:srgbClr val="00DA63"/>
              </a:extrusionClr>
              <a:contourClr>
                <a:schemeClr val="tx1"/>
              </a:contourClr>
            </a:sp3d>
          </a:bodyPr>
          <a:lstStyle/>
          <a:p>
            <a:r>
              <a:rPr lang="en-US" sz="3600" b="1" dirty="0" smtClean="0">
                <a:ln>
                  <a:solidFill>
                    <a:srgbClr val="03D70D"/>
                  </a:solidFill>
                </a:ln>
              </a:rPr>
              <a:t>20</a:t>
            </a:r>
            <a:endParaRPr lang="fa-IR" sz="3600" b="1" dirty="0">
              <a:ln>
                <a:solidFill>
                  <a:srgbClr val="03D70D"/>
                </a:solidFill>
              </a:ln>
            </a:endParaRPr>
          </a:p>
        </p:txBody>
      </p:sp>
      <p:sp>
        <p:nvSpPr>
          <p:cNvPr id="6" name="TextBox 5"/>
          <p:cNvSpPr txBox="1"/>
          <p:nvPr/>
        </p:nvSpPr>
        <p:spPr>
          <a:xfrm>
            <a:off x="3022008" y="4625582"/>
            <a:ext cx="675185" cy="646331"/>
          </a:xfrm>
          <a:prstGeom prst="rect">
            <a:avLst/>
          </a:prstGeom>
          <a:noFill/>
          <a:scene3d>
            <a:camera prst="orthographicFront">
              <a:rot lat="1200000" lon="19800000" rev="0"/>
            </a:camera>
            <a:lightRig rig="balanced" dir="t"/>
          </a:scene3d>
          <a:sp3d z="127000" extrusionH="88900">
            <a:bevelT/>
            <a:bevelB/>
          </a:sp3d>
        </p:spPr>
        <p:txBody>
          <a:bodyPr wrap="none" rtlCol="1">
            <a:spAutoFit/>
            <a:sp3d extrusionH="127000" prstMaterial="matte">
              <a:bevelT w="82550" h="38100" prst="coolSlant"/>
              <a:bevelB w="38100" h="38100" prst="angle"/>
              <a:extrusionClr>
                <a:srgbClr val="FF0000"/>
              </a:extrusionClr>
              <a:contourClr>
                <a:schemeClr val="tx1"/>
              </a:contourClr>
            </a:sp3d>
          </a:bodyPr>
          <a:lstStyle/>
          <a:p>
            <a:r>
              <a:rPr lang="en-US" sz="3600" b="1" dirty="0" smtClean="0">
                <a:ln w="19050">
                  <a:solidFill>
                    <a:srgbClr val="FF0000"/>
                  </a:solidFill>
                </a:ln>
              </a:rPr>
              <a:t>80</a:t>
            </a:r>
            <a:endParaRPr lang="fa-IR" sz="3600" b="1" dirty="0">
              <a:ln w="19050">
                <a:solidFill>
                  <a:srgbClr val="FF0000"/>
                </a:solidFill>
              </a:ln>
            </a:endParaRPr>
          </a:p>
        </p:txBody>
      </p:sp>
    </p:spTree>
    <p:extLst>
      <p:ext uri="{BB962C8B-B14F-4D97-AF65-F5344CB8AC3E}">
        <p14:creationId xmlns:p14="http://schemas.microsoft.com/office/powerpoint/2010/main" val="314102477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019" y="211333"/>
            <a:ext cx="10881133" cy="1478570"/>
          </a:xfrm>
        </p:spPr>
        <p:txBody>
          <a:bodyPr>
            <a:normAutofit/>
          </a:bodyPr>
          <a:lstStyle/>
          <a:p>
            <a:r>
              <a:rPr lang="en-US" sz="2800" b="1" dirty="0">
                <a:ln w="19050">
                  <a:solidFill>
                    <a:srgbClr val="FFFF00"/>
                  </a:solidFill>
                </a:ln>
                <a:noFill/>
              </a:rPr>
              <a:t>George Kingsley </a:t>
            </a:r>
            <a:r>
              <a:rPr lang="en-US" sz="2800" b="1" dirty="0" err="1">
                <a:ln w="19050">
                  <a:solidFill>
                    <a:srgbClr val="FFFF00"/>
                  </a:solidFill>
                </a:ln>
                <a:noFill/>
              </a:rPr>
              <a:t>Zipf</a:t>
            </a:r>
            <a:r>
              <a:rPr lang="en-US" sz="2800" dirty="0">
                <a:ln w="19050">
                  <a:solidFill>
                    <a:srgbClr val="FFFF00"/>
                  </a:solidFill>
                </a:ln>
                <a:noFill/>
              </a:rPr>
              <a:t> </a:t>
            </a:r>
            <a:r>
              <a:rPr lang="en-US" sz="2800" dirty="0" smtClean="0">
                <a:ln w="3175">
                  <a:solidFill>
                    <a:schemeClr val="tx1">
                      <a:lumMod val="50000"/>
                    </a:schemeClr>
                  </a:solidFill>
                </a:ln>
                <a:solidFill>
                  <a:schemeClr val="bg1"/>
                </a:solidFill>
              </a:rPr>
              <a:t>(1902–1950</a:t>
            </a:r>
            <a:r>
              <a:rPr lang="en-US" sz="2800" dirty="0">
                <a:ln w="3175">
                  <a:solidFill>
                    <a:schemeClr val="tx1">
                      <a:lumMod val="50000"/>
                    </a:schemeClr>
                  </a:solidFill>
                </a:ln>
                <a:solidFill>
                  <a:schemeClr val="bg1"/>
                </a:solidFill>
              </a:rPr>
              <a:t>), was an </a:t>
            </a:r>
            <a:r>
              <a:rPr lang="en-US" sz="2800" dirty="0" smtClean="0">
                <a:ln w="3175">
                  <a:solidFill>
                    <a:schemeClr val="tx1">
                      <a:lumMod val="50000"/>
                    </a:schemeClr>
                  </a:solidFill>
                </a:ln>
                <a:solidFill>
                  <a:schemeClr val="bg1"/>
                </a:solidFill>
              </a:rPr>
              <a:t>American linguist and philologist </a:t>
            </a:r>
            <a:r>
              <a:rPr lang="en-US" sz="2800" dirty="0">
                <a:ln w="3175">
                  <a:solidFill>
                    <a:schemeClr val="tx1">
                      <a:lumMod val="50000"/>
                    </a:schemeClr>
                  </a:solidFill>
                </a:ln>
                <a:solidFill>
                  <a:schemeClr val="bg1"/>
                </a:solidFill>
              </a:rPr>
              <a:t>who studied </a:t>
            </a:r>
            <a:r>
              <a:rPr lang="en-US" sz="2800" dirty="0" smtClean="0">
                <a:ln w="3175">
                  <a:solidFill>
                    <a:schemeClr val="tx1">
                      <a:lumMod val="50000"/>
                    </a:schemeClr>
                  </a:solidFill>
                </a:ln>
                <a:solidFill>
                  <a:schemeClr val="bg1"/>
                </a:solidFill>
              </a:rPr>
              <a:t>statistical </a:t>
            </a:r>
            <a:r>
              <a:rPr lang="en-US" sz="2800" dirty="0">
                <a:ln w="3175">
                  <a:solidFill>
                    <a:schemeClr val="tx1">
                      <a:lumMod val="50000"/>
                    </a:schemeClr>
                  </a:solidFill>
                </a:ln>
                <a:solidFill>
                  <a:schemeClr val="bg1"/>
                </a:solidFill>
              </a:rPr>
              <a:t>occurrences in different </a:t>
            </a:r>
            <a:r>
              <a:rPr lang="en-US" sz="2800" dirty="0" smtClean="0">
                <a:ln w="3175">
                  <a:solidFill>
                    <a:schemeClr val="tx1">
                      <a:lumMod val="50000"/>
                    </a:schemeClr>
                  </a:solidFill>
                </a:ln>
                <a:solidFill>
                  <a:schemeClr val="bg1"/>
                </a:solidFill>
              </a:rPr>
              <a:t>languages.</a:t>
            </a:r>
            <a:endParaRPr lang="fa-IR" sz="2800" dirty="0">
              <a:ln w="3175">
                <a:solidFill>
                  <a:schemeClr val="tx1">
                    <a:lumMod val="50000"/>
                  </a:schemeClr>
                </a:solidFill>
              </a:ln>
              <a:solidFill>
                <a:schemeClr val="bg1"/>
              </a:solidFill>
            </a:endParaRPr>
          </a:p>
        </p:txBody>
      </p:sp>
      <p:pic>
        <p:nvPicPr>
          <p:cNvPr id="3074" name="Picture 2" descr="http://www.impact-information.com/impactinfo/newsletter/zip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582" y="1596059"/>
            <a:ext cx="3235325" cy="4491904"/>
          </a:xfrm>
          <a:prstGeom prst="rect">
            <a:avLst/>
          </a:prstGeom>
          <a:ln w="190500" cap="sq">
            <a:noFill/>
            <a:prstDash val="solid"/>
            <a:miter lim="800000"/>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4901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655320" y="414779"/>
            <a:ext cx="11536680" cy="6125721"/>
          </a:xfrm>
        </p:spPr>
        <p:txBody>
          <a:bodyPr>
            <a:normAutofit/>
          </a:bodyPr>
          <a:lstStyle/>
          <a:p>
            <a:pPr marL="0" indent="0">
              <a:buNone/>
            </a:pPr>
            <a:r>
              <a:rPr lang="en-US" dirty="0" smtClean="0">
                <a:latin typeface="Lateef"/>
              </a:rPr>
              <a:t>    </a:t>
            </a:r>
            <a:r>
              <a:rPr lang="en-US" sz="3000" cap="none" dirty="0" smtClean="0">
                <a:latin typeface="Lateef"/>
              </a:rPr>
              <a:t>Now What Is The Correlation With </a:t>
            </a:r>
            <a:r>
              <a:rPr lang="en-US" sz="3000" cap="none" dirty="0" err="1" smtClean="0">
                <a:latin typeface="Lateef"/>
              </a:rPr>
              <a:t>Zipf’s</a:t>
            </a:r>
            <a:r>
              <a:rPr lang="en-US" sz="3000" cap="none" dirty="0">
                <a:latin typeface="Lateef"/>
              </a:rPr>
              <a:t> </a:t>
            </a:r>
            <a:r>
              <a:rPr lang="en-US" sz="3000" cap="none" dirty="0" smtClean="0">
                <a:latin typeface="Lateef"/>
              </a:rPr>
              <a:t>Diagrams? </a:t>
            </a:r>
            <a:r>
              <a:rPr lang="en-US" sz="3000" cap="none" dirty="0" err="1" smtClean="0">
                <a:latin typeface="Lateef"/>
              </a:rPr>
              <a:t>Zipf</a:t>
            </a:r>
            <a:r>
              <a:rPr lang="en-US" sz="3000" cap="none" dirty="0" smtClean="0">
                <a:latin typeface="Lateef"/>
              </a:rPr>
              <a:t> Used That Law And Concluded That:</a:t>
            </a:r>
            <a:r>
              <a:rPr lang="fa-IR" sz="3000" cap="none" dirty="0" smtClean="0">
                <a:latin typeface="Lateef"/>
              </a:rPr>
              <a:t/>
            </a:r>
            <a:br>
              <a:rPr lang="fa-IR" sz="3000" cap="none" dirty="0" smtClean="0">
                <a:latin typeface="Lateef"/>
              </a:rPr>
            </a:br>
            <a:r>
              <a:rPr lang="fa-IR" sz="3000" cap="none" dirty="0" smtClean="0">
                <a:latin typeface="Lateef"/>
              </a:rPr>
              <a:t/>
            </a:r>
            <a:br>
              <a:rPr lang="fa-IR" sz="3000" cap="none" dirty="0" smtClean="0">
                <a:latin typeface="Lateef"/>
              </a:rPr>
            </a:br>
            <a:r>
              <a:rPr lang="en-US" dirty="0" smtClean="0">
                <a:solidFill>
                  <a:srgbClr val="C00000"/>
                </a:solidFill>
                <a:latin typeface="Lateef"/>
              </a:rPr>
              <a:t> </a:t>
            </a:r>
            <a:r>
              <a:rPr lang="en-US" sz="3200" dirty="0" smtClean="0">
                <a:solidFill>
                  <a:srgbClr val="C00000"/>
                </a:solidFill>
                <a:latin typeface="Kristen ITC" panose="03050502040202030202" pitchFamily="66" charset="0"/>
              </a:rPr>
              <a:t>1</a:t>
            </a:r>
            <a:r>
              <a:rPr lang="en-US" sz="3200" dirty="0">
                <a:solidFill>
                  <a:srgbClr val="C00000"/>
                </a:solidFill>
                <a:latin typeface="Kristen ITC" panose="03050502040202030202" pitchFamily="66" charset="0"/>
              </a:rPr>
              <a:t>.</a:t>
            </a:r>
            <a:r>
              <a:rPr lang="en-US" sz="2400" dirty="0">
                <a:solidFill>
                  <a:srgbClr val="C00000"/>
                </a:solidFill>
                <a:latin typeface="Lateef"/>
              </a:rPr>
              <a:t> </a:t>
            </a:r>
            <a:r>
              <a:rPr lang="en-US" sz="2400" dirty="0">
                <a:solidFill>
                  <a:schemeClr val="bg2">
                    <a:lumMod val="75000"/>
                  </a:schemeClr>
                </a:solidFill>
                <a:latin typeface="Lateef"/>
              </a:rPr>
              <a:t>The function is exponential</a:t>
            </a:r>
            <a:r>
              <a:rPr lang="en-US" sz="2400" dirty="0" smtClean="0">
                <a:solidFill>
                  <a:schemeClr val="bg2">
                    <a:lumMod val="75000"/>
                  </a:schemeClr>
                </a:solidFill>
                <a:latin typeface="Lateef"/>
              </a:rPr>
              <a:t>.</a:t>
            </a:r>
            <a:br>
              <a:rPr lang="en-US" sz="2400" dirty="0" smtClean="0">
                <a:solidFill>
                  <a:schemeClr val="bg2">
                    <a:lumMod val="75000"/>
                  </a:schemeClr>
                </a:solidFill>
                <a:latin typeface="Lateef"/>
              </a:rPr>
            </a:br>
            <a:r>
              <a:rPr lang="en-US" sz="2400" dirty="0" smtClean="0">
                <a:solidFill>
                  <a:schemeClr val="bg2">
                    <a:lumMod val="75000"/>
                  </a:schemeClr>
                </a:solidFill>
                <a:latin typeface="Lateef"/>
              </a:rPr>
              <a:t> </a:t>
            </a:r>
            <a:endParaRPr lang="fa-IR" sz="2400" dirty="0" smtClean="0">
              <a:solidFill>
                <a:schemeClr val="bg2">
                  <a:lumMod val="75000"/>
                </a:schemeClr>
              </a:solidFill>
              <a:latin typeface="Lateef"/>
            </a:endParaRPr>
          </a:p>
          <a:p>
            <a:pPr marL="0" indent="0">
              <a:buNone/>
            </a:pPr>
            <a:r>
              <a:rPr lang="en-US" sz="2400" dirty="0" smtClean="0">
                <a:solidFill>
                  <a:srgbClr val="C00000"/>
                </a:solidFill>
                <a:latin typeface="Lateef"/>
              </a:rPr>
              <a:t> </a:t>
            </a:r>
            <a:r>
              <a:rPr lang="en-US" sz="3200" dirty="0">
                <a:solidFill>
                  <a:srgbClr val="C00000"/>
                </a:solidFill>
                <a:latin typeface="Kristen ITC" panose="03050502040202030202" pitchFamily="66" charset="0"/>
              </a:rPr>
              <a:t>2.</a:t>
            </a:r>
            <a:r>
              <a:rPr lang="en-US" sz="2400" dirty="0">
                <a:solidFill>
                  <a:srgbClr val="C00000"/>
                </a:solidFill>
                <a:latin typeface="Lateef"/>
              </a:rPr>
              <a:t> </a:t>
            </a:r>
            <a:r>
              <a:rPr lang="en-US" sz="2400" dirty="0">
                <a:solidFill>
                  <a:schemeClr val="bg2">
                    <a:lumMod val="75000"/>
                  </a:schemeClr>
                </a:solidFill>
                <a:latin typeface="Lateef"/>
              </a:rPr>
              <a:t>20 percent of the diagram including 80 percent of all frequencies are understood through the particles diagram.   </a:t>
            </a:r>
          </a:p>
          <a:p>
            <a:endParaRPr lang="fa-IR" dirty="0" smtClean="0">
              <a:solidFill>
                <a:schemeClr val="bg2">
                  <a:lumMod val="75000"/>
                </a:schemeClr>
              </a:solidFill>
              <a:latin typeface="Lateef"/>
            </a:endParaRPr>
          </a:p>
          <a:p>
            <a:pPr marL="0" indent="0">
              <a:buNone/>
            </a:pPr>
            <a:r>
              <a:rPr lang="en-US" sz="3000" dirty="0" smtClean="0">
                <a:latin typeface="Lateef"/>
              </a:rPr>
              <a:t>Now </a:t>
            </a:r>
            <a:r>
              <a:rPr lang="en-US" sz="3000" dirty="0">
                <a:latin typeface="Lateef"/>
              </a:rPr>
              <a:t>How to catch a number</a:t>
            </a:r>
            <a:r>
              <a:rPr lang="en-US" sz="3000" dirty="0" smtClean="0">
                <a:latin typeface="Lateef"/>
              </a:rPr>
              <a:t>.</a:t>
            </a:r>
          </a:p>
          <a:p>
            <a:pPr marL="0" indent="0">
              <a:buNone/>
            </a:pPr>
            <a:endParaRPr lang="fa-IR" sz="3000" dirty="0" smtClean="0">
              <a:latin typeface="Lateef"/>
            </a:endParaRPr>
          </a:p>
          <a:p>
            <a:r>
              <a:rPr lang="en-US" sz="3000" dirty="0" smtClean="0">
                <a:latin typeface="Lateef"/>
              </a:rPr>
              <a:t>Frequency * grade= fixed number               r </a:t>
            </a:r>
            <a:r>
              <a:rPr lang="en-US" sz="3000" dirty="0">
                <a:latin typeface="Lateef"/>
              </a:rPr>
              <a:t>* f=C</a:t>
            </a:r>
            <a:endParaRPr lang="en-US" sz="3000" dirty="0" smtClean="0">
              <a:latin typeface="Lateef"/>
            </a:endParaRPr>
          </a:p>
          <a:p>
            <a:endParaRPr lang="en-US" dirty="0">
              <a:latin typeface="Lateef"/>
            </a:endParaRPr>
          </a:p>
        </p:txBody>
      </p:sp>
      <p:cxnSp>
        <p:nvCxnSpPr>
          <p:cNvPr id="7" name="Curved Connector 6"/>
          <p:cNvCxnSpPr/>
          <p:nvPr/>
        </p:nvCxnSpPr>
        <p:spPr>
          <a:xfrm>
            <a:off x="6986460" y="4502278"/>
            <a:ext cx="2518611" cy="802105"/>
          </a:xfrm>
          <a:prstGeom prst="curvedConnector3">
            <a:avLst>
              <a:gd name="adj1" fmla="val 50000"/>
            </a:avLst>
          </a:prstGeom>
          <a:ln w="571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11946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inVertic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heel(1)">
                                      <p:cBhvr>
                                        <p:cTn id="16" dur="2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circle(in)">
                                      <p:cBhvr>
                                        <p:cTn id="21"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7030A0"/>
                </a:solidFill>
                <a:latin typeface="Kristen ITC" panose="03050502040202030202" pitchFamily="66" charset="0"/>
              </a:rPr>
              <a:t>Time to discuss about book &amp; topics!</a:t>
            </a:r>
            <a:endParaRPr lang="fa-IR" sz="2800" dirty="0">
              <a:solidFill>
                <a:srgbClr val="7030A0"/>
              </a:solidFill>
              <a:latin typeface="Kristen ITC" panose="03050502040202030202" pitchFamily="66" charset="0"/>
            </a:endParaRPr>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colorTemperature colorTemp="47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997925" y="2614499"/>
            <a:ext cx="3060473" cy="3060473"/>
          </a:xfrm>
          <a:prstGeom prst="rect">
            <a:avLst/>
          </a:prstGeom>
        </p:spPr>
      </p:pic>
    </p:spTree>
    <p:extLst>
      <p:ext uri="{BB962C8B-B14F-4D97-AF65-F5344CB8AC3E}">
        <p14:creationId xmlns:p14="http://schemas.microsoft.com/office/powerpoint/2010/main" val="313843653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698</TotalTime>
  <Words>620</Words>
  <Application>Microsoft Office PowerPoint</Application>
  <PresentationFormat>Widescreen</PresentationFormat>
  <Paragraphs>75</Paragraphs>
  <Slides>36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Kozuka Mincho Pro H</vt:lpstr>
      <vt:lpstr>Algeria</vt:lpstr>
      <vt:lpstr>Andalus</vt:lpstr>
      <vt:lpstr>Arial</vt:lpstr>
      <vt:lpstr>Arial Rounded MT Bold</vt:lpstr>
      <vt:lpstr>Bauhaus 93</vt:lpstr>
      <vt:lpstr>Capture it</vt:lpstr>
      <vt:lpstr>Colonna MT</vt:lpstr>
      <vt:lpstr>Kristen ITC</vt:lpstr>
      <vt:lpstr>Lateef</vt:lpstr>
      <vt:lpstr>Times New Roman</vt:lpstr>
      <vt:lpstr>Trebuchet MS</vt:lpstr>
      <vt:lpstr>Tw Cen MT</vt:lpstr>
      <vt:lpstr>Circuit</vt:lpstr>
      <vt:lpstr>PowerPoint Presentation</vt:lpstr>
      <vt:lpstr>8. Zipf’s law :</vt:lpstr>
      <vt:lpstr>PowerPoint Presentation</vt:lpstr>
      <vt:lpstr>PowerPoint Presentation</vt:lpstr>
      <vt:lpstr>PowerPoint Presentation</vt:lpstr>
      <vt:lpstr>2. 80 and 20 law:  Wilfred pareto was an Italian sociologist economist, engineer and philosopher. Pareto had theories in different fields of humanities. The theory of governing the elite in politics, 80 and 20 law in management are examples of his theories.    </vt:lpstr>
      <vt:lpstr>George Kingsley Zipf (1902–1950), was an American linguist and philologist who studied statistical occurrences in different languages.</vt:lpstr>
      <vt:lpstr>    Now What Is The Correlation With Zipf’s Diagrams? Zipf Used That Law And Concluded That:   1. The function is exponential.    2. 20 percent of the diagram including 80 percent of all frequencies are understood through the particles diagram.     Now How to catch a number.  Frequency * grade= fixed number               r * f=C </vt:lpstr>
      <vt:lpstr>Time to discuss about book &amp;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there is easier &amp; new way to be sure: we can read a book and underline the words that they are more frequent </vt:lpstr>
      <vt:lpstr>PowerPoint Presentation</vt:lpstr>
      <vt:lpstr>PowerPoint Presentation</vt:lpstr>
      <vt:lpstr>PowerPoint Presentation</vt:lpstr>
      <vt:lpstr>conclusion</vt:lpstr>
      <vt:lpstr>PowerPoint Presentation</vt:lpstr>
      <vt:lpstr>PowerPoint Presentation</vt:lpstr>
      <vt:lpstr>PowerPoint Presentation</vt:lpstr>
    </vt:vector>
  </TitlesOfParts>
  <Company>CORAL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 chavoshan</dc:creator>
  <cp:lastModifiedBy>reza chavoshan</cp:lastModifiedBy>
  <cp:revision>66</cp:revision>
  <dcterms:created xsi:type="dcterms:W3CDTF">2016-07-04T03:54:13Z</dcterms:created>
  <dcterms:modified xsi:type="dcterms:W3CDTF">2016-07-11T04:04:40Z</dcterms:modified>
</cp:coreProperties>
</file>