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63" r:id="rId3"/>
    <p:sldId id="256" r:id="rId4"/>
    <p:sldId id="258" r:id="rId5"/>
    <p:sldId id="262" r:id="rId6"/>
    <p:sldId id="270" r:id="rId7"/>
    <p:sldId id="271" r:id="rId8"/>
    <p:sldId id="280" r:id="rId9"/>
    <p:sldId id="264" r:id="rId10"/>
    <p:sldId id="265" r:id="rId11"/>
    <p:sldId id="266" r:id="rId12"/>
    <p:sldId id="267" r:id="rId13"/>
    <p:sldId id="268" r:id="rId14"/>
    <p:sldId id="269" r:id="rId15"/>
    <p:sldId id="272" r:id="rId16"/>
    <p:sldId id="273" r:id="rId17"/>
    <p:sldId id="281"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pn" initials="d" lastIdx="1" clrIdx="0">
    <p:extLst>
      <p:ext uri="{19B8F6BF-5375-455C-9EA6-DF929625EA0E}">
        <p15:presenceInfo xmlns:p15="http://schemas.microsoft.com/office/powerpoint/2012/main" userId="dp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00FF"/>
    <a:srgbClr val="CC3300"/>
    <a:srgbClr val="1C476E"/>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autoAdjust="0"/>
    <p:restoredTop sz="94660" autoAdjust="0"/>
  </p:normalViewPr>
  <p:slideViewPr>
    <p:cSldViewPr snapToGrid="0" showGuides="1">
      <p:cViewPr varScale="1">
        <p:scale>
          <a:sx n="83" d="100"/>
          <a:sy n="83" d="100"/>
        </p:scale>
        <p:origin x="48" y="3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17BD61-63BC-4335-ABA3-43D072C9828B}"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71B6-0F8B-4F56-933D-C7E20D484CEC}" type="slidenum">
              <a:rPr lang="en-US" smtClean="0"/>
              <a:t>‹#›</a:t>
            </a:fld>
            <a:endParaRPr lang="en-US"/>
          </a:p>
        </p:txBody>
      </p:sp>
    </p:spTree>
    <p:extLst>
      <p:ext uri="{BB962C8B-B14F-4D97-AF65-F5344CB8AC3E}">
        <p14:creationId xmlns:p14="http://schemas.microsoft.com/office/powerpoint/2010/main" val="863477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17BD61-63BC-4335-ABA3-43D072C9828B}"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71B6-0F8B-4F56-933D-C7E20D484CEC}" type="slidenum">
              <a:rPr lang="en-US" smtClean="0"/>
              <a:t>‹#›</a:t>
            </a:fld>
            <a:endParaRPr lang="en-US"/>
          </a:p>
        </p:txBody>
      </p:sp>
    </p:spTree>
    <p:extLst>
      <p:ext uri="{BB962C8B-B14F-4D97-AF65-F5344CB8AC3E}">
        <p14:creationId xmlns:p14="http://schemas.microsoft.com/office/powerpoint/2010/main" val="544249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17BD61-63BC-4335-ABA3-43D072C9828B}"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71B6-0F8B-4F56-933D-C7E20D484CEC}" type="slidenum">
              <a:rPr lang="en-US" smtClean="0"/>
              <a:t>‹#›</a:t>
            </a:fld>
            <a:endParaRPr lang="en-US"/>
          </a:p>
        </p:txBody>
      </p:sp>
    </p:spTree>
    <p:extLst>
      <p:ext uri="{BB962C8B-B14F-4D97-AF65-F5344CB8AC3E}">
        <p14:creationId xmlns:p14="http://schemas.microsoft.com/office/powerpoint/2010/main" val="271947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17BD61-63BC-4335-ABA3-43D072C9828B}"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71B6-0F8B-4F56-933D-C7E20D484CEC}" type="slidenum">
              <a:rPr lang="en-US" smtClean="0"/>
              <a:t>‹#›</a:t>
            </a:fld>
            <a:endParaRPr lang="en-US"/>
          </a:p>
        </p:txBody>
      </p:sp>
    </p:spTree>
    <p:extLst>
      <p:ext uri="{BB962C8B-B14F-4D97-AF65-F5344CB8AC3E}">
        <p14:creationId xmlns:p14="http://schemas.microsoft.com/office/powerpoint/2010/main" val="3444892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17BD61-63BC-4335-ABA3-43D072C9828B}"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71B6-0F8B-4F56-933D-C7E20D484CEC}" type="slidenum">
              <a:rPr lang="en-US" smtClean="0"/>
              <a:t>‹#›</a:t>
            </a:fld>
            <a:endParaRPr lang="en-US"/>
          </a:p>
        </p:txBody>
      </p:sp>
    </p:spTree>
    <p:extLst>
      <p:ext uri="{BB962C8B-B14F-4D97-AF65-F5344CB8AC3E}">
        <p14:creationId xmlns:p14="http://schemas.microsoft.com/office/powerpoint/2010/main" val="3343679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17BD61-63BC-4335-ABA3-43D072C9828B}"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C71B6-0F8B-4F56-933D-C7E20D484CEC}" type="slidenum">
              <a:rPr lang="en-US" smtClean="0"/>
              <a:t>‹#›</a:t>
            </a:fld>
            <a:endParaRPr lang="en-US"/>
          </a:p>
        </p:txBody>
      </p:sp>
    </p:spTree>
    <p:extLst>
      <p:ext uri="{BB962C8B-B14F-4D97-AF65-F5344CB8AC3E}">
        <p14:creationId xmlns:p14="http://schemas.microsoft.com/office/powerpoint/2010/main" val="2573244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17BD61-63BC-4335-ABA3-43D072C9828B}"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1C71B6-0F8B-4F56-933D-C7E20D484CEC}" type="slidenum">
              <a:rPr lang="en-US" smtClean="0"/>
              <a:t>‹#›</a:t>
            </a:fld>
            <a:endParaRPr lang="en-US"/>
          </a:p>
        </p:txBody>
      </p:sp>
    </p:spTree>
    <p:extLst>
      <p:ext uri="{BB962C8B-B14F-4D97-AF65-F5344CB8AC3E}">
        <p14:creationId xmlns:p14="http://schemas.microsoft.com/office/powerpoint/2010/main" val="3223774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17BD61-63BC-4335-ABA3-43D072C9828B}"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1C71B6-0F8B-4F56-933D-C7E20D484CEC}" type="slidenum">
              <a:rPr lang="en-US" smtClean="0"/>
              <a:t>‹#›</a:t>
            </a:fld>
            <a:endParaRPr lang="en-US"/>
          </a:p>
        </p:txBody>
      </p:sp>
    </p:spTree>
    <p:extLst>
      <p:ext uri="{BB962C8B-B14F-4D97-AF65-F5344CB8AC3E}">
        <p14:creationId xmlns:p14="http://schemas.microsoft.com/office/powerpoint/2010/main" val="849618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7BD61-63BC-4335-ABA3-43D072C9828B}"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1C71B6-0F8B-4F56-933D-C7E20D484CEC}" type="slidenum">
              <a:rPr lang="en-US" smtClean="0"/>
              <a:t>‹#›</a:t>
            </a:fld>
            <a:endParaRPr lang="en-US"/>
          </a:p>
        </p:txBody>
      </p:sp>
    </p:spTree>
    <p:extLst>
      <p:ext uri="{BB962C8B-B14F-4D97-AF65-F5344CB8AC3E}">
        <p14:creationId xmlns:p14="http://schemas.microsoft.com/office/powerpoint/2010/main" val="2797770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7BD61-63BC-4335-ABA3-43D072C9828B}"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C71B6-0F8B-4F56-933D-C7E20D484CEC}" type="slidenum">
              <a:rPr lang="en-US" smtClean="0"/>
              <a:t>‹#›</a:t>
            </a:fld>
            <a:endParaRPr lang="en-US"/>
          </a:p>
        </p:txBody>
      </p:sp>
    </p:spTree>
    <p:extLst>
      <p:ext uri="{BB962C8B-B14F-4D97-AF65-F5344CB8AC3E}">
        <p14:creationId xmlns:p14="http://schemas.microsoft.com/office/powerpoint/2010/main" val="150963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7BD61-63BC-4335-ABA3-43D072C9828B}"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C71B6-0F8B-4F56-933D-C7E20D484CEC}" type="slidenum">
              <a:rPr lang="en-US" smtClean="0"/>
              <a:t>‹#›</a:t>
            </a:fld>
            <a:endParaRPr lang="en-US"/>
          </a:p>
        </p:txBody>
      </p:sp>
    </p:spTree>
    <p:extLst>
      <p:ext uri="{BB962C8B-B14F-4D97-AF65-F5344CB8AC3E}">
        <p14:creationId xmlns:p14="http://schemas.microsoft.com/office/powerpoint/2010/main" val="2245342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7BD61-63BC-4335-ABA3-43D072C9828B}"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C71B6-0F8B-4F56-933D-C7E20D484CEC}" type="slidenum">
              <a:rPr lang="en-US" smtClean="0"/>
              <a:t>‹#›</a:t>
            </a:fld>
            <a:endParaRPr lang="en-US"/>
          </a:p>
        </p:txBody>
      </p:sp>
    </p:spTree>
    <p:extLst>
      <p:ext uri="{BB962C8B-B14F-4D97-AF65-F5344CB8AC3E}">
        <p14:creationId xmlns:p14="http://schemas.microsoft.com/office/powerpoint/2010/main" val="29410991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slide" Target="slide15.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slide" Target="slide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4429"/>
            <a:ext cx="12192001" cy="6912429"/>
          </a:xfrm>
        </p:spPr>
      </p:pic>
      <p:sp>
        <p:nvSpPr>
          <p:cNvPr id="6" name="TextBox 5"/>
          <p:cNvSpPr txBox="1"/>
          <p:nvPr/>
        </p:nvSpPr>
        <p:spPr>
          <a:xfrm>
            <a:off x="624115" y="232228"/>
            <a:ext cx="4499429" cy="707886"/>
          </a:xfrm>
          <a:prstGeom prst="rect">
            <a:avLst/>
          </a:prstGeom>
          <a:noFill/>
        </p:spPr>
        <p:txBody>
          <a:bodyPr wrap="square" rtlCol="0">
            <a:spAutoFit/>
          </a:bodyPr>
          <a:lstStyle/>
          <a:p>
            <a:r>
              <a:rPr lang="en-US" sz="4000" dirty="0" smtClean="0">
                <a:solidFill>
                  <a:schemeClr val="bg2">
                    <a:lumMod val="10000"/>
                  </a:schemeClr>
                </a:solidFill>
                <a:latin typeface="Comic Sans MS" pitchFamily="66" charset="0"/>
              </a:rPr>
              <a:t>pH Indicator</a:t>
            </a:r>
            <a:endParaRPr lang="en-US" sz="4000" dirty="0">
              <a:solidFill>
                <a:schemeClr val="bg2">
                  <a:lumMod val="10000"/>
                </a:schemeClr>
              </a:solidFill>
              <a:latin typeface="Comic Sans MS" pitchFamily="66" charset="0"/>
            </a:endParaRPr>
          </a:p>
        </p:txBody>
      </p:sp>
      <p:sp>
        <p:nvSpPr>
          <p:cNvPr id="7" name="TextBox 6"/>
          <p:cNvSpPr txBox="1"/>
          <p:nvPr/>
        </p:nvSpPr>
        <p:spPr>
          <a:xfrm>
            <a:off x="1683659" y="2179242"/>
            <a:ext cx="8824684" cy="584775"/>
          </a:xfrm>
          <a:prstGeom prst="rect">
            <a:avLst/>
          </a:prstGeom>
          <a:noFill/>
        </p:spPr>
        <p:txBody>
          <a:bodyPr wrap="square" rtlCol="0">
            <a:spAutoFit/>
          </a:bodyPr>
          <a:lstStyle/>
          <a:p>
            <a:pPr algn="ctr"/>
            <a:r>
              <a:rPr lang="en-US" sz="3200" dirty="0" smtClean="0">
                <a:solidFill>
                  <a:schemeClr val="accent2">
                    <a:lumMod val="75000"/>
                  </a:schemeClr>
                </a:solidFill>
                <a:latin typeface="Comic Sans MS" pitchFamily="66" charset="0"/>
              </a:rPr>
              <a:t>Creator = </a:t>
            </a:r>
            <a:r>
              <a:rPr lang="en-US" sz="3200" dirty="0" err="1" smtClean="0">
                <a:solidFill>
                  <a:schemeClr val="accent2">
                    <a:lumMod val="75000"/>
                  </a:schemeClr>
                </a:solidFill>
                <a:latin typeface="Comic Sans MS" pitchFamily="66" charset="0"/>
              </a:rPr>
              <a:t>MohammadReza</a:t>
            </a:r>
            <a:r>
              <a:rPr lang="en-US" sz="3200" dirty="0" smtClean="0">
                <a:solidFill>
                  <a:schemeClr val="accent2">
                    <a:lumMod val="75000"/>
                  </a:schemeClr>
                </a:solidFill>
                <a:latin typeface="Comic Sans MS" pitchFamily="66" charset="0"/>
              </a:rPr>
              <a:t> </a:t>
            </a:r>
            <a:r>
              <a:rPr lang="en-US" sz="3200" dirty="0" err="1" smtClean="0">
                <a:solidFill>
                  <a:schemeClr val="accent2">
                    <a:lumMod val="75000"/>
                  </a:schemeClr>
                </a:solidFill>
                <a:latin typeface="Comic Sans MS" pitchFamily="66" charset="0"/>
              </a:rPr>
              <a:t>Jalali</a:t>
            </a:r>
            <a:r>
              <a:rPr lang="en-US" sz="3200" dirty="0" smtClean="0">
                <a:solidFill>
                  <a:schemeClr val="accent2">
                    <a:lumMod val="75000"/>
                  </a:schemeClr>
                </a:solidFill>
                <a:latin typeface="Comic Sans MS" pitchFamily="66" charset="0"/>
              </a:rPr>
              <a:t> </a:t>
            </a:r>
            <a:r>
              <a:rPr lang="en-US" sz="3200" dirty="0" err="1" smtClean="0">
                <a:solidFill>
                  <a:schemeClr val="accent2">
                    <a:lumMod val="75000"/>
                  </a:schemeClr>
                </a:solidFill>
                <a:latin typeface="Comic Sans MS" pitchFamily="66" charset="0"/>
              </a:rPr>
              <a:t>Shahri</a:t>
            </a:r>
            <a:endParaRPr lang="en-US" sz="3200" dirty="0">
              <a:solidFill>
                <a:schemeClr val="accent2">
                  <a:lumMod val="75000"/>
                </a:schemeClr>
              </a:solidFill>
              <a:latin typeface="Comic Sans MS" pitchFamily="66" charset="0"/>
            </a:endParaRPr>
          </a:p>
        </p:txBody>
      </p:sp>
      <p:sp>
        <p:nvSpPr>
          <p:cNvPr id="8" name="TextBox 7"/>
          <p:cNvSpPr txBox="1"/>
          <p:nvPr/>
        </p:nvSpPr>
        <p:spPr>
          <a:xfrm>
            <a:off x="2583543" y="5167085"/>
            <a:ext cx="7024914" cy="707886"/>
          </a:xfrm>
          <a:prstGeom prst="rect">
            <a:avLst/>
          </a:prstGeom>
          <a:noFill/>
        </p:spPr>
        <p:txBody>
          <a:bodyPr wrap="square" rtlCol="0">
            <a:spAutoFit/>
          </a:bodyPr>
          <a:lstStyle/>
          <a:p>
            <a:pPr algn="ctr"/>
            <a:r>
              <a:rPr lang="en-US" sz="4000" dirty="0" err="1" smtClean="0">
                <a:latin typeface="Comic Sans MS" pitchFamily="66" charset="0"/>
              </a:rPr>
              <a:t>Besat</a:t>
            </a:r>
            <a:r>
              <a:rPr lang="en-US" sz="4000" dirty="0" smtClean="0">
                <a:latin typeface="Comic Sans MS" pitchFamily="66" charset="0"/>
              </a:rPr>
              <a:t> </a:t>
            </a:r>
            <a:r>
              <a:rPr lang="en-US" sz="4000" dirty="0" err="1" smtClean="0">
                <a:latin typeface="Comic Sans MS" pitchFamily="66" charset="0"/>
              </a:rPr>
              <a:t>HighSchool</a:t>
            </a:r>
            <a:r>
              <a:rPr lang="en-US" sz="4000" dirty="0" smtClean="0">
                <a:latin typeface="Comic Sans MS" pitchFamily="66" charset="0"/>
              </a:rPr>
              <a:t> Team</a:t>
            </a:r>
            <a:endParaRPr lang="en-US" sz="4000" dirty="0">
              <a:latin typeface="Comic Sans MS" pitchFamily="66" charset="0"/>
            </a:endParaRPr>
          </a:p>
        </p:txBody>
      </p:sp>
      <p:sp>
        <p:nvSpPr>
          <p:cNvPr id="10" name="Rectangle 9">
            <a:hlinkClick r:id="" action="ppaction://hlinkshowjump?jump=nextslide"/>
          </p:cNvPr>
          <p:cNvSpPr/>
          <p:nvPr/>
        </p:nvSpPr>
        <p:spPr>
          <a:xfrm>
            <a:off x="4252687" y="3513084"/>
            <a:ext cx="1843314" cy="856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2">
                    <a:lumMod val="60000"/>
                    <a:lumOff val="40000"/>
                  </a:schemeClr>
                </a:solidFill>
                <a:latin typeface="Comic Sans MS" pitchFamily="66" charset="0"/>
              </a:rPr>
              <a:t>Question</a:t>
            </a:r>
            <a:endParaRPr lang="en-US" sz="2800" dirty="0">
              <a:solidFill>
                <a:schemeClr val="accent2">
                  <a:lumMod val="60000"/>
                  <a:lumOff val="40000"/>
                </a:schemeClr>
              </a:solidFill>
              <a:latin typeface="Comic Sans MS" pitchFamily="66" charset="0"/>
            </a:endParaRPr>
          </a:p>
        </p:txBody>
      </p:sp>
      <p:sp>
        <p:nvSpPr>
          <p:cNvPr id="12" name="Rectangle 11">
            <a:hlinkClick r:id="rId3" action="ppaction://hlinksldjump"/>
          </p:cNvPr>
          <p:cNvSpPr/>
          <p:nvPr/>
        </p:nvSpPr>
        <p:spPr>
          <a:xfrm>
            <a:off x="6451602" y="3513084"/>
            <a:ext cx="1843314" cy="856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2">
                    <a:lumMod val="60000"/>
                    <a:lumOff val="40000"/>
                  </a:schemeClr>
                </a:solidFill>
                <a:latin typeface="Comic Sans MS" pitchFamily="66" charset="0"/>
              </a:rPr>
              <a:t>Parts</a:t>
            </a:r>
            <a:endParaRPr lang="en-US" sz="2800" dirty="0">
              <a:solidFill>
                <a:schemeClr val="accent2">
                  <a:lumMod val="60000"/>
                  <a:lumOff val="40000"/>
                </a:schemeClr>
              </a:solidFill>
              <a:latin typeface="Comic Sans MS" pitchFamily="66" charset="0"/>
            </a:endParaRPr>
          </a:p>
        </p:txBody>
      </p:sp>
    </p:spTree>
    <p:extLst>
      <p:ext uri="{BB962C8B-B14F-4D97-AF65-F5344CB8AC3E}">
        <p14:creationId xmlns:p14="http://schemas.microsoft.com/office/powerpoint/2010/main" val="1816206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79772"/>
          </a:xfrm>
        </p:spPr>
      </p:pic>
      <p:sp>
        <p:nvSpPr>
          <p:cNvPr id="5" name="TextBox 4"/>
          <p:cNvSpPr txBox="1"/>
          <p:nvPr/>
        </p:nvSpPr>
        <p:spPr>
          <a:xfrm>
            <a:off x="653141" y="377370"/>
            <a:ext cx="3599543" cy="584775"/>
          </a:xfrm>
          <a:prstGeom prst="rect">
            <a:avLst/>
          </a:prstGeom>
          <a:noFill/>
        </p:spPr>
        <p:txBody>
          <a:bodyPr wrap="square" rtlCol="0">
            <a:spAutoFit/>
          </a:bodyPr>
          <a:lstStyle/>
          <a:p>
            <a:r>
              <a:rPr lang="en-US" sz="3200" dirty="0" smtClean="0">
                <a:latin typeface="Comic Sans MS" pitchFamily="66" charset="0"/>
              </a:rPr>
              <a:t>What We Did !</a:t>
            </a:r>
            <a:endParaRPr lang="en-US" sz="3200" dirty="0">
              <a:latin typeface="Comic Sans MS" pitchFamily="66" charset="0"/>
            </a:endParaRPr>
          </a:p>
        </p:txBody>
      </p:sp>
      <p:sp>
        <p:nvSpPr>
          <p:cNvPr id="6" name="Rectangle 5"/>
          <p:cNvSpPr/>
          <p:nvPr/>
        </p:nvSpPr>
        <p:spPr>
          <a:xfrm>
            <a:off x="1741712" y="1878762"/>
            <a:ext cx="9274629" cy="2062103"/>
          </a:xfrm>
          <a:prstGeom prst="rect">
            <a:avLst/>
          </a:prstGeom>
        </p:spPr>
        <p:txBody>
          <a:bodyPr wrap="square">
            <a:spAutoFit/>
          </a:bodyPr>
          <a:lstStyle/>
          <a:p>
            <a:endParaRPr lang="fa-IR" sz="3200" dirty="0">
              <a:solidFill>
                <a:schemeClr val="accent1">
                  <a:lumMod val="60000"/>
                  <a:lumOff val="40000"/>
                </a:schemeClr>
              </a:solidFill>
              <a:latin typeface="Eras Light ITC" pitchFamily="34" charset="0"/>
              <a:cs typeface="JasmineUPC" panose="02020603050405020304" pitchFamily="18" charset="-34"/>
            </a:endParaRPr>
          </a:p>
          <a:p>
            <a:r>
              <a:rPr lang="en-US" sz="3200" dirty="0">
                <a:solidFill>
                  <a:schemeClr val="accent1">
                    <a:lumMod val="60000"/>
                    <a:lumOff val="40000"/>
                  </a:schemeClr>
                </a:solidFill>
                <a:latin typeface="Eras Light ITC" pitchFamily="34" charset="0"/>
                <a:cs typeface="JasmineUPC" panose="02020603050405020304" pitchFamily="18" charset="-34"/>
              </a:rPr>
              <a:t> By Using Fruits and Vegetable juices = We Created Some </a:t>
            </a:r>
            <a:r>
              <a:rPr lang="en-US" sz="3200" dirty="0" err="1">
                <a:solidFill>
                  <a:schemeClr val="accent1">
                    <a:lumMod val="60000"/>
                    <a:lumOff val="40000"/>
                  </a:schemeClr>
                </a:solidFill>
                <a:latin typeface="Eras Light ITC" pitchFamily="34" charset="0"/>
                <a:cs typeface="JasmineUPC" panose="02020603050405020304" pitchFamily="18" charset="-34"/>
              </a:rPr>
              <a:t>Indicators.Then</a:t>
            </a:r>
            <a:r>
              <a:rPr lang="en-US" sz="3200" dirty="0">
                <a:solidFill>
                  <a:schemeClr val="accent1">
                    <a:lumMod val="60000"/>
                    <a:lumOff val="40000"/>
                  </a:schemeClr>
                </a:solidFill>
                <a:latin typeface="Eras Light ITC" pitchFamily="34" charset="0"/>
                <a:cs typeface="JasmineUPC" panose="02020603050405020304" pitchFamily="18" charset="-34"/>
              </a:rPr>
              <a:t>, we add them to different substances and specify them based on their colors. </a:t>
            </a:r>
          </a:p>
        </p:txBody>
      </p:sp>
      <p:sp>
        <p:nvSpPr>
          <p:cNvPr id="7" name="Rectangle 6">
            <a:hlinkClick r:id="" action="ppaction://hlinkshowjump?jump=nextslide"/>
          </p:cNvPr>
          <p:cNvSpPr/>
          <p:nvPr/>
        </p:nvSpPr>
        <p:spPr>
          <a:xfrm>
            <a:off x="3106057" y="5457372"/>
            <a:ext cx="593634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Comic Sans MS" pitchFamily="66" charset="0"/>
              </a:rPr>
              <a:t>Make Your </a:t>
            </a:r>
            <a:r>
              <a:rPr lang="en-US" sz="3200" dirty="0" err="1" smtClean="0">
                <a:latin typeface="Comic Sans MS" pitchFamily="66" charset="0"/>
              </a:rPr>
              <a:t>Ph</a:t>
            </a:r>
            <a:r>
              <a:rPr lang="en-US" sz="3200" dirty="0" smtClean="0">
                <a:latin typeface="Comic Sans MS" pitchFamily="66" charset="0"/>
              </a:rPr>
              <a:t> Indicator</a:t>
            </a:r>
            <a:endParaRPr lang="en-US" sz="3200" dirty="0">
              <a:latin typeface="Comic Sans MS" pitchFamily="66" charset="0"/>
            </a:endParaRPr>
          </a:p>
        </p:txBody>
      </p:sp>
    </p:spTree>
    <p:extLst>
      <p:ext uri="{BB962C8B-B14F-4D97-AF65-F5344CB8AC3E}">
        <p14:creationId xmlns:p14="http://schemas.microsoft.com/office/powerpoint/2010/main" val="2179147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362857" y="725492"/>
            <a:ext cx="6096000" cy="1754326"/>
          </a:xfrm>
          <a:prstGeom prst="rect">
            <a:avLst/>
          </a:prstGeom>
        </p:spPr>
        <p:txBody>
          <a:bodyPr>
            <a:spAutoFit/>
          </a:bodyPr>
          <a:lstStyle/>
          <a:p>
            <a:r>
              <a:rPr lang="en-US" sz="3600" dirty="0">
                <a:latin typeface="Eras Light ITC" pitchFamily="34" charset="0"/>
              </a:rPr>
              <a:t>1-A small red </a:t>
            </a:r>
            <a:r>
              <a:rPr lang="en-US" sz="3600" dirty="0" smtClean="0">
                <a:latin typeface="Eras Light ITC" pitchFamily="34" charset="0"/>
              </a:rPr>
              <a:t>cabbage</a:t>
            </a:r>
          </a:p>
          <a:p>
            <a:endParaRPr lang="en-US" sz="3600" dirty="0">
              <a:latin typeface="Eras Light ITC" pitchFamily="34" charset="0"/>
            </a:endParaRPr>
          </a:p>
          <a:p>
            <a:r>
              <a:rPr lang="en-US" sz="3600" dirty="0">
                <a:latin typeface="Eras Light ITC" pitchFamily="34" charset="0"/>
              </a:rPr>
              <a:t>2-Boiling pot of water</a:t>
            </a:r>
          </a:p>
        </p:txBody>
      </p:sp>
      <p:sp>
        <p:nvSpPr>
          <p:cNvPr id="6" name="Rectangle 5"/>
          <p:cNvSpPr/>
          <p:nvPr/>
        </p:nvSpPr>
        <p:spPr>
          <a:xfrm>
            <a:off x="5646057" y="725492"/>
            <a:ext cx="6096000" cy="1754326"/>
          </a:xfrm>
          <a:prstGeom prst="rect">
            <a:avLst/>
          </a:prstGeom>
        </p:spPr>
        <p:txBody>
          <a:bodyPr>
            <a:spAutoFit/>
          </a:bodyPr>
          <a:lstStyle/>
          <a:p>
            <a:r>
              <a:rPr lang="en-US" sz="3600" dirty="0">
                <a:latin typeface="Eras Light ITC" pitchFamily="34" charset="0"/>
              </a:rPr>
              <a:t>3-Large bowls or pots (2</a:t>
            </a:r>
            <a:r>
              <a:rPr lang="en-US" sz="3600" dirty="0" smtClean="0">
                <a:latin typeface="Eras Light ITC" pitchFamily="34" charset="0"/>
              </a:rPr>
              <a:t>)</a:t>
            </a:r>
          </a:p>
          <a:p>
            <a:endParaRPr lang="en-US" sz="3600" dirty="0">
              <a:latin typeface="Eras Light ITC" pitchFamily="34" charset="0"/>
            </a:endParaRPr>
          </a:p>
          <a:p>
            <a:r>
              <a:rPr lang="en-US" sz="3600" dirty="0">
                <a:latin typeface="Eras Light ITC" pitchFamily="34" charset="0"/>
              </a:rPr>
              <a:t>4-A series of household items </a:t>
            </a:r>
          </a:p>
        </p:txBody>
      </p:sp>
      <p:sp>
        <p:nvSpPr>
          <p:cNvPr id="3" name="Rectangle 2">
            <a:hlinkClick r:id="rId3" action="ppaction://hlinksldjump"/>
          </p:cNvPr>
          <p:cNvSpPr/>
          <p:nvPr/>
        </p:nvSpPr>
        <p:spPr>
          <a:xfrm>
            <a:off x="1915886" y="4920343"/>
            <a:ext cx="1973943" cy="972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omic Sans MS" pitchFamily="66" charset="0"/>
              </a:rPr>
              <a:t>Steps</a:t>
            </a:r>
            <a:endParaRPr lang="en-US" sz="2400" dirty="0">
              <a:latin typeface="Comic Sans MS" pitchFamily="66" charset="0"/>
            </a:endParaRPr>
          </a:p>
        </p:txBody>
      </p:sp>
    </p:spTree>
    <p:extLst>
      <p:ext uri="{BB962C8B-B14F-4D97-AF65-F5344CB8AC3E}">
        <p14:creationId xmlns:p14="http://schemas.microsoft.com/office/powerpoint/2010/main" val="3248745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I:\another-objectiv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477829" cy="68688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38913" y="0"/>
            <a:ext cx="7453087" cy="6868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Comic Sans MS" pitchFamily="66" charset="0"/>
              </a:rPr>
              <a:t>Way To Create Your </a:t>
            </a:r>
            <a:r>
              <a:rPr lang="en-US" sz="3200" dirty="0" err="1" smtClean="0">
                <a:latin typeface="Comic Sans MS" pitchFamily="66" charset="0"/>
              </a:rPr>
              <a:t>Ph</a:t>
            </a:r>
            <a:r>
              <a:rPr lang="en-US" sz="3200" dirty="0" smtClean="0">
                <a:latin typeface="Comic Sans MS" pitchFamily="66" charset="0"/>
              </a:rPr>
              <a:t> Indicator</a:t>
            </a:r>
            <a:endParaRPr lang="en-US" sz="3200" dirty="0">
              <a:latin typeface="Comic Sans MS" pitchFamily="66" charset="0"/>
            </a:endParaRPr>
          </a:p>
        </p:txBody>
      </p:sp>
      <p:sp>
        <p:nvSpPr>
          <p:cNvPr id="5" name="Rectangle 4">
            <a:hlinkClick r:id="" action="ppaction://hlinkshowjump?jump=nextslide"/>
          </p:cNvPr>
          <p:cNvSpPr/>
          <p:nvPr/>
        </p:nvSpPr>
        <p:spPr>
          <a:xfrm>
            <a:off x="10493829" y="5617029"/>
            <a:ext cx="1030514" cy="711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smtClean="0">
                <a:latin typeface="Comic Sans MS" pitchFamily="66" charset="0"/>
              </a:rPr>
              <a:t>Next</a:t>
            </a:r>
            <a:endParaRPr lang="en-US" sz="2000" dirty="0">
              <a:latin typeface="Comic Sans MS" pitchFamily="66" charset="0"/>
            </a:endParaRPr>
          </a:p>
        </p:txBody>
      </p:sp>
    </p:spTree>
    <p:extLst>
      <p:ext uri="{BB962C8B-B14F-4D97-AF65-F5344CB8AC3E}">
        <p14:creationId xmlns:p14="http://schemas.microsoft.com/office/powerpoint/2010/main" val="285091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1" cy="6879772"/>
          </a:xfrm>
        </p:spPr>
      </p:pic>
      <p:sp>
        <p:nvSpPr>
          <p:cNvPr id="5" name="Rectangle 4"/>
          <p:cNvSpPr/>
          <p:nvPr/>
        </p:nvSpPr>
        <p:spPr>
          <a:xfrm>
            <a:off x="3976913" y="670448"/>
            <a:ext cx="3193144" cy="923332"/>
          </a:xfrm>
          <a:prstGeom prst="rect">
            <a:avLst/>
          </a:prstGeom>
        </p:spPr>
        <p:txBody>
          <a:bodyPr wrap="square">
            <a:spAutoFit/>
          </a:bodyPr>
          <a:lstStyle/>
          <a:p>
            <a:r>
              <a:rPr lang="en-US" dirty="0">
                <a:latin typeface="Eras Light ITC" pitchFamily="34" charset="0"/>
              </a:rPr>
              <a:t>1.Grate a small red cabbage and place the pieces into a large bowl or pot.</a:t>
            </a:r>
          </a:p>
        </p:txBody>
      </p:sp>
      <p:pic>
        <p:nvPicPr>
          <p:cNvPr id="6" name="Picture 2" descr="Grated purple cabbage in a p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71" y="0"/>
            <a:ext cx="3135086" cy="22642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rated purple cabbage soaking in a pot of boiling wa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599" y="-1"/>
            <a:ext cx="3135086" cy="22642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bbage pulp in a strai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171" y="3246844"/>
            <a:ext cx="3135086" cy="229829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963884" y="1785258"/>
            <a:ext cx="3135086" cy="1200329"/>
          </a:xfrm>
          <a:prstGeom prst="rect">
            <a:avLst/>
          </a:prstGeom>
        </p:spPr>
        <p:txBody>
          <a:bodyPr wrap="square">
            <a:spAutoFit/>
          </a:bodyPr>
          <a:lstStyle/>
          <a:p>
            <a:r>
              <a:rPr lang="en-US" dirty="0">
                <a:latin typeface="Eras Light ITC" pitchFamily="34" charset="0"/>
              </a:rPr>
              <a:t>2. Pour boiling water into the bowl to just cover the cabbage. Use caution when handling the boiling water.</a:t>
            </a:r>
          </a:p>
        </p:txBody>
      </p:sp>
      <p:pic>
        <p:nvPicPr>
          <p:cNvPr id="11" name="Picture 2" descr="Homemade pH indicator solution made from purple cabb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599" y="3246844"/>
            <a:ext cx="3135086" cy="234913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976912" y="3282292"/>
            <a:ext cx="3599543" cy="1200329"/>
          </a:xfrm>
          <a:prstGeom prst="rect">
            <a:avLst/>
          </a:prstGeom>
        </p:spPr>
        <p:txBody>
          <a:bodyPr wrap="square">
            <a:spAutoFit/>
          </a:bodyPr>
          <a:lstStyle/>
          <a:p>
            <a:r>
              <a:rPr lang="en-US" dirty="0">
                <a:latin typeface="Eras Light ITC" pitchFamily="34" charset="0"/>
              </a:rPr>
              <a:t>3.Leave the cabbage mixture steeping, stirring occasionally, until the liquid is room temperature. This may take at least half an hour</a:t>
            </a:r>
            <a:r>
              <a:rPr lang="en-US" dirty="0" smtClean="0">
                <a:latin typeface="Eras Light ITC" pitchFamily="34" charset="0"/>
              </a:rPr>
              <a:t>.</a:t>
            </a:r>
            <a:endParaRPr lang="en-US" dirty="0">
              <a:latin typeface="Eras Light ITC" pitchFamily="34" charset="0"/>
            </a:endParaRPr>
          </a:p>
        </p:txBody>
      </p:sp>
      <p:sp>
        <p:nvSpPr>
          <p:cNvPr id="13" name="Rectangle 12"/>
          <p:cNvSpPr/>
          <p:nvPr/>
        </p:nvSpPr>
        <p:spPr>
          <a:xfrm>
            <a:off x="5007427" y="5083477"/>
            <a:ext cx="3048000" cy="923330"/>
          </a:xfrm>
          <a:prstGeom prst="rect">
            <a:avLst/>
          </a:prstGeom>
        </p:spPr>
        <p:txBody>
          <a:bodyPr wrap="square">
            <a:spAutoFit/>
          </a:bodyPr>
          <a:lstStyle/>
          <a:p>
            <a:r>
              <a:rPr lang="en-US" dirty="0">
                <a:latin typeface="Eras Light ITC" pitchFamily="34" charset="0"/>
              </a:rPr>
              <a:t>In the bowl, we  have a clear liquid that will either be purple or blue in color, </a:t>
            </a:r>
          </a:p>
        </p:txBody>
      </p:sp>
      <p:sp>
        <p:nvSpPr>
          <p:cNvPr id="14" name="Rectangle 13">
            <a:hlinkClick r:id="" action="ppaction://hlinkshowjump?jump=nextslide"/>
          </p:cNvPr>
          <p:cNvSpPr/>
          <p:nvPr/>
        </p:nvSpPr>
        <p:spPr>
          <a:xfrm>
            <a:off x="10493829" y="5972629"/>
            <a:ext cx="1030514" cy="711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smtClean="0">
                <a:latin typeface="Comic Sans MS" pitchFamily="66" charset="0"/>
              </a:rPr>
              <a:t>Next</a:t>
            </a:r>
            <a:endParaRPr lang="en-US" sz="2000" dirty="0">
              <a:latin typeface="Comic Sans MS" pitchFamily="66" charset="0"/>
            </a:endParaRPr>
          </a:p>
        </p:txBody>
      </p:sp>
    </p:spTree>
    <p:extLst>
      <p:ext uri="{BB962C8B-B14F-4D97-AF65-F5344CB8AC3E}">
        <p14:creationId xmlns:p14="http://schemas.microsoft.com/office/powerpoint/2010/main" val="511464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133600"/>
            <a:ext cx="12192000" cy="2946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2" descr="C:\Users\Mohammadreza\Desktop\IMG_20160628_0456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180" y="1099820"/>
            <a:ext cx="3760470" cy="50139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96686" y="2945080"/>
            <a:ext cx="6096000" cy="1323439"/>
          </a:xfrm>
          <a:prstGeom prst="rect">
            <a:avLst/>
          </a:prstGeom>
        </p:spPr>
        <p:txBody>
          <a:bodyPr>
            <a:spAutoFit/>
          </a:bodyPr>
          <a:lstStyle/>
          <a:p>
            <a:r>
              <a:rPr lang="en-US" sz="4000" dirty="0">
                <a:latin typeface="Eras Light ITC" pitchFamily="34" charset="0"/>
                <a:cs typeface="B Arabic Style" panose="00000400000000000000" pitchFamily="2" charset="-78"/>
              </a:rPr>
              <a:t>A handmade indicator</a:t>
            </a:r>
          </a:p>
          <a:p>
            <a:r>
              <a:rPr lang="en-US" sz="4000" dirty="0">
                <a:latin typeface="Eras Light ITC" pitchFamily="34" charset="0"/>
                <a:cs typeface="B Arabic Style" panose="00000400000000000000" pitchFamily="2" charset="-78"/>
              </a:rPr>
              <a:t>[Created By Us]</a:t>
            </a:r>
          </a:p>
        </p:txBody>
      </p:sp>
      <p:sp>
        <p:nvSpPr>
          <p:cNvPr id="8" name="Rectangle 7">
            <a:hlinkClick r:id="rId4" action="ppaction://hlinksldjump"/>
          </p:cNvPr>
          <p:cNvSpPr/>
          <p:nvPr/>
        </p:nvSpPr>
        <p:spPr>
          <a:xfrm>
            <a:off x="914401" y="6037944"/>
            <a:ext cx="1030514" cy="711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smtClean="0">
                <a:latin typeface="Comic Sans MS" pitchFamily="66" charset="0"/>
              </a:rPr>
              <a:t>Finish</a:t>
            </a:r>
            <a:endParaRPr lang="en-US" sz="2000" dirty="0">
              <a:latin typeface="Comic Sans MS" pitchFamily="66" charset="0"/>
            </a:endParaRPr>
          </a:p>
        </p:txBody>
      </p:sp>
    </p:spTree>
    <p:extLst>
      <p:ext uri="{BB962C8B-B14F-4D97-AF65-F5344CB8AC3E}">
        <p14:creationId xmlns:p14="http://schemas.microsoft.com/office/powerpoint/2010/main" val="93310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p:cNvSpPr txBox="1"/>
          <p:nvPr/>
        </p:nvSpPr>
        <p:spPr>
          <a:xfrm>
            <a:off x="1523999" y="2772229"/>
            <a:ext cx="8824686" cy="1107996"/>
          </a:xfrm>
          <a:prstGeom prst="rect">
            <a:avLst/>
          </a:prstGeom>
          <a:noFill/>
        </p:spPr>
        <p:txBody>
          <a:bodyPr wrap="square" rtlCol="0">
            <a:spAutoFit/>
          </a:bodyPr>
          <a:lstStyle/>
          <a:p>
            <a:pPr algn="ctr"/>
            <a:r>
              <a:rPr lang="en-US" sz="6600" dirty="0" smtClean="0">
                <a:latin typeface="Comic Sans MS" pitchFamily="66" charset="0"/>
              </a:rPr>
              <a:t>Conclusion</a:t>
            </a:r>
            <a:endParaRPr lang="en-US" sz="6600" dirty="0">
              <a:latin typeface="Comic Sans MS" pitchFamily="66" charset="0"/>
            </a:endParaRPr>
          </a:p>
        </p:txBody>
      </p:sp>
      <p:sp>
        <p:nvSpPr>
          <p:cNvPr id="8" name="Rectangle 7">
            <a:hlinkClick r:id="" action="ppaction://hlinkshowjump?jump=nextslide"/>
          </p:cNvPr>
          <p:cNvSpPr/>
          <p:nvPr/>
        </p:nvSpPr>
        <p:spPr>
          <a:xfrm>
            <a:off x="10493829" y="5617029"/>
            <a:ext cx="1030514" cy="711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latin typeface="Comic Sans MS" pitchFamily="66" charset="0"/>
              </a:rPr>
              <a:t>Next</a:t>
            </a:r>
            <a:endParaRPr lang="en-US" sz="2000" dirty="0">
              <a:latin typeface="Comic Sans MS" pitchFamily="66" charset="0"/>
            </a:endParaRPr>
          </a:p>
        </p:txBody>
      </p:sp>
    </p:spTree>
    <p:extLst>
      <p:ext uri="{BB962C8B-B14F-4D97-AF65-F5344CB8AC3E}">
        <p14:creationId xmlns:p14="http://schemas.microsoft.com/office/powerpoint/2010/main" val="1005486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79771"/>
          </a:xfrm>
        </p:spPr>
      </p:pic>
      <p:sp>
        <p:nvSpPr>
          <p:cNvPr id="5" name="Rectangle 4"/>
          <p:cNvSpPr/>
          <p:nvPr/>
        </p:nvSpPr>
        <p:spPr>
          <a:xfrm>
            <a:off x="609600" y="493264"/>
            <a:ext cx="6096000" cy="584775"/>
          </a:xfrm>
          <a:prstGeom prst="rect">
            <a:avLst/>
          </a:prstGeom>
        </p:spPr>
        <p:txBody>
          <a:bodyPr>
            <a:spAutoFit/>
          </a:bodyPr>
          <a:lstStyle/>
          <a:p>
            <a:r>
              <a:rPr lang="en-US" sz="3200" dirty="0" smtClean="0">
                <a:latin typeface="Comic Sans MS" pitchFamily="66" charset="0"/>
              </a:rPr>
              <a:t>The Temperature Effect</a:t>
            </a:r>
            <a:endParaRPr lang="en-US" sz="3200" dirty="0">
              <a:latin typeface="Comic Sans MS" pitchFamily="66" charset="0"/>
            </a:endParaRPr>
          </a:p>
        </p:txBody>
      </p:sp>
      <p:sp>
        <p:nvSpPr>
          <p:cNvPr id="6" name="Rectangle 5"/>
          <p:cNvSpPr/>
          <p:nvPr/>
        </p:nvSpPr>
        <p:spPr>
          <a:xfrm>
            <a:off x="931597" y="1624410"/>
            <a:ext cx="8969829" cy="1077218"/>
          </a:xfrm>
          <a:prstGeom prst="rect">
            <a:avLst/>
          </a:prstGeom>
        </p:spPr>
        <p:txBody>
          <a:bodyPr wrap="square">
            <a:spAutoFit/>
          </a:bodyPr>
          <a:lstStyle/>
          <a:p>
            <a:r>
              <a:rPr lang="en-US" sz="3200" dirty="0">
                <a:solidFill>
                  <a:schemeClr val="bg1"/>
                </a:solidFill>
                <a:latin typeface="Eras Light ITC" pitchFamily="34" charset="0"/>
              </a:rPr>
              <a:t>Temperature=More Effect=Final Color</a:t>
            </a:r>
          </a:p>
          <a:p>
            <a:endParaRPr lang="en-US" sz="3200" dirty="0">
              <a:solidFill>
                <a:schemeClr val="bg1"/>
              </a:solidFill>
              <a:latin typeface="Eras Light ITC" pitchFamily="34" charset="0"/>
            </a:endParaRPr>
          </a:p>
        </p:txBody>
      </p:sp>
      <p:sp>
        <p:nvSpPr>
          <p:cNvPr id="7" name="Rectangle 6"/>
          <p:cNvSpPr/>
          <p:nvPr/>
        </p:nvSpPr>
        <p:spPr>
          <a:xfrm>
            <a:off x="919767" y="2558289"/>
            <a:ext cx="5191614" cy="584775"/>
          </a:xfrm>
          <a:prstGeom prst="rect">
            <a:avLst/>
          </a:prstGeom>
        </p:spPr>
        <p:txBody>
          <a:bodyPr wrap="none">
            <a:spAutoFit/>
          </a:bodyPr>
          <a:lstStyle/>
          <a:p>
            <a:r>
              <a:rPr lang="en-US" sz="3200" dirty="0">
                <a:solidFill>
                  <a:schemeClr val="bg1"/>
                </a:solidFill>
                <a:latin typeface="Eras Light ITC" pitchFamily="34" charset="0"/>
              </a:rPr>
              <a:t>Warm </a:t>
            </a:r>
            <a:r>
              <a:rPr lang="en-US" sz="3200" dirty="0" smtClean="0">
                <a:solidFill>
                  <a:schemeClr val="bg1"/>
                </a:solidFill>
                <a:latin typeface="Eras Light ITC" pitchFamily="34" charset="0"/>
              </a:rPr>
              <a:t>ox-tongue=pink </a:t>
            </a:r>
            <a:r>
              <a:rPr lang="en-US" sz="3200" dirty="0">
                <a:solidFill>
                  <a:schemeClr val="bg1"/>
                </a:solidFill>
                <a:latin typeface="Eras Light ITC" pitchFamily="34" charset="0"/>
              </a:rPr>
              <a:t>color</a:t>
            </a:r>
          </a:p>
        </p:txBody>
      </p:sp>
      <p:sp>
        <p:nvSpPr>
          <p:cNvPr id="8" name="Rectangle 7"/>
          <p:cNvSpPr/>
          <p:nvPr/>
        </p:nvSpPr>
        <p:spPr>
          <a:xfrm>
            <a:off x="931597" y="3536721"/>
            <a:ext cx="4318811" cy="584775"/>
          </a:xfrm>
          <a:prstGeom prst="rect">
            <a:avLst/>
          </a:prstGeom>
        </p:spPr>
        <p:txBody>
          <a:bodyPr wrap="none">
            <a:spAutoFit/>
          </a:bodyPr>
          <a:lstStyle/>
          <a:p>
            <a:r>
              <a:rPr lang="en-US" sz="3200" dirty="0">
                <a:solidFill>
                  <a:schemeClr val="bg1"/>
                </a:solidFill>
                <a:latin typeface="Eras Light ITC" pitchFamily="34" charset="0"/>
              </a:rPr>
              <a:t>Cold </a:t>
            </a:r>
            <a:r>
              <a:rPr lang="en-US" sz="3200" dirty="0" smtClean="0">
                <a:solidFill>
                  <a:schemeClr val="bg1"/>
                </a:solidFill>
                <a:latin typeface="Eras Light ITC" pitchFamily="34" charset="0"/>
              </a:rPr>
              <a:t>ox-tongue=brown</a:t>
            </a:r>
            <a:endParaRPr lang="en-US" sz="3200" dirty="0">
              <a:solidFill>
                <a:schemeClr val="bg1"/>
              </a:solidFill>
              <a:latin typeface="Eras Light ITC" pitchFamily="34" charset="0"/>
            </a:endParaRPr>
          </a:p>
        </p:txBody>
      </p:sp>
      <p:sp>
        <p:nvSpPr>
          <p:cNvPr id="9" name="Rectangle 8"/>
          <p:cNvSpPr/>
          <p:nvPr/>
        </p:nvSpPr>
        <p:spPr>
          <a:xfrm>
            <a:off x="931597" y="4338321"/>
            <a:ext cx="9361714" cy="2062103"/>
          </a:xfrm>
          <a:prstGeom prst="rect">
            <a:avLst/>
          </a:prstGeom>
        </p:spPr>
        <p:txBody>
          <a:bodyPr wrap="square">
            <a:spAutoFit/>
          </a:bodyPr>
          <a:lstStyle/>
          <a:p>
            <a:endParaRPr lang="en-US" sz="3200" dirty="0">
              <a:solidFill>
                <a:schemeClr val="accent4">
                  <a:lumMod val="40000"/>
                  <a:lumOff val="60000"/>
                </a:schemeClr>
              </a:solidFill>
              <a:latin typeface="Eras Light ITC" pitchFamily="34" charset="0"/>
            </a:endParaRPr>
          </a:p>
          <a:p>
            <a:r>
              <a:rPr lang="en-US" sz="3200" dirty="0">
                <a:solidFill>
                  <a:schemeClr val="accent4">
                    <a:lumMod val="40000"/>
                    <a:lumOff val="60000"/>
                  </a:schemeClr>
                </a:solidFill>
                <a:latin typeface="Eras Light ITC" pitchFamily="34" charset="0"/>
              </a:rPr>
              <a:t>While the temperature of </a:t>
            </a:r>
            <a:r>
              <a:rPr lang="en-US" sz="3200" dirty="0" smtClean="0">
                <a:solidFill>
                  <a:schemeClr val="accent4">
                    <a:lumMod val="40000"/>
                    <a:lumOff val="60000"/>
                  </a:schemeClr>
                </a:solidFill>
                <a:latin typeface="Eras Light ITC" pitchFamily="34" charset="0"/>
              </a:rPr>
              <a:t>ox-tongue </a:t>
            </a:r>
            <a:r>
              <a:rPr lang="en-US" sz="3200" dirty="0">
                <a:solidFill>
                  <a:schemeClr val="accent4">
                    <a:lumMod val="40000"/>
                    <a:lumOff val="60000"/>
                  </a:schemeClr>
                </a:solidFill>
                <a:latin typeface="Eras Light ITC" pitchFamily="34" charset="0"/>
              </a:rPr>
              <a:t>affects the color changes, there are some substances that have no effects or they may have more.</a:t>
            </a:r>
          </a:p>
        </p:txBody>
      </p:sp>
      <p:sp>
        <p:nvSpPr>
          <p:cNvPr id="10" name="Rectangle 9">
            <a:hlinkClick r:id="" action="ppaction://hlinkshowjump?jump=nextslide"/>
          </p:cNvPr>
          <p:cNvSpPr/>
          <p:nvPr/>
        </p:nvSpPr>
        <p:spPr>
          <a:xfrm>
            <a:off x="10609943" y="5820229"/>
            <a:ext cx="1030514" cy="711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latin typeface="Comic Sans MS" pitchFamily="66" charset="0"/>
              </a:rPr>
              <a:t>Next</a:t>
            </a:r>
            <a:endParaRPr lang="en-US" sz="2000" dirty="0">
              <a:latin typeface="Comic Sans MS" pitchFamily="66" charset="0"/>
            </a:endParaRPr>
          </a:p>
        </p:txBody>
      </p:sp>
    </p:spTree>
    <p:extLst>
      <p:ext uri="{BB962C8B-B14F-4D97-AF65-F5344CB8AC3E}">
        <p14:creationId xmlns:p14="http://schemas.microsoft.com/office/powerpoint/2010/main" val="3505313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Rectangle 5"/>
          <p:cNvSpPr/>
          <p:nvPr/>
        </p:nvSpPr>
        <p:spPr>
          <a:xfrm>
            <a:off x="3959434" y="1459855"/>
            <a:ext cx="8435323" cy="461665"/>
          </a:xfrm>
          <a:prstGeom prst="rect">
            <a:avLst/>
          </a:prstGeom>
        </p:spPr>
        <p:txBody>
          <a:bodyPr wrap="none">
            <a:spAutoFit/>
          </a:bodyPr>
          <a:lstStyle/>
          <a:p>
            <a:pPr>
              <a:spcAft>
                <a:spcPts val="0"/>
              </a:spcAft>
            </a:pPr>
            <a:r>
              <a:rPr lang="en-US" sz="2400" dirty="0" smtClean="0">
                <a:latin typeface="Comic Sans MS" pitchFamily="66" charset="0"/>
                <a:ea typeface="Corbel" panose="020B0503020204020204" pitchFamily="34" charset="0"/>
                <a:cs typeface="Tahoma" panose="020B0604030504040204" pitchFamily="34" charset="0"/>
              </a:rPr>
              <a:t>The color of acid after reaction with the warm </a:t>
            </a:r>
            <a:r>
              <a:rPr lang="en-US" sz="2400" dirty="0" smtClean="0">
                <a:latin typeface="Comic Sans MS" pitchFamily="66" charset="0"/>
                <a:ea typeface="Corbel" panose="020B0503020204020204" pitchFamily="34" charset="0"/>
                <a:cs typeface="Tahoma" panose="020B0604030504040204" pitchFamily="34" charset="0"/>
              </a:rPr>
              <a:t>ox-tongue</a:t>
            </a:r>
            <a:endParaRPr lang="en-US" sz="2400" dirty="0">
              <a:latin typeface="Comic Sans MS" pitchFamily="66" charset="0"/>
              <a:ea typeface="Corbel" panose="020B0503020204020204" pitchFamily="34" charset="0"/>
              <a:cs typeface="Tahoma" panose="020B0604030504040204" pitchFamily="34" charset="0"/>
            </a:endParaRPr>
          </a:p>
        </p:txBody>
      </p:sp>
      <p:sp>
        <p:nvSpPr>
          <p:cNvPr id="7" name="Rectangle 6"/>
          <p:cNvSpPr/>
          <p:nvPr/>
        </p:nvSpPr>
        <p:spPr>
          <a:xfrm>
            <a:off x="83212" y="4884288"/>
            <a:ext cx="8268610" cy="461665"/>
          </a:xfrm>
          <a:prstGeom prst="rect">
            <a:avLst/>
          </a:prstGeom>
        </p:spPr>
        <p:txBody>
          <a:bodyPr wrap="none">
            <a:spAutoFit/>
          </a:bodyPr>
          <a:lstStyle/>
          <a:p>
            <a:pPr>
              <a:spcAft>
                <a:spcPts val="0"/>
              </a:spcAft>
            </a:pPr>
            <a:r>
              <a:rPr lang="en-US" sz="2400" dirty="0" smtClean="0">
                <a:latin typeface="Comic Sans MS" pitchFamily="66" charset="0"/>
                <a:ea typeface="Corbel" panose="020B0503020204020204" pitchFamily="34" charset="0"/>
                <a:cs typeface="Tahoma" panose="020B0604030504040204" pitchFamily="34" charset="0"/>
              </a:rPr>
              <a:t>The </a:t>
            </a:r>
            <a:r>
              <a:rPr lang="en-US" sz="2400" dirty="0">
                <a:latin typeface="Comic Sans MS" pitchFamily="66" charset="0"/>
                <a:ea typeface="Corbel" panose="020B0503020204020204" pitchFamily="34" charset="0"/>
                <a:cs typeface="Tahoma" panose="020B0604030504040204" pitchFamily="34" charset="0"/>
              </a:rPr>
              <a:t>color of acid after reaction with the cold </a:t>
            </a:r>
            <a:r>
              <a:rPr lang="en-US" sz="2400" dirty="0" smtClean="0">
                <a:latin typeface="Comic Sans MS" pitchFamily="66" charset="0"/>
                <a:ea typeface="Corbel" panose="020B0503020204020204" pitchFamily="34" charset="0"/>
                <a:cs typeface="Tahoma" panose="020B0604030504040204" pitchFamily="34" charset="0"/>
              </a:rPr>
              <a:t>ox-tongue</a:t>
            </a:r>
            <a:endParaRPr lang="en-US" sz="2400" dirty="0">
              <a:latin typeface="Comic Sans MS" pitchFamily="66" charset="0"/>
              <a:ea typeface="Corbel" panose="020B0503020204020204" pitchFamily="34" charset="0"/>
              <a:cs typeface="Tahoma" panose="020B0604030504040204" pitchFamily="34" charset="0"/>
            </a:endParaRPr>
          </a:p>
        </p:txBody>
      </p:sp>
      <p:pic>
        <p:nvPicPr>
          <p:cNvPr id="8" name="Picture 7" descr="E:\دکتر خواجه\۲۰۱۵۱۲۳۱_۲۲۱۲۴۶.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494" y="146966"/>
            <a:ext cx="3285940" cy="3097367"/>
          </a:xfrm>
          <a:prstGeom prst="rect">
            <a:avLst/>
          </a:prstGeom>
          <a:noFill/>
          <a:ln>
            <a:noFill/>
          </a:ln>
        </p:spPr>
      </p:pic>
      <p:pic>
        <p:nvPicPr>
          <p:cNvPr id="9" name="Picture 8" descr="E:\دکتر خواجه\۲۰۱۵۱۲۳۱_۲۱۵۵۵۱.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9561" y="3566436"/>
            <a:ext cx="3285940" cy="3097367"/>
          </a:xfrm>
          <a:prstGeom prst="rect">
            <a:avLst/>
          </a:prstGeom>
          <a:noFill/>
          <a:ln>
            <a:noFill/>
          </a:ln>
        </p:spPr>
      </p:pic>
      <p:sp>
        <p:nvSpPr>
          <p:cNvPr id="10" name="Rectangle 9">
            <a:hlinkClick r:id="" action="ppaction://hlinkshowjump?jump=nextslide"/>
          </p:cNvPr>
          <p:cNvSpPr/>
          <p:nvPr/>
        </p:nvSpPr>
        <p:spPr>
          <a:xfrm>
            <a:off x="5878286" y="5820229"/>
            <a:ext cx="1030514" cy="711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latin typeface="Comic Sans MS" pitchFamily="66" charset="0"/>
              </a:rPr>
              <a:t>Next</a:t>
            </a:r>
            <a:endParaRPr lang="en-US" sz="2000" dirty="0">
              <a:latin typeface="Comic Sans MS" pitchFamily="66" charset="0"/>
            </a:endParaRPr>
          </a:p>
        </p:txBody>
      </p:sp>
    </p:spTree>
    <p:extLst>
      <p:ext uri="{BB962C8B-B14F-4D97-AF65-F5344CB8AC3E}">
        <p14:creationId xmlns:p14="http://schemas.microsoft.com/office/powerpoint/2010/main" val="1261503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653143" y="434723"/>
            <a:ext cx="7228114" cy="523220"/>
          </a:xfrm>
          <a:prstGeom prst="rect">
            <a:avLst/>
          </a:prstGeom>
          <a:noFill/>
        </p:spPr>
        <p:txBody>
          <a:bodyPr wrap="square" rtlCol="0">
            <a:spAutoFit/>
          </a:bodyPr>
          <a:lstStyle/>
          <a:p>
            <a:r>
              <a:rPr lang="en-US" sz="2800" dirty="0" smtClean="0">
                <a:latin typeface="Comic Sans MS" pitchFamily="66" charset="0"/>
              </a:rPr>
              <a:t>Final Conclusion :</a:t>
            </a:r>
            <a:endParaRPr lang="en-US" sz="2800" dirty="0">
              <a:latin typeface="Comic Sans MS" pitchFamily="66" charset="0"/>
            </a:endParaRPr>
          </a:p>
        </p:txBody>
      </p:sp>
      <p:sp>
        <p:nvSpPr>
          <p:cNvPr id="6" name="Rectangle 5"/>
          <p:cNvSpPr/>
          <p:nvPr/>
        </p:nvSpPr>
        <p:spPr>
          <a:xfrm>
            <a:off x="653142" y="1196592"/>
            <a:ext cx="10726057" cy="830997"/>
          </a:xfrm>
          <a:prstGeom prst="rect">
            <a:avLst/>
          </a:prstGeom>
        </p:spPr>
        <p:txBody>
          <a:bodyPr wrap="square">
            <a:spAutoFit/>
          </a:bodyPr>
          <a:lstStyle/>
          <a:p>
            <a:r>
              <a:rPr lang="en-US" sz="2400" dirty="0">
                <a:solidFill>
                  <a:schemeClr val="accent4">
                    <a:lumMod val="60000"/>
                    <a:lumOff val="40000"/>
                  </a:schemeClr>
                </a:solidFill>
                <a:latin typeface="Eras Light ITC" pitchFamily="34" charset="0"/>
              </a:rPr>
              <a:t>1-If we have a cold </a:t>
            </a:r>
            <a:r>
              <a:rPr lang="en-US" sz="2400" dirty="0" smtClean="0">
                <a:solidFill>
                  <a:schemeClr val="accent4">
                    <a:lumMod val="60000"/>
                    <a:lumOff val="40000"/>
                  </a:schemeClr>
                </a:solidFill>
                <a:latin typeface="Eras Light ITC" pitchFamily="34" charset="0"/>
              </a:rPr>
              <a:t>ox-tongue </a:t>
            </a:r>
            <a:r>
              <a:rPr lang="en-US" sz="2400" dirty="0">
                <a:solidFill>
                  <a:schemeClr val="accent4">
                    <a:lumMod val="60000"/>
                    <a:lumOff val="40000"/>
                  </a:schemeClr>
                </a:solidFill>
                <a:latin typeface="Eras Light ITC" pitchFamily="34" charset="0"/>
              </a:rPr>
              <a:t>it won’t  have reaction with indicators but if we have a warm </a:t>
            </a:r>
            <a:r>
              <a:rPr lang="en-US" sz="2400" dirty="0" smtClean="0">
                <a:solidFill>
                  <a:schemeClr val="accent4">
                    <a:lumMod val="60000"/>
                    <a:lumOff val="40000"/>
                  </a:schemeClr>
                </a:solidFill>
                <a:latin typeface="Eras Light ITC" pitchFamily="34" charset="0"/>
              </a:rPr>
              <a:t>ox-tongue </a:t>
            </a:r>
            <a:r>
              <a:rPr lang="en-US" sz="2400" dirty="0">
                <a:solidFill>
                  <a:schemeClr val="accent4">
                    <a:lumMod val="60000"/>
                    <a:lumOff val="40000"/>
                  </a:schemeClr>
                </a:solidFill>
                <a:latin typeface="Eras Light ITC" pitchFamily="34" charset="0"/>
              </a:rPr>
              <a:t>it will react with indicators and will have a red color.</a:t>
            </a:r>
          </a:p>
        </p:txBody>
      </p:sp>
      <p:sp>
        <p:nvSpPr>
          <p:cNvPr id="7" name="Rectangle 6"/>
          <p:cNvSpPr/>
          <p:nvPr/>
        </p:nvSpPr>
        <p:spPr>
          <a:xfrm>
            <a:off x="653143" y="2256135"/>
            <a:ext cx="10435772" cy="830997"/>
          </a:xfrm>
          <a:prstGeom prst="rect">
            <a:avLst/>
          </a:prstGeom>
        </p:spPr>
        <p:txBody>
          <a:bodyPr wrap="square">
            <a:spAutoFit/>
          </a:bodyPr>
          <a:lstStyle/>
          <a:p>
            <a:r>
              <a:rPr lang="en-US" sz="2400" dirty="0">
                <a:solidFill>
                  <a:schemeClr val="accent4">
                    <a:lumMod val="60000"/>
                    <a:lumOff val="40000"/>
                  </a:schemeClr>
                </a:solidFill>
                <a:latin typeface="Eras Light ITC" pitchFamily="34" charset="0"/>
              </a:rPr>
              <a:t>2-Indicators won’t have an effect on each </a:t>
            </a:r>
            <a:r>
              <a:rPr lang="en-US" sz="2400" dirty="0" err="1">
                <a:solidFill>
                  <a:schemeClr val="accent4">
                    <a:lumMod val="60000"/>
                    <a:lumOff val="40000"/>
                  </a:schemeClr>
                </a:solidFill>
                <a:latin typeface="Eras Light ITC" pitchFamily="34" charset="0"/>
              </a:rPr>
              <a:t>other.for</a:t>
            </a:r>
            <a:r>
              <a:rPr lang="en-US" sz="2400" dirty="0">
                <a:solidFill>
                  <a:schemeClr val="accent4">
                    <a:lumMod val="60000"/>
                    <a:lumOff val="40000"/>
                  </a:schemeClr>
                </a:solidFill>
                <a:latin typeface="Eras Light ITC" pitchFamily="34" charset="0"/>
              </a:rPr>
              <a:t> example if we mixed red </a:t>
            </a:r>
            <a:r>
              <a:rPr lang="en-US" sz="2400" dirty="0" err="1">
                <a:solidFill>
                  <a:schemeClr val="accent4">
                    <a:lumMod val="60000"/>
                    <a:lumOff val="40000"/>
                  </a:schemeClr>
                </a:solidFill>
                <a:latin typeface="Eras Light ITC" pitchFamily="34" charset="0"/>
              </a:rPr>
              <a:t>carbage</a:t>
            </a:r>
            <a:r>
              <a:rPr lang="en-US" sz="2400" dirty="0">
                <a:solidFill>
                  <a:schemeClr val="accent4">
                    <a:lumMod val="60000"/>
                    <a:lumOff val="40000"/>
                  </a:schemeClr>
                </a:solidFill>
                <a:latin typeface="Eras Light ITC" pitchFamily="34" charset="0"/>
              </a:rPr>
              <a:t> juice with </a:t>
            </a:r>
            <a:r>
              <a:rPr lang="en-US" sz="2400" dirty="0" smtClean="0">
                <a:solidFill>
                  <a:schemeClr val="accent4">
                    <a:lumMod val="60000"/>
                    <a:lumOff val="40000"/>
                  </a:schemeClr>
                </a:solidFill>
                <a:latin typeface="Eras Light ITC" pitchFamily="34" charset="0"/>
              </a:rPr>
              <a:t>ox-</a:t>
            </a:r>
            <a:r>
              <a:rPr lang="en-US" sz="2400" dirty="0" err="1" smtClean="0">
                <a:solidFill>
                  <a:schemeClr val="accent4">
                    <a:lumMod val="60000"/>
                    <a:lumOff val="40000"/>
                  </a:schemeClr>
                </a:solidFill>
                <a:latin typeface="Eras Light ITC" pitchFamily="34" charset="0"/>
              </a:rPr>
              <a:t>tongue,the</a:t>
            </a:r>
            <a:r>
              <a:rPr lang="en-US" sz="2400" dirty="0" smtClean="0">
                <a:solidFill>
                  <a:schemeClr val="accent4">
                    <a:lumMod val="60000"/>
                    <a:lumOff val="40000"/>
                  </a:schemeClr>
                </a:solidFill>
                <a:latin typeface="Eras Light ITC" pitchFamily="34" charset="0"/>
              </a:rPr>
              <a:t> </a:t>
            </a:r>
            <a:r>
              <a:rPr lang="en-US" sz="2400" dirty="0">
                <a:solidFill>
                  <a:schemeClr val="accent4">
                    <a:lumMod val="60000"/>
                    <a:lumOff val="40000"/>
                  </a:schemeClr>
                </a:solidFill>
                <a:latin typeface="Eras Light ITC" pitchFamily="34" charset="0"/>
              </a:rPr>
              <a:t>final color is the mixing color.</a:t>
            </a:r>
          </a:p>
        </p:txBody>
      </p:sp>
      <p:sp>
        <p:nvSpPr>
          <p:cNvPr id="8" name="Rectangle 7"/>
          <p:cNvSpPr/>
          <p:nvPr/>
        </p:nvSpPr>
        <p:spPr>
          <a:xfrm>
            <a:off x="653143" y="3243107"/>
            <a:ext cx="10189028" cy="1200329"/>
          </a:xfrm>
          <a:prstGeom prst="rect">
            <a:avLst/>
          </a:prstGeom>
        </p:spPr>
        <p:txBody>
          <a:bodyPr wrap="square">
            <a:spAutoFit/>
          </a:bodyPr>
          <a:lstStyle/>
          <a:p>
            <a:r>
              <a:rPr lang="en-US" sz="2400" dirty="0">
                <a:solidFill>
                  <a:schemeClr val="accent4">
                    <a:lumMod val="60000"/>
                    <a:lumOff val="40000"/>
                  </a:schemeClr>
                </a:solidFill>
                <a:latin typeface="Eras Light ITC" pitchFamily="34" charset="0"/>
              </a:rPr>
              <a:t>3-if we mix two different materials with same </a:t>
            </a:r>
            <a:r>
              <a:rPr lang="en-US" sz="2400" dirty="0" err="1">
                <a:solidFill>
                  <a:schemeClr val="accent4">
                    <a:lumMod val="60000"/>
                    <a:lumOff val="40000"/>
                  </a:schemeClr>
                </a:solidFill>
                <a:latin typeface="Eras Light ITC" pitchFamily="34" charset="0"/>
              </a:rPr>
              <a:t>ph</a:t>
            </a:r>
            <a:r>
              <a:rPr lang="en-US" sz="2400" dirty="0">
                <a:solidFill>
                  <a:schemeClr val="accent4">
                    <a:lumMod val="60000"/>
                    <a:lumOff val="40000"/>
                  </a:schemeClr>
                </a:solidFill>
                <a:latin typeface="Eras Light ITC" pitchFamily="34" charset="0"/>
              </a:rPr>
              <a:t> but different color, they won’t have a reaction and the final color is the mixing color as same as the above result.</a:t>
            </a:r>
          </a:p>
        </p:txBody>
      </p:sp>
      <p:sp>
        <p:nvSpPr>
          <p:cNvPr id="9" name="Rectangle 8">
            <a:hlinkClick r:id="" action="ppaction://hlinkshowjump?jump=nextslide"/>
          </p:cNvPr>
          <p:cNvSpPr/>
          <p:nvPr/>
        </p:nvSpPr>
        <p:spPr>
          <a:xfrm>
            <a:off x="3766457" y="5036461"/>
            <a:ext cx="4731658" cy="1306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omic Sans MS" pitchFamily="66" charset="0"/>
              </a:rPr>
              <a:t>Some Questions</a:t>
            </a:r>
            <a:endParaRPr lang="en-US" sz="2800" dirty="0">
              <a:latin typeface="Comic Sans MS" pitchFamily="66" charset="0"/>
            </a:endParaRPr>
          </a:p>
        </p:txBody>
      </p:sp>
    </p:spTree>
    <p:extLst>
      <p:ext uri="{BB962C8B-B14F-4D97-AF65-F5344CB8AC3E}">
        <p14:creationId xmlns:p14="http://schemas.microsoft.com/office/powerpoint/2010/main" val="606627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Rectangle 5"/>
          <p:cNvSpPr/>
          <p:nvPr/>
        </p:nvSpPr>
        <p:spPr>
          <a:xfrm>
            <a:off x="343266" y="414048"/>
            <a:ext cx="7869462" cy="523220"/>
          </a:xfrm>
          <a:prstGeom prst="rect">
            <a:avLst/>
          </a:prstGeom>
        </p:spPr>
        <p:txBody>
          <a:bodyPr wrap="none">
            <a:spAutoFit/>
          </a:bodyPr>
          <a:lstStyle/>
          <a:p>
            <a:r>
              <a:rPr lang="en-US" sz="2800" dirty="0">
                <a:latin typeface="Comic Sans MS" pitchFamily="66" charset="0"/>
                <a:cs typeface="JasmineUPC" panose="02020603050405020304" pitchFamily="18" charset="-34"/>
              </a:rPr>
              <a:t>1) Why does the color of an indicator change?</a:t>
            </a:r>
          </a:p>
        </p:txBody>
      </p:sp>
      <p:sp>
        <p:nvSpPr>
          <p:cNvPr id="7" name="Rectangle 6"/>
          <p:cNvSpPr/>
          <p:nvPr/>
        </p:nvSpPr>
        <p:spPr>
          <a:xfrm>
            <a:off x="4484915" y="2075320"/>
            <a:ext cx="6589486" cy="1754326"/>
          </a:xfrm>
          <a:prstGeom prst="rect">
            <a:avLst/>
          </a:prstGeom>
        </p:spPr>
        <p:txBody>
          <a:bodyPr wrap="square">
            <a:spAutoFit/>
          </a:bodyPr>
          <a:lstStyle/>
          <a:p>
            <a:r>
              <a:rPr lang="en-US" sz="3600" dirty="0">
                <a:latin typeface="Eras Light ITC" pitchFamily="34" charset="0"/>
              </a:rPr>
              <a:t>Physical reaction indictor will be neutral by adding an alkaline = water and salt</a:t>
            </a:r>
          </a:p>
        </p:txBody>
      </p:sp>
      <p:sp>
        <p:nvSpPr>
          <p:cNvPr id="8" name="Rectangle 7">
            <a:hlinkClick r:id="" action="ppaction://hlinkshowjump?jump=nextslide"/>
          </p:cNvPr>
          <p:cNvSpPr/>
          <p:nvPr/>
        </p:nvSpPr>
        <p:spPr>
          <a:xfrm>
            <a:off x="5457371" y="5283200"/>
            <a:ext cx="1030514" cy="711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latin typeface="Comic Sans MS" pitchFamily="66" charset="0"/>
              </a:rPr>
              <a:t>Next</a:t>
            </a:r>
            <a:endParaRPr lang="en-US" sz="2000" dirty="0">
              <a:latin typeface="Comic Sans MS" pitchFamily="66" charset="0"/>
            </a:endParaRPr>
          </a:p>
        </p:txBody>
      </p:sp>
    </p:spTree>
    <p:extLst>
      <p:ext uri="{BB962C8B-B14F-4D97-AF65-F5344CB8AC3E}">
        <p14:creationId xmlns:p14="http://schemas.microsoft.com/office/powerpoint/2010/main" val="2143043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47114"/>
          </a:xfrm>
        </p:spPr>
      </p:pic>
      <p:sp>
        <p:nvSpPr>
          <p:cNvPr id="5" name="TextBox 4"/>
          <p:cNvSpPr txBox="1"/>
          <p:nvPr/>
        </p:nvSpPr>
        <p:spPr>
          <a:xfrm>
            <a:off x="377371" y="340640"/>
            <a:ext cx="4296228" cy="646331"/>
          </a:xfrm>
          <a:prstGeom prst="rect">
            <a:avLst/>
          </a:prstGeom>
          <a:noFill/>
        </p:spPr>
        <p:txBody>
          <a:bodyPr wrap="square" rtlCol="0">
            <a:spAutoFit/>
          </a:bodyPr>
          <a:lstStyle/>
          <a:p>
            <a:r>
              <a:rPr lang="en-US" sz="3600" dirty="0" smtClean="0">
                <a:solidFill>
                  <a:srgbClr val="FFFF00"/>
                </a:solidFill>
                <a:latin typeface="Comic Sans MS" pitchFamily="66" charset="0"/>
              </a:rPr>
              <a:t>Question 10 :</a:t>
            </a:r>
            <a:endParaRPr lang="en-US" sz="3600" dirty="0">
              <a:solidFill>
                <a:srgbClr val="FFFF00"/>
              </a:solidFill>
              <a:latin typeface="Comic Sans MS" pitchFamily="66" charset="0"/>
            </a:endParaRPr>
          </a:p>
        </p:txBody>
      </p:sp>
      <p:sp>
        <p:nvSpPr>
          <p:cNvPr id="6" name="TextBox 5"/>
          <p:cNvSpPr txBox="1"/>
          <p:nvPr/>
        </p:nvSpPr>
        <p:spPr>
          <a:xfrm>
            <a:off x="174170" y="1582057"/>
            <a:ext cx="8998857" cy="2677656"/>
          </a:xfrm>
          <a:prstGeom prst="rect">
            <a:avLst/>
          </a:prstGeom>
          <a:noFill/>
        </p:spPr>
        <p:txBody>
          <a:bodyPr wrap="square" rtlCol="0">
            <a:spAutoFit/>
          </a:bodyPr>
          <a:lstStyle/>
          <a:p>
            <a:r>
              <a:rPr lang="en-US" sz="2800" dirty="0">
                <a:latin typeface="Bell Gothic Std Light" pitchFamily="34" charset="0"/>
                <a:cs typeface="Consolas" pitchFamily="49" charset="0"/>
              </a:rPr>
              <a:t>Fruit and vegetables juices contain natural indicators which change the color of the solution due to their acidity or basicity. Investigate these indicators and then identify their different compounds. Next recommend the most effective and accurate one and then, compare its solubility with common paper indicators.</a:t>
            </a:r>
            <a:endParaRPr lang="fa-IR" sz="2800" dirty="0">
              <a:latin typeface="Bell Gothic Std Light" pitchFamily="34" charset="0"/>
            </a:endParaRPr>
          </a:p>
        </p:txBody>
      </p:sp>
      <p:sp>
        <p:nvSpPr>
          <p:cNvPr id="7" name="Rectangle 6">
            <a:hlinkClick r:id="" action="ppaction://hlinkshowjump?jump=firstslide"/>
          </p:cNvPr>
          <p:cNvSpPr/>
          <p:nvPr/>
        </p:nvSpPr>
        <p:spPr>
          <a:xfrm>
            <a:off x="10493828" y="6008914"/>
            <a:ext cx="1553029" cy="820057"/>
          </a:xfrm>
          <a:prstGeom prst="rect">
            <a:avLst/>
          </a:prstGeom>
        </p:spPr>
        <p:style>
          <a:lnRef idx="2">
            <a:schemeClr val="accent6">
              <a:shade val="50000"/>
            </a:schemeClr>
          </a:lnRef>
          <a:fillRef idx="1002">
            <a:schemeClr val="dk1"/>
          </a:fillRef>
          <a:effectRef idx="0">
            <a:schemeClr val="accent6"/>
          </a:effectRef>
          <a:fontRef idx="minor">
            <a:schemeClr val="lt1"/>
          </a:fontRef>
        </p:style>
        <p:txBody>
          <a:bodyPr rtlCol="0" anchor="ct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Finish</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14201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a:hlinkClick r:id="" action="ppaction://hlinkshowjump?jump=nextslide"/>
          </p:cNvPr>
          <p:cNvSpPr/>
          <p:nvPr/>
        </p:nvSpPr>
        <p:spPr>
          <a:xfrm>
            <a:off x="5631543" y="5261429"/>
            <a:ext cx="1030514" cy="711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latin typeface="Comic Sans MS" pitchFamily="66" charset="0"/>
              </a:rPr>
              <a:t>Next</a:t>
            </a:r>
            <a:endParaRPr lang="en-US" sz="2000" dirty="0">
              <a:latin typeface="Comic Sans MS" pitchFamily="66" charset="0"/>
            </a:endParaRPr>
          </a:p>
        </p:txBody>
      </p:sp>
      <p:sp>
        <p:nvSpPr>
          <p:cNvPr id="3" name="Rectangle 2"/>
          <p:cNvSpPr/>
          <p:nvPr/>
        </p:nvSpPr>
        <p:spPr>
          <a:xfrm>
            <a:off x="406400" y="253163"/>
            <a:ext cx="9056914" cy="1384995"/>
          </a:xfrm>
          <a:prstGeom prst="rect">
            <a:avLst/>
          </a:prstGeom>
        </p:spPr>
        <p:txBody>
          <a:bodyPr wrap="square">
            <a:spAutoFit/>
          </a:bodyPr>
          <a:lstStyle/>
          <a:p>
            <a:r>
              <a:rPr lang="en-US" sz="2800" dirty="0">
                <a:latin typeface="Comic Sans MS" pitchFamily="66" charset="0"/>
                <a:cs typeface="JasmineUPC" panose="02020603050405020304" pitchFamily="18" charset="-34"/>
              </a:rPr>
              <a:t>2) As we heat the indicator, its color changes but when we make it cold, its color doesn’t </a:t>
            </a:r>
            <a:r>
              <a:rPr lang="en-US" sz="2800" dirty="0" err="1">
                <a:latin typeface="Comic Sans MS" pitchFamily="66" charset="0"/>
                <a:cs typeface="JasmineUPC" panose="02020603050405020304" pitchFamily="18" charset="-34"/>
              </a:rPr>
              <a:t>change.why</a:t>
            </a:r>
            <a:r>
              <a:rPr lang="en-US" sz="2800" dirty="0">
                <a:latin typeface="Comic Sans MS" pitchFamily="66" charset="0"/>
                <a:cs typeface="JasmineUPC" panose="02020603050405020304" pitchFamily="18" charset="-34"/>
              </a:rPr>
              <a:t>?</a:t>
            </a:r>
          </a:p>
          <a:p>
            <a:endParaRPr lang="en-US" sz="2800" dirty="0">
              <a:latin typeface="Comic Sans MS" pitchFamily="66" charset="0"/>
            </a:endParaRPr>
          </a:p>
        </p:txBody>
      </p:sp>
      <p:sp>
        <p:nvSpPr>
          <p:cNvPr id="6" name="Rectangle 5"/>
          <p:cNvSpPr/>
          <p:nvPr/>
        </p:nvSpPr>
        <p:spPr>
          <a:xfrm>
            <a:off x="3035679" y="2562163"/>
            <a:ext cx="8619667" cy="523220"/>
          </a:xfrm>
          <a:prstGeom prst="rect">
            <a:avLst/>
          </a:prstGeom>
        </p:spPr>
        <p:txBody>
          <a:bodyPr wrap="none">
            <a:spAutoFit/>
          </a:bodyPr>
          <a:lstStyle/>
          <a:p>
            <a:r>
              <a:rPr lang="en-US" sz="2800" dirty="0">
                <a:latin typeface="Eras Light ITC" pitchFamily="34" charset="0"/>
              </a:rPr>
              <a:t>Heat the indicator=Number Of ions will increase=ionized</a:t>
            </a:r>
          </a:p>
        </p:txBody>
      </p:sp>
    </p:spTree>
    <p:extLst>
      <p:ext uri="{BB962C8B-B14F-4D97-AF65-F5344CB8AC3E}">
        <p14:creationId xmlns:p14="http://schemas.microsoft.com/office/powerpoint/2010/main" val="2911148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a:hlinkClick r:id="" action="ppaction://hlinkshowjump?jump=nextslide"/>
          </p:cNvPr>
          <p:cNvSpPr/>
          <p:nvPr/>
        </p:nvSpPr>
        <p:spPr>
          <a:xfrm>
            <a:off x="5646058" y="5261429"/>
            <a:ext cx="1030514" cy="711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latin typeface="Comic Sans MS" pitchFamily="66" charset="0"/>
              </a:rPr>
              <a:t>Next</a:t>
            </a:r>
            <a:endParaRPr lang="en-US" sz="2000" dirty="0">
              <a:latin typeface="Comic Sans MS" pitchFamily="66" charset="0"/>
            </a:endParaRPr>
          </a:p>
        </p:txBody>
      </p:sp>
      <p:sp>
        <p:nvSpPr>
          <p:cNvPr id="3" name="Rectangle 2"/>
          <p:cNvSpPr/>
          <p:nvPr/>
        </p:nvSpPr>
        <p:spPr>
          <a:xfrm>
            <a:off x="580571" y="348120"/>
            <a:ext cx="7779657" cy="1384995"/>
          </a:xfrm>
          <a:prstGeom prst="rect">
            <a:avLst/>
          </a:prstGeom>
        </p:spPr>
        <p:txBody>
          <a:bodyPr wrap="square">
            <a:spAutoFit/>
          </a:bodyPr>
          <a:lstStyle/>
          <a:p>
            <a:r>
              <a:rPr lang="en-US" sz="2800" dirty="0">
                <a:latin typeface="Comic Sans MS" pitchFamily="66" charset="0"/>
                <a:cs typeface="JasmineUPC" panose="02020603050405020304" pitchFamily="18" charset="-34"/>
              </a:rPr>
              <a:t>3) Why does the water take the color of the indicator?</a:t>
            </a:r>
          </a:p>
          <a:p>
            <a:endParaRPr lang="en-US" sz="2800" dirty="0">
              <a:latin typeface="Comic Sans MS" pitchFamily="66" charset="0"/>
            </a:endParaRPr>
          </a:p>
        </p:txBody>
      </p:sp>
      <p:sp>
        <p:nvSpPr>
          <p:cNvPr id="6" name="Rectangle 5"/>
          <p:cNvSpPr/>
          <p:nvPr/>
        </p:nvSpPr>
        <p:spPr>
          <a:xfrm>
            <a:off x="5312228" y="1768564"/>
            <a:ext cx="6096000" cy="2246769"/>
          </a:xfrm>
          <a:prstGeom prst="rect">
            <a:avLst/>
          </a:prstGeom>
        </p:spPr>
        <p:txBody>
          <a:bodyPr>
            <a:spAutoFit/>
          </a:bodyPr>
          <a:lstStyle/>
          <a:p>
            <a:r>
              <a:rPr lang="en-US" sz="2800" dirty="0">
                <a:latin typeface="Eras Light ITC" pitchFamily="34" charset="0"/>
              </a:rPr>
              <a:t>Because there is no water in the indicator=there is no ion=the reaction doesn’t occur.</a:t>
            </a:r>
          </a:p>
          <a:p>
            <a:r>
              <a:rPr lang="en-US" sz="2800" dirty="0">
                <a:latin typeface="Eras Light ITC" pitchFamily="34" charset="0"/>
              </a:rPr>
              <a:t>Base of reaction is the existence of the ion.</a:t>
            </a:r>
          </a:p>
        </p:txBody>
      </p:sp>
    </p:spTree>
    <p:extLst>
      <p:ext uri="{BB962C8B-B14F-4D97-AF65-F5344CB8AC3E}">
        <p14:creationId xmlns:p14="http://schemas.microsoft.com/office/powerpoint/2010/main" val="2911148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14" y="0"/>
            <a:ext cx="12192000" cy="6858000"/>
          </a:xfrm>
        </p:spPr>
      </p:pic>
      <p:sp>
        <p:nvSpPr>
          <p:cNvPr id="5" name="Rectangle 4">
            <a:hlinkClick r:id="" action="ppaction://hlinkshowjump?jump=nextslide"/>
          </p:cNvPr>
          <p:cNvSpPr/>
          <p:nvPr/>
        </p:nvSpPr>
        <p:spPr>
          <a:xfrm>
            <a:off x="5196114" y="5283200"/>
            <a:ext cx="1828800" cy="711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err="1" smtClean="0">
                <a:latin typeface="Comic Sans MS" pitchFamily="66" charset="0"/>
              </a:rPr>
              <a:t>Refrences</a:t>
            </a:r>
            <a:endParaRPr lang="en-US" sz="2000" dirty="0">
              <a:latin typeface="Comic Sans MS" pitchFamily="66" charset="0"/>
            </a:endParaRPr>
          </a:p>
        </p:txBody>
      </p:sp>
      <p:sp>
        <p:nvSpPr>
          <p:cNvPr id="3" name="Rectangle 2"/>
          <p:cNvSpPr/>
          <p:nvPr/>
        </p:nvSpPr>
        <p:spPr>
          <a:xfrm>
            <a:off x="595085" y="195106"/>
            <a:ext cx="10392230" cy="1384995"/>
          </a:xfrm>
          <a:prstGeom prst="rect">
            <a:avLst/>
          </a:prstGeom>
        </p:spPr>
        <p:txBody>
          <a:bodyPr wrap="square">
            <a:spAutoFit/>
          </a:bodyPr>
          <a:lstStyle/>
          <a:p>
            <a:r>
              <a:rPr lang="en-US" sz="2800" dirty="0">
                <a:latin typeface="Comic Sans MS" pitchFamily="66" charset="0"/>
                <a:cs typeface="JasmineUPC" panose="02020603050405020304" pitchFamily="18" charset="-34"/>
              </a:rPr>
              <a:t>4) What is the reason of the color change of substance when it adds to the different indicators.</a:t>
            </a:r>
            <a:endParaRPr lang="fa-IR" sz="2800" dirty="0">
              <a:latin typeface="Comic Sans MS" pitchFamily="66" charset="0"/>
              <a:cs typeface="JasmineUPC" panose="02020603050405020304" pitchFamily="18" charset="-34"/>
            </a:endParaRPr>
          </a:p>
          <a:p>
            <a:endParaRPr lang="en-US" sz="2800" dirty="0">
              <a:latin typeface="Comic Sans MS" pitchFamily="66" charset="0"/>
            </a:endParaRPr>
          </a:p>
        </p:txBody>
      </p:sp>
      <p:sp>
        <p:nvSpPr>
          <p:cNvPr id="6" name="Rectangle 5"/>
          <p:cNvSpPr/>
          <p:nvPr/>
        </p:nvSpPr>
        <p:spPr>
          <a:xfrm>
            <a:off x="5196114" y="2307549"/>
            <a:ext cx="6096000" cy="1384995"/>
          </a:xfrm>
          <a:prstGeom prst="rect">
            <a:avLst/>
          </a:prstGeom>
        </p:spPr>
        <p:txBody>
          <a:bodyPr>
            <a:spAutoFit/>
          </a:bodyPr>
          <a:lstStyle/>
          <a:p>
            <a:r>
              <a:rPr lang="en-US" sz="2800" dirty="0">
                <a:latin typeface="Eras Light ITC" pitchFamily="34" charset="0"/>
              </a:rPr>
              <a:t>In the procedure of ionization=increase=decrease=become constant=no reaction occurs.</a:t>
            </a:r>
          </a:p>
        </p:txBody>
      </p:sp>
    </p:spTree>
    <p:extLst>
      <p:ext uri="{BB962C8B-B14F-4D97-AF65-F5344CB8AC3E}">
        <p14:creationId xmlns:p14="http://schemas.microsoft.com/office/powerpoint/2010/main" val="2911148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1509486" y="2438400"/>
            <a:ext cx="8955314" cy="2862322"/>
          </a:xfrm>
          <a:prstGeom prst="rect">
            <a:avLst/>
          </a:prstGeom>
          <a:noFill/>
        </p:spPr>
        <p:txBody>
          <a:bodyPr wrap="square" rtlCol="0">
            <a:spAutoFit/>
          </a:bodyPr>
          <a:lstStyle/>
          <a:p>
            <a:r>
              <a:rPr lang="en-US" sz="3600" dirty="0" smtClean="0">
                <a:latin typeface="Eras Light ITC" pitchFamily="34" charset="0"/>
              </a:rPr>
              <a:t>1. </a:t>
            </a:r>
            <a:r>
              <a:rPr lang="en-US" sz="3600" dirty="0">
                <a:latin typeface="Eras Light ITC" pitchFamily="34" charset="0"/>
              </a:rPr>
              <a:t>Chemistry weblog of 6th grade</a:t>
            </a:r>
          </a:p>
          <a:p>
            <a:r>
              <a:rPr lang="en-US" sz="3600" dirty="0" smtClean="0">
                <a:latin typeface="Eras Light ITC" pitchFamily="34" charset="0"/>
              </a:rPr>
              <a:t>2. </a:t>
            </a:r>
            <a:r>
              <a:rPr lang="en-US" sz="3600" dirty="0">
                <a:latin typeface="Eras Light ITC" pitchFamily="34" charset="0"/>
              </a:rPr>
              <a:t>University of Chemistry of </a:t>
            </a:r>
            <a:r>
              <a:rPr lang="en-US" sz="3600" dirty="0" err="1">
                <a:latin typeface="Eras Light ITC" pitchFamily="34" charset="0"/>
              </a:rPr>
              <a:t>Lamard</a:t>
            </a:r>
            <a:r>
              <a:rPr lang="en-US" sz="3600" dirty="0">
                <a:latin typeface="Eras Light ITC" pitchFamily="34" charset="0"/>
              </a:rPr>
              <a:t> Website</a:t>
            </a:r>
          </a:p>
          <a:p>
            <a:r>
              <a:rPr lang="en-US" sz="3600" dirty="0" smtClean="0">
                <a:latin typeface="Eras Light ITC" pitchFamily="34" charset="0"/>
              </a:rPr>
              <a:t>3. </a:t>
            </a:r>
            <a:r>
              <a:rPr lang="en-US" sz="3600" dirty="0">
                <a:latin typeface="Eras Light ITC" pitchFamily="34" charset="0"/>
              </a:rPr>
              <a:t>Prepared Power points by students</a:t>
            </a:r>
          </a:p>
          <a:p>
            <a:r>
              <a:rPr lang="en-US" sz="3600" dirty="0" smtClean="0">
                <a:latin typeface="Eras Light ITC" pitchFamily="34" charset="0"/>
              </a:rPr>
              <a:t>4.Tabriz </a:t>
            </a:r>
            <a:r>
              <a:rPr lang="en-US" sz="3600" dirty="0">
                <a:latin typeface="Eras Light ITC" pitchFamily="34" charset="0"/>
              </a:rPr>
              <a:t>Oil Refining Company </a:t>
            </a:r>
            <a:r>
              <a:rPr lang="en-US" sz="3600" dirty="0" err="1">
                <a:latin typeface="Eras Light ITC" pitchFamily="34" charset="0"/>
              </a:rPr>
              <a:t>WebsiteS</a:t>
            </a:r>
            <a:endParaRPr lang="en-US" sz="3600" dirty="0">
              <a:latin typeface="Eras Light ITC" pitchFamily="34" charset="0"/>
            </a:endParaRPr>
          </a:p>
          <a:p>
            <a:endParaRPr lang="en-US" sz="3600" dirty="0">
              <a:latin typeface="Eras Light ITC" pitchFamily="34" charset="0"/>
            </a:endParaRPr>
          </a:p>
        </p:txBody>
      </p:sp>
    </p:spTree>
    <p:extLst>
      <p:ext uri="{BB962C8B-B14F-4D97-AF65-F5344CB8AC3E}">
        <p14:creationId xmlns:p14="http://schemas.microsoft.com/office/powerpoint/2010/main" val="670682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Action Button: Custom 23">
            <a:hlinkClick r:id="" action="ppaction://noaction" highlightClick="1"/>
          </p:cNvPr>
          <p:cNvSpPr/>
          <p:nvPr/>
        </p:nvSpPr>
        <p:spPr>
          <a:xfrm>
            <a:off x="-1" y="-21771"/>
            <a:ext cx="573312" cy="2061029"/>
          </a:xfrm>
          <a:prstGeom prst="actionButtonBlank">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ction Button: Custom 24">
            <a:hlinkClick r:id="" action="ppaction://noaction" highlightClick="1"/>
          </p:cNvPr>
          <p:cNvSpPr/>
          <p:nvPr/>
        </p:nvSpPr>
        <p:spPr>
          <a:xfrm>
            <a:off x="-1" y="2387600"/>
            <a:ext cx="573312" cy="2061029"/>
          </a:xfrm>
          <a:prstGeom prst="actionButtonBlank">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ction Button: Custom 26">
            <a:hlinkClick r:id="" action="ppaction://noaction" highlightClick="1"/>
          </p:cNvPr>
          <p:cNvSpPr/>
          <p:nvPr/>
        </p:nvSpPr>
        <p:spPr>
          <a:xfrm>
            <a:off x="7258" y="4796971"/>
            <a:ext cx="573312" cy="2061029"/>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ction Button: Custom 27">
            <a:hlinkClick r:id="" action="ppaction://hlinkshowjump?jump=nextslide" highlightClick="1"/>
          </p:cNvPr>
          <p:cNvSpPr/>
          <p:nvPr/>
        </p:nvSpPr>
        <p:spPr>
          <a:xfrm>
            <a:off x="596491" y="-21771"/>
            <a:ext cx="11618689" cy="2061029"/>
          </a:xfrm>
          <a:prstGeom prst="actionButtonBlank">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Light" panose="020F0302020204030204" pitchFamily="34" charset="0"/>
              </a:rPr>
              <a:t>Parameters</a:t>
            </a:r>
          </a:p>
          <a:p>
            <a:pPr algn="ctr"/>
            <a:r>
              <a:rPr lang="en-US" dirty="0">
                <a:latin typeface="Calibri Light" panose="020F0302020204030204" pitchFamily="34" charset="0"/>
              </a:rPr>
              <a:t>Let’s see the first part</a:t>
            </a:r>
          </a:p>
          <a:p>
            <a:pPr algn="ctr"/>
            <a:endParaRPr lang="en-US" b="1" dirty="0">
              <a:ln w="22225">
                <a:solidFill>
                  <a:schemeClr val="accent2"/>
                </a:solidFill>
                <a:prstDash val="solid"/>
              </a:ln>
              <a:solidFill>
                <a:schemeClr val="accent2">
                  <a:lumMod val="40000"/>
                  <a:lumOff val="60000"/>
                </a:schemeClr>
              </a:solidFill>
            </a:endParaRPr>
          </a:p>
        </p:txBody>
      </p:sp>
      <p:sp>
        <p:nvSpPr>
          <p:cNvPr id="29" name="TextBox 28"/>
          <p:cNvSpPr txBox="1"/>
          <p:nvPr/>
        </p:nvSpPr>
        <p:spPr>
          <a:xfrm rot="16200000">
            <a:off x="-281072" y="824077"/>
            <a:ext cx="1112839" cy="369332"/>
          </a:xfrm>
          <a:prstGeom prst="rect">
            <a:avLst/>
          </a:prstGeom>
          <a:noFill/>
        </p:spPr>
        <p:txBody>
          <a:bodyPr wrap="square" rtlCol="0">
            <a:spAutoFit/>
          </a:bodyPr>
          <a:lstStyle/>
          <a:p>
            <a:r>
              <a:rPr lang="en-US" dirty="0" smtClean="0"/>
              <a:t>First Part</a:t>
            </a:r>
            <a:endParaRPr lang="en-US" dirty="0"/>
          </a:p>
        </p:txBody>
      </p:sp>
      <p:sp>
        <p:nvSpPr>
          <p:cNvPr id="30" name="TextBox 29"/>
          <p:cNvSpPr txBox="1"/>
          <p:nvPr/>
        </p:nvSpPr>
        <p:spPr>
          <a:xfrm rot="16200000">
            <a:off x="-485759" y="3105201"/>
            <a:ext cx="1538346" cy="369332"/>
          </a:xfrm>
          <a:prstGeom prst="rect">
            <a:avLst/>
          </a:prstGeom>
          <a:noFill/>
        </p:spPr>
        <p:txBody>
          <a:bodyPr wrap="square" rtlCol="0">
            <a:spAutoFit/>
          </a:bodyPr>
          <a:lstStyle/>
          <a:p>
            <a:r>
              <a:rPr lang="en-US" dirty="0" smtClean="0"/>
              <a:t>Second Part</a:t>
            </a:r>
            <a:endParaRPr lang="en-US" dirty="0"/>
          </a:p>
        </p:txBody>
      </p:sp>
      <p:sp>
        <p:nvSpPr>
          <p:cNvPr id="31" name="TextBox 30"/>
          <p:cNvSpPr txBox="1"/>
          <p:nvPr/>
        </p:nvSpPr>
        <p:spPr>
          <a:xfrm rot="16200000">
            <a:off x="-269765" y="5642819"/>
            <a:ext cx="1112839" cy="369332"/>
          </a:xfrm>
          <a:prstGeom prst="rect">
            <a:avLst/>
          </a:prstGeom>
          <a:noFill/>
        </p:spPr>
        <p:txBody>
          <a:bodyPr wrap="square" rtlCol="0">
            <a:spAutoFit/>
          </a:bodyPr>
          <a:lstStyle/>
          <a:p>
            <a:r>
              <a:rPr lang="en-US" dirty="0" smtClean="0"/>
              <a:t>Third Part</a:t>
            </a:r>
            <a:endParaRPr lang="en-US" dirty="0"/>
          </a:p>
        </p:txBody>
      </p:sp>
      <p:sp>
        <p:nvSpPr>
          <p:cNvPr id="32" name="Action Button: Custom 31">
            <a:hlinkClick r:id="rId3" action="ppaction://hlinksldjump" highlightClick="1"/>
          </p:cNvPr>
          <p:cNvSpPr/>
          <p:nvPr/>
        </p:nvSpPr>
        <p:spPr>
          <a:xfrm>
            <a:off x="625926" y="2387600"/>
            <a:ext cx="11618689" cy="2061029"/>
          </a:xfrm>
          <a:prstGeom prst="actionButtonBlank">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Light" panose="020F0302020204030204" pitchFamily="34" charset="0"/>
              </a:rPr>
              <a:t>All about Indicators</a:t>
            </a:r>
          </a:p>
          <a:p>
            <a:pPr algn="ctr"/>
            <a:r>
              <a:rPr lang="en-US" dirty="0" smtClean="0">
                <a:latin typeface="Calibri Light" panose="020F0302020204030204" pitchFamily="34" charset="0"/>
              </a:rPr>
              <a:t>Let’s see the second part</a:t>
            </a:r>
            <a:endParaRPr lang="en-US" dirty="0">
              <a:latin typeface="Calibri Light" panose="020F0302020204030204" pitchFamily="34" charset="0"/>
            </a:endParaRPr>
          </a:p>
        </p:txBody>
      </p:sp>
      <p:sp>
        <p:nvSpPr>
          <p:cNvPr id="33" name="Action Button: Custom 32">
            <a:hlinkClick r:id="rId4" action="ppaction://hlinksldjump" highlightClick="1"/>
          </p:cNvPr>
          <p:cNvSpPr/>
          <p:nvPr/>
        </p:nvSpPr>
        <p:spPr>
          <a:xfrm>
            <a:off x="668041" y="4796970"/>
            <a:ext cx="11618689" cy="2061029"/>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Light" panose="020F0302020204030204" pitchFamily="34" charset="0"/>
              </a:rPr>
              <a:t>Conclusion</a:t>
            </a:r>
          </a:p>
          <a:p>
            <a:pPr algn="ctr"/>
            <a:r>
              <a:rPr lang="en-US" dirty="0">
                <a:latin typeface="Calibri Light" panose="020F0302020204030204" pitchFamily="34" charset="0"/>
              </a:rPr>
              <a:t>Let’s see the third part</a:t>
            </a:r>
          </a:p>
          <a:p>
            <a:pPr algn="ctr"/>
            <a:endParaRPr lang="en-US" dirty="0"/>
          </a:p>
        </p:txBody>
      </p:sp>
    </p:spTree>
    <p:extLst>
      <p:ext uri="{BB962C8B-B14F-4D97-AF65-F5344CB8AC3E}">
        <p14:creationId xmlns:p14="http://schemas.microsoft.com/office/powerpoint/2010/main" val="24843145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childTnLst>
              </p:cTn>
              <p:nextCondLst>
                <p:cond evt="onClick" delay="0">
                  <p:tgtEl>
                    <p:spTgt spid="25"/>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childTnLst>
              </p:cTn>
              <p:nextCondLst>
                <p:cond evt="onClick" delay="0">
                  <p:tgtEl>
                    <p:spTgt spid="27"/>
                  </p:tgtEl>
                </p:cond>
              </p:nextCondLst>
            </p:seq>
          </p:childTnLst>
        </p:cTn>
      </p:par>
    </p:tnLst>
    <p:bldLst>
      <p:bldP spid="28" grpId="0" animBg="1"/>
      <p:bldP spid="32"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58514" cy="6868886"/>
          </a:xfrm>
        </p:spPr>
      </p:pic>
      <p:sp>
        <p:nvSpPr>
          <p:cNvPr id="16" name="Rectangle 15"/>
          <p:cNvSpPr/>
          <p:nvPr/>
        </p:nvSpPr>
        <p:spPr>
          <a:xfrm>
            <a:off x="4572000" y="0"/>
            <a:ext cx="460102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8" name="Title 17"/>
          <p:cNvSpPr>
            <a:spLocks noGrp="1"/>
          </p:cNvSpPr>
          <p:nvPr>
            <p:ph type="title"/>
          </p:nvPr>
        </p:nvSpPr>
        <p:spPr>
          <a:xfrm>
            <a:off x="4572000" y="0"/>
            <a:ext cx="7620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9" name="TextBox 18"/>
          <p:cNvSpPr txBox="1"/>
          <p:nvPr/>
        </p:nvSpPr>
        <p:spPr>
          <a:xfrm>
            <a:off x="4760684" y="449944"/>
            <a:ext cx="7024915" cy="1323439"/>
          </a:xfrm>
          <a:prstGeom prst="rect">
            <a:avLst/>
          </a:prstGeom>
          <a:noFill/>
        </p:spPr>
        <p:txBody>
          <a:bodyPr wrap="square" rtlCol="0">
            <a:spAutoFit/>
            <a:scene3d>
              <a:camera prst="orthographicFront"/>
              <a:lightRig rig="threePt" dir="t"/>
            </a:scene3d>
            <a:sp3d extrusionH="57150">
              <a:bevelT w="38100" h="38100" prst="relaxedInset"/>
            </a:sp3d>
          </a:bodyPr>
          <a:lstStyle/>
          <a:p>
            <a:r>
              <a:rPr lang="en-US" sz="4000" b="1" dirty="0" smtClean="0">
                <a:ln w="22225">
                  <a:solidFill>
                    <a:schemeClr val="accent3">
                      <a:lumMod val="50000"/>
                    </a:schemeClr>
                  </a:solidFill>
                  <a:prstDash val="solid"/>
                </a:ln>
                <a:solidFill>
                  <a:schemeClr val="accent4">
                    <a:lumMod val="50000"/>
                  </a:schemeClr>
                </a:solidFill>
                <a:latin typeface="Consolas" panose="020B0609020204030204" pitchFamily="49" charset="0"/>
                <a:cs typeface="Consolas" panose="020B0609020204030204" pitchFamily="49" charset="0"/>
              </a:rPr>
              <a:t>We Tested 3 Parameters Such as:</a:t>
            </a:r>
            <a:endParaRPr lang="en-US" sz="4000" b="1" dirty="0">
              <a:ln w="22225">
                <a:solidFill>
                  <a:schemeClr val="accent3">
                    <a:lumMod val="50000"/>
                  </a:schemeClr>
                </a:solidFill>
                <a:prstDash val="solid"/>
              </a:ln>
              <a:solidFill>
                <a:schemeClr val="accent4">
                  <a:lumMod val="50000"/>
                </a:schemeClr>
              </a:solidFill>
              <a:latin typeface="Consolas" panose="020B0609020204030204" pitchFamily="49" charset="0"/>
              <a:cs typeface="Consolas" panose="020B0609020204030204" pitchFamily="49" charset="0"/>
            </a:endParaRPr>
          </a:p>
        </p:txBody>
      </p:sp>
      <p:sp>
        <p:nvSpPr>
          <p:cNvPr id="26" name="Rectangle 25">
            <a:hlinkClick r:id="rId3" action="ppaction://hlinksldjump"/>
          </p:cNvPr>
          <p:cNvSpPr/>
          <p:nvPr/>
        </p:nvSpPr>
        <p:spPr>
          <a:xfrm>
            <a:off x="5080000" y="2206171"/>
            <a:ext cx="740229" cy="8563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Rectangle 27">
            <a:hlinkClick r:id="rId4" action="ppaction://hlinksldjump"/>
          </p:cNvPr>
          <p:cNvSpPr/>
          <p:nvPr/>
        </p:nvSpPr>
        <p:spPr>
          <a:xfrm>
            <a:off x="5080000" y="3715655"/>
            <a:ext cx="740229" cy="8563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n>
                <a:solidFill>
                  <a:schemeClr val="accent6"/>
                </a:solidFill>
              </a:ln>
            </a:endParaRPr>
          </a:p>
        </p:txBody>
      </p:sp>
      <p:sp>
        <p:nvSpPr>
          <p:cNvPr id="30" name="Rectangle 29">
            <a:hlinkClick r:id="rId5" action="ppaction://hlinksldjump"/>
          </p:cNvPr>
          <p:cNvSpPr/>
          <p:nvPr/>
        </p:nvSpPr>
        <p:spPr>
          <a:xfrm>
            <a:off x="5080000" y="5128489"/>
            <a:ext cx="740229" cy="856343"/>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008914" y="2206170"/>
            <a:ext cx="5776685" cy="8563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smtClean="0">
                <a:latin typeface="Comic Sans MS" pitchFamily="66" charset="0"/>
              </a:rPr>
              <a:t>Red Cabbage Juice</a:t>
            </a:r>
            <a:endParaRPr lang="en-US" sz="2400" dirty="0">
              <a:latin typeface="Comic Sans MS" pitchFamily="66" charset="0"/>
            </a:endParaRPr>
          </a:p>
        </p:txBody>
      </p:sp>
      <p:sp>
        <p:nvSpPr>
          <p:cNvPr id="11" name="Rectangle 10"/>
          <p:cNvSpPr/>
          <p:nvPr/>
        </p:nvSpPr>
        <p:spPr>
          <a:xfrm>
            <a:off x="6008913" y="3715655"/>
            <a:ext cx="5776685" cy="8563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latin typeface="Comic Sans MS" pitchFamily="66" charset="0"/>
              </a:rPr>
              <a:t>Ox-tongue</a:t>
            </a:r>
            <a:endParaRPr lang="en-US" sz="2400" dirty="0">
              <a:latin typeface="Comic Sans MS" pitchFamily="66" charset="0"/>
            </a:endParaRPr>
          </a:p>
        </p:txBody>
      </p:sp>
      <p:sp>
        <p:nvSpPr>
          <p:cNvPr id="12" name="Rectangle 11"/>
          <p:cNvSpPr/>
          <p:nvPr/>
        </p:nvSpPr>
        <p:spPr>
          <a:xfrm>
            <a:off x="5972628" y="5128488"/>
            <a:ext cx="5776685" cy="856343"/>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2400" dirty="0" smtClean="0">
                <a:latin typeface="Comic Sans MS" pitchFamily="66" charset="0"/>
              </a:rPr>
              <a:t>Hibiscus Tea</a:t>
            </a:r>
            <a:endParaRPr lang="en-US" sz="2400" dirty="0">
              <a:latin typeface="Comic Sans MS" pitchFamily="66" charset="0"/>
            </a:endParaRPr>
          </a:p>
        </p:txBody>
      </p:sp>
    </p:spTree>
    <p:extLst>
      <p:ext uri="{BB962C8B-B14F-4D97-AF65-F5344CB8AC3E}">
        <p14:creationId xmlns:p14="http://schemas.microsoft.com/office/powerpoint/2010/main" val="2996708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p:nvSpPr>
        <p:spPr>
          <a:xfrm>
            <a:off x="719709" y="3623589"/>
            <a:ext cx="6096000" cy="3046988"/>
          </a:xfrm>
          <a:prstGeom prst="rect">
            <a:avLst/>
          </a:prstGeom>
        </p:spPr>
        <p:txBody>
          <a:bodyPr>
            <a:spAutoFit/>
          </a:bodyPr>
          <a:lstStyle/>
          <a:p>
            <a:r>
              <a:rPr lang="en-US" sz="2400" dirty="0">
                <a:latin typeface="Comic Sans MS" panose="030F0702030302020204" pitchFamily="66" charset="0"/>
              </a:rPr>
              <a:t>0-6 = </a:t>
            </a:r>
            <a:r>
              <a:rPr lang="en-US" sz="2400" dirty="0">
                <a:solidFill>
                  <a:srgbClr val="FF0000"/>
                </a:solidFill>
                <a:latin typeface="Comic Sans MS" panose="030F0702030302020204" pitchFamily="66" charset="0"/>
              </a:rPr>
              <a:t>red</a:t>
            </a:r>
            <a:r>
              <a:rPr lang="en-US" sz="2400" dirty="0">
                <a:latin typeface="Comic Sans MS" panose="030F0702030302020204" pitchFamily="66" charset="0"/>
              </a:rPr>
              <a:t> or </a:t>
            </a:r>
            <a:r>
              <a:rPr lang="en-US" sz="2400" dirty="0">
                <a:solidFill>
                  <a:srgbClr val="FF00FF"/>
                </a:solidFill>
                <a:latin typeface="Comic Sans MS" panose="030F0702030302020204" pitchFamily="66" charset="0"/>
              </a:rPr>
              <a:t>pink</a:t>
            </a:r>
          </a:p>
          <a:p>
            <a:r>
              <a:rPr lang="en-US" sz="2400" dirty="0">
                <a:latin typeface="Comic Sans MS" panose="030F0702030302020204" pitchFamily="66" charset="0"/>
              </a:rPr>
              <a:t>7 = </a:t>
            </a:r>
            <a:r>
              <a:rPr lang="en-US" sz="2400" dirty="0">
                <a:solidFill>
                  <a:schemeClr val="accent1">
                    <a:lumMod val="50000"/>
                  </a:schemeClr>
                </a:solidFill>
                <a:latin typeface="Comic Sans MS" panose="030F0702030302020204" pitchFamily="66" charset="0"/>
              </a:rPr>
              <a:t>blue</a:t>
            </a:r>
          </a:p>
          <a:p>
            <a:r>
              <a:rPr lang="en-US" sz="2400" dirty="0">
                <a:latin typeface="Comic Sans MS" panose="030F0702030302020204" pitchFamily="66" charset="0"/>
              </a:rPr>
              <a:t>8-9 = </a:t>
            </a:r>
            <a:r>
              <a:rPr lang="en-US" sz="2400" dirty="0">
                <a:solidFill>
                  <a:schemeClr val="accent6">
                    <a:lumMod val="50000"/>
                  </a:schemeClr>
                </a:solidFill>
                <a:latin typeface="Comic Sans MS" panose="030F0702030302020204" pitchFamily="66" charset="0"/>
              </a:rPr>
              <a:t>green</a:t>
            </a:r>
          </a:p>
          <a:p>
            <a:r>
              <a:rPr lang="en-US" sz="2400" dirty="0">
                <a:latin typeface="Comic Sans MS" panose="030F0702030302020204" pitchFamily="66" charset="0"/>
              </a:rPr>
              <a:t>10-11 = </a:t>
            </a:r>
            <a:r>
              <a:rPr lang="en-US" sz="2400" dirty="0">
                <a:solidFill>
                  <a:srgbClr val="663300"/>
                </a:solidFill>
                <a:latin typeface="Comic Sans MS" panose="030F0702030302020204" pitchFamily="66" charset="0"/>
              </a:rPr>
              <a:t>brown</a:t>
            </a:r>
          </a:p>
          <a:p>
            <a:r>
              <a:rPr lang="en-US" sz="2400" dirty="0">
                <a:latin typeface="Comic Sans MS" panose="030F0702030302020204" pitchFamily="66" charset="0"/>
              </a:rPr>
              <a:t>12 = </a:t>
            </a:r>
            <a:r>
              <a:rPr lang="en-US" sz="2400" dirty="0" smtClean="0">
                <a:solidFill>
                  <a:schemeClr val="accent4">
                    <a:lumMod val="75000"/>
                  </a:schemeClr>
                </a:solidFill>
                <a:latin typeface="Comic Sans MS" panose="030F0702030302020204" pitchFamily="66" charset="0"/>
              </a:rPr>
              <a:t>yellow</a:t>
            </a:r>
            <a:endParaRPr lang="en-US" sz="2400" dirty="0">
              <a:solidFill>
                <a:schemeClr val="accent4">
                  <a:lumMod val="75000"/>
                </a:schemeClr>
              </a:solidFill>
              <a:latin typeface="Comic Sans MS" panose="030F0702030302020204" pitchFamily="66" charset="0"/>
            </a:endParaRPr>
          </a:p>
          <a:p>
            <a:r>
              <a:rPr lang="en-US" sz="2400" dirty="0">
                <a:latin typeface="Comic Sans MS" panose="030F0702030302020204" pitchFamily="66" charset="0"/>
              </a:rPr>
              <a:t>13 = </a:t>
            </a:r>
            <a:r>
              <a:rPr lang="en-US" sz="2400" dirty="0">
                <a:solidFill>
                  <a:srgbClr val="7030A0"/>
                </a:solidFill>
                <a:latin typeface="Comic Sans MS" panose="030F0702030302020204" pitchFamily="66" charset="0"/>
              </a:rPr>
              <a:t>purple</a:t>
            </a:r>
          </a:p>
          <a:p>
            <a:r>
              <a:rPr lang="en-US" sz="2400" dirty="0">
                <a:latin typeface="Comic Sans MS" panose="030F0702030302020204" pitchFamily="66" charset="0"/>
              </a:rPr>
              <a:t>14 = </a:t>
            </a:r>
            <a:r>
              <a:rPr lang="en-US" sz="2400" dirty="0">
                <a:solidFill>
                  <a:schemeClr val="tx1">
                    <a:lumMod val="65000"/>
                    <a:lumOff val="35000"/>
                  </a:schemeClr>
                </a:solidFill>
                <a:latin typeface="Comic Sans MS" panose="030F0702030302020204" pitchFamily="66" charset="0"/>
              </a:rPr>
              <a:t>black</a:t>
            </a:r>
          </a:p>
          <a:p>
            <a:endParaRPr lang="en-US" sz="2400" dirty="0">
              <a:solidFill>
                <a:srgbClr val="FF0000"/>
              </a:solidFill>
              <a:latin typeface="Comic Sans MS" panose="030F0702030302020204" pitchFamily="66" charset="0"/>
            </a:endParaRPr>
          </a:p>
        </p:txBody>
      </p:sp>
      <p:pic>
        <p:nvPicPr>
          <p:cNvPr id="11" name="Picture 10" descr="IMG_290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5024" y="3323771"/>
            <a:ext cx="5056975" cy="3534229"/>
          </a:xfrm>
          <a:prstGeom prst="rect">
            <a:avLst/>
          </a:prstGeom>
          <a:noFill/>
          <a:ln>
            <a:noFill/>
          </a:ln>
        </p:spPr>
      </p:pic>
      <p:sp>
        <p:nvSpPr>
          <p:cNvPr id="12" name="TextBox 11"/>
          <p:cNvSpPr txBox="1"/>
          <p:nvPr/>
        </p:nvSpPr>
        <p:spPr>
          <a:xfrm>
            <a:off x="3454400" y="1132113"/>
            <a:ext cx="5065485" cy="707886"/>
          </a:xfrm>
          <a:prstGeom prst="rect">
            <a:avLst/>
          </a:prstGeom>
          <a:noFill/>
        </p:spPr>
        <p:txBody>
          <a:bodyPr wrap="square" rtlCol="0">
            <a:spAutoFit/>
          </a:bodyPr>
          <a:lstStyle/>
          <a:p>
            <a:pPr algn="ctr"/>
            <a:r>
              <a:rPr lang="en-US" sz="4000" dirty="0" smtClean="0">
                <a:solidFill>
                  <a:schemeClr val="accent1">
                    <a:lumMod val="75000"/>
                  </a:schemeClr>
                </a:solidFill>
                <a:latin typeface="Comic Sans MS" pitchFamily="66" charset="0"/>
              </a:rPr>
              <a:t>Red Cabbage Juice</a:t>
            </a:r>
            <a:endParaRPr lang="en-US" sz="4000" dirty="0">
              <a:solidFill>
                <a:schemeClr val="accent1">
                  <a:lumMod val="75000"/>
                </a:schemeClr>
              </a:solidFill>
              <a:latin typeface="Comic Sans MS" pitchFamily="66" charset="0"/>
            </a:endParaRPr>
          </a:p>
        </p:txBody>
      </p:sp>
      <p:sp>
        <p:nvSpPr>
          <p:cNvPr id="13" name="Rectangle 12">
            <a:hlinkClick r:id="" action="ppaction://hlinkshowjump?jump=nextslide"/>
          </p:cNvPr>
          <p:cNvSpPr/>
          <p:nvPr/>
        </p:nvSpPr>
        <p:spPr>
          <a:xfrm>
            <a:off x="5785195" y="5972629"/>
            <a:ext cx="1030514" cy="711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smtClean="0">
                <a:latin typeface="Comic Sans MS" pitchFamily="66" charset="0"/>
              </a:rPr>
              <a:t>Next</a:t>
            </a:r>
            <a:endParaRPr lang="en-US" sz="2000" dirty="0">
              <a:latin typeface="Comic Sans MS" pitchFamily="66" charset="0"/>
            </a:endParaRPr>
          </a:p>
        </p:txBody>
      </p:sp>
    </p:spTree>
    <p:extLst>
      <p:ext uri="{BB962C8B-B14F-4D97-AF65-F5344CB8AC3E}">
        <p14:creationId xmlns:p14="http://schemas.microsoft.com/office/powerpoint/2010/main" val="4032969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p:nvSpPr>
        <p:spPr>
          <a:xfrm>
            <a:off x="922909" y="3623589"/>
            <a:ext cx="6096000" cy="3046988"/>
          </a:xfrm>
          <a:prstGeom prst="rect">
            <a:avLst/>
          </a:prstGeom>
        </p:spPr>
        <p:txBody>
          <a:bodyPr>
            <a:spAutoFit/>
          </a:bodyPr>
          <a:lstStyle/>
          <a:p>
            <a:r>
              <a:rPr lang="en-US" sz="2400" dirty="0">
                <a:latin typeface="Comic Sans MS" panose="030F0702030302020204" pitchFamily="66" charset="0"/>
              </a:rPr>
              <a:t>0-6 = </a:t>
            </a:r>
            <a:r>
              <a:rPr lang="en-US" sz="2400" dirty="0">
                <a:solidFill>
                  <a:srgbClr val="FF0000"/>
                </a:solidFill>
                <a:latin typeface="Comic Sans MS" panose="030F0702030302020204" pitchFamily="66" charset="0"/>
              </a:rPr>
              <a:t>red</a:t>
            </a:r>
            <a:r>
              <a:rPr lang="en-US" sz="2400" dirty="0">
                <a:latin typeface="Comic Sans MS" panose="030F0702030302020204" pitchFamily="66" charset="0"/>
              </a:rPr>
              <a:t> or </a:t>
            </a:r>
            <a:r>
              <a:rPr lang="en-US" sz="2400" dirty="0">
                <a:solidFill>
                  <a:srgbClr val="FF00FF"/>
                </a:solidFill>
                <a:latin typeface="Comic Sans MS" panose="030F0702030302020204" pitchFamily="66" charset="0"/>
              </a:rPr>
              <a:t>pink</a:t>
            </a:r>
          </a:p>
          <a:p>
            <a:r>
              <a:rPr lang="en-US" sz="2400" dirty="0">
                <a:latin typeface="Comic Sans MS" panose="030F0702030302020204" pitchFamily="66" charset="0"/>
              </a:rPr>
              <a:t>7 = </a:t>
            </a:r>
            <a:r>
              <a:rPr lang="en-US" sz="2400" dirty="0" smtClean="0">
                <a:solidFill>
                  <a:schemeClr val="bg2">
                    <a:lumMod val="25000"/>
                  </a:schemeClr>
                </a:solidFill>
                <a:latin typeface="Comic Sans MS" panose="030F0702030302020204" pitchFamily="66" charset="0"/>
              </a:rPr>
              <a:t>black</a:t>
            </a:r>
            <a:endParaRPr lang="en-US" sz="2400" dirty="0">
              <a:solidFill>
                <a:schemeClr val="bg2">
                  <a:lumMod val="25000"/>
                </a:schemeClr>
              </a:solidFill>
              <a:latin typeface="Comic Sans MS" panose="030F0702030302020204" pitchFamily="66" charset="0"/>
            </a:endParaRPr>
          </a:p>
          <a:p>
            <a:r>
              <a:rPr lang="en-US" sz="2400" dirty="0">
                <a:latin typeface="Comic Sans MS" panose="030F0702030302020204" pitchFamily="66" charset="0"/>
              </a:rPr>
              <a:t>8-9 = </a:t>
            </a:r>
            <a:r>
              <a:rPr lang="en-US" sz="2400" dirty="0">
                <a:solidFill>
                  <a:schemeClr val="accent6">
                    <a:lumMod val="50000"/>
                  </a:schemeClr>
                </a:solidFill>
                <a:latin typeface="Comic Sans MS" panose="030F0702030302020204" pitchFamily="66" charset="0"/>
              </a:rPr>
              <a:t>green</a:t>
            </a:r>
          </a:p>
          <a:p>
            <a:r>
              <a:rPr lang="en-US" sz="2400" dirty="0">
                <a:latin typeface="Comic Sans MS" panose="030F0702030302020204" pitchFamily="66" charset="0"/>
              </a:rPr>
              <a:t>10-11 = </a:t>
            </a:r>
            <a:r>
              <a:rPr lang="en-US" sz="2400" dirty="0">
                <a:solidFill>
                  <a:srgbClr val="663300"/>
                </a:solidFill>
                <a:latin typeface="Comic Sans MS" panose="030F0702030302020204" pitchFamily="66" charset="0"/>
              </a:rPr>
              <a:t>brown</a:t>
            </a:r>
          </a:p>
          <a:p>
            <a:r>
              <a:rPr lang="en-US" sz="2400" dirty="0">
                <a:latin typeface="Comic Sans MS" panose="030F0702030302020204" pitchFamily="66" charset="0"/>
              </a:rPr>
              <a:t>12 = </a:t>
            </a:r>
            <a:r>
              <a:rPr lang="en-US" sz="2400" dirty="0" smtClean="0">
                <a:solidFill>
                  <a:schemeClr val="accent4">
                    <a:lumMod val="75000"/>
                  </a:schemeClr>
                </a:solidFill>
                <a:latin typeface="Comic Sans MS" panose="030F0702030302020204" pitchFamily="66" charset="0"/>
              </a:rPr>
              <a:t>yellow</a:t>
            </a:r>
            <a:endParaRPr lang="en-US" sz="2400" dirty="0">
              <a:solidFill>
                <a:schemeClr val="accent4">
                  <a:lumMod val="75000"/>
                </a:schemeClr>
              </a:solidFill>
              <a:latin typeface="Comic Sans MS" panose="030F0702030302020204" pitchFamily="66" charset="0"/>
            </a:endParaRPr>
          </a:p>
          <a:p>
            <a:r>
              <a:rPr lang="en-US" sz="2400" dirty="0">
                <a:latin typeface="Comic Sans MS" panose="030F0702030302020204" pitchFamily="66" charset="0"/>
              </a:rPr>
              <a:t>13 = </a:t>
            </a:r>
            <a:r>
              <a:rPr lang="en-US" sz="2400" dirty="0">
                <a:solidFill>
                  <a:srgbClr val="7030A0"/>
                </a:solidFill>
                <a:latin typeface="Comic Sans MS" panose="030F0702030302020204" pitchFamily="66" charset="0"/>
              </a:rPr>
              <a:t>purple</a:t>
            </a:r>
          </a:p>
          <a:p>
            <a:r>
              <a:rPr lang="en-US" sz="2400" dirty="0">
                <a:latin typeface="Comic Sans MS" panose="030F0702030302020204" pitchFamily="66" charset="0"/>
              </a:rPr>
              <a:t>14 = </a:t>
            </a:r>
            <a:r>
              <a:rPr lang="en-US" sz="2400" dirty="0" smtClean="0">
                <a:solidFill>
                  <a:srgbClr val="663300"/>
                </a:solidFill>
                <a:latin typeface="Comic Sans MS" panose="030F0702030302020204" pitchFamily="66" charset="0"/>
              </a:rPr>
              <a:t>dark brown</a:t>
            </a:r>
            <a:endParaRPr lang="en-US" sz="2400" dirty="0">
              <a:solidFill>
                <a:srgbClr val="663300"/>
              </a:solidFill>
              <a:latin typeface="Comic Sans MS" panose="030F0702030302020204" pitchFamily="66" charset="0"/>
            </a:endParaRPr>
          </a:p>
          <a:p>
            <a:endParaRPr lang="en-US" sz="2400" dirty="0">
              <a:solidFill>
                <a:srgbClr val="FF0000"/>
              </a:solidFill>
              <a:latin typeface="Comic Sans MS" panose="030F0702030302020204" pitchFamily="66" charset="0"/>
            </a:endParaRPr>
          </a:p>
        </p:txBody>
      </p:sp>
      <p:sp>
        <p:nvSpPr>
          <p:cNvPr id="12" name="TextBox 11"/>
          <p:cNvSpPr txBox="1"/>
          <p:nvPr/>
        </p:nvSpPr>
        <p:spPr>
          <a:xfrm>
            <a:off x="3454399" y="1132113"/>
            <a:ext cx="5065485" cy="707886"/>
          </a:xfrm>
          <a:prstGeom prst="rect">
            <a:avLst/>
          </a:prstGeom>
          <a:noFill/>
        </p:spPr>
        <p:txBody>
          <a:bodyPr wrap="square" rtlCol="0">
            <a:spAutoFit/>
          </a:bodyPr>
          <a:lstStyle/>
          <a:p>
            <a:pPr algn="ctr"/>
            <a:r>
              <a:rPr lang="en-US" sz="4000" dirty="0" smtClean="0">
                <a:solidFill>
                  <a:schemeClr val="accent1">
                    <a:lumMod val="75000"/>
                  </a:schemeClr>
                </a:solidFill>
                <a:latin typeface="Comic Sans MS" pitchFamily="66" charset="0"/>
              </a:rPr>
              <a:t>Ox-tongue</a:t>
            </a:r>
            <a:endParaRPr lang="en-US" sz="4000" dirty="0">
              <a:solidFill>
                <a:schemeClr val="accent1">
                  <a:lumMod val="75000"/>
                </a:schemeClr>
              </a:solidFill>
              <a:latin typeface="Comic Sans MS" pitchFamily="66" charset="0"/>
            </a:endParaRPr>
          </a:p>
        </p:txBody>
      </p:sp>
      <p:pic>
        <p:nvPicPr>
          <p:cNvPr id="6" name="Picture 5" descr="C:\Users\Poshtiban\Desktop\IMG_513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2737" y="3400360"/>
            <a:ext cx="4109263" cy="3457640"/>
          </a:xfrm>
          <a:prstGeom prst="rect">
            <a:avLst/>
          </a:prstGeom>
          <a:noFill/>
          <a:ln>
            <a:noFill/>
          </a:ln>
        </p:spPr>
      </p:pic>
      <p:sp>
        <p:nvSpPr>
          <p:cNvPr id="8" name="Rectangle 7">
            <a:hlinkClick r:id="" action="ppaction://hlinkshowjump?jump=nextslide"/>
          </p:cNvPr>
          <p:cNvSpPr/>
          <p:nvPr/>
        </p:nvSpPr>
        <p:spPr>
          <a:xfrm>
            <a:off x="6691085" y="5959377"/>
            <a:ext cx="1030514" cy="711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smtClean="0">
                <a:latin typeface="Comic Sans MS" pitchFamily="66" charset="0"/>
              </a:rPr>
              <a:t>Next</a:t>
            </a:r>
            <a:endParaRPr lang="en-US" sz="2000" dirty="0">
              <a:latin typeface="Comic Sans MS" pitchFamily="66" charset="0"/>
            </a:endParaRPr>
          </a:p>
        </p:txBody>
      </p:sp>
    </p:spTree>
    <p:extLst>
      <p:ext uri="{BB962C8B-B14F-4D97-AF65-F5344CB8AC3E}">
        <p14:creationId xmlns:p14="http://schemas.microsoft.com/office/powerpoint/2010/main" val="97445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p:nvSpPr>
        <p:spPr>
          <a:xfrm>
            <a:off x="922909" y="3623589"/>
            <a:ext cx="6096000" cy="3416320"/>
          </a:xfrm>
          <a:prstGeom prst="rect">
            <a:avLst/>
          </a:prstGeom>
        </p:spPr>
        <p:txBody>
          <a:bodyPr>
            <a:spAutoFit/>
          </a:bodyPr>
          <a:lstStyle/>
          <a:p>
            <a:r>
              <a:rPr lang="en-US" sz="2400" dirty="0">
                <a:latin typeface="Comic Sans MS" panose="030F0702030302020204" pitchFamily="66" charset="0"/>
              </a:rPr>
              <a:t>0-6 = </a:t>
            </a:r>
            <a:r>
              <a:rPr lang="en-US" sz="2400" dirty="0">
                <a:solidFill>
                  <a:srgbClr val="FF0000"/>
                </a:solidFill>
                <a:latin typeface="Comic Sans MS" panose="030F0702030302020204" pitchFamily="66" charset="0"/>
              </a:rPr>
              <a:t>red</a:t>
            </a:r>
            <a:r>
              <a:rPr lang="en-US" sz="2400" dirty="0">
                <a:latin typeface="Comic Sans MS" panose="030F0702030302020204" pitchFamily="66" charset="0"/>
              </a:rPr>
              <a:t> or </a:t>
            </a:r>
            <a:r>
              <a:rPr lang="en-US" sz="2400" dirty="0">
                <a:solidFill>
                  <a:srgbClr val="FF00FF"/>
                </a:solidFill>
                <a:latin typeface="Comic Sans MS" panose="030F0702030302020204" pitchFamily="66" charset="0"/>
              </a:rPr>
              <a:t>pink</a:t>
            </a:r>
          </a:p>
          <a:p>
            <a:r>
              <a:rPr lang="en-US" sz="2400" dirty="0">
                <a:latin typeface="Comic Sans MS" panose="030F0702030302020204" pitchFamily="66" charset="0"/>
              </a:rPr>
              <a:t>7 = </a:t>
            </a:r>
            <a:r>
              <a:rPr lang="en-US" sz="2400" dirty="0" smtClean="0">
                <a:solidFill>
                  <a:schemeClr val="accent2">
                    <a:lumMod val="75000"/>
                  </a:schemeClr>
                </a:solidFill>
                <a:latin typeface="Comic Sans MS" panose="030F0702030302020204" pitchFamily="66" charset="0"/>
              </a:rPr>
              <a:t>light red</a:t>
            </a:r>
            <a:endParaRPr lang="en-US" sz="2400" dirty="0">
              <a:solidFill>
                <a:schemeClr val="accent2">
                  <a:lumMod val="75000"/>
                </a:schemeClr>
              </a:solidFill>
              <a:latin typeface="Comic Sans MS" panose="030F0702030302020204" pitchFamily="66" charset="0"/>
            </a:endParaRPr>
          </a:p>
          <a:p>
            <a:r>
              <a:rPr lang="en-US" sz="2400" dirty="0">
                <a:latin typeface="Comic Sans MS" panose="030F0702030302020204" pitchFamily="66" charset="0"/>
              </a:rPr>
              <a:t>8-9 = </a:t>
            </a:r>
            <a:r>
              <a:rPr lang="en-US" sz="2400" dirty="0">
                <a:solidFill>
                  <a:schemeClr val="accent6">
                    <a:lumMod val="50000"/>
                  </a:schemeClr>
                </a:solidFill>
                <a:latin typeface="Comic Sans MS" panose="030F0702030302020204" pitchFamily="66" charset="0"/>
              </a:rPr>
              <a:t>green</a:t>
            </a:r>
          </a:p>
          <a:p>
            <a:r>
              <a:rPr lang="en-US" sz="2400" dirty="0">
                <a:latin typeface="Comic Sans MS" panose="030F0702030302020204" pitchFamily="66" charset="0"/>
              </a:rPr>
              <a:t>10-11 = </a:t>
            </a:r>
            <a:r>
              <a:rPr lang="en-US" sz="2400" dirty="0">
                <a:solidFill>
                  <a:srgbClr val="663300"/>
                </a:solidFill>
                <a:latin typeface="Comic Sans MS" panose="030F0702030302020204" pitchFamily="66" charset="0"/>
              </a:rPr>
              <a:t>brown</a:t>
            </a:r>
          </a:p>
          <a:p>
            <a:endParaRPr lang="en-US" sz="2400" dirty="0" smtClean="0">
              <a:solidFill>
                <a:srgbClr val="7030A0"/>
              </a:solidFill>
              <a:latin typeface="Comic Sans MS" panose="030F0702030302020204" pitchFamily="66" charset="0"/>
            </a:endParaRPr>
          </a:p>
          <a:p>
            <a:r>
              <a:rPr lang="en-US" sz="2400" dirty="0" smtClean="0">
                <a:solidFill>
                  <a:srgbClr val="7030A0"/>
                </a:solidFill>
                <a:latin typeface="Comic Sans MS" panose="030F0702030302020204" pitchFamily="66" charset="0"/>
              </a:rPr>
              <a:t>purple</a:t>
            </a:r>
            <a:endParaRPr lang="en-US" sz="2400" dirty="0">
              <a:solidFill>
                <a:srgbClr val="7030A0"/>
              </a:solidFill>
              <a:latin typeface="Comic Sans MS" panose="030F0702030302020204" pitchFamily="66" charset="0"/>
            </a:endParaRPr>
          </a:p>
          <a:p>
            <a:r>
              <a:rPr lang="en-US" sz="2400" dirty="0" smtClean="0">
                <a:solidFill>
                  <a:schemeClr val="accent2">
                    <a:lumMod val="75000"/>
                  </a:schemeClr>
                </a:solidFill>
                <a:latin typeface="Comic Sans MS" panose="030F0702030302020204" pitchFamily="66" charset="0"/>
              </a:rPr>
              <a:t>orange    </a:t>
            </a:r>
            <a:r>
              <a:rPr lang="en-US" sz="2400" dirty="0" smtClean="0">
                <a:solidFill>
                  <a:schemeClr val="accent1">
                    <a:lumMod val="75000"/>
                  </a:schemeClr>
                </a:solidFill>
                <a:latin typeface="Comic Sans MS" panose="030F0702030302020204" pitchFamily="66" charset="0"/>
              </a:rPr>
              <a:t>10-11-12-13-14</a:t>
            </a:r>
          </a:p>
          <a:p>
            <a:r>
              <a:rPr lang="en-US" sz="2400" dirty="0" smtClean="0">
                <a:solidFill>
                  <a:schemeClr val="tx1">
                    <a:lumMod val="65000"/>
                    <a:lumOff val="35000"/>
                  </a:schemeClr>
                </a:solidFill>
                <a:latin typeface="Comic Sans MS" panose="030F0702030302020204" pitchFamily="66" charset="0"/>
              </a:rPr>
              <a:t>black</a:t>
            </a:r>
            <a:endParaRPr lang="en-US" sz="2400" dirty="0">
              <a:solidFill>
                <a:schemeClr val="tx1">
                  <a:lumMod val="65000"/>
                  <a:lumOff val="35000"/>
                </a:schemeClr>
              </a:solidFill>
              <a:latin typeface="Comic Sans MS" panose="030F0702030302020204" pitchFamily="66" charset="0"/>
            </a:endParaRPr>
          </a:p>
          <a:p>
            <a:endParaRPr lang="en-US" sz="2400" dirty="0">
              <a:solidFill>
                <a:srgbClr val="FF0000"/>
              </a:solidFill>
              <a:latin typeface="Comic Sans MS" panose="030F0702030302020204" pitchFamily="66" charset="0"/>
            </a:endParaRPr>
          </a:p>
        </p:txBody>
      </p:sp>
      <p:sp>
        <p:nvSpPr>
          <p:cNvPr id="12" name="TextBox 11"/>
          <p:cNvSpPr txBox="1"/>
          <p:nvPr/>
        </p:nvSpPr>
        <p:spPr>
          <a:xfrm>
            <a:off x="3454399" y="1132113"/>
            <a:ext cx="5065485" cy="707886"/>
          </a:xfrm>
          <a:prstGeom prst="rect">
            <a:avLst/>
          </a:prstGeom>
          <a:noFill/>
        </p:spPr>
        <p:txBody>
          <a:bodyPr wrap="square" rtlCol="0">
            <a:spAutoFit/>
          </a:bodyPr>
          <a:lstStyle/>
          <a:p>
            <a:pPr algn="ctr"/>
            <a:r>
              <a:rPr lang="en-US" sz="4000" dirty="0" smtClean="0">
                <a:solidFill>
                  <a:schemeClr val="accent1">
                    <a:lumMod val="75000"/>
                  </a:schemeClr>
                </a:solidFill>
                <a:latin typeface="Comic Sans MS" pitchFamily="66" charset="0"/>
              </a:rPr>
              <a:t>Hibiscus-Tea</a:t>
            </a:r>
            <a:endParaRPr lang="en-US" sz="4000" dirty="0">
              <a:solidFill>
                <a:schemeClr val="accent1">
                  <a:lumMod val="75000"/>
                </a:schemeClr>
              </a:solidFill>
              <a:latin typeface="Comic Sans MS" pitchFamily="66" charset="0"/>
            </a:endParaRPr>
          </a:p>
        </p:txBody>
      </p:sp>
      <p:pic>
        <p:nvPicPr>
          <p:cNvPr id="7" name="Picture 6" descr="chay torsh-6218"/>
          <p:cNvPicPr/>
          <p:nvPr/>
        </p:nvPicPr>
        <p:blipFill>
          <a:blip r:embed="rId3">
            <a:extLst>
              <a:ext uri="{28A0092B-C50C-407E-A947-70E740481C1C}">
                <a14:useLocalDpi xmlns:a14="http://schemas.microsoft.com/office/drawing/2010/main" val="0"/>
              </a:ext>
            </a:extLst>
          </a:blip>
          <a:srcRect/>
          <a:stretch>
            <a:fillRect/>
          </a:stretch>
        </p:blipFill>
        <p:spPr bwMode="auto">
          <a:xfrm>
            <a:off x="8064709" y="3323770"/>
            <a:ext cx="4127291" cy="3534229"/>
          </a:xfrm>
          <a:prstGeom prst="rect">
            <a:avLst/>
          </a:prstGeom>
          <a:noFill/>
          <a:ln>
            <a:noFill/>
          </a:ln>
        </p:spPr>
      </p:pic>
      <p:sp>
        <p:nvSpPr>
          <p:cNvPr id="8" name="Rectangle 7">
            <a:hlinkClick r:id="" action="ppaction://hlinkshowjump?jump=nextslide"/>
          </p:cNvPr>
          <p:cNvSpPr/>
          <p:nvPr/>
        </p:nvSpPr>
        <p:spPr>
          <a:xfrm>
            <a:off x="6821715" y="6117771"/>
            <a:ext cx="1030514" cy="711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smtClean="0">
                <a:latin typeface="Comic Sans MS" pitchFamily="66" charset="0"/>
              </a:rPr>
              <a:t>Next</a:t>
            </a:r>
            <a:endParaRPr lang="en-US" sz="2000" dirty="0">
              <a:latin typeface="Comic Sans MS" pitchFamily="66" charset="0"/>
            </a:endParaRPr>
          </a:p>
        </p:txBody>
      </p:sp>
    </p:spTree>
    <p:extLst>
      <p:ext uri="{BB962C8B-B14F-4D97-AF65-F5344CB8AC3E}">
        <p14:creationId xmlns:p14="http://schemas.microsoft.com/office/powerpoint/2010/main" val="3655716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257"/>
            <a:ext cx="12192000" cy="6858000"/>
          </a:xfrm>
        </p:spPr>
      </p:pic>
      <p:sp>
        <p:nvSpPr>
          <p:cNvPr id="5" name="Rectangle 4"/>
          <p:cNvSpPr/>
          <p:nvPr/>
        </p:nvSpPr>
        <p:spPr>
          <a:xfrm>
            <a:off x="1016113" y="2649075"/>
            <a:ext cx="2249714" cy="1015663"/>
          </a:xfrm>
          <a:prstGeom prst="rect">
            <a:avLst/>
          </a:prstGeom>
        </p:spPr>
        <p:txBody>
          <a:bodyPr wrap="square">
            <a:spAutoFit/>
          </a:bodyPr>
          <a:lstStyle/>
          <a:p>
            <a:r>
              <a:rPr lang="en-US" sz="2000" dirty="0">
                <a:latin typeface="Eras Light ITC" pitchFamily="34" charset="0"/>
                <a:cs typeface="JasmineUPC" panose="02020603050405020304" pitchFamily="18" charset="-34"/>
              </a:rPr>
              <a:t>Reaction of a pH13 substance with </a:t>
            </a:r>
            <a:r>
              <a:rPr lang="en-US" sz="2000" dirty="0" smtClean="0">
                <a:latin typeface="Eras Light ITC" pitchFamily="34" charset="0"/>
                <a:cs typeface="JasmineUPC" panose="02020603050405020304" pitchFamily="18" charset="-34"/>
              </a:rPr>
              <a:t>ox-tongue</a:t>
            </a:r>
            <a:endParaRPr lang="fa-IR" sz="2000" dirty="0">
              <a:latin typeface="Eras Light ITC" pitchFamily="34" charset="0"/>
            </a:endParaRPr>
          </a:p>
        </p:txBody>
      </p:sp>
      <p:pic>
        <p:nvPicPr>
          <p:cNvPr id="6" name="Picture 5" descr="H:\DCIM\Camera\2016-02-12 20.42.1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229282" y="71762"/>
            <a:ext cx="1823376" cy="2491864"/>
          </a:xfrm>
          <a:prstGeom prst="rect">
            <a:avLst/>
          </a:prstGeom>
          <a:noFill/>
          <a:ln>
            <a:noFill/>
          </a:ln>
        </p:spPr>
      </p:pic>
      <p:sp>
        <p:nvSpPr>
          <p:cNvPr id="7" name="Rectangle 6"/>
          <p:cNvSpPr/>
          <p:nvPr/>
        </p:nvSpPr>
        <p:spPr>
          <a:xfrm>
            <a:off x="5279388" y="2593308"/>
            <a:ext cx="2131303" cy="1323439"/>
          </a:xfrm>
          <a:prstGeom prst="rect">
            <a:avLst/>
          </a:prstGeom>
        </p:spPr>
        <p:txBody>
          <a:bodyPr wrap="square">
            <a:spAutoFit/>
          </a:bodyPr>
          <a:lstStyle/>
          <a:p>
            <a:r>
              <a:rPr lang="en-US" sz="2000" dirty="0">
                <a:latin typeface="Eras Light ITC" pitchFamily="34" charset="0"/>
                <a:cs typeface="JasmineUPC" panose="02020603050405020304" pitchFamily="18" charset="-34"/>
              </a:rPr>
              <a:t>Reaction of a pH13 substance with hibiscus tea</a:t>
            </a:r>
          </a:p>
          <a:p>
            <a:endParaRPr lang="fa-IR" sz="2000" dirty="0">
              <a:latin typeface="Eras Light ITC" pitchFamily="34" charset="0"/>
            </a:endParaRPr>
          </a:p>
        </p:txBody>
      </p:sp>
      <p:pic>
        <p:nvPicPr>
          <p:cNvPr id="8" name="Picture 7" descr="2016-02-12 2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9107" y="406006"/>
            <a:ext cx="2491864" cy="1823376"/>
          </a:xfrm>
          <a:prstGeom prst="rect">
            <a:avLst/>
          </a:prstGeom>
          <a:noFill/>
          <a:ln>
            <a:noFill/>
          </a:ln>
        </p:spPr>
      </p:pic>
      <p:sp>
        <p:nvSpPr>
          <p:cNvPr id="9" name="Rectangle 8"/>
          <p:cNvSpPr/>
          <p:nvPr/>
        </p:nvSpPr>
        <p:spPr>
          <a:xfrm>
            <a:off x="9328874" y="2595767"/>
            <a:ext cx="2276446" cy="1015663"/>
          </a:xfrm>
          <a:prstGeom prst="rect">
            <a:avLst/>
          </a:prstGeom>
        </p:spPr>
        <p:txBody>
          <a:bodyPr wrap="square">
            <a:spAutoFit/>
          </a:bodyPr>
          <a:lstStyle/>
          <a:p>
            <a:r>
              <a:rPr lang="en-US" sz="2000" dirty="0">
                <a:latin typeface="Eras Light ITC" pitchFamily="34" charset="0"/>
                <a:cs typeface="JasmineUPC" panose="02020603050405020304" pitchFamily="18" charset="-34"/>
              </a:rPr>
              <a:t>Reaction of a pH13 substance with red cabbage </a:t>
            </a:r>
            <a:r>
              <a:rPr lang="en-US" sz="2000" dirty="0" smtClean="0">
                <a:latin typeface="Eras Light ITC" pitchFamily="34" charset="0"/>
                <a:cs typeface="JasmineUPC" panose="02020603050405020304" pitchFamily="18" charset="-34"/>
              </a:rPr>
              <a:t>extract</a:t>
            </a:r>
            <a:endParaRPr lang="en-US" sz="2000" dirty="0">
              <a:latin typeface="Eras Light ITC" pitchFamily="34" charset="0"/>
              <a:cs typeface="JasmineUPC" panose="02020603050405020304" pitchFamily="18" charset="-34"/>
            </a:endParaRPr>
          </a:p>
        </p:txBody>
      </p:sp>
      <p:pic>
        <p:nvPicPr>
          <p:cNvPr id="10" name="Picture 9" descr="E:\دکتر خواجه\IMG_289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21165" y="417647"/>
            <a:ext cx="2491864" cy="1811735"/>
          </a:xfrm>
          <a:prstGeom prst="rect">
            <a:avLst/>
          </a:prstGeom>
          <a:noFill/>
          <a:ln>
            <a:noFill/>
          </a:ln>
        </p:spPr>
      </p:pic>
      <p:pic>
        <p:nvPicPr>
          <p:cNvPr id="11" name="Picture 10" descr="E:\دکتر خواجه\IMG_2894.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1883" y="3808276"/>
            <a:ext cx="2491864" cy="1801495"/>
          </a:xfrm>
          <a:prstGeom prst="rect">
            <a:avLst/>
          </a:prstGeom>
          <a:noFill/>
          <a:ln>
            <a:noFill/>
          </a:ln>
        </p:spPr>
      </p:pic>
      <p:pic>
        <p:nvPicPr>
          <p:cNvPr id="12" name="Picture 11" descr="E:\دکتر خواجه\IMG_2893.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99107" y="3808275"/>
            <a:ext cx="2491864" cy="1801495"/>
          </a:xfrm>
          <a:prstGeom prst="rect">
            <a:avLst/>
          </a:prstGeom>
          <a:noFill/>
          <a:ln>
            <a:noFill/>
          </a:ln>
        </p:spPr>
      </p:pic>
      <p:pic>
        <p:nvPicPr>
          <p:cNvPr id="13" name="Picture 12" descr="E:\دکتر خواجه\آزمایشPH\شریفیان\New folder (2)\New folder\IMG_2893.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28874" y="3786394"/>
            <a:ext cx="2491864" cy="1823376"/>
          </a:xfrm>
          <a:prstGeom prst="rect">
            <a:avLst/>
          </a:prstGeom>
          <a:noFill/>
          <a:ln>
            <a:noFill/>
          </a:ln>
        </p:spPr>
      </p:pic>
      <p:sp>
        <p:nvSpPr>
          <p:cNvPr id="14" name="Rectangle 13"/>
          <p:cNvSpPr/>
          <p:nvPr/>
        </p:nvSpPr>
        <p:spPr>
          <a:xfrm>
            <a:off x="1016113" y="5737940"/>
            <a:ext cx="2496457" cy="1323439"/>
          </a:xfrm>
          <a:prstGeom prst="rect">
            <a:avLst/>
          </a:prstGeom>
        </p:spPr>
        <p:txBody>
          <a:bodyPr wrap="square">
            <a:spAutoFit/>
          </a:bodyPr>
          <a:lstStyle/>
          <a:p>
            <a:r>
              <a:rPr lang="en-US" sz="2000" dirty="0">
                <a:latin typeface="Eras Light ITC" pitchFamily="34" charset="0"/>
                <a:cs typeface="JasmineUPC" panose="02020603050405020304" pitchFamily="18" charset="-34"/>
              </a:rPr>
              <a:t>Reaction of water with red cabbage juice</a:t>
            </a:r>
          </a:p>
          <a:p>
            <a:endParaRPr lang="fa-IR" sz="2000" dirty="0">
              <a:latin typeface="Eras Light ITC" pitchFamily="34" charset="0"/>
            </a:endParaRPr>
          </a:p>
        </p:txBody>
      </p:sp>
      <p:sp>
        <p:nvSpPr>
          <p:cNvPr id="15" name="Rectangle 14"/>
          <p:cNvSpPr/>
          <p:nvPr/>
        </p:nvSpPr>
        <p:spPr>
          <a:xfrm>
            <a:off x="5016982" y="5842337"/>
            <a:ext cx="2656114" cy="1015663"/>
          </a:xfrm>
          <a:prstGeom prst="rect">
            <a:avLst/>
          </a:prstGeom>
        </p:spPr>
        <p:txBody>
          <a:bodyPr wrap="square">
            <a:spAutoFit/>
          </a:bodyPr>
          <a:lstStyle/>
          <a:p>
            <a:r>
              <a:rPr lang="en-US" sz="2000" dirty="0">
                <a:latin typeface="Eras Light ITC" pitchFamily="34" charset="0"/>
                <a:cs typeface="JasmineUPC" panose="02020603050405020304" pitchFamily="18" charset="-34"/>
              </a:rPr>
              <a:t>Reaction of water with hibiscus tea</a:t>
            </a:r>
          </a:p>
          <a:p>
            <a:endParaRPr lang="fa-IR" sz="2000" dirty="0">
              <a:latin typeface="Eras Light ITC" pitchFamily="34" charset="0"/>
            </a:endParaRPr>
          </a:p>
        </p:txBody>
      </p:sp>
      <p:sp>
        <p:nvSpPr>
          <p:cNvPr id="16" name="Rectangle 15"/>
          <p:cNvSpPr/>
          <p:nvPr/>
        </p:nvSpPr>
        <p:spPr>
          <a:xfrm>
            <a:off x="9246749" y="5842336"/>
            <a:ext cx="2656114" cy="1015663"/>
          </a:xfrm>
          <a:prstGeom prst="rect">
            <a:avLst/>
          </a:prstGeom>
        </p:spPr>
        <p:txBody>
          <a:bodyPr wrap="square">
            <a:spAutoFit/>
          </a:bodyPr>
          <a:lstStyle/>
          <a:p>
            <a:r>
              <a:rPr lang="en-US" sz="2000" dirty="0">
                <a:latin typeface="Eras Light ITC" pitchFamily="34" charset="0"/>
                <a:cs typeface="JasmineUPC" panose="02020603050405020304" pitchFamily="18" charset="-34"/>
              </a:rPr>
              <a:t>Reaction of water with </a:t>
            </a:r>
            <a:r>
              <a:rPr lang="en-US" sz="2000" dirty="0" smtClean="0">
                <a:latin typeface="Eras Light ITC" pitchFamily="34" charset="0"/>
                <a:cs typeface="JasmineUPC" panose="02020603050405020304" pitchFamily="18" charset="-34"/>
              </a:rPr>
              <a:t>ox-tongue</a:t>
            </a:r>
            <a:endParaRPr lang="en-US" sz="2000" dirty="0">
              <a:latin typeface="Eras Light ITC" pitchFamily="34" charset="0"/>
              <a:cs typeface="JasmineUPC" panose="02020603050405020304" pitchFamily="18" charset="-34"/>
            </a:endParaRPr>
          </a:p>
          <a:p>
            <a:endParaRPr lang="fa-IR" sz="2000" dirty="0">
              <a:latin typeface="Eras Light ITC" pitchFamily="34" charset="0"/>
            </a:endParaRPr>
          </a:p>
        </p:txBody>
      </p:sp>
      <p:sp>
        <p:nvSpPr>
          <p:cNvPr id="17" name="Rectangle 16">
            <a:hlinkClick r:id="rId9" action="ppaction://hlinksldjump"/>
          </p:cNvPr>
          <p:cNvSpPr/>
          <p:nvPr/>
        </p:nvSpPr>
        <p:spPr>
          <a:xfrm>
            <a:off x="7947720" y="5936677"/>
            <a:ext cx="1030514" cy="711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smtClean="0">
                <a:latin typeface="Comic Sans MS" pitchFamily="66" charset="0"/>
              </a:rPr>
              <a:t>Finish</a:t>
            </a:r>
            <a:endParaRPr lang="en-US" sz="2000" dirty="0">
              <a:latin typeface="Comic Sans MS" pitchFamily="66" charset="0"/>
            </a:endParaRPr>
          </a:p>
        </p:txBody>
      </p:sp>
    </p:spTree>
    <p:extLst>
      <p:ext uri="{BB962C8B-B14F-4D97-AF65-F5344CB8AC3E}">
        <p14:creationId xmlns:p14="http://schemas.microsoft.com/office/powerpoint/2010/main" val="3611538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67412"/>
          </a:xfrm>
        </p:spPr>
      </p:pic>
      <p:sp>
        <p:nvSpPr>
          <p:cNvPr id="5" name="TextBox 4"/>
          <p:cNvSpPr txBox="1"/>
          <p:nvPr/>
        </p:nvSpPr>
        <p:spPr>
          <a:xfrm>
            <a:off x="537029" y="348343"/>
            <a:ext cx="5747657" cy="584775"/>
          </a:xfrm>
          <a:prstGeom prst="rect">
            <a:avLst/>
          </a:prstGeom>
          <a:noFill/>
        </p:spPr>
        <p:txBody>
          <a:bodyPr wrap="square" rtlCol="0">
            <a:spAutoFit/>
          </a:bodyPr>
          <a:lstStyle/>
          <a:p>
            <a:r>
              <a:rPr lang="en-US" sz="3200" dirty="0" smtClean="0">
                <a:latin typeface="Comic Sans MS" pitchFamily="66" charset="0"/>
              </a:rPr>
              <a:t>Indicators</a:t>
            </a:r>
            <a:endParaRPr lang="en-US" sz="3200" dirty="0">
              <a:latin typeface="Comic Sans MS" pitchFamily="66" charset="0"/>
            </a:endParaRPr>
          </a:p>
        </p:txBody>
      </p:sp>
      <p:sp>
        <p:nvSpPr>
          <p:cNvPr id="6" name="Rectangle 5"/>
          <p:cNvSpPr/>
          <p:nvPr/>
        </p:nvSpPr>
        <p:spPr>
          <a:xfrm>
            <a:off x="2046514" y="1582761"/>
            <a:ext cx="9318172" cy="2246769"/>
          </a:xfrm>
          <a:prstGeom prst="rect">
            <a:avLst/>
          </a:prstGeom>
        </p:spPr>
        <p:txBody>
          <a:bodyPr wrap="square">
            <a:spAutoFit/>
          </a:bodyPr>
          <a:lstStyle/>
          <a:p>
            <a:r>
              <a:rPr lang="en-US" sz="2800" dirty="0">
                <a:latin typeface="Eras Light ITC" pitchFamily="34" charset="0"/>
              </a:rPr>
              <a:t>Chemical reactions of dissociation and integration of indicators associate with the inner structural rearrangement which cause the color of the solution to change.</a:t>
            </a:r>
          </a:p>
          <a:p>
            <a:endParaRPr lang="en-US" sz="2800" dirty="0">
              <a:latin typeface="Eras Light ITC" pitchFamily="34" charset="0"/>
            </a:endParaRPr>
          </a:p>
          <a:p>
            <a:endParaRPr lang="en-US" sz="2800" dirty="0">
              <a:latin typeface="Eras Light ITC" pitchFamily="34" charset="0"/>
              <a:cs typeface="JasmineUPC" panose="02020603050405020304" pitchFamily="18" charset="-34"/>
            </a:endParaRPr>
          </a:p>
        </p:txBody>
      </p:sp>
      <p:sp>
        <p:nvSpPr>
          <p:cNvPr id="7" name="Rectangle 6"/>
          <p:cNvSpPr/>
          <p:nvPr/>
        </p:nvSpPr>
        <p:spPr>
          <a:xfrm>
            <a:off x="4162951" y="5327526"/>
            <a:ext cx="4243469" cy="646331"/>
          </a:xfrm>
          <a:prstGeom prst="rect">
            <a:avLst/>
          </a:prstGeom>
        </p:spPr>
        <p:txBody>
          <a:bodyPr wrap="none">
            <a:spAutoFit/>
          </a:bodyPr>
          <a:lstStyle/>
          <a:p>
            <a:r>
              <a:rPr lang="en-US" sz="3600" dirty="0">
                <a:latin typeface="Eras Light ITC" pitchFamily="34" charset="0"/>
              </a:rPr>
              <a:t>What is an Indicator?</a:t>
            </a:r>
          </a:p>
        </p:txBody>
      </p:sp>
      <p:sp>
        <p:nvSpPr>
          <p:cNvPr id="8" name="Rectangle 7">
            <a:hlinkClick r:id="" action="ppaction://hlinkshowjump?jump=nextslide"/>
          </p:cNvPr>
          <p:cNvSpPr/>
          <p:nvPr/>
        </p:nvSpPr>
        <p:spPr>
          <a:xfrm>
            <a:off x="10334172" y="5972629"/>
            <a:ext cx="1030514" cy="711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smtClean="0">
                <a:latin typeface="Comic Sans MS" pitchFamily="66" charset="0"/>
              </a:rPr>
              <a:t>Next</a:t>
            </a:r>
            <a:endParaRPr lang="en-US" sz="2000" dirty="0">
              <a:latin typeface="Comic Sans MS" pitchFamily="66" charset="0"/>
            </a:endParaRPr>
          </a:p>
        </p:txBody>
      </p:sp>
    </p:spTree>
    <p:extLst>
      <p:ext uri="{BB962C8B-B14F-4D97-AF65-F5344CB8AC3E}">
        <p14:creationId xmlns:p14="http://schemas.microsoft.com/office/powerpoint/2010/main" val="1245295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375</TotalTime>
  <Words>713</Words>
  <Application>Microsoft Office PowerPoint</Application>
  <PresentationFormat>Widescreen</PresentationFormat>
  <Paragraphs>115</Paragraphs>
  <Slides>23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Arial</vt:lpstr>
      <vt:lpstr>B Arabic Style</vt:lpstr>
      <vt:lpstr>Bell Gothic Std Light</vt:lpstr>
      <vt:lpstr>Calibri</vt:lpstr>
      <vt:lpstr>Calibri Light</vt:lpstr>
      <vt:lpstr>Comic Sans MS</vt:lpstr>
      <vt:lpstr>Consolas</vt:lpstr>
      <vt:lpstr>Corbel</vt:lpstr>
      <vt:lpstr>Eras Light ITC</vt:lpstr>
      <vt:lpstr>JasmineUPC</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dpn</dc:creator>
  <cp:lastModifiedBy>dpn</cp:lastModifiedBy>
  <cp:revision>41</cp:revision>
  <dcterms:created xsi:type="dcterms:W3CDTF">2016-07-13T12:06:08Z</dcterms:created>
  <dcterms:modified xsi:type="dcterms:W3CDTF">2016-07-14T10:47:33Z</dcterms:modified>
</cp:coreProperties>
</file>