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4"/>
  </p:notesMasterIdLst>
  <p:handoutMasterIdLst>
    <p:handoutMasterId r:id="rId25"/>
  </p:handoutMasterIdLst>
  <p:sldIdLst>
    <p:sldId id="256" r:id="rId2"/>
    <p:sldId id="279" r:id="rId3"/>
    <p:sldId id="280" r:id="rId4"/>
    <p:sldId id="277" r:id="rId5"/>
    <p:sldId id="257" r:id="rId6"/>
    <p:sldId id="258" r:id="rId7"/>
    <p:sldId id="259" r:id="rId8"/>
    <p:sldId id="260" r:id="rId9"/>
    <p:sldId id="261" r:id="rId10"/>
    <p:sldId id="263" r:id="rId11"/>
    <p:sldId id="264" r:id="rId12"/>
    <p:sldId id="265" r:id="rId13"/>
    <p:sldId id="266" r:id="rId14"/>
    <p:sldId id="268" r:id="rId15"/>
    <p:sldId id="269" r:id="rId16"/>
    <p:sldId id="270" r:id="rId17"/>
    <p:sldId id="271" r:id="rId18"/>
    <p:sldId id="275" r:id="rId19"/>
    <p:sldId id="278" r:id="rId20"/>
    <p:sldId id="281" r:id="rId21"/>
    <p:sldId id="274" r:id="rId22"/>
    <p:sldId id="282" r:id="rId23"/>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472" autoAdjust="0"/>
    <p:restoredTop sz="87634" autoAdjust="0"/>
  </p:normalViewPr>
  <p:slideViewPr>
    <p:cSldViewPr>
      <p:cViewPr>
        <p:scale>
          <a:sx n="60" d="100"/>
          <a:sy n="60" d="100"/>
        </p:scale>
        <p:origin x="-1614"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a-IR"/>
  <c:chart>
    <c:autoTitleDeleted val="1"/>
    <c:view3D>
      <c:perspective val="30"/>
    </c:view3D>
    <c:floor>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floor>
    <c:sideWall>
      <c:spPr>
        <a:solidFill>
          <a:schemeClr val="accent4">
            <a:lumMod val="75000"/>
          </a:schemeClr>
        </a:solidFill>
      </c:spPr>
    </c:sideWall>
    <c:backWall>
      <c:spPr>
        <a:solidFill>
          <a:schemeClr val="accent4">
            <a:lumMod val="75000"/>
          </a:schemeClr>
        </a:solidFill>
      </c:spPr>
    </c:backWall>
    <c:plotArea>
      <c:layout/>
      <c:bar3DChart>
        <c:barDir val="col"/>
        <c:grouping val="clustered"/>
        <c:ser>
          <c:idx val="0"/>
          <c:order val="0"/>
          <c:tx>
            <c:strRef>
              <c:f>Sheet1!$B$1</c:f>
              <c:strCache>
                <c:ptCount val="1"/>
                <c:pt idx="0">
                  <c:v>Hakim calcium </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c:spPr>
          <c:cat>
            <c:strRef>
              <c:f>Sheet1!$A$2</c:f>
              <c:strCache>
                <c:ptCount val="1"/>
                <c:pt idx="0">
                  <c:v>زمان انجام واکنش</c:v>
                </c:pt>
              </c:strCache>
            </c:strRef>
          </c:cat>
          <c:val>
            <c:numRef>
              <c:f>Sheet1!$B$2</c:f>
              <c:numCache>
                <c:formatCode>hh:mm</c:formatCode>
                <c:ptCount val="1"/>
                <c:pt idx="0">
                  <c:v>0.12638888888888888</c:v>
                </c:pt>
              </c:numCache>
            </c:numRef>
          </c:val>
        </c:ser>
        <c:ser>
          <c:idx val="1"/>
          <c:order val="1"/>
          <c:tx>
            <c:strRef>
              <c:f>Sheet1!$C$1</c:f>
              <c:strCache>
                <c:ptCount val="1"/>
                <c:pt idx="0">
                  <c:v>SUN LIFE CALCIUM</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c:spPr>
          <c:cat>
            <c:strRef>
              <c:f>Sheet1!$A$2</c:f>
              <c:strCache>
                <c:ptCount val="1"/>
                <c:pt idx="0">
                  <c:v>زمان انجام واکنش</c:v>
                </c:pt>
              </c:strCache>
            </c:strRef>
          </c:cat>
          <c:val>
            <c:numRef>
              <c:f>Sheet1!$C$2</c:f>
              <c:numCache>
                <c:formatCode>hh:mm</c:formatCode>
                <c:ptCount val="1"/>
                <c:pt idx="0">
                  <c:v>6.9444444444444767E-2</c:v>
                </c:pt>
              </c:numCache>
            </c:numRef>
          </c:val>
        </c:ser>
        <c:ser>
          <c:idx val="2"/>
          <c:order val="2"/>
          <c:tx>
            <c:strRef>
              <c:f>Sheet1!$D$1</c:f>
              <c:strCache>
                <c:ptCount val="1"/>
                <c:pt idx="0">
                  <c:v> Minoo CALCIUM</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c:spPr>
          <c:cat>
            <c:strRef>
              <c:f>Sheet1!$A$2</c:f>
              <c:strCache>
                <c:ptCount val="1"/>
                <c:pt idx="0">
                  <c:v>زمان انجام واکنش</c:v>
                </c:pt>
              </c:strCache>
            </c:strRef>
          </c:cat>
          <c:val>
            <c:numRef>
              <c:f>Sheet1!$D$2</c:f>
              <c:numCache>
                <c:formatCode>hh:mm</c:formatCode>
                <c:ptCount val="1"/>
                <c:pt idx="0">
                  <c:v>0.22361111111111176</c:v>
                </c:pt>
              </c:numCache>
            </c:numRef>
          </c:val>
        </c:ser>
        <c:ser>
          <c:idx val="3"/>
          <c:order val="3"/>
          <c:tx>
            <c:strRef>
              <c:f>Sheet1!$E$1</c:f>
              <c:strCache>
                <c:ptCount val="1"/>
                <c:pt idx="0">
                  <c:v>)The vitamin C of Minoo</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c:spPr>
          <c:cat>
            <c:strRef>
              <c:f>Sheet1!$A$2</c:f>
              <c:strCache>
                <c:ptCount val="1"/>
                <c:pt idx="0">
                  <c:v>زمان انجام واکنش</c:v>
                </c:pt>
              </c:strCache>
            </c:strRef>
          </c:cat>
          <c:val>
            <c:numRef>
              <c:f>Sheet1!$E$2</c:f>
              <c:numCache>
                <c:formatCode>hh:mm</c:formatCode>
                <c:ptCount val="1"/>
                <c:pt idx="0">
                  <c:v>8.611111111111093E-2</c:v>
                </c:pt>
              </c:numCache>
            </c:numRef>
          </c:val>
        </c:ser>
        <c:gapWidth val="75"/>
        <c:shape val="cylinder"/>
        <c:axId val="118196480"/>
        <c:axId val="118206464"/>
        <c:axId val="0"/>
      </c:bar3DChart>
      <c:catAx>
        <c:axId val="118196480"/>
        <c:scaling>
          <c:orientation val="minMax"/>
        </c:scaling>
        <c:delete val="1"/>
        <c:axPos val="b"/>
        <c:numFmt formatCode="General" sourceLinked="1"/>
        <c:majorTickMark val="none"/>
        <c:tickLblPos val="none"/>
        <c:crossAx val="118206464"/>
        <c:crosses val="autoZero"/>
        <c:auto val="1"/>
        <c:lblAlgn val="ctr"/>
        <c:lblOffset val="100"/>
      </c:catAx>
      <c:valAx>
        <c:axId val="118206464"/>
        <c:scaling>
          <c:orientation val="minMax"/>
        </c:scaling>
        <c:axPos val="l"/>
        <c:majorGridlines/>
        <c:numFmt formatCode="hh:mm" sourceLinked="1"/>
        <c:majorTickMark val="none"/>
        <c:tickLblPos val="nextTo"/>
        <c:spPr>
          <a:noFill/>
          <a:ln w="9525">
            <a:noFill/>
          </a:ln>
          <a:effectLst>
            <a:outerShdw blurRad="40000" dist="23000" dir="5400000" rotWithShape="0">
              <a:srgbClr val="000000">
                <a:alpha val="35000"/>
              </a:srgbClr>
            </a:outerShdw>
          </a:effectLst>
        </c:spPr>
        <c:txPr>
          <a:bodyPr/>
          <a:lstStyle/>
          <a:p>
            <a:pPr>
              <a:defRPr>
                <a:solidFill>
                  <a:schemeClr val="tx1"/>
                </a:solidFill>
                <a:latin typeface="+mn-lt"/>
                <a:ea typeface="+mn-ea"/>
                <a:cs typeface="+mn-cs"/>
              </a:defRPr>
            </a:pPr>
            <a:endParaRPr lang="fa-IR"/>
          </a:p>
        </c:txPr>
        <c:crossAx val="118196480"/>
        <c:crosses val="autoZero"/>
        <c:crossBetween val="between"/>
      </c:valAx>
    </c:plotArea>
    <c:legend>
      <c:legendPos val="b"/>
      <c:layout/>
    </c:legend>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75E985-9D53-41DA-9747-13200CDB9AEC}" type="doc">
      <dgm:prSet loTypeId="urn:microsoft.com/office/officeart/2005/8/layout/hierarchy1" loCatId="hierarchy" qsTypeId="urn:microsoft.com/office/officeart/2005/8/quickstyle/3d5" qsCatId="3D" csTypeId="urn:microsoft.com/office/officeart/2005/8/colors/accent6_4" csCatId="accent6" phldr="1"/>
      <dgm:spPr/>
      <dgm:t>
        <a:bodyPr/>
        <a:lstStyle/>
        <a:p>
          <a:pPr rtl="1"/>
          <a:endParaRPr lang="fa-IR"/>
        </a:p>
      </dgm:t>
    </dgm:pt>
    <dgm:pt modelId="{99E76B61-0AAD-4820-8E4B-ABB8826AA7C0}">
      <dgm:prSet phldrT="[Text]" custT="1">
        <dgm:style>
          <a:lnRef idx="1">
            <a:schemeClr val="accent1"/>
          </a:lnRef>
          <a:fillRef idx="3">
            <a:schemeClr val="accent1"/>
          </a:fillRef>
          <a:effectRef idx="2">
            <a:schemeClr val="accent1"/>
          </a:effectRef>
          <a:fontRef idx="minor">
            <a:schemeClr val="lt1"/>
          </a:fontRef>
        </dgm:style>
      </dgm:prSet>
      <dgm:spPr/>
      <dgm:t>
        <a:bodyPr/>
        <a:lstStyle/>
        <a:p>
          <a:pPr rtl="1"/>
          <a:r>
            <a:rPr lang="en-US" sz="2000" b="0" i="1" u="none" strike="noStrike" dirty="0" smtClean="0">
              <a:effectLst>
                <a:outerShdw blurRad="38100" dist="38100" dir="2700000" algn="tl">
                  <a:srgbClr val="000000">
                    <a:alpha val="43137"/>
                  </a:srgbClr>
                </a:outerShdw>
              </a:effectLst>
            </a:rPr>
            <a:t>Effervescent tablets</a:t>
          </a:r>
          <a:endParaRPr lang="fa-IR" sz="2000" b="0" i="1" u="none" strike="noStrike" dirty="0">
            <a:effectLst>
              <a:outerShdw blurRad="38100" dist="38100" dir="2700000" algn="tl">
                <a:srgbClr val="000000">
                  <a:alpha val="43137"/>
                </a:srgbClr>
              </a:outerShdw>
            </a:effectLst>
          </a:endParaRPr>
        </a:p>
      </dgm:t>
    </dgm:pt>
    <dgm:pt modelId="{F9B2DF23-61B0-4439-B772-638676E6A4D7}" type="parTrans" cxnId="{C41768C7-B2C2-4DCE-B076-095319B82AD8}">
      <dgm:prSet/>
      <dgm:spPr/>
      <dgm:t>
        <a:bodyPr/>
        <a:lstStyle/>
        <a:p>
          <a:pPr rtl="1"/>
          <a:endParaRPr lang="fa-IR"/>
        </a:p>
      </dgm:t>
    </dgm:pt>
    <dgm:pt modelId="{4EC43CF8-54E0-4EB2-BB69-66167FAAA9DA}" type="sibTrans" cxnId="{C41768C7-B2C2-4DCE-B076-095319B82AD8}">
      <dgm:prSet/>
      <dgm:spPr/>
      <dgm:t>
        <a:bodyPr/>
        <a:lstStyle/>
        <a:p>
          <a:pPr rtl="1"/>
          <a:endParaRPr lang="fa-IR"/>
        </a:p>
      </dgm:t>
    </dgm:pt>
    <dgm:pt modelId="{D6744C76-4BE0-4924-8B96-8BDA10B32DC8}">
      <dgm:prSet custT="1">
        <dgm:style>
          <a:lnRef idx="1">
            <a:schemeClr val="accent5"/>
          </a:lnRef>
          <a:fillRef idx="2">
            <a:schemeClr val="accent5"/>
          </a:fillRef>
          <a:effectRef idx="1">
            <a:schemeClr val="accent5"/>
          </a:effectRef>
          <a:fontRef idx="minor">
            <a:schemeClr val="dk1"/>
          </a:fontRef>
        </dgm:style>
      </dgm:prSet>
      <dgm:spPr/>
      <dgm:t>
        <a:bodyPr/>
        <a:lstStyle/>
        <a:p>
          <a:pPr rtl="1"/>
          <a:r>
            <a:rPr lang="en-US" sz="1400" b="0" i="1" dirty="0" smtClean="0"/>
            <a:t>Experiments on tablets in three different condition</a:t>
          </a:r>
          <a:endParaRPr lang="fa-IR" sz="1400" b="0" i="1" dirty="0"/>
        </a:p>
      </dgm:t>
    </dgm:pt>
    <dgm:pt modelId="{78F947AC-77FB-4CDF-930B-3C56ED3D81A9}" type="parTrans" cxnId="{CDD75B31-63E0-4702-A24D-13EDAF8FA4FA}">
      <dgm:prSet/>
      <dgm:spPr/>
      <dgm:t>
        <a:bodyPr/>
        <a:lstStyle/>
        <a:p>
          <a:pPr rtl="1"/>
          <a:endParaRPr lang="fa-IR"/>
        </a:p>
      </dgm:t>
    </dgm:pt>
    <dgm:pt modelId="{A270B17E-5106-4709-9DB6-77DBAD2589C9}" type="sibTrans" cxnId="{CDD75B31-63E0-4702-A24D-13EDAF8FA4FA}">
      <dgm:prSet/>
      <dgm:spPr/>
      <dgm:t>
        <a:bodyPr/>
        <a:lstStyle/>
        <a:p>
          <a:pPr rtl="1"/>
          <a:endParaRPr lang="fa-IR"/>
        </a:p>
      </dgm:t>
    </dgm:pt>
    <dgm:pt modelId="{6705BF48-41E3-42F5-8B0B-E6F6E5BCCCF6}">
      <dgm:prSet custT="1">
        <dgm:style>
          <a:lnRef idx="0">
            <a:schemeClr val="accent5"/>
          </a:lnRef>
          <a:fillRef idx="3">
            <a:schemeClr val="accent5"/>
          </a:fillRef>
          <a:effectRef idx="3">
            <a:schemeClr val="accent5"/>
          </a:effectRef>
          <a:fontRef idx="minor">
            <a:schemeClr val="lt1"/>
          </a:fontRef>
        </dgm:style>
      </dgm:prSet>
      <dgm:spPr/>
      <dgm:t>
        <a:bodyPr/>
        <a:lstStyle/>
        <a:p>
          <a:pPr rtl="1"/>
          <a:r>
            <a:rPr lang="en-US" sz="1600" i="1" u="sng" dirty="0" smtClean="0"/>
            <a:t>1</a:t>
          </a:r>
          <a:r>
            <a:rPr lang="en-US" sz="1600" i="1" dirty="0" smtClean="0"/>
            <a:t>.Vitamin c</a:t>
          </a:r>
          <a:endParaRPr lang="fa-IR" sz="1600" i="1" dirty="0"/>
        </a:p>
      </dgm:t>
    </dgm:pt>
    <dgm:pt modelId="{C3EB85BA-67EE-41C4-BC95-A9CFCC02ACEB}" type="parTrans" cxnId="{61D77E24-141A-49D9-8DBD-DFF74532837B}">
      <dgm:prSet/>
      <dgm:spPr/>
      <dgm:t>
        <a:bodyPr/>
        <a:lstStyle/>
        <a:p>
          <a:pPr rtl="1"/>
          <a:endParaRPr lang="fa-IR"/>
        </a:p>
      </dgm:t>
    </dgm:pt>
    <dgm:pt modelId="{46528631-A2DA-44C3-A678-CDB713DDAA48}" type="sibTrans" cxnId="{61D77E24-141A-49D9-8DBD-DFF74532837B}">
      <dgm:prSet/>
      <dgm:spPr/>
      <dgm:t>
        <a:bodyPr/>
        <a:lstStyle/>
        <a:p>
          <a:pPr rtl="1"/>
          <a:endParaRPr lang="fa-IR"/>
        </a:p>
      </dgm:t>
    </dgm:pt>
    <dgm:pt modelId="{FE61022E-EF92-4F22-81C3-94FFF2C5DE99}">
      <dgm:prSet custT="1">
        <dgm:style>
          <a:lnRef idx="0">
            <a:schemeClr val="accent5"/>
          </a:lnRef>
          <a:fillRef idx="3">
            <a:schemeClr val="accent5"/>
          </a:fillRef>
          <a:effectRef idx="3">
            <a:schemeClr val="accent5"/>
          </a:effectRef>
          <a:fontRef idx="minor">
            <a:schemeClr val="lt1"/>
          </a:fontRef>
        </dgm:style>
      </dgm:prSet>
      <dgm:spPr/>
      <dgm:t>
        <a:bodyPr/>
        <a:lstStyle/>
        <a:p>
          <a:pPr rtl="1"/>
          <a:r>
            <a:rPr lang="en-US" sz="1600" i="1" u="sng" dirty="0" smtClean="0"/>
            <a:t>2</a:t>
          </a:r>
          <a:r>
            <a:rPr lang="en-US" sz="1600" i="1" dirty="0" smtClean="0"/>
            <a:t>.Sunlife small)</a:t>
          </a:r>
          <a:r>
            <a:rPr lang="fa-IR" sz="1600" i="1" dirty="0" smtClean="0"/>
            <a:t>)</a:t>
          </a:r>
          <a:r>
            <a:rPr lang="en-US" sz="1600" i="1" dirty="0" smtClean="0"/>
            <a:t>calcium</a:t>
          </a:r>
          <a:endParaRPr lang="fa-IR" sz="1600" i="1" dirty="0"/>
        </a:p>
      </dgm:t>
    </dgm:pt>
    <dgm:pt modelId="{2172E29B-0D95-4BF3-9D1A-37AAE2F955F0}" type="parTrans" cxnId="{48F2C4CF-73C8-44B0-BCEF-7A042F85E58E}">
      <dgm:prSet/>
      <dgm:spPr/>
      <dgm:t>
        <a:bodyPr/>
        <a:lstStyle/>
        <a:p>
          <a:pPr rtl="1"/>
          <a:endParaRPr lang="fa-IR"/>
        </a:p>
      </dgm:t>
    </dgm:pt>
    <dgm:pt modelId="{3303760E-7D0E-4554-BAD6-9D77E104F36F}" type="sibTrans" cxnId="{48F2C4CF-73C8-44B0-BCEF-7A042F85E58E}">
      <dgm:prSet/>
      <dgm:spPr/>
      <dgm:t>
        <a:bodyPr/>
        <a:lstStyle/>
        <a:p>
          <a:pPr rtl="1"/>
          <a:endParaRPr lang="fa-IR"/>
        </a:p>
      </dgm:t>
    </dgm:pt>
    <dgm:pt modelId="{BE06AC31-9176-43F3-81A1-509085175FD5}">
      <dgm:prSet custT="1">
        <dgm:style>
          <a:lnRef idx="0">
            <a:schemeClr val="accent5"/>
          </a:lnRef>
          <a:fillRef idx="3">
            <a:schemeClr val="accent5"/>
          </a:fillRef>
          <a:effectRef idx="3">
            <a:schemeClr val="accent5"/>
          </a:effectRef>
          <a:fontRef idx="minor">
            <a:schemeClr val="lt1"/>
          </a:fontRef>
        </dgm:style>
      </dgm:prSet>
      <dgm:spPr/>
      <dgm:t>
        <a:bodyPr/>
        <a:lstStyle/>
        <a:p>
          <a:pPr rtl="1"/>
          <a:r>
            <a:rPr lang="en-US" sz="1600" i="1" u="sng" dirty="0" smtClean="0"/>
            <a:t>3</a:t>
          </a:r>
          <a:r>
            <a:rPr lang="en-US" sz="1600" i="1" dirty="0" smtClean="0"/>
            <a:t>.Hakim calcium (big)</a:t>
          </a:r>
          <a:endParaRPr lang="fa-IR" sz="1600" i="1" dirty="0"/>
        </a:p>
      </dgm:t>
    </dgm:pt>
    <dgm:pt modelId="{D3E13C6F-0A48-44F5-A01F-EACC7D222DDE}" type="parTrans" cxnId="{E83C3522-1B4A-4715-83ED-94DCDB48627C}">
      <dgm:prSet/>
      <dgm:spPr/>
      <dgm:t>
        <a:bodyPr/>
        <a:lstStyle/>
        <a:p>
          <a:pPr rtl="1"/>
          <a:endParaRPr lang="fa-IR"/>
        </a:p>
      </dgm:t>
    </dgm:pt>
    <dgm:pt modelId="{5906C392-7381-4AA9-ADF6-9DA443EDE93C}" type="sibTrans" cxnId="{E83C3522-1B4A-4715-83ED-94DCDB48627C}">
      <dgm:prSet/>
      <dgm:spPr/>
      <dgm:t>
        <a:bodyPr/>
        <a:lstStyle/>
        <a:p>
          <a:pPr rtl="1"/>
          <a:endParaRPr lang="fa-IR"/>
        </a:p>
      </dgm:t>
    </dgm:pt>
    <dgm:pt modelId="{F91EDE55-F9ED-4EBA-88B9-19E0A3BC177D}">
      <dgm:prSet custT="1">
        <dgm:style>
          <a:lnRef idx="0">
            <a:schemeClr val="accent4"/>
          </a:lnRef>
          <a:fillRef idx="3">
            <a:schemeClr val="accent4"/>
          </a:fillRef>
          <a:effectRef idx="3">
            <a:schemeClr val="accent4"/>
          </a:effectRef>
          <a:fontRef idx="minor">
            <a:schemeClr val="lt1"/>
          </a:fontRef>
        </dgm:style>
      </dgm:prSet>
      <dgm:spPr/>
      <dgm:t>
        <a:bodyPr/>
        <a:lstStyle/>
        <a:p>
          <a:pPr rtl="1"/>
          <a:r>
            <a:rPr lang="en-US" sz="1400" i="1" dirty="0" smtClean="0"/>
            <a:t>The last experiment on 4 different tablets</a:t>
          </a:r>
          <a:endParaRPr lang="fa-IR" sz="1400" i="1" dirty="0"/>
        </a:p>
      </dgm:t>
    </dgm:pt>
    <dgm:pt modelId="{BE4AAB5B-21F3-41E7-AB33-70850D46BB18}" type="parTrans" cxnId="{63436EBA-E929-4F1A-9FB1-37F82C018651}">
      <dgm:prSet/>
      <dgm:spPr/>
      <dgm:t>
        <a:bodyPr/>
        <a:lstStyle/>
        <a:p>
          <a:pPr rtl="1"/>
          <a:endParaRPr lang="fa-IR"/>
        </a:p>
      </dgm:t>
    </dgm:pt>
    <dgm:pt modelId="{DB4A89A9-B61F-4EF8-8E77-4F749DE16834}" type="sibTrans" cxnId="{63436EBA-E929-4F1A-9FB1-37F82C018651}">
      <dgm:prSet/>
      <dgm:spPr/>
      <dgm:t>
        <a:bodyPr/>
        <a:lstStyle/>
        <a:p>
          <a:pPr rtl="1"/>
          <a:endParaRPr lang="fa-IR"/>
        </a:p>
      </dgm:t>
    </dgm:pt>
    <dgm:pt modelId="{19AF4E3A-A8EF-4751-9135-A0B880A32EE0}">
      <dgm:prSet custT="1">
        <dgm:style>
          <a:lnRef idx="1">
            <a:schemeClr val="accent1"/>
          </a:lnRef>
          <a:fillRef idx="3">
            <a:schemeClr val="accent1"/>
          </a:fillRef>
          <a:effectRef idx="2">
            <a:schemeClr val="accent1"/>
          </a:effectRef>
          <a:fontRef idx="minor">
            <a:schemeClr val="lt1"/>
          </a:fontRef>
        </dgm:style>
      </dgm:prSet>
      <dgm:spPr/>
      <dgm:t>
        <a:bodyPr/>
        <a:lstStyle/>
        <a:p>
          <a:pPr rtl="1"/>
          <a:r>
            <a:rPr lang="en-US" sz="2000" b="1" i="1" dirty="0" smtClean="0"/>
            <a:t>Conclusion</a:t>
          </a:r>
        </a:p>
      </dgm:t>
    </dgm:pt>
    <dgm:pt modelId="{CC3292FF-FD45-49F2-B3BE-98D3312376D0}" type="parTrans" cxnId="{751AEC47-2D4F-44DE-AF55-FCABDD34770B}">
      <dgm:prSet/>
      <dgm:spPr/>
      <dgm:t>
        <a:bodyPr/>
        <a:lstStyle/>
        <a:p>
          <a:pPr rtl="1"/>
          <a:endParaRPr lang="fa-IR"/>
        </a:p>
      </dgm:t>
    </dgm:pt>
    <dgm:pt modelId="{722FB2E4-8E97-469B-ADB5-A81F0A01953B}" type="sibTrans" cxnId="{751AEC47-2D4F-44DE-AF55-FCABDD34770B}">
      <dgm:prSet/>
      <dgm:spPr/>
      <dgm:t>
        <a:bodyPr/>
        <a:lstStyle/>
        <a:p>
          <a:pPr rtl="1"/>
          <a:endParaRPr lang="fa-IR"/>
        </a:p>
      </dgm:t>
    </dgm:pt>
    <dgm:pt modelId="{C210704F-5E3C-4276-B1F0-097861D33305}" type="pres">
      <dgm:prSet presAssocID="{9575E985-9D53-41DA-9747-13200CDB9AEC}" presName="hierChild1" presStyleCnt="0">
        <dgm:presLayoutVars>
          <dgm:chPref val="1"/>
          <dgm:dir/>
          <dgm:animOne val="branch"/>
          <dgm:animLvl val="lvl"/>
          <dgm:resizeHandles/>
        </dgm:presLayoutVars>
      </dgm:prSet>
      <dgm:spPr/>
      <dgm:t>
        <a:bodyPr/>
        <a:lstStyle/>
        <a:p>
          <a:pPr rtl="1"/>
          <a:endParaRPr lang="fa-IR"/>
        </a:p>
      </dgm:t>
    </dgm:pt>
    <dgm:pt modelId="{A594DAC5-1A05-4DE7-92C8-D84326533645}" type="pres">
      <dgm:prSet presAssocID="{99E76B61-0AAD-4820-8E4B-ABB8826AA7C0}" presName="hierRoot1" presStyleCnt="0"/>
      <dgm:spPr/>
    </dgm:pt>
    <dgm:pt modelId="{EEF6B5B4-62A7-44A5-A347-8927B037C24A}" type="pres">
      <dgm:prSet presAssocID="{99E76B61-0AAD-4820-8E4B-ABB8826AA7C0}" presName="composite" presStyleCnt="0"/>
      <dgm:spPr/>
    </dgm:pt>
    <dgm:pt modelId="{2B99915F-FDF0-417E-9EE5-0325578EBFEF}" type="pres">
      <dgm:prSet presAssocID="{99E76B61-0AAD-4820-8E4B-ABB8826AA7C0}" presName="background" presStyleLbl="node0" presStyleIdx="0" presStyleCnt="1"/>
      <dgm:spPr/>
    </dgm:pt>
    <dgm:pt modelId="{D184E7F1-9A24-424F-B6A8-5D84231CC2A4}" type="pres">
      <dgm:prSet presAssocID="{99E76B61-0AAD-4820-8E4B-ABB8826AA7C0}" presName="text" presStyleLbl="fgAcc0" presStyleIdx="0" presStyleCnt="1" custScaleX="112864" custScaleY="75133" custLinFactNeighborX="6964" custLinFactNeighborY="-18304">
        <dgm:presLayoutVars>
          <dgm:chPref val="3"/>
        </dgm:presLayoutVars>
      </dgm:prSet>
      <dgm:spPr/>
      <dgm:t>
        <a:bodyPr/>
        <a:lstStyle/>
        <a:p>
          <a:pPr rtl="1"/>
          <a:endParaRPr lang="fa-IR"/>
        </a:p>
      </dgm:t>
    </dgm:pt>
    <dgm:pt modelId="{30416794-0C7E-42F9-A12F-4BF3C54AC8A0}" type="pres">
      <dgm:prSet presAssocID="{99E76B61-0AAD-4820-8E4B-ABB8826AA7C0}" presName="hierChild2" presStyleCnt="0"/>
      <dgm:spPr/>
    </dgm:pt>
    <dgm:pt modelId="{F0618B6B-D80B-4D19-82F0-FA576BFDD79F}" type="pres">
      <dgm:prSet presAssocID="{78F947AC-77FB-4CDF-930B-3C56ED3D81A9}" presName="Name10" presStyleLbl="parChTrans1D2" presStyleIdx="0" presStyleCnt="1"/>
      <dgm:spPr/>
      <dgm:t>
        <a:bodyPr/>
        <a:lstStyle/>
        <a:p>
          <a:pPr rtl="1"/>
          <a:endParaRPr lang="fa-IR"/>
        </a:p>
      </dgm:t>
    </dgm:pt>
    <dgm:pt modelId="{95640824-53CF-49AF-BB6E-452997BD2FFE}" type="pres">
      <dgm:prSet presAssocID="{D6744C76-4BE0-4924-8B96-8BDA10B32DC8}" presName="hierRoot2" presStyleCnt="0"/>
      <dgm:spPr/>
    </dgm:pt>
    <dgm:pt modelId="{DB63887A-FDA0-45B3-81E7-A28611E75FEF}" type="pres">
      <dgm:prSet presAssocID="{D6744C76-4BE0-4924-8B96-8BDA10B32DC8}" presName="composite2" presStyleCnt="0"/>
      <dgm:spPr/>
    </dgm:pt>
    <dgm:pt modelId="{81E47B6F-2132-4B82-B8B7-1E617F9E7F94}" type="pres">
      <dgm:prSet presAssocID="{D6744C76-4BE0-4924-8B96-8BDA10B32DC8}" presName="background2" presStyleLbl="node2" presStyleIdx="0" presStyleCnt="1"/>
      <dgm:spPr/>
    </dgm:pt>
    <dgm:pt modelId="{FD466E15-388B-4EB6-8BB1-1B955355BECF}" type="pres">
      <dgm:prSet presAssocID="{D6744C76-4BE0-4924-8B96-8BDA10B32DC8}" presName="text2" presStyleLbl="fgAcc2" presStyleIdx="0" presStyleCnt="1" custLinFactNeighborX="6224" custLinFactNeighborY="-13737">
        <dgm:presLayoutVars>
          <dgm:chPref val="3"/>
        </dgm:presLayoutVars>
      </dgm:prSet>
      <dgm:spPr/>
      <dgm:t>
        <a:bodyPr/>
        <a:lstStyle/>
        <a:p>
          <a:pPr rtl="1"/>
          <a:endParaRPr lang="fa-IR"/>
        </a:p>
      </dgm:t>
    </dgm:pt>
    <dgm:pt modelId="{ADEE05A9-F6EA-459E-A41B-D3BB40BA115C}" type="pres">
      <dgm:prSet presAssocID="{D6744C76-4BE0-4924-8B96-8BDA10B32DC8}" presName="hierChild3" presStyleCnt="0"/>
      <dgm:spPr/>
    </dgm:pt>
    <dgm:pt modelId="{8B587F67-EC22-4CC0-9AD5-BC460F5D6279}" type="pres">
      <dgm:prSet presAssocID="{C3EB85BA-67EE-41C4-BC95-A9CFCC02ACEB}" presName="Name17" presStyleLbl="parChTrans1D3" presStyleIdx="0" presStyleCnt="3"/>
      <dgm:spPr/>
      <dgm:t>
        <a:bodyPr/>
        <a:lstStyle/>
        <a:p>
          <a:pPr rtl="1"/>
          <a:endParaRPr lang="fa-IR"/>
        </a:p>
      </dgm:t>
    </dgm:pt>
    <dgm:pt modelId="{8BCCFF2E-3C1A-440C-ADB3-2D5877BF3882}" type="pres">
      <dgm:prSet presAssocID="{6705BF48-41E3-42F5-8B0B-E6F6E5BCCCF6}" presName="hierRoot3" presStyleCnt="0"/>
      <dgm:spPr/>
    </dgm:pt>
    <dgm:pt modelId="{B6E0099D-D8B5-41D3-8B19-0919A6397593}" type="pres">
      <dgm:prSet presAssocID="{6705BF48-41E3-42F5-8B0B-E6F6E5BCCCF6}" presName="composite3" presStyleCnt="0"/>
      <dgm:spPr/>
    </dgm:pt>
    <dgm:pt modelId="{7486273B-6A8D-42D7-96D4-4F888E2CDA3C}" type="pres">
      <dgm:prSet presAssocID="{6705BF48-41E3-42F5-8B0B-E6F6E5BCCCF6}" presName="background3" presStyleLbl="node3" presStyleIdx="0" presStyleCnt="3"/>
      <dgm:spPr/>
    </dgm:pt>
    <dgm:pt modelId="{4762FBA0-33BE-43A3-B0C3-482832DAEC5C}" type="pres">
      <dgm:prSet presAssocID="{6705BF48-41E3-42F5-8B0B-E6F6E5BCCCF6}" presName="text3" presStyleLbl="fgAcc3" presStyleIdx="0" presStyleCnt="3">
        <dgm:presLayoutVars>
          <dgm:chPref val="3"/>
        </dgm:presLayoutVars>
      </dgm:prSet>
      <dgm:spPr/>
      <dgm:t>
        <a:bodyPr/>
        <a:lstStyle/>
        <a:p>
          <a:pPr rtl="1"/>
          <a:endParaRPr lang="fa-IR"/>
        </a:p>
      </dgm:t>
    </dgm:pt>
    <dgm:pt modelId="{BA14DA2A-4AC7-4CC3-A66A-424C5090F407}" type="pres">
      <dgm:prSet presAssocID="{6705BF48-41E3-42F5-8B0B-E6F6E5BCCCF6}" presName="hierChild4" presStyleCnt="0"/>
      <dgm:spPr/>
    </dgm:pt>
    <dgm:pt modelId="{73ABE82C-0174-48C1-B03C-AA939DAC0063}" type="pres">
      <dgm:prSet presAssocID="{2172E29B-0D95-4BF3-9D1A-37AAE2F955F0}" presName="Name17" presStyleLbl="parChTrans1D3" presStyleIdx="1" presStyleCnt="3"/>
      <dgm:spPr/>
      <dgm:t>
        <a:bodyPr/>
        <a:lstStyle/>
        <a:p>
          <a:pPr rtl="1"/>
          <a:endParaRPr lang="fa-IR"/>
        </a:p>
      </dgm:t>
    </dgm:pt>
    <dgm:pt modelId="{5F366299-59D0-4D45-A2D2-6682582F44D7}" type="pres">
      <dgm:prSet presAssocID="{FE61022E-EF92-4F22-81C3-94FFF2C5DE99}" presName="hierRoot3" presStyleCnt="0"/>
      <dgm:spPr/>
    </dgm:pt>
    <dgm:pt modelId="{BB4C2B23-61AF-40B2-863D-10F90DAB1F0C}" type="pres">
      <dgm:prSet presAssocID="{FE61022E-EF92-4F22-81C3-94FFF2C5DE99}" presName="composite3" presStyleCnt="0"/>
      <dgm:spPr/>
    </dgm:pt>
    <dgm:pt modelId="{78CDB429-3669-48C5-AC8F-F50317ACFB0D}" type="pres">
      <dgm:prSet presAssocID="{FE61022E-EF92-4F22-81C3-94FFF2C5DE99}" presName="background3" presStyleLbl="node3" presStyleIdx="1" presStyleCnt="3"/>
      <dgm:spPr/>
    </dgm:pt>
    <dgm:pt modelId="{9AD0FB53-0B54-4B45-8C83-F98E6D54CDFB}" type="pres">
      <dgm:prSet presAssocID="{FE61022E-EF92-4F22-81C3-94FFF2C5DE99}" presName="text3" presStyleLbl="fgAcc3" presStyleIdx="1" presStyleCnt="3">
        <dgm:presLayoutVars>
          <dgm:chPref val="3"/>
        </dgm:presLayoutVars>
      </dgm:prSet>
      <dgm:spPr/>
      <dgm:t>
        <a:bodyPr/>
        <a:lstStyle/>
        <a:p>
          <a:pPr rtl="1"/>
          <a:endParaRPr lang="fa-IR"/>
        </a:p>
      </dgm:t>
    </dgm:pt>
    <dgm:pt modelId="{28A72633-0651-4BF6-BF4A-5861A3BE3C48}" type="pres">
      <dgm:prSet presAssocID="{FE61022E-EF92-4F22-81C3-94FFF2C5DE99}" presName="hierChild4" presStyleCnt="0"/>
      <dgm:spPr/>
    </dgm:pt>
    <dgm:pt modelId="{FF88A35E-72FB-415C-9C5C-ACF98D8762C0}" type="pres">
      <dgm:prSet presAssocID="{BE4AAB5B-21F3-41E7-AB33-70850D46BB18}" presName="Name23" presStyleLbl="parChTrans1D4" presStyleIdx="0" presStyleCnt="2"/>
      <dgm:spPr/>
      <dgm:t>
        <a:bodyPr/>
        <a:lstStyle/>
        <a:p>
          <a:pPr rtl="1"/>
          <a:endParaRPr lang="fa-IR"/>
        </a:p>
      </dgm:t>
    </dgm:pt>
    <dgm:pt modelId="{A4046F72-7249-4D9B-A9DE-EBE9D1655834}" type="pres">
      <dgm:prSet presAssocID="{F91EDE55-F9ED-4EBA-88B9-19E0A3BC177D}" presName="hierRoot4" presStyleCnt="0"/>
      <dgm:spPr/>
    </dgm:pt>
    <dgm:pt modelId="{1C6BA451-BAFB-478A-8C38-E00B2AF4D2A2}" type="pres">
      <dgm:prSet presAssocID="{F91EDE55-F9ED-4EBA-88B9-19E0A3BC177D}" presName="composite4" presStyleCnt="0"/>
      <dgm:spPr/>
    </dgm:pt>
    <dgm:pt modelId="{FD525CD0-8C5D-4EE6-9BFD-C74F0D741EE7}" type="pres">
      <dgm:prSet presAssocID="{F91EDE55-F9ED-4EBA-88B9-19E0A3BC177D}" presName="background4" presStyleLbl="node4" presStyleIdx="0" presStyleCnt="2"/>
      <dgm:spPr/>
    </dgm:pt>
    <dgm:pt modelId="{2BD3249A-2683-4B80-90FC-D2BC92CD550D}" type="pres">
      <dgm:prSet presAssocID="{F91EDE55-F9ED-4EBA-88B9-19E0A3BC177D}" presName="text4" presStyleLbl="fgAcc4" presStyleIdx="0" presStyleCnt="2">
        <dgm:presLayoutVars>
          <dgm:chPref val="3"/>
        </dgm:presLayoutVars>
      </dgm:prSet>
      <dgm:spPr/>
      <dgm:t>
        <a:bodyPr/>
        <a:lstStyle/>
        <a:p>
          <a:pPr rtl="1"/>
          <a:endParaRPr lang="fa-IR"/>
        </a:p>
      </dgm:t>
    </dgm:pt>
    <dgm:pt modelId="{CAF772C1-6E0F-4732-ACC7-A413AD44EA30}" type="pres">
      <dgm:prSet presAssocID="{F91EDE55-F9ED-4EBA-88B9-19E0A3BC177D}" presName="hierChild5" presStyleCnt="0"/>
      <dgm:spPr/>
    </dgm:pt>
    <dgm:pt modelId="{EFA41255-9CF2-4D18-A9BA-C2FA8FDA6EFF}" type="pres">
      <dgm:prSet presAssocID="{CC3292FF-FD45-49F2-B3BE-98D3312376D0}" presName="Name23" presStyleLbl="parChTrans1D4" presStyleIdx="1" presStyleCnt="2"/>
      <dgm:spPr/>
      <dgm:t>
        <a:bodyPr/>
        <a:lstStyle/>
        <a:p>
          <a:pPr rtl="1"/>
          <a:endParaRPr lang="fa-IR"/>
        </a:p>
      </dgm:t>
    </dgm:pt>
    <dgm:pt modelId="{9B47991C-6DAB-4BA0-9C92-92DF1D63C90E}" type="pres">
      <dgm:prSet presAssocID="{19AF4E3A-A8EF-4751-9135-A0B880A32EE0}" presName="hierRoot4" presStyleCnt="0"/>
      <dgm:spPr/>
    </dgm:pt>
    <dgm:pt modelId="{8244D7DD-4A65-4ADD-B8E5-C20CD8D46BB6}" type="pres">
      <dgm:prSet presAssocID="{19AF4E3A-A8EF-4751-9135-A0B880A32EE0}" presName="composite4" presStyleCnt="0"/>
      <dgm:spPr/>
    </dgm:pt>
    <dgm:pt modelId="{661588BC-20F2-4219-998D-E366D6F955E3}" type="pres">
      <dgm:prSet presAssocID="{19AF4E3A-A8EF-4751-9135-A0B880A32EE0}" presName="background4" presStyleLbl="node4" presStyleIdx="1" presStyleCnt="2"/>
      <dgm:spPr/>
    </dgm:pt>
    <dgm:pt modelId="{58BB2E40-6143-4DBB-AEB7-010683446F31}" type="pres">
      <dgm:prSet presAssocID="{19AF4E3A-A8EF-4751-9135-A0B880A32EE0}" presName="text4" presStyleLbl="fgAcc4" presStyleIdx="1" presStyleCnt="2">
        <dgm:presLayoutVars>
          <dgm:chPref val="3"/>
        </dgm:presLayoutVars>
      </dgm:prSet>
      <dgm:spPr/>
      <dgm:t>
        <a:bodyPr/>
        <a:lstStyle/>
        <a:p>
          <a:pPr rtl="1"/>
          <a:endParaRPr lang="fa-IR"/>
        </a:p>
      </dgm:t>
    </dgm:pt>
    <dgm:pt modelId="{0084C51A-EFDD-4AEB-802A-62A1DF9F1C11}" type="pres">
      <dgm:prSet presAssocID="{19AF4E3A-A8EF-4751-9135-A0B880A32EE0}" presName="hierChild5" presStyleCnt="0"/>
      <dgm:spPr/>
    </dgm:pt>
    <dgm:pt modelId="{91349735-1EB9-4680-A49C-426159B16E33}" type="pres">
      <dgm:prSet presAssocID="{D3E13C6F-0A48-44F5-A01F-EACC7D222DDE}" presName="Name17" presStyleLbl="parChTrans1D3" presStyleIdx="2" presStyleCnt="3"/>
      <dgm:spPr/>
      <dgm:t>
        <a:bodyPr/>
        <a:lstStyle/>
        <a:p>
          <a:pPr rtl="1"/>
          <a:endParaRPr lang="fa-IR"/>
        </a:p>
      </dgm:t>
    </dgm:pt>
    <dgm:pt modelId="{9BBF670A-1E3B-4E54-B915-B5A07CF911A9}" type="pres">
      <dgm:prSet presAssocID="{BE06AC31-9176-43F3-81A1-509085175FD5}" presName="hierRoot3" presStyleCnt="0"/>
      <dgm:spPr/>
    </dgm:pt>
    <dgm:pt modelId="{902623AD-B22B-4E21-A4F9-126A115238A1}" type="pres">
      <dgm:prSet presAssocID="{BE06AC31-9176-43F3-81A1-509085175FD5}" presName="composite3" presStyleCnt="0"/>
      <dgm:spPr/>
    </dgm:pt>
    <dgm:pt modelId="{EB1C0FF6-0417-4710-B83E-914CED8B956B}" type="pres">
      <dgm:prSet presAssocID="{BE06AC31-9176-43F3-81A1-509085175FD5}" presName="background3" presStyleLbl="node3" presStyleIdx="2" presStyleCnt="3"/>
      <dgm:spPr/>
    </dgm:pt>
    <dgm:pt modelId="{2AFF89DE-A788-4F7E-8FB6-A7095D4F3CBF}" type="pres">
      <dgm:prSet presAssocID="{BE06AC31-9176-43F3-81A1-509085175FD5}" presName="text3" presStyleLbl="fgAcc3" presStyleIdx="2" presStyleCnt="3">
        <dgm:presLayoutVars>
          <dgm:chPref val="3"/>
        </dgm:presLayoutVars>
      </dgm:prSet>
      <dgm:spPr/>
      <dgm:t>
        <a:bodyPr/>
        <a:lstStyle/>
        <a:p>
          <a:pPr rtl="1"/>
          <a:endParaRPr lang="fa-IR"/>
        </a:p>
      </dgm:t>
    </dgm:pt>
    <dgm:pt modelId="{155600DD-8411-4938-BBCF-FAB7EE1A66AD}" type="pres">
      <dgm:prSet presAssocID="{BE06AC31-9176-43F3-81A1-509085175FD5}" presName="hierChild4" presStyleCnt="0"/>
      <dgm:spPr/>
    </dgm:pt>
  </dgm:ptLst>
  <dgm:cxnLst>
    <dgm:cxn modelId="{B6A6FA03-A725-494A-B503-D0588927AF8B}" type="presOf" srcId="{19AF4E3A-A8EF-4751-9135-A0B880A32EE0}" destId="{58BB2E40-6143-4DBB-AEB7-010683446F31}" srcOrd="0" destOrd="0" presId="urn:microsoft.com/office/officeart/2005/8/layout/hierarchy1"/>
    <dgm:cxn modelId="{4E2977D6-C3F0-4453-AE4C-1762F16D05FA}" type="presOf" srcId="{D6744C76-4BE0-4924-8B96-8BDA10B32DC8}" destId="{FD466E15-388B-4EB6-8BB1-1B955355BECF}" srcOrd="0" destOrd="0" presId="urn:microsoft.com/office/officeart/2005/8/layout/hierarchy1"/>
    <dgm:cxn modelId="{362CAE71-0F8A-427F-8116-657F73C9623B}" type="presOf" srcId="{D3E13C6F-0A48-44F5-A01F-EACC7D222DDE}" destId="{91349735-1EB9-4680-A49C-426159B16E33}" srcOrd="0" destOrd="0" presId="urn:microsoft.com/office/officeart/2005/8/layout/hierarchy1"/>
    <dgm:cxn modelId="{48F2C4CF-73C8-44B0-BCEF-7A042F85E58E}" srcId="{D6744C76-4BE0-4924-8B96-8BDA10B32DC8}" destId="{FE61022E-EF92-4F22-81C3-94FFF2C5DE99}" srcOrd="1" destOrd="0" parTransId="{2172E29B-0D95-4BF3-9D1A-37AAE2F955F0}" sibTransId="{3303760E-7D0E-4554-BAD6-9D77E104F36F}"/>
    <dgm:cxn modelId="{E712EA75-D661-4645-B863-CB97E7B868EF}" type="presOf" srcId="{BE4AAB5B-21F3-41E7-AB33-70850D46BB18}" destId="{FF88A35E-72FB-415C-9C5C-ACF98D8762C0}" srcOrd="0" destOrd="0" presId="urn:microsoft.com/office/officeart/2005/8/layout/hierarchy1"/>
    <dgm:cxn modelId="{63436EBA-E929-4F1A-9FB1-37F82C018651}" srcId="{FE61022E-EF92-4F22-81C3-94FFF2C5DE99}" destId="{F91EDE55-F9ED-4EBA-88B9-19E0A3BC177D}" srcOrd="0" destOrd="0" parTransId="{BE4AAB5B-21F3-41E7-AB33-70850D46BB18}" sibTransId="{DB4A89A9-B61F-4EF8-8E77-4F749DE16834}"/>
    <dgm:cxn modelId="{C8AFCF0B-C8E2-41B2-A3E4-83290AA0AD12}" type="presOf" srcId="{FE61022E-EF92-4F22-81C3-94FFF2C5DE99}" destId="{9AD0FB53-0B54-4B45-8C83-F98E6D54CDFB}" srcOrd="0" destOrd="0" presId="urn:microsoft.com/office/officeart/2005/8/layout/hierarchy1"/>
    <dgm:cxn modelId="{61D77E24-141A-49D9-8DBD-DFF74532837B}" srcId="{D6744C76-4BE0-4924-8B96-8BDA10B32DC8}" destId="{6705BF48-41E3-42F5-8B0B-E6F6E5BCCCF6}" srcOrd="0" destOrd="0" parTransId="{C3EB85BA-67EE-41C4-BC95-A9CFCC02ACEB}" sibTransId="{46528631-A2DA-44C3-A678-CDB713DDAA48}"/>
    <dgm:cxn modelId="{78436F90-6BAF-4433-A8D8-233089054835}" type="presOf" srcId="{F91EDE55-F9ED-4EBA-88B9-19E0A3BC177D}" destId="{2BD3249A-2683-4B80-90FC-D2BC92CD550D}" srcOrd="0" destOrd="0" presId="urn:microsoft.com/office/officeart/2005/8/layout/hierarchy1"/>
    <dgm:cxn modelId="{67F041C1-C919-4A07-BB20-0F4E327F584E}" type="presOf" srcId="{2172E29B-0D95-4BF3-9D1A-37AAE2F955F0}" destId="{73ABE82C-0174-48C1-B03C-AA939DAC0063}" srcOrd="0" destOrd="0" presId="urn:microsoft.com/office/officeart/2005/8/layout/hierarchy1"/>
    <dgm:cxn modelId="{BAA9573A-7E75-44B6-AB52-BA69E4C1135C}" type="presOf" srcId="{CC3292FF-FD45-49F2-B3BE-98D3312376D0}" destId="{EFA41255-9CF2-4D18-A9BA-C2FA8FDA6EFF}" srcOrd="0" destOrd="0" presId="urn:microsoft.com/office/officeart/2005/8/layout/hierarchy1"/>
    <dgm:cxn modelId="{90112A63-1913-4AB7-9872-94703267A43F}" type="presOf" srcId="{78F947AC-77FB-4CDF-930B-3C56ED3D81A9}" destId="{F0618B6B-D80B-4D19-82F0-FA576BFDD79F}" srcOrd="0" destOrd="0" presId="urn:microsoft.com/office/officeart/2005/8/layout/hierarchy1"/>
    <dgm:cxn modelId="{09D7D4E0-0A89-4A7C-959E-E0FBEAC0CC24}" type="presOf" srcId="{6705BF48-41E3-42F5-8B0B-E6F6E5BCCCF6}" destId="{4762FBA0-33BE-43A3-B0C3-482832DAEC5C}" srcOrd="0" destOrd="0" presId="urn:microsoft.com/office/officeart/2005/8/layout/hierarchy1"/>
    <dgm:cxn modelId="{B816D243-424B-4E2A-BBA2-239B22910C12}" type="presOf" srcId="{BE06AC31-9176-43F3-81A1-509085175FD5}" destId="{2AFF89DE-A788-4F7E-8FB6-A7095D4F3CBF}" srcOrd="0" destOrd="0" presId="urn:microsoft.com/office/officeart/2005/8/layout/hierarchy1"/>
    <dgm:cxn modelId="{75C67A95-556F-4798-A25D-5F2760D48161}" type="presOf" srcId="{C3EB85BA-67EE-41C4-BC95-A9CFCC02ACEB}" destId="{8B587F67-EC22-4CC0-9AD5-BC460F5D6279}" srcOrd="0" destOrd="0" presId="urn:microsoft.com/office/officeart/2005/8/layout/hierarchy1"/>
    <dgm:cxn modelId="{E6EA7333-1AB7-4A56-BE0B-BF8B8E15BFD7}" type="presOf" srcId="{9575E985-9D53-41DA-9747-13200CDB9AEC}" destId="{C210704F-5E3C-4276-B1F0-097861D33305}" srcOrd="0" destOrd="0" presId="urn:microsoft.com/office/officeart/2005/8/layout/hierarchy1"/>
    <dgm:cxn modelId="{C41768C7-B2C2-4DCE-B076-095319B82AD8}" srcId="{9575E985-9D53-41DA-9747-13200CDB9AEC}" destId="{99E76B61-0AAD-4820-8E4B-ABB8826AA7C0}" srcOrd="0" destOrd="0" parTransId="{F9B2DF23-61B0-4439-B772-638676E6A4D7}" sibTransId="{4EC43CF8-54E0-4EB2-BB69-66167FAAA9DA}"/>
    <dgm:cxn modelId="{751AEC47-2D4F-44DE-AF55-FCABDD34770B}" srcId="{F91EDE55-F9ED-4EBA-88B9-19E0A3BC177D}" destId="{19AF4E3A-A8EF-4751-9135-A0B880A32EE0}" srcOrd="0" destOrd="0" parTransId="{CC3292FF-FD45-49F2-B3BE-98D3312376D0}" sibTransId="{722FB2E4-8E97-469B-ADB5-A81F0A01953B}"/>
    <dgm:cxn modelId="{CDD75B31-63E0-4702-A24D-13EDAF8FA4FA}" srcId="{99E76B61-0AAD-4820-8E4B-ABB8826AA7C0}" destId="{D6744C76-4BE0-4924-8B96-8BDA10B32DC8}" srcOrd="0" destOrd="0" parTransId="{78F947AC-77FB-4CDF-930B-3C56ED3D81A9}" sibTransId="{A270B17E-5106-4709-9DB6-77DBAD2589C9}"/>
    <dgm:cxn modelId="{E83C3522-1B4A-4715-83ED-94DCDB48627C}" srcId="{D6744C76-4BE0-4924-8B96-8BDA10B32DC8}" destId="{BE06AC31-9176-43F3-81A1-509085175FD5}" srcOrd="2" destOrd="0" parTransId="{D3E13C6F-0A48-44F5-A01F-EACC7D222DDE}" sibTransId="{5906C392-7381-4AA9-ADF6-9DA443EDE93C}"/>
    <dgm:cxn modelId="{DA76DB18-6986-4BF9-B860-3D8486C93041}" type="presOf" srcId="{99E76B61-0AAD-4820-8E4B-ABB8826AA7C0}" destId="{D184E7F1-9A24-424F-B6A8-5D84231CC2A4}" srcOrd="0" destOrd="0" presId="urn:microsoft.com/office/officeart/2005/8/layout/hierarchy1"/>
    <dgm:cxn modelId="{926A88AC-531A-46F1-9DED-46B01A24BBB4}" type="presParOf" srcId="{C210704F-5E3C-4276-B1F0-097861D33305}" destId="{A594DAC5-1A05-4DE7-92C8-D84326533645}" srcOrd="0" destOrd="0" presId="urn:microsoft.com/office/officeart/2005/8/layout/hierarchy1"/>
    <dgm:cxn modelId="{8FD630F9-2C68-42F5-B869-5E2E1573F839}" type="presParOf" srcId="{A594DAC5-1A05-4DE7-92C8-D84326533645}" destId="{EEF6B5B4-62A7-44A5-A347-8927B037C24A}" srcOrd="0" destOrd="0" presId="urn:microsoft.com/office/officeart/2005/8/layout/hierarchy1"/>
    <dgm:cxn modelId="{8B4E2A84-0D62-4F41-B65A-45D0C3F11DB7}" type="presParOf" srcId="{EEF6B5B4-62A7-44A5-A347-8927B037C24A}" destId="{2B99915F-FDF0-417E-9EE5-0325578EBFEF}" srcOrd="0" destOrd="0" presId="urn:microsoft.com/office/officeart/2005/8/layout/hierarchy1"/>
    <dgm:cxn modelId="{E23D130C-11E7-4204-BB44-CB3D4812D775}" type="presParOf" srcId="{EEF6B5B4-62A7-44A5-A347-8927B037C24A}" destId="{D184E7F1-9A24-424F-B6A8-5D84231CC2A4}" srcOrd="1" destOrd="0" presId="urn:microsoft.com/office/officeart/2005/8/layout/hierarchy1"/>
    <dgm:cxn modelId="{51C5B336-3AB8-4B12-AC35-A04A482D0572}" type="presParOf" srcId="{A594DAC5-1A05-4DE7-92C8-D84326533645}" destId="{30416794-0C7E-42F9-A12F-4BF3C54AC8A0}" srcOrd="1" destOrd="0" presId="urn:microsoft.com/office/officeart/2005/8/layout/hierarchy1"/>
    <dgm:cxn modelId="{39D8BBA6-D233-4214-9BB4-2F76EFC29271}" type="presParOf" srcId="{30416794-0C7E-42F9-A12F-4BF3C54AC8A0}" destId="{F0618B6B-D80B-4D19-82F0-FA576BFDD79F}" srcOrd="0" destOrd="0" presId="urn:microsoft.com/office/officeart/2005/8/layout/hierarchy1"/>
    <dgm:cxn modelId="{404A2943-5D90-466E-A5ED-751E5A7A3507}" type="presParOf" srcId="{30416794-0C7E-42F9-A12F-4BF3C54AC8A0}" destId="{95640824-53CF-49AF-BB6E-452997BD2FFE}" srcOrd="1" destOrd="0" presId="urn:microsoft.com/office/officeart/2005/8/layout/hierarchy1"/>
    <dgm:cxn modelId="{A6C04A84-F87D-489E-B39D-6D08082ABBE5}" type="presParOf" srcId="{95640824-53CF-49AF-BB6E-452997BD2FFE}" destId="{DB63887A-FDA0-45B3-81E7-A28611E75FEF}" srcOrd="0" destOrd="0" presId="urn:microsoft.com/office/officeart/2005/8/layout/hierarchy1"/>
    <dgm:cxn modelId="{72AC2699-D7A8-446F-AEFB-342CD95FDD11}" type="presParOf" srcId="{DB63887A-FDA0-45B3-81E7-A28611E75FEF}" destId="{81E47B6F-2132-4B82-B8B7-1E617F9E7F94}" srcOrd="0" destOrd="0" presId="urn:microsoft.com/office/officeart/2005/8/layout/hierarchy1"/>
    <dgm:cxn modelId="{F32CDD03-9F6C-46D6-A97C-249EA756DCDD}" type="presParOf" srcId="{DB63887A-FDA0-45B3-81E7-A28611E75FEF}" destId="{FD466E15-388B-4EB6-8BB1-1B955355BECF}" srcOrd="1" destOrd="0" presId="urn:microsoft.com/office/officeart/2005/8/layout/hierarchy1"/>
    <dgm:cxn modelId="{A8B63EFC-46C0-409C-A6D3-5CBA2B299B74}" type="presParOf" srcId="{95640824-53CF-49AF-BB6E-452997BD2FFE}" destId="{ADEE05A9-F6EA-459E-A41B-D3BB40BA115C}" srcOrd="1" destOrd="0" presId="urn:microsoft.com/office/officeart/2005/8/layout/hierarchy1"/>
    <dgm:cxn modelId="{A4048342-9EDD-4BD2-8F19-0074C5CA3EBE}" type="presParOf" srcId="{ADEE05A9-F6EA-459E-A41B-D3BB40BA115C}" destId="{8B587F67-EC22-4CC0-9AD5-BC460F5D6279}" srcOrd="0" destOrd="0" presId="urn:microsoft.com/office/officeart/2005/8/layout/hierarchy1"/>
    <dgm:cxn modelId="{D3F3AFF4-422C-40D1-81E0-15A19415579E}" type="presParOf" srcId="{ADEE05A9-F6EA-459E-A41B-D3BB40BA115C}" destId="{8BCCFF2E-3C1A-440C-ADB3-2D5877BF3882}" srcOrd="1" destOrd="0" presId="urn:microsoft.com/office/officeart/2005/8/layout/hierarchy1"/>
    <dgm:cxn modelId="{29B74C8D-08A0-4210-928A-94E9ECD25913}" type="presParOf" srcId="{8BCCFF2E-3C1A-440C-ADB3-2D5877BF3882}" destId="{B6E0099D-D8B5-41D3-8B19-0919A6397593}" srcOrd="0" destOrd="0" presId="urn:microsoft.com/office/officeart/2005/8/layout/hierarchy1"/>
    <dgm:cxn modelId="{0739A1D1-15D9-4636-955A-D3D5EDD4F760}" type="presParOf" srcId="{B6E0099D-D8B5-41D3-8B19-0919A6397593}" destId="{7486273B-6A8D-42D7-96D4-4F888E2CDA3C}" srcOrd="0" destOrd="0" presId="urn:microsoft.com/office/officeart/2005/8/layout/hierarchy1"/>
    <dgm:cxn modelId="{38277252-175B-4945-BD54-4BD56C753B83}" type="presParOf" srcId="{B6E0099D-D8B5-41D3-8B19-0919A6397593}" destId="{4762FBA0-33BE-43A3-B0C3-482832DAEC5C}" srcOrd="1" destOrd="0" presId="urn:microsoft.com/office/officeart/2005/8/layout/hierarchy1"/>
    <dgm:cxn modelId="{50443903-8B98-496E-8581-FF4BF3E1476B}" type="presParOf" srcId="{8BCCFF2E-3C1A-440C-ADB3-2D5877BF3882}" destId="{BA14DA2A-4AC7-4CC3-A66A-424C5090F407}" srcOrd="1" destOrd="0" presId="urn:microsoft.com/office/officeart/2005/8/layout/hierarchy1"/>
    <dgm:cxn modelId="{7F3E53CB-94CB-4153-8EFD-F4F855459CB4}" type="presParOf" srcId="{ADEE05A9-F6EA-459E-A41B-D3BB40BA115C}" destId="{73ABE82C-0174-48C1-B03C-AA939DAC0063}" srcOrd="2" destOrd="0" presId="urn:microsoft.com/office/officeart/2005/8/layout/hierarchy1"/>
    <dgm:cxn modelId="{93988663-5AE9-4642-BE01-267E272EA66C}" type="presParOf" srcId="{ADEE05A9-F6EA-459E-A41B-D3BB40BA115C}" destId="{5F366299-59D0-4D45-A2D2-6682582F44D7}" srcOrd="3" destOrd="0" presId="urn:microsoft.com/office/officeart/2005/8/layout/hierarchy1"/>
    <dgm:cxn modelId="{0D31B874-0E0D-4D12-8611-4ED83A7DBBFE}" type="presParOf" srcId="{5F366299-59D0-4D45-A2D2-6682582F44D7}" destId="{BB4C2B23-61AF-40B2-863D-10F90DAB1F0C}" srcOrd="0" destOrd="0" presId="urn:microsoft.com/office/officeart/2005/8/layout/hierarchy1"/>
    <dgm:cxn modelId="{BA0F6F71-E5E3-4D07-8F3A-2E312B998B01}" type="presParOf" srcId="{BB4C2B23-61AF-40B2-863D-10F90DAB1F0C}" destId="{78CDB429-3669-48C5-AC8F-F50317ACFB0D}" srcOrd="0" destOrd="0" presId="urn:microsoft.com/office/officeart/2005/8/layout/hierarchy1"/>
    <dgm:cxn modelId="{B1EBAEA8-57C1-46A8-9371-240052B5B89F}" type="presParOf" srcId="{BB4C2B23-61AF-40B2-863D-10F90DAB1F0C}" destId="{9AD0FB53-0B54-4B45-8C83-F98E6D54CDFB}" srcOrd="1" destOrd="0" presId="urn:microsoft.com/office/officeart/2005/8/layout/hierarchy1"/>
    <dgm:cxn modelId="{223609DB-FEEB-48FD-AEF3-2C7496290B82}" type="presParOf" srcId="{5F366299-59D0-4D45-A2D2-6682582F44D7}" destId="{28A72633-0651-4BF6-BF4A-5861A3BE3C48}" srcOrd="1" destOrd="0" presId="urn:microsoft.com/office/officeart/2005/8/layout/hierarchy1"/>
    <dgm:cxn modelId="{F6954099-C42B-478A-A449-FA0934E42F89}" type="presParOf" srcId="{28A72633-0651-4BF6-BF4A-5861A3BE3C48}" destId="{FF88A35E-72FB-415C-9C5C-ACF98D8762C0}" srcOrd="0" destOrd="0" presId="urn:microsoft.com/office/officeart/2005/8/layout/hierarchy1"/>
    <dgm:cxn modelId="{A4F64BC7-6BE5-416D-853B-5333C3E98A4E}" type="presParOf" srcId="{28A72633-0651-4BF6-BF4A-5861A3BE3C48}" destId="{A4046F72-7249-4D9B-A9DE-EBE9D1655834}" srcOrd="1" destOrd="0" presId="urn:microsoft.com/office/officeart/2005/8/layout/hierarchy1"/>
    <dgm:cxn modelId="{DC4CF73C-31DD-4F27-840A-FBB982EAAE5B}" type="presParOf" srcId="{A4046F72-7249-4D9B-A9DE-EBE9D1655834}" destId="{1C6BA451-BAFB-478A-8C38-E00B2AF4D2A2}" srcOrd="0" destOrd="0" presId="urn:microsoft.com/office/officeart/2005/8/layout/hierarchy1"/>
    <dgm:cxn modelId="{DAF8901C-C129-4CC6-959B-6352DB658B76}" type="presParOf" srcId="{1C6BA451-BAFB-478A-8C38-E00B2AF4D2A2}" destId="{FD525CD0-8C5D-4EE6-9BFD-C74F0D741EE7}" srcOrd="0" destOrd="0" presId="urn:microsoft.com/office/officeart/2005/8/layout/hierarchy1"/>
    <dgm:cxn modelId="{43EE452B-1053-4ED1-8A45-A56E82AE68A8}" type="presParOf" srcId="{1C6BA451-BAFB-478A-8C38-E00B2AF4D2A2}" destId="{2BD3249A-2683-4B80-90FC-D2BC92CD550D}" srcOrd="1" destOrd="0" presId="urn:microsoft.com/office/officeart/2005/8/layout/hierarchy1"/>
    <dgm:cxn modelId="{879A2879-D552-4D6B-840C-11E16806071C}" type="presParOf" srcId="{A4046F72-7249-4D9B-A9DE-EBE9D1655834}" destId="{CAF772C1-6E0F-4732-ACC7-A413AD44EA30}" srcOrd="1" destOrd="0" presId="urn:microsoft.com/office/officeart/2005/8/layout/hierarchy1"/>
    <dgm:cxn modelId="{80EC6576-605C-4931-BC65-1F1C46419FBB}" type="presParOf" srcId="{CAF772C1-6E0F-4732-ACC7-A413AD44EA30}" destId="{EFA41255-9CF2-4D18-A9BA-C2FA8FDA6EFF}" srcOrd="0" destOrd="0" presId="urn:microsoft.com/office/officeart/2005/8/layout/hierarchy1"/>
    <dgm:cxn modelId="{31FF2297-84C1-46F6-8FAC-866D806AB6FC}" type="presParOf" srcId="{CAF772C1-6E0F-4732-ACC7-A413AD44EA30}" destId="{9B47991C-6DAB-4BA0-9C92-92DF1D63C90E}" srcOrd="1" destOrd="0" presId="urn:microsoft.com/office/officeart/2005/8/layout/hierarchy1"/>
    <dgm:cxn modelId="{32BE2032-A6DE-48E7-9DA7-7B1DA3FAC734}" type="presParOf" srcId="{9B47991C-6DAB-4BA0-9C92-92DF1D63C90E}" destId="{8244D7DD-4A65-4ADD-B8E5-C20CD8D46BB6}" srcOrd="0" destOrd="0" presId="urn:microsoft.com/office/officeart/2005/8/layout/hierarchy1"/>
    <dgm:cxn modelId="{C1E966C3-0F1D-45A7-BA46-6E83BF110C1F}" type="presParOf" srcId="{8244D7DD-4A65-4ADD-B8E5-C20CD8D46BB6}" destId="{661588BC-20F2-4219-998D-E366D6F955E3}" srcOrd="0" destOrd="0" presId="urn:microsoft.com/office/officeart/2005/8/layout/hierarchy1"/>
    <dgm:cxn modelId="{10C6CF58-9773-4609-8CFC-34786C36DC99}" type="presParOf" srcId="{8244D7DD-4A65-4ADD-B8E5-C20CD8D46BB6}" destId="{58BB2E40-6143-4DBB-AEB7-010683446F31}" srcOrd="1" destOrd="0" presId="urn:microsoft.com/office/officeart/2005/8/layout/hierarchy1"/>
    <dgm:cxn modelId="{3A3F945D-3910-48F7-8723-02F86D063366}" type="presParOf" srcId="{9B47991C-6DAB-4BA0-9C92-92DF1D63C90E}" destId="{0084C51A-EFDD-4AEB-802A-62A1DF9F1C11}" srcOrd="1" destOrd="0" presId="urn:microsoft.com/office/officeart/2005/8/layout/hierarchy1"/>
    <dgm:cxn modelId="{327266CB-252A-42C2-A096-4A696CE79F2B}" type="presParOf" srcId="{ADEE05A9-F6EA-459E-A41B-D3BB40BA115C}" destId="{91349735-1EB9-4680-A49C-426159B16E33}" srcOrd="4" destOrd="0" presId="urn:microsoft.com/office/officeart/2005/8/layout/hierarchy1"/>
    <dgm:cxn modelId="{C541622C-E324-4961-8ACF-9FE35D7F624B}" type="presParOf" srcId="{ADEE05A9-F6EA-459E-A41B-D3BB40BA115C}" destId="{9BBF670A-1E3B-4E54-B915-B5A07CF911A9}" srcOrd="5" destOrd="0" presId="urn:microsoft.com/office/officeart/2005/8/layout/hierarchy1"/>
    <dgm:cxn modelId="{353F366F-A51F-4F42-9E82-5CC1A091102E}" type="presParOf" srcId="{9BBF670A-1E3B-4E54-B915-B5A07CF911A9}" destId="{902623AD-B22B-4E21-A4F9-126A115238A1}" srcOrd="0" destOrd="0" presId="urn:microsoft.com/office/officeart/2005/8/layout/hierarchy1"/>
    <dgm:cxn modelId="{004B9121-4E45-4CB2-8A6D-0CF193EB5E56}" type="presParOf" srcId="{902623AD-B22B-4E21-A4F9-126A115238A1}" destId="{EB1C0FF6-0417-4710-B83E-914CED8B956B}" srcOrd="0" destOrd="0" presId="urn:microsoft.com/office/officeart/2005/8/layout/hierarchy1"/>
    <dgm:cxn modelId="{11043E56-A560-491B-ACAA-6625BF8D9416}" type="presParOf" srcId="{902623AD-B22B-4E21-A4F9-126A115238A1}" destId="{2AFF89DE-A788-4F7E-8FB6-A7095D4F3CBF}" srcOrd="1" destOrd="0" presId="urn:microsoft.com/office/officeart/2005/8/layout/hierarchy1"/>
    <dgm:cxn modelId="{9CA53390-4E75-4D21-A7F1-8A1F7828B154}" type="presParOf" srcId="{9BBF670A-1E3B-4E54-B915-B5A07CF911A9}" destId="{155600DD-8411-4938-BBCF-FAB7EE1A66AD}"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349735-1EB9-4680-A49C-426159B16E33}">
      <dsp:nvSpPr>
        <dsp:cNvPr id="0" name=""/>
        <dsp:cNvSpPr/>
      </dsp:nvSpPr>
      <dsp:spPr>
        <a:xfrm>
          <a:off x="4439496" y="2040100"/>
          <a:ext cx="1797199" cy="585746"/>
        </a:xfrm>
        <a:custGeom>
          <a:avLst/>
          <a:gdLst/>
          <a:ahLst/>
          <a:cxnLst/>
          <a:rect l="0" t="0" r="0" b="0"/>
          <a:pathLst>
            <a:path>
              <a:moveTo>
                <a:pt x="0" y="0"/>
              </a:moveTo>
              <a:lnTo>
                <a:pt x="0" y="442217"/>
              </a:lnTo>
              <a:lnTo>
                <a:pt x="1797199" y="442217"/>
              </a:lnTo>
              <a:lnTo>
                <a:pt x="1797199" y="585746"/>
              </a:lnTo>
            </a:path>
          </a:pathLst>
        </a:custGeom>
        <a:noFill/>
        <a:ln w="40000" cap="flat" cmpd="sng" algn="ctr">
          <a:solidFill>
            <a:schemeClr val="accent6">
              <a:tint val="7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FA41255-9CF2-4D18-A9BA-C2FA8FDA6EFF}">
      <dsp:nvSpPr>
        <dsp:cNvPr id="0" name=""/>
        <dsp:cNvSpPr/>
      </dsp:nvSpPr>
      <dsp:spPr>
        <a:xfrm>
          <a:off x="4297345" y="5044098"/>
          <a:ext cx="91440" cy="450597"/>
        </a:xfrm>
        <a:custGeom>
          <a:avLst/>
          <a:gdLst/>
          <a:ahLst/>
          <a:cxnLst/>
          <a:rect l="0" t="0" r="0" b="0"/>
          <a:pathLst>
            <a:path>
              <a:moveTo>
                <a:pt x="45720" y="0"/>
              </a:moveTo>
              <a:lnTo>
                <a:pt x="45720" y="450597"/>
              </a:lnTo>
            </a:path>
          </a:pathLst>
        </a:custGeom>
        <a:noFill/>
        <a:ln w="40000" cap="flat" cmpd="sng" algn="ctr">
          <a:solidFill>
            <a:schemeClr val="accent6">
              <a:tint val="5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F88A35E-72FB-415C-9C5C-ACF98D8762C0}">
      <dsp:nvSpPr>
        <dsp:cNvPr id="0" name=""/>
        <dsp:cNvSpPr/>
      </dsp:nvSpPr>
      <dsp:spPr>
        <a:xfrm>
          <a:off x="4297345" y="3609673"/>
          <a:ext cx="91440" cy="450597"/>
        </a:xfrm>
        <a:custGeom>
          <a:avLst/>
          <a:gdLst/>
          <a:ahLst/>
          <a:cxnLst/>
          <a:rect l="0" t="0" r="0" b="0"/>
          <a:pathLst>
            <a:path>
              <a:moveTo>
                <a:pt x="45720" y="0"/>
              </a:moveTo>
              <a:lnTo>
                <a:pt x="45720" y="450597"/>
              </a:lnTo>
            </a:path>
          </a:pathLst>
        </a:custGeom>
        <a:noFill/>
        <a:ln w="40000" cap="flat" cmpd="sng" algn="ctr">
          <a:solidFill>
            <a:schemeClr val="accent6">
              <a:tint val="5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73ABE82C-0174-48C1-B03C-AA939DAC0063}">
      <dsp:nvSpPr>
        <dsp:cNvPr id="0" name=""/>
        <dsp:cNvSpPr/>
      </dsp:nvSpPr>
      <dsp:spPr>
        <a:xfrm>
          <a:off x="4343065" y="2040100"/>
          <a:ext cx="96430" cy="585746"/>
        </a:xfrm>
        <a:custGeom>
          <a:avLst/>
          <a:gdLst/>
          <a:ahLst/>
          <a:cxnLst/>
          <a:rect l="0" t="0" r="0" b="0"/>
          <a:pathLst>
            <a:path>
              <a:moveTo>
                <a:pt x="96430" y="0"/>
              </a:moveTo>
              <a:lnTo>
                <a:pt x="96430" y="442217"/>
              </a:lnTo>
              <a:lnTo>
                <a:pt x="0" y="442217"/>
              </a:lnTo>
              <a:lnTo>
                <a:pt x="0" y="585746"/>
              </a:lnTo>
            </a:path>
          </a:pathLst>
        </a:custGeom>
        <a:noFill/>
        <a:ln w="40000" cap="flat" cmpd="sng" algn="ctr">
          <a:solidFill>
            <a:schemeClr val="accent6">
              <a:tint val="7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8B587F67-EC22-4CC0-9AD5-BC460F5D6279}">
      <dsp:nvSpPr>
        <dsp:cNvPr id="0" name=""/>
        <dsp:cNvSpPr/>
      </dsp:nvSpPr>
      <dsp:spPr>
        <a:xfrm>
          <a:off x="2449435" y="2040100"/>
          <a:ext cx="1990060" cy="585746"/>
        </a:xfrm>
        <a:custGeom>
          <a:avLst/>
          <a:gdLst/>
          <a:ahLst/>
          <a:cxnLst/>
          <a:rect l="0" t="0" r="0" b="0"/>
          <a:pathLst>
            <a:path>
              <a:moveTo>
                <a:pt x="1990060" y="0"/>
              </a:moveTo>
              <a:lnTo>
                <a:pt x="1990060" y="442217"/>
              </a:lnTo>
              <a:lnTo>
                <a:pt x="0" y="442217"/>
              </a:lnTo>
              <a:lnTo>
                <a:pt x="0" y="585746"/>
              </a:lnTo>
            </a:path>
          </a:pathLst>
        </a:custGeom>
        <a:noFill/>
        <a:ln w="40000" cap="flat" cmpd="sng" algn="ctr">
          <a:solidFill>
            <a:schemeClr val="accent6">
              <a:tint val="7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0618B6B-D80B-4D19-82F0-FA576BFDD79F}">
      <dsp:nvSpPr>
        <dsp:cNvPr id="0" name=""/>
        <dsp:cNvSpPr/>
      </dsp:nvSpPr>
      <dsp:spPr>
        <a:xfrm>
          <a:off x="4393776" y="575637"/>
          <a:ext cx="91440" cy="480635"/>
        </a:xfrm>
        <a:custGeom>
          <a:avLst/>
          <a:gdLst/>
          <a:ahLst/>
          <a:cxnLst/>
          <a:rect l="0" t="0" r="0" b="0"/>
          <a:pathLst>
            <a:path>
              <a:moveTo>
                <a:pt x="57185" y="0"/>
              </a:moveTo>
              <a:lnTo>
                <a:pt x="57185" y="337107"/>
              </a:lnTo>
              <a:lnTo>
                <a:pt x="45720" y="337107"/>
              </a:lnTo>
              <a:lnTo>
                <a:pt x="45720" y="480635"/>
              </a:lnTo>
            </a:path>
          </a:pathLst>
        </a:custGeom>
        <a:noFill/>
        <a:ln w="40000" cap="flat" cmpd="sng" algn="ctr">
          <a:solidFill>
            <a:schemeClr val="accent6">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2B99915F-FDF0-417E-9EE5-0325578EBFEF}">
      <dsp:nvSpPr>
        <dsp:cNvPr id="0" name=""/>
        <dsp:cNvSpPr/>
      </dsp:nvSpPr>
      <dsp:spPr>
        <a:xfrm>
          <a:off x="3576641" y="-163540"/>
          <a:ext cx="1748640" cy="739178"/>
        </a:xfrm>
        <a:prstGeom prst="roundRect">
          <a:avLst>
            <a:gd name="adj" fmla="val 10000"/>
          </a:avLst>
        </a:prstGeom>
        <a:solidFill>
          <a:schemeClr val="accent6">
            <a:shade val="6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D184E7F1-9A24-424F-B6A8-5D84231CC2A4}">
      <dsp:nvSpPr>
        <dsp:cNvPr id="0" name=""/>
        <dsp:cNvSpPr/>
      </dsp:nvSpPr>
      <dsp:spPr>
        <a:xfrm>
          <a:off x="3748789" y="0"/>
          <a:ext cx="1748640" cy="739178"/>
        </a:xfrm>
        <a:prstGeom prst="roundRect">
          <a:avLst>
            <a:gd name="adj" fmla="val 10000"/>
          </a:avLst>
        </a:prstGeom>
        <a:gradFill rotWithShape="1">
          <a:gsLst>
            <a:gs pos="0">
              <a:schemeClr val="accent1">
                <a:tint val="74000"/>
              </a:schemeClr>
            </a:gs>
            <a:gs pos="49000">
              <a:schemeClr val="accent1">
                <a:tint val="96000"/>
                <a:shade val="84000"/>
                <a:satMod val="110000"/>
              </a:schemeClr>
            </a:gs>
            <a:gs pos="49100">
              <a:schemeClr val="accent1">
                <a:shade val="55000"/>
                <a:satMod val="150000"/>
              </a:schemeClr>
            </a:gs>
            <a:gs pos="92000">
              <a:schemeClr val="accent1">
                <a:tint val="98000"/>
                <a:shade val="90000"/>
                <a:satMod val="128000"/>
              </a:schemeClr>
            </a:gs>
            <a:gs pos="100000">
              <a:schemeClr val="accent1">
                <a:tint val="90000"/>
                <a:shade val="97000"/>
                <a:satMod val="128000"/>
              </a:schemeClr>
            </a:gs>
          </a:gsLst>
          <a:lin ang="5400000" scaled="1"/>
        </a:gradFill>
        <a:ln w="11430" cap="flat" cmpd="sng" algn="ctr">
          <a:solidFill>
            <a:schemeClr val="accent1"/>
          </a:solidFill>
          <a:prstDash val="solid"/>
        </a:ln>
        <a:effectLst>
          <a:outerShdw blurRad="39000" dist="25400" dir="5400000" rotWithShape="0">
            <a:schemeClr val="accent1">
              <a:shade val="33000"/>
              <a:alpha val="83000"/>
            </a:schemeClr>
          </a:outerShdw>
        </a:effectLst>
        <a:sp3d z="57150" extrusionH="63500"/>
      </dsp:spPr>
      <dsp:style>
        <a:lnRef idx="1">
          <a:schemeClr val="accent1"/>
        </a:lnRef>
        <a:fillRef idx="3">
          <a:schemeClr val="accent1"/>
        </a:fillRef>
        <a:effectRef idx="2">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en-US" sz="2000" b="0" i="1" u="none" strike="noStrike" kern="1200" dirty="0" smtClean="0">
              <a:effectLst>
                <a:outerShdw blurRad="38100" dist="38100" dir="2700000" algn="tl">
                  <a:srgbClr val="000000">
                    <a:alpha val="43137"/>
                  </a:srgbClr>
                </a:outerShdw>
              </a:effectLst>
            </a:rPr>
            <a:t>Effervescent tablets</a:t>
          </a:r>
          <a:endParaRPr lang="fa-IR" sz="2000" b="0" i="1" u="none" strike="noStrike" kern="1200" dirty="0">
            <a:effectLst>
              <a:outerShdw blurRad="38100" dist="38100" dir="2700000" algn="tl">
                <a:srgbClr val="000000">
                  <a:alpha val="43137"/>
                </a:srgbClr>
              </a:outerShdw>
            </a:effectLst>
          </a:endParaRPr>
        </a:p>
      </dsp:txBody>
      <dsp:txXfrm>
        <a:off x="3748789" y="0"/>
        <a:ext cx="1748640" cy="739178"/>
      </dsp:txXfrm>
    </dsp:sp>
    <dsp:sp modelId="{81E47B6F-2132-4B82-B8B7-1E617F9E7F94}">
      <dsp:nvSpPr>
        <dsp:cNvPr id="0" name=""/>
        <dsp:cNvSpPr/>
      </dsp:nvSpPr>
      <dsp:spPr>
        <a:xfrm>
          <a:off x="3664829" y="1056273"/>
          <a:ext cx="1549333" cy="983827"/>
        </a:xfrm>
        <a:prstGeom prst="roundRect">
          <a:avLst>
            <a:gd name="adj" fmla="val 10000"/>
          </a:avLst>
        </a:prstGeom>
        <a:solidFill>
          <a:schemeClr val="accent6">
            <a:shade val="8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FD466E15-388B-4EB6-8BB1-1B955355BECF}">
      <dsp:nvSpPr>
        <dsp:cNvPr id="0" name=""/>
        <dsp:cNvSpPr/>
      </dsp:nvSpPr>
      <dsp:spPr>
        <a:xfrm>
          <a:off x="3836977" y="1219814"/>
          <a:ext cx="1549333" cy="983827"/>
        </a:xfrm>
        <a:prstGeom prst="roundRect">
          <a:avLst>
            <a:gd name="adj" fmla="val 10000"/>
          </a:avLst>
        </a:prstGeom>
        <a:gradFill rotWithShape="1">
          <a:gsLst>
            <a:gs pos="0">
              <a:schemeClr val="accent5">
                <a:tint val="15000"/>
                <a:satMod val="250000"/>
              </a:schemeClr>
            </a:gs>
            <a:gs pos="49000">
              <a:schemeClr val="accent5">
                <a:tint val="50000"/>
                <a:satMod val="200000"/>
              </a:schemeClr>
            </a:gs>
            <a:gs pos="49100">
              <a:schemeClr val="accent5">
                <a:tint val="64000"/>
                <a:satMod val="160000"/>
              </a:schemeClr>
            </a:gs>
            <a:gs pos="92000">
              <a:schemeClr val="accent5">
                <a:tint val="50000"/>
                <a:satMod val="200000"/>
              </a:schemeClr>
            </a:gs>
            <a:gs pos="100000">
              <a:schemeClr val="accent5">
                <a:tint val="43000"/>
                <a:satMod val="190000"/>
              </a:schemeClr>
            </a:gs>
          </a:gsLst>
          <a:lin ang="5400000" scaled="1"/>
        </a:gradFill>
        <a:ln w="11430" cap="flat" cmpd="sng" algn="ctr">
          <a:solidFill>
            <a:schemeClr val="accent5"/>
          </a:solidFill>
          <a:prstDash val="solid"/>
        </a:ln>
        <a:effectLst>
          <a:outerShdw blurRad="50800" dist="25000" dir="5400000" rotWithShape="0">
            <a:schemeClr val="accent5">
              <a:shade val="30000"/>
              <a:satMod val="150000"/>
              <a:alpha val="38000"/>
            </a:schemeClr>
          </a:outerShdw>
        </a:effectLst>
        <a:sp3d z="57150" extrusionH="63500"/>
      </dsp:spPr>
      <dsp:style>
        <a:lnRef idx="1">
          <a:schemeClr val="accent5"/>
        </a:lnRef>
        <a:fillRef idx="2">
          <a:schemeClr val="accent5"/>
        </a:fillRef>
        <a:effectRef idx="1">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en-US" sz="1400" b="0" i="1" kern="1200" dirty="0" smtClean="0"/>
            <a:t>Experiments on tablets in three different condition</a:t>
          </a:r>
          <a:endParaRPr lang="fa-IR" sz="1400" b="0" i="1" kern="1200" dirty="0"/>
        </a:p>
      </dsp:txBody>
      <dsp:txXfrm>
        <a:off x="3836977" y="1219814"/>
        <a:ext cx="1549333" cy="983827"/>
      </dsp:txXfrm>
    </dsp:sp>
    <dsp:sp modelId="{7486273B-6A8D-42D7-96D4-4F888E2CDA3C}">
      <dsp:nvSpPr>
        <dsp:cNvPr id="0" name=""/>
        <dsp:cNvSpPr/>
      </dsp:nvSpPr>
      <dsp:spPr>
        <a:xfrm>
          <a:off x="1674768" y="2625846"/>
          <a:ext cx="1549333" cy="983827"/>
        </a:xfrm>
        <a:prstGeom prst="roundRect">
          <a:avLst>
            <a:gd name="adj" fmla="val 10000"/>
          </a:avLst>
        </a:prstGeom>
        <a:solidFill>
          <a:schemeClr val="accent6">
            <a:tint val="99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4762FBA0-33BE-43A3-B0C3-482832DAEC5C}">
      <dsp:nvSpPr>
        <dsp:cNvPr id="0" name=""/>
        <dsp:cNvSpPr/>
      </dsp:nvSpPr>
      <dsp:spPr>
        <a:xfrm>
          <a:off x="1846916" y="2789387"/>
          <a:ext cx="1549333" cy="983827"/>
        </a:xfrm>
        <a:prstGeom prst="roundRect">
          <a:avLst>
            <a:gd name="adj" fmla="val 10000"/>
          </a:avLst>
        </a:prstGeom>
        <a:gradFill rotWithShape="1">
          <a:gsLst>
            <a:gs pos="0">
              <a:schemeClr val="accent5">
                <a:tint val="74000"/>
              </a:schemeClr>
            </a:gs>
            <a:gs pos="49000">
              <a:schemeClr val="accent5">
                <a:tint val="96000"/>
                <a:shade val="84000"/>
                <a:satMod val="110000"/>
              </a:schemeClr>
            </a:gs>
            <a:gs pos="49100">
              <a:schemeClr val="accent5">
                <a:shade val="55000"/>
                <a:satMod val="150000"/>
              </a:schemeClr>
            </a:gs>
            <a:gs pos="92000">
              <a:schemeClr val="accent5">
                <a:tint val="98000"/>
                <a:shade val="90000"/>
                <a:satMod val="128000"/>
              </a:schemeClr>
            </a:gs>
            <a:gs pos="100000">
              <a:schemeClr val="accent5">
                <a:tint val="90000"/>
                <a:shade val="97000"/>
                <a:satMod val="128000"/>
              </a:schemeClr>
            </a:gs>
          </a:gsLst>
          <a:lin ang="5400000" scaled="1"/>
        </a:gradFill>
        <a:ln>
          <a:noFill/>
        </a:ln>
        <a:effectLst>
          <a:outerShdw blurRad="39000" dist="25400" dir="5400000" rotWithShape="0">
            <a:schemeClr val="accent5">
              <a:shade val="33000"/>
              <a:alpha val="83000"/>
            </a:schemeClr>
          </a:outerShdw>
        </a:effectLst>
        <a:scene3d>
          <a:camera prst="orthographicFront" fov="0">
            <a:rot lat="0" lon="0" rev="0"/>
          </a:camera>
          <a:lightRig rig="contrasting" dir="t">
            <a:rot lat="0" lon="0" rev="1500000"/>
          </a:lightRig>
        </a:scene3d>
        <a:sp3d z="57150" extrusionH="63500" prstMaterial="powder">
          <a:bevelT w="50800" h="63500"/>
        </a:sp3d>
      </dsp:spPr>
      <dsp:style>
        <a:lnRef idx="0">
          <a:schemeClr val="accent5"/>
        </a:lnRef>
        <a:fillRef idx="3">
          <a:schemeClr val="accent5"/>
        </a:fillRef>
        <a:effectRef idx="3">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en-US" sz="1600" i="1" u="sng" kern="1200" dirty="0" smtClean="0"/>
            <a:t>1</a:t>
          </a:r>
          <a:r>
            <a:rPr lang="en-US" sz="1600" i="1" kern="1200" dirty="0" smtClean="0"/>
            <a:t>.Vitamin c</a:t>
          </a:r>
          <a:endParaRPr lang="fa-IR" sz="1600" i="1" kern="1200" dirty="0"/>
        </a:p>
      </dsp:txBody>
      <dsp:txXfrm>
        <a:off x="1846916" y="2789387"/>
        <a:ext cx="1549333" cy="983827"/>
      </dsp:txXfrm>
    </dsp:sp>
    <dsp:sp modelId="{78CDB429-3669-48C5-AC8F-F50317ACFB0D}">
      <dsp:nvSpPr>
        <dsp:cNvPr id="0" name=""/>
        <dsp:cNvSpPr/>
      </dsp:nvSpPr>
      <dsp:spPr>
        <a:xfrm>
          <a:off x="3568398" y="2625846"/>
          <a:ext cx="1549333" cy="983827"/>
        </a:xfrm>
        <a:prstGeom prst="roundRect">
          <a:avLst>
            <a:gd name="adj" fmla="val 10000"/>
          </a:avLst>
        </a:prstGeom>
        <a:solidFill>
          <a:schemeClr val="accent6">
            <a:tint val="99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AD0FB53-0B54-4B45-8C83-F98E6D54CDFB}">
      <dsp:nvSpPr>
        <dsp:cNvPr id="0" name=""/>
        <dsp:cNvSpPr/>
      </dsp:nvSpPr>
      <dsp:spPr>
        <a:xfrm>
          <a:off x="3740547" y="2789387"/>
          <a:ext cx="1549333" cy="983827"/>
        </a:xfrm>
        <a:prstGeom prst="roundRect">
          <a:avLst>
            <a:gd name="adj" fmla="val 10000"/>
          </a:avLst>
        </a:prstGeom>
        <a:gradFill rotWithShape="1">
          <a:gsLst>
            <a:gs pos="0">
              <a:schemeClr val="accent5">
                <a:tint val="74000"/>
              </a:schemeClr>
            </a:gs>
            <a:gs pos="49000">
              <a:schemeClr val="accent5">
                <a:tint val="96000"/>
                <a:shade val="84000"/>
                <a:satMod val="110000"/>
              </a:schemeClr>
            </a:gs>
            <a:gs pos="49100">
              <a:schemeClr val="accent5">
                <a:shade val="55000"/>
                <a:satMod val="150000"/>
              </a:schemeClr>
            </a:gs>
            <a:gs pos="92000">
              <a:schemeClr val="accent5">
                <a:tint val="98000"/>
                <a:shade val="90000"/>
                <a:satMod val="128000"/>
              </a:schemeClr>
            </a:gs>
            <a:gs pos="100000">
              <a:schemeClr val="accent5">
                <a:tint val="90000"/>
                <a:shade val="97000"/>
                <a:satMod val="128000"/>
              </a:schemeClr>
            </a:gs>
          </a:gsLst>
          <a:lin ang="5400000" scaled="1"/>
        </a:gradFill>
        <a:ln>
          <a:noFill/>
        </a:ln>
        <a:effectLst>
          <a:outerShdw blurRad="39000" dist="25400" dir="5400000" rotWithShape="0">
            <a:schemeClr val="accent5">
              <a:shade val="33000"/>
              <a:alpha val="83000"/>
            </a:schemeClr>
          </a:outerShdw>
        </a:effectLst>
        <a:scene3d>
          <a:camera prst="orthographicFront" fov="0">
            <a:rot lat="0" lon="0" rev="0"/>
          </a:camera>
          <a:lightRig rig="contrasting" dir="t">
            <a:rot lat="0" lon="0" rev="1500000"/>
          </a:lightRig>
        </a:scene3d>
        <a:sp3d z="57150" extrusionH="63500" prstMaterial="powder">
          <a:bevelT w="50800" h="63500"/>
        </a:sp3d>
      </dsp:spPr>
      <dsp:style>
        <a:lnRef idx="0">
          <a:schemeClr val="accent5"/>
        </a:lnRef>
        <a:fillRef idx="3">
          <a:schemeClr val="accent5"/>
        </a:fillRef>
        <a:effectRef idx="3">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en-US" sz="1600" i="1" u="sng" kern="1200" dirty="0" smtClean="0"/>
            <a:t>2</a:t>
          </a:r>
          <a:r>
            <a:rPr lang="en-US" sz="1600" i="1" kern="1200" dirty="0" smtClean="0"/>
            <a:t>.Sunlife small)</a:t>
          </a:r>
          <a:r>
            <a:rPr lang="fa-IR" sz="1600" i="1" kern="1200" dirty="0" smtClean="0"/>
            <a:t>)</a:t>
          </a:r>
          <a:r>
            <a:rPr lang="en-US" sz="1600" i="1" kern="1200" dirty="0" smtClean="0"/>
            <a:t>calcium</a:t>
          </a:r>
          <a:endParaRPr lang="fa-IR" sz="1600" i="1" kern="1200" dirty="0"/>
        </a:p>
      </dsp:txBody>
      <dsp:txXfrm>
        <a:off x="3740547" y="2789387"/>
        <a:ext cx="1549333" cy="983827"/>
      </dsp:txXfrm>
    </dsp:sp>
    <dsp:sp modelId="{FD525CD0-8C5D-4EE6-9BFD-C74F0D741EE7}">
      <dsp:nvSpPr>
        <dsp:cNvPr id="0" name=""/>
        <dsp:cNvSpPr/>
      </dsp:nvSpPr>
      <dsp:spPr>
        <a:xfrm>
          <a:off x="3568398" y="4060271"/>
          <a:ext cx="1549333" cy="983827"/>
        </a:xfrm>
        <a:prstGeom prst="roundRect">
          <a:avLst>
            <a:gd name="adj" fmla="val 10000"/>
          </a:avLst>
        </a:prstGeom>
        <a:solidFill>
          <a:schemeClr val="accent6">
            <a:tint val="7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2BD3249A-2683-4B80-90FC-D2BC92CD550D}">
      <dsp:nvSpPr>
        <dsp:cNvPr id="0" name=""/>
        <dsp:cNvSpPr/>
      </dsp:nvSpPr>
      <dsp:spPr>
        <a:xfrm>
          <a:off x="3740547" y="4223812"/>
          <a:ext cx="1549333" cy="983827"/>
        </a:xfrm>
        <a:prstGeom prst="roundRect">
          <a:avLst>
            <a:gd name="adj" fmla="val 10000"/>
          </a:avLst>
        </a:prstGeom>
        <a:gradFill rotWithShape="1">
          <a:gsLst>
            <a:gs pos="0">
              <a:schemeClr val="accent4">
                <a:tint val="74000"/>
              </a:schemeClr>
            </a:gs>
            <a:gs pos="49000">
              <a:schemeClr val="accent4">
                <a:tint val="96000"/>
                <a:shade val="84000"/>
                <a:satMod val="110000"/>
              </a:schemeClr>
            </a:gs>
            <a:gs pos="49100">
              <a:schemeClr val="accent4">
                <a:shade val="55000"/>
                <a:satMod val="150000"/>
              </a:schemeClr>
            </a:gs>
            <a:gs pos="92000">
              <a:schemeClr val="accent4">
                <a:tint val="98000"/>
                <a:shade val="90000"/>
                <a:satMod val="128000"/>
              </a:schemeClr>
            </a:gs>
            <a:gs pos="100000">
              <a:schemeClr val="accent4">
                <a:tint val="90000"/>
                <a:shade val="97000"/>
                <a:satMod val="128000"/>
              </a:schemeClr>
            </a:gs>
          </a:gsLst>
          <a:lin ang="5400000" scaled="1"/>
        </a:gradFill>
        <a:ln>
          <a:noFill/>
        </a:ln>
        <a:effectLst>
          <a:outerShdw blurRad="39000" dist="25400" dir="5400000" rotWithShape="0">
            <a:schemeClr val="accent4">
              <a:shade val="33000"/>
              <a:alpha val="83000"/>
            </a:schemeClr>
          </a:outerShdw>
        </a:effectLst>
        <a:scene3d>
          <a:camera prst="orthographicFront" fov="0">
            <a:rot lat="0" lon="0" rev="0"/>
          </a:camera>
          <a:lightRig rig="contrasting" dir="t">
            <a:rot lat="0" lon="0" rev="1500000"/>
          </a:lightRig>
        </a:scene3d>
        <a:sp3d z="57150" extrusionH="63500" prstMaterial="powder">
          <a:bevelT w="50800" h="63500"/>
        </a:sp3d>
      </dsp:spPr>
      <dsp:style>
        <a:lnRef idx="0">
          <a:schemeClr val="accent4"/>
        </a:lnRef>
        <a:fillRef idx="3">
          <a:schemeClr val="accent4"/>
        </a:fillRef>
        <a:effectRef idx="3">
          <a:schemeClr val="accent4"/>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en-US" sz="1400" i="1" kern="1200" dirty="0" smtClean="0"/>
            <a:t>The last experiment on 4 different tablets</a:t>
          </a:r>
          <a:endParaRPr lang="fa-IR" sz="1400" i="1" kern="1200" dirty="0"/>
        </a:p>
      </dsp:txBody>
      <dsp:txXfrm>
        <a:off x="3740547" y="4223812"/>
        <a:ext cx="1549333" cy="983827"/>
      </dsp:txXfrm>
    </dsp:sp>
    <dsp:sp modelId="{661588BC-20F2-4219-998D-E366D6F955E3}">
      <dsp:nvSpPr>
        <dsp:cNvPr id="0" name=""/>
        <dsp:cNvSpPr/>
      </dsp:nvSpPr>
      <dsp:spPr>
        <a:xfrm>
          <a:off x="3568398" y="5494696"/>
          <a:ext cx="1549333" cy="983827"/>
        </a:xfrm>
        <a:prstGeom prst="roundRect">
          <a:avLst>
            <a:gd name="adj" fmla="val 10000"/>
          </a:avLst>
        </a:prstGeom>
        <a:solidFill>
          <a:schemeClr val="accent6">
            <a:tint val="7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8BB2E40-6143-4DBB-AEB7-010683446F31}">
      <dsp:nvSpPr>
        <dsp:cNvPr id="0" name=""/>
        <dsp:cNvSpPr/>
      </dsp:nvSpPr>
      <dsp:spPr>
        <a:xfrm>
          <a:off x="3740547" y="5658237"/>
          <a:ext cx="1549333" cy="983827"/>
        </a:xfrm>
        <a:prstGeom prst="roundRect">
          <a:avLst>
            <a:gd name="adj" fmla="val 10000"/>
          </a:avLst>
        </a:prstGeom>
        <a:gradFill rotWithShape="1">
          <a:gsLst>
            <a:gs pos="0">
              <a:schemeClr val="accent1">
                <a:tint val="74000"/>
              </a:schemeClr>
            </a:gs>
            <a:gs pos="49000">
              <a:schemeClr val="accent1">
                <a:tint val="96000"/>
                <a:shade val="84000"/>
                <a:satMod val="110000"/>
              </a:schemeClr>
            </a:gs>
            <a:gs pos="49100">
              <a:schemeClr val="accent1">
                <a:shade val="55000"/>
                <a:satMod val="150000"/>
              </a:schemeClr>
            </a:gs>
            <a:gs pos="92000">
              <a:schemeClr val="accent1">
                <a:tint val="98000"/>
                <a:shade val="90000"/>
                <a:satMod val="128000"/>
              </a:schemeClr>
            </a:gs>
            <a:gs pos="100000">
              <a:schemeClr val="accent1">
                <a:tint val="90000"/>
                <a:shade val="97000"/>
                <a:satMod val="128000"/>
              </a:schemeClr>
            </a:gs>
          </a:gsLst>
          <a:lin ang="5400000" scaled="1"/>
        </a:gradFill>
        <a:ln w="11430" cap="flat" cmpd="sng" algn="ctr">
          <a:solidFill>
            <a:schemeClr val="accent1"/>
          </a:solidFill>
          <a:prstDash val="solid"/>
        </a:ln>
        <a:effectLst>
          <a:outerShdw blurRad="39000" dist="25400" dir="5400000" rotWithShape="0">
            <a:schemeClr val="accent1">
              <a:shade val="33000"/>
              <a:alpha val="83000"/>
            </a:schemeClr>
          </a:outerShdw>
        </a:effectLst>
        <a:sp3d z="57150" extrusionH="63500"/>
      </dsp:spPr>
      <dsp:style>
        <a:lnRef idx="1">
          <a:schemeClr val="accent1"/>
        </a:lnRef>
        <a:fillRef idx="3">
          <a:schemeClr val="accent1"/>
        </a:fillRef>
        <a:effectRef idx="2">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en-US" sz="2000" b="1" i="1" kern="1200" dirty="0" smtClean="0"/>
            <a:t>Conclusion</a:t>
          </a:r>
        </a:p>
      </dsp:txBody>
      <dsp:txXfrm>
        <a:off x="3740547" y="5658237"/>
        <a:ext cx="1549333" cy="983827"/>
      </dsp:txXfrm>
    </dsp:sp>
    <dsp:sp modelId="{EB1C0FF6-0417-4710-B83E-914CED8B956B}">
      <dsp:nvSpPr>
        <dsp:cNvPr id="0" name=""/>
        <dsp:cNvSpPr/>
      </dsp:nvSpPr>
      <dsp:spPr>
        <a:xfrm>
          <a:off x="5462029" y="2625846"/>
          <a:ext cx="1549333" cy="983827"/>
        </a:xfrm>
        <a:prstGeom prst="roundRect">
          <a:avLst>
            <a:gd name="adj" fmla="val 10000"/>
          </a:avLst>
        </a:prstGeom>
        <a:solidFill>
          <a:schemeClr val="accent6">
            <a:tint val="99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2AFF89DE-A788-4F7E-8FB6-A7095D4F3CBF}">
      <dsp:nvSpPr>
        <dsp:cNvPr id="0" name=""/>
        <dsp:cNvSpPr/>
      </dsp:nvSpPr>
      <dsp:spPr>
        <a:xfrm>
          <a:off x="5634177" y="2789387"/>
          <a:ext cx="1549333" cy="983827"/>
        </a:xfrm>
        <a:prstGeom prst="roundRect">
          <a:avLst>
            <a:gd name="adj" fmla="val 10000"/>
          </a:avLst>
        </a:prstGeom>
        <a:gradFill rotWithShape="1">
          <a:gsLst>
            <a:gs pos="0">
              <a:schemeClr val="accent5">
                <a:tint val="74000"/>
              </a:schemeClr>
            </a:gs>
            <a:gs pos="49000">
              <a:schemeClr val="accent5">
                <a:tint val="96000"/>
                <a:shade val="84000"/>
                <a:satMod val="110000"/>
              </a:schemeClr>
            </a:gs>
            <a:gs pos="49100">
              <a:schemeClr val="accent5">
                <a:shade val="55000"/>
                <a:satMod val="150000"/>
              </a:schemeClr>
            </a:gs>
            <a:gs pos="92000">
              <a:schemeClr val="accent5">
                <a:tint val="98000"/>
                <a:shade val="90000"/>
                <a:satMod val="128000"/>
              </a:schemeClr>
            </a:gs>
            <a:gs pos="100000">
              <a:schemeClr val="accent5">
                <a:tint val="90000"/>
                <a:shade val="97000"/>
                <a:satMod val="128000"/>
              </a:schemeClr>
            </a:gs>
          </a:gsLst>
          <a:lin ang="5400000" scaled="1"/>
        </a:gradFill>
        <a:ln>
          <a:noFill/>
        </a:ln>
        <a:effectLst>
          <a:outerShdw blurRad="39000" dist="25400" dir="5400000" rotWithShape="0">
            <a:schemeClr val="accent5">
              <a:shade val="33000"/>
              <a:alpha val="83000"/>
            </a:schemeClr>
          </a:outerShdw>
        </a:effectLst>
        <a:scene3d>
          <a:camera prst="orthographicFront" fov="0">
            <a:rot lat="0" lon="0" rev="0"/>
          </a:camera>
          <a:lightRig rig="contrasting" dir="t">
            <a:rot lat="0" lon="0" rev="1500000"/>
          </a:lightRig>
        </a:scene3d>
        <a:sp3d z="57150" extrusionH="63500" prstMaterial="powder">
          <a:bevelT w="50800" h="63500"/>
        </a:sp3d>
      </dsp:spPr>
      <dsp:style>
        <a:lnRef idx="0">
          <a:schemeClr val="accent5"/>
        </a:lnRef>
        <a:fillRef idx="3">
          <a:schemeClr val="accent5"/>
        </a:fillRef>
        <a:effectRef idx="3">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en-US" sz="1600" i="1" u="sng" kern="1200" dirty="0" smtClean="0"/>
            <a:t>3</a:t>
          </a:r>
          <a:r>
            <a:rPr lang="en-US" sz="1600" i="1" kern="1200" dirty="0" smtClean="0"/>
            <a:t>.Hakim calcium (big)</a:t>
          </a:r>
          <a:endParaRPr lang="fa-IR" sz="1600" i="1" kern="1200" dirty="0"/>
        </a:p>
      </dsp:txBody>
      <dsp:txXfrm>
        <a:off x="5634177" y="2789387"/>
        <a:ext cx="1549333" cy="98382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64FC53BD-E6F7-414B-94DF-D3B0C997FFB6}" type="datetimeFigureOut">
              <a:rPr lang="fa-IR" smtClean="0"/>
              <a:pPr/>
              <a:t>10/11/1437</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1E72A3E9-7B7B-4FF6-A352-2952F4643746}" type="slidenum">
              <a:rPr lang="fa-IR" smtClean="0"/>
              <a:pPr/>
              <a:t>‹#›</a:t>
            </a:fld>
            <a:endParaRPr lang="fa-I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2553A8F-40DE-404C-B74C-CAAFE8D0DF49}" type="datetimeFigureOut">
              <a:rPr lang="fa-IR" smtClean="0"/>
              <a:pPr/>
              <a:t>10/11/1437</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DB0ED4E-67FF-46E4-A492-1D78128DD3DD}"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1DB0ED4E-67FF-46E4-A492-1D78128DD3DD}" type="slidenum">
              <a:rPr lang="fa-IR" smtClean="0"/>
              <a:pPr/>
              <a:t>1</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1DB0ED4E-67FF-46E4-A492-1D78128DD3DD}" type="slidenum">
              <a:rPr lang="fa-IR" smtClean="0"/>
              <a:pPr/>
              <a:t>2</a:t>
            </a:fld>
            <a:endParaRPr lang="fa-I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1DB0ED4E-67FF-46E4-A492-1D78128DD3DD}" type="slidenum">
              <a:rPr lang="fa-IR" smtClean="0"/>
              <a:pPr/>
              <a:t>20</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A2673F-CF65-4BBC-B8F8-AD5BB9F8AFD6}" type="datetimeFigureOut">
              <a:rPr lang="fa-IR" smtClean="0"/>
              <a:pPr/>
              <a:t>10/11/1437</a:t>
            </a:fld>
            <a:endParaRPr lang="fa-I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fa-I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4DB7BB44-99A6-4E7B-8E37-E3F039E58919}"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A2673F-CF65-4BBC-B8F8-AD5BB9F8AFD6}" type="datetimeFigureOut">
              <a:rPr lang="fa-IR" smtClean="0"/>
              <a:pPr/>
              <a:t>10/11/1437</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4DB7BB44-99A6-4E7B-8E37-E3F039E58919}"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A2673F-CF65-4BBC-B8F8-AD5BB9F8AFD6}" type="datetimeFigureOut">
              <a:rPr lang="fa-IR" smtClean="0"/>
              <a:pPr/>
              <a:t>10/11/1437</a:t>
            </a:fld>
            <a:endParaRPr lang="fa-I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fa-I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4DB7BB44-99A6-4E7B-8E37-E3F039E58919}"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A2673F-CF65-4BBC-B8F8-AD5BB9F8AFD6}" type="datetimeFigureOut">
              <a:rPr lang="fa-IR" smtClean="0"/>
              <a:pPr/>
              <a:t>10/11/1437</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4DB7BB44-99A6-4E7B-8E37-E3F039E58919}"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A2673F-CF65-4BBC-B8F8-AD5BB9F8AFD6}" type="datetimeFigureOut">
              <a:rPr lang="fa-IR" smtClean="0"/>
              <a:pPr/>
              <a:t>10/11/1437</a:t>
            </a:fld>
            <a:endParaRPr lang="fa-I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fa-I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4DB7BB44-99A6-4E7B-8E37-E3F039E58919}"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A2673F-CF65-4BBC-B8F8-AD5BB9F8AFD6}" type="datetimeFigureOut">
              <a:rPr lang="fa-IR" smtClean="0"/>
              <a:pPr/>
              <a:t>10/11/1437</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4DB7BB44-99A6-4E7B-8E37-E3F039E58919}"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A2673F-CF65-4BBC-B8F8-AD5BB9F8AFD6}" type="datetimeFigureOut">
              <a:rPr lang="fa-IR" smtClean="0"/>
              <a:pPr/>
              <a:t>10/11/1437</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4DB7BB44-99A6-4E7B-8E37-E3F039E58919}"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A2673F-CF65-4BBC-B8F8-AD5BB9F8AFD6}" type="datetimeFigureOut">
              <a:rPr lang="fa-IR" smtClean="0"/>
              <a:pPr/>
              <a:t>10/11/1437</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4DB7BB44-99A6-4E7B-8E37-E3F039E58919}"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A2673F-CF65-4BBC-B8F8-AD5BB9F8AFD6}" type="datetimeFigureOut">
              <a:rPr lang="fa-IR" smtClean="0"/>
              <a:pPr/>
              <a:t>10/11/1437</a:t>
            </a:fld>
            <a:endParaRPr lang="fa-I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fa-IR"/>
          </a:p>
        </p:txBody>
      </p:sp>
      <p:sp>
        <p:nvSpPr>
          <p:cNvPr id="4" name="Slide Number Placeholder 3"/>
          <p:cNvSpPr>
            <a:spLocks noGrp="1"/>
          </p:cNvSpPr>
          <p:nvPr>
            <p:ph type="sldNum" sz="quarter" idx="12"/>
          </p:nvPr>
        </p:nvSpPr>
        <p:spPr/>
        <p:txBody>
          <a:bodyPr/>
          <a:lstStyle>
            <a:extLst/>
          </a:lstStyle>
          <a:p>
            <a:fld id="{4DB7BB44-99A6-4E7B-8E37-E3F039E58919}"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A2673F-CF65-4BBC-B8F8-AD5BB9F8AFD6}" type="datetimeFigureOut">
              <a:rPr lang="fa-IR" smtClean="0"/>
              <a:pPr/>
              <a:t>10/11/1437</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4DB7BB44-99A6-4E7B-8E37-E3F039E58919}"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A2673F-CF65-4BBC-B8F8-AD5BB9F8AFD6}" type="datetimeFigureOut">
              <a:rPr lang="fa-IR" smtClean="0"/>
              <a:pPr/>
              <a:t>10/11/1437</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4DB7BB44-99A6-4E7B-8E37-E3F039E58919}" type="slidenum">
              <a:rPr lang="fa-IR" smtClean="0"/>
              <a:pPr/>
              <a:t>‹#›</a:t>
            </a:fld>
            <a:endParaRPr lang="fa-I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39000" r="-39000"/>
          </a:stretch>
        </a:blipFill>
        <a:effectLst/>
      </p:bgPr>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A2673F-CF65-4BBC-B8F8-AD5BB9F8AFD6}" type="datetimeFigureOut">
              <a:rPr lang="fa-IR" smtClean="0"/>
              <a:pPr/>
              <a:t>10/11/1437</a:t>
            </a:fld>
            <a:endParaRPr lang="fa-I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fa-I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4DB7BB44-99A6-4E7B-8E37-E3F039E58919}"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file:///C:\Users\yusefli\Desktop\hi2\DSC_1128%20-%20Segment1(00_00_12.082-00_00_16.771).mp4"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file:///C:\Users\yusefli\Desktop\hi2\DSC_1258%20-%20Segment1(00_00_04.809-00_00_06.719).mp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file:///C:\Users\yusefli\Desktop\hi2\DSC_1520%20-%20Segment1(00_00_06.162-00_00_11.554).mp4"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file:///C:\Users\yusefli\Desktop\hi2\DSC_1523%20-%20Segment1(00_00_10.926-00_00_15.508).mp4"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video" Target="file:///C:\Users\yusefli\Desktop\hi2\20160122_105337%20-%20Segment1(00_00_17.249-00_00_22.999).mp4" TargetMode="Externa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file:///C:\Users\yusefli\Desktop\hi2\20151229_104748%20-%20Segment1(00_01_02.234-00_01_06.768).mp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file:///C:\Users\yusefli\Desktop\hi2\DSC_1259%20-%20Segment1(00_00_13.009-00_00_18.452).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47864" y="1268760"/>
            <a:ext cx="5114778" cy="1317272"/>
          </a:xfrm>
        </p:spPr>
        <p:txBody>
          <a:bodyPr>
            <a:normAutofit/>
          </a:bodyPr>
          <a:lstStyle/>
          <a:p>
            <a:pPr algn="ctr"/>
            <a:r>
              <a:rPr lang="en-US" sz="2800" b="1" dirty="0" smtClean="0">
                <a:latin typeface="Arial Rounded MT Bold" pitchFamily="34" charset="0"/>
              </a:rPr>
              <a:t>EFFERVESCENT TABLETS</a:t>
            </a:r>
            <a:endParaRPr lang="fa-IR" sz="2800" b="1" dirty="0">
              <a:latin typeface="Arial Rounded MT Bold" pitchFamily="34" charset="0"/>
            </a:endParaRPr>
          </a:p>
        </p:txBody>
      </p:sp>
      <p:pic>
        <p:nvPicPr>
          <p:cNvPr id="4" name="Picture 3" descr="2165184-effervescent-tablet-in-water-with-bubbles-on-a-blue-background.jpg"/>
          <p:cNvPicPr/>
          <p:nvPr/>
        </p:nvPicPr>
        <p:blipFill>
          <a:blip r:embed="rId3" cstate="print"/>
          <a:stretch>
            <a:fillRect/>
          </a:stretch>
        </p:blipFill>
        <p:spPr>
          <a:xfrm>
            <a:off x="5292080" y="2060848"/>
            <a:ext cx="3851920" cy="4797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DSC_1078.JPG"/>
          <p:cNvPicPr/>
          <p:nvPr/>
        </p:nvPicPr>
        <p:blipFill>
          <a:blip r:embed="rId4" cstate="print"/>
          <a:stretch>
            <a:fillRect/>
          </a:stretch>
        </p:blipFill>
        <p:spPr>
          <a:xfrm>
            <a:off x="2699792" y="4745990"/>
            <a:ext cx="2592288" cy="21120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DSC_1098.JPG"/>
          <p:cNvPicPr/>
          <p:nvPr/>
        </p:nvPicPr>
        <p:blipFill>
          <a:blip r:embed="rId5" cstate="print"/>
          <a:stretch>
            <a:fillRect/>
          </a:stretch>
        </p:blipFill>
        <p:spPr>
          <a:xfrm>
            <a:off x="2699792" y="2348880"/>
            <a:ext cx="2611631" cy="2376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ctrTitle"/>
          </p:nvPr>
        </p:nvSpPr>
        <p:spPr>
          <a:xfrm>
            <a:off x="0" y="-315416"/>
            <a:ext cx="5105400" cy="3660304"/>
          </a:xfrm>
        </p:spPr>
        <p:txBody>
          <a:bodyPr/>
          <a:lstStyle/>
          <a:p>
            <a:pPr algn="l"/>
            <a:r>
              <a:rPr lang="fa-IR" sz="1800" dirty="0" smtClean="0"/>
              <a:t/>
            </a:r>
            <a:br>
              <a:rPr lang="fa-IR" sz="1800" dirty="0" smtClean="0"/>
            </a:br>
            <a:r>
              <a:rPr lang="en-US" sz="2800" i="1" dirty="0" smtClean="0">
                <a:effectLst>
                  <a:outerShdw blurRad="38100" dist="38100" dir="2700000" algn="tl">
                    <a:srgbClr val="000000">
                      <a:alpha val="43137"/>
                    </a:srgbClr>
                  </a:outerShdw>
                </a:effectLst>
              </a:rPr>
              <a:t>in the name of god</a:t>
            </a:r>
            <a:r>
              <a:rPr lang="en-US" sz="1800" dirty="0" smtClean="0"/>
              <a:t/>
            </a:r>
            <a:br>
              <a:rPr lang="en-US" sz="1800" dirty="0" smtClean="0"/>
            </a:br>
            <a:r>
              <a:rPr lang="fa-IR" sz="1800" dirty="0" smtClean="0"/>
              <a:t>                                           </a:t>
            </a:r>
            <a:r>
              <a:rPr lang="en-US" sz="2800" dirty="0" smtClean="0">
                <a:latin typeface="Algerian" pitchFamily="82" charset="0"/>
              </a:rPr>
              <a:t>researched by</a:t>
            </a:r>
            <a:br>
              <a:rPr lang="en-US" sz="2800" dirty="0" smtClean="0">
                <a:latin typeface="Algerian" pitchFamily="82" charset="0"/>
              </a:rPr>
            </a:br>
            <a:r>
              <a:rPr lang="en-US" sz="2800" dirty="0" smtClean="0">
                <a:latin typeface="Algerian" pitchFamily="82" charset="0"/>
              </a:rPr>
              <a:t>ARYAN  </a:t>
            </a:r>
            <a:r>
              <a:rPr lang="en-US" sz="2800" dirty="0" err="1" smtClean="0">
                <a:latin typeface="Algerian" pitchFamily="82" charset="0"/>
              </a:rPr>
              <a:t>yousEFLI</a:t>
            </a:r>
            <a:r>
              <a:rPr lang="en-US" sz="2800" dirty="0" smtClean="0">
                <a:latin typeface="Algerian" pitchFamily="82" charset="0"/>
              </a:rPr>
              <a:t> </a:t>
            </a:r>
            <a:br>
              <a:rPr lang="en-US" sz="2800" dirty="0" smtClean="0">
                <a:latin typeface="Algerian" pitchFamily="82" charset="0"/>
              </a:rPr>
            </a:br>
            <a:r>
              <a:rPr lang="en-US" sz="2800" dirty="0" smtClean="0">
                <a:latin typeface="Algerian" pitchFamily="82" charset="0"/>
              </a:rPr>
              <a:t>supervised by:  </a:t>
            </a:r>
            <a:br>
              <a:rPr lang="en-US" sz="2800" dirty="0" smtClean="0">
                <a:latin typeface="Algerian" pitchFamily="82" charset="0"/>
              </a:rPr>
            </a:br>
            <a:r>
              <a:rPr lang="fa-IR" sz="2800" dirty="0" smtClean="0">
                <a:latin typeface="Algerian" pitchFamily="82" charset="0"/>
              </a:rPr>
              <a:t>              </a:t>
            </a:r>
            <a:r>
              <a:rPr lang="en-US" sz="2800" dirty="0" smtClean="0">
                <a:latin typeface="Algerian" pitchFamily="82" charset="0"/>
              </a:rPr>
              <a:t> DR.ARASH KHAJEH</a:t>
            </a:r>
            <a:r>
              <a:rPr lang="fa-IR" sz="2800" dirty="0" smtClean="0">
                <a:latin typeface="Algerian" pitchFamily="82" charset="0"/>
              </a:rPr>
              <a:t>                     </a:t>
            </a:r>
            <a:r>
              <a:rPr lang="en-US" sz="2800" dirty="0" smtClean="0">
                <a:latin typeface="Algerian" pitchFamily="82" charset="0"/>
              </a:rPr>
              <a:t/>
            </a:r>
            <a:br>
              <a:rPr lang="en-US" sz="2800" dirty="0" smtClean="0">
                <a:latin typeface="Algerian" pitchFamily="82" charset="0"/>
              </a:rPr>
            </a:br>
            <a:r>
              <a:rPr lang="en-US" sz="1800" dirty="0" smtClean="0"/>
              <a:t/>
            </a:r>
            <a:br>
              <a:rPr lang="en-US" sz="1800" dirty="0" smtClean="0"/>
            </a:br>
            <a:r>
              <a:rPr lang="en-US" sz="1800" dirty="0" smtClean="0"/>
              <a:t/>
            </a:r>
            <a:br>
              <a:rPr lang="en-US" sz="1800" dirty="0" smtClean="0"/>
            </a:br>
            <a:endParaRPr lang="fa-IR" sz="1800" dirty="0"/>
          </a:p>
        </p:txBody>
      </p:sp>
      <p:pic>
        <p:nvPicPr>
          <p:cNvPr id="7" name="Picture 6" descr="C:\Users\dpn\Desktop\Rahnama\logo\arm.png"/>
          <p:cNvPicPr/>
          <p:nvPr/>
        </p:nvPicPr>
        <p:blipFill>
          <a:blip r:embed="rId6"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7500279" y="0"/>
            <a:ext cx="1643721" cy="1214446"/>
          </a:xfrm>
          <a:prstGeom prst="rect">
            <a:avLst/>
          </a:prstGeom>
          <a:noFill/>
          <a:ln>
            <a:noFill/>
          </a:ln>
        </p:spPr>
      </p:pic>
      <p:pic>
        <p:nvPicPr>
          <p:cNvPr id="8" name="Picture 7" descr="C:\Users\dpn\Desktop\Rahnama\logo\لوگوی مجتمع آموزشی بعثت.png"/>
          <p:cNvPicPr/>
          <p:nvPr/>
        </p:nvPicPr>
        <p:blipFill>
          <a:blip r:embed="rId7"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0" y="5286388"/>
            <a:ext cx="1714480" cy="15716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lide(fromBottom)">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latin typeface="Berlin Sans FB Demi" pitchFamily="34" charset="0"/>
                <a:cs typeface="Aharoni" pitchFamily="2" charset="-79"/>
              </a:rPr>
              <a:t>Experiments on sun life calcium tablet:</a:t>
            </a:r>
            <a:endParaRPr lang="fa-IR" sz="4400" dirty="0">
              <a:latin typeface="Berlin Sans FB Demi" pitchFamily="34" charset="0"/>
            </a:endParaRPr>
          </a:p>
        </p:txBody>
      </p:sp>
      <p:pic>
        <p:nvPicPr>
          <p:cNvPr id="4" name="Content Placeholder 3" descr="DSC_1138.JPG"/>
          <p:cNvPicPr>
            <a:picLocks noGrp="1"/>
          </p:cNvPicPr>
          <p:nvPr>
            <p:ph idx="1"/>
          </p:nvPr>
        </p:nvPicPr>
        <p:blipFill>
          <a:blip r:embed="rId2" cstate="print"/>
          <a:stretch>
            <a:fillRect/>
          </a:stretch>
        </p:blipFill>
        <p:spPr>
          <a:xfrm>
            <a:off x="251520" y="1484784"/>
            <a:ext cx="4576156" cy="29634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DSC_1130.JPG"/>
          <p:cNvPicPr/>
          <p:nvPr/>
        </p:nvPicPr>
        <p:blipFill>
          <a:blip r:embed="rId3" cstate="print"/>
          <a:stretch>
            <a:fillRect/>
          </a:stretch>
        </p:blipFill>
        <p:spPr>
          <a:xfrm>
            <a:off x="3505268" y="3702518"/>
            <a:ext cx="4752528" cy="2808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3" descr="F:\D3200\iy\New folder (2)\DSC_1165.JPG"/>
          <p:cNvPicPr>
            <a:picLocks noChangeAspect="1" noChangeArrowheads="1"/>
          </p:cNvPicPr>
          <p:nvPr/>
        </p:nvPicPr>
        <p:blipFill>
          <a:blip r:embed="rId4" cstate="print"/>
          <a:srcRect/>
          <a:stretch>
            <a:fillRect/>
          </a:stretch>
        </p:blipFill>
        <p:spPr bwMode="auto">
          <a:xfrm>
            <a:off x="428596" y="4572008"/>
            <a:ext cx="2793579" cy="1857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descr="F:\D3200\iy\New folder (2)\DSC_1160.JPG"/>
          <p:cNvPicPr>
            <a:picLocks noChangeAspect="1" noChangeArrowheads="1"/>
          </p:cNvPicPr>
          <p:nvPr/>
        </p:nvPicPr>
        <p:blipFill>
          <a:blip r:embed="rId5" cstate="print"/>
          <a:srcRect/>
          <a:stretch>
            <a:fillRect/>
          </a:stretch>
        </p:blipFill>
        <p:spPr bwMode="auto">
          <a:xfrm>
            <a:off x="5000628" y="1428736"/>
            <a:ext cx="3008470" cy="2000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p:cNvSpPr txBox="1"/>
          <p:nvPr/>
        </p:nvSpPr>
        <p:spPr>
          <a:xfrm>
            <a:off x="8748464" y="6396335"/>
            <a:ext cx="395536" cy="461665"/>
          </a:xfrm>
          <a:prstGeom prst="rect">
            <a:avLst/>
          </a:prstGeom>
          <a:noFill/>
        </p:spPr>
        <p:txBody>
          <a:bodyPr wrap="square" rtlCol="1">
            <a:spAutoFit/>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a:t>
            </a:r>
            <a:endParaRPr lang="fa-IR"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Left)">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Left)">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lide(fromBottom)">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haroni" pitchFamily="2" charset="-79"/>
                <a:cs typeface="Aharoni" pitchFamily="2" charset="-79"/>
              </a:rPr>
              <a:t>Experiment on sun life calcium in normal condition:</a:t>
            </a:r>
            <a:endParaRPr lang="fa-IR" dirty="0">
              <a:latin typeface="Aharoni" pitchFamily="2" charset="-79"/>
            </a:endParaRPr>
          </a:p>
        </p:txBody>
      </p:sp>
      <p:sp>
        <p:nvSpPr>
          <p:cNvPr id="4" name="Rectangle 3"/>
          <p:cNvSpPr/>
          <p:nvPr/>
        </p:nvSpPr>
        <p:spPr>
          <a:xfrm>
            <a:off x="6572264" y="1357298"/>
            <a:ext cx="1035861" cy="523220"/>
          </a:xfrm>
          <a:prstGeom prst="rect">
            <a:avLst/>
          </a:prstGeom>
        </p:spPr>
        <p:txBody>
          <a:bodyPr wrap="none">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ea typeface="Calibri"/>
                <a:cs typeface="Arial"/>
              </a:rPr>
              <a:t>1:40S</a:t>
            </a:r>
            <a:r>
              <a:rPr lang="en-US" sz="2800" b="1" dirty="0" smtClean="0">
                <a:latin typeface="Arial Narrow"/>
                <a:ea typeface="Calibri"/>
                <a:cs typeface="Arial"/>
              </a:rPr>
              <a:t> </a:t>
            </a:r>
            <a:endParaRPr lang="fa-IR" sz="2800" dirty="0"/>
          </a:p>
        </p:txBody>
      </p:sp>
      <p:pic>
        <p:nvPicPr>
          <p:cNvPr id="5" name="DSC_1128 - Segment1(00_00_12.082-00_00_16.771).mp4">
            <a:hlinkClick r:id="" action="ppaction://media"/>
          </p:cNvPr>
          <p:cNvPicPr>
            <a:picLocks noGrp="1" noRot="1" noChangeAspect="1"/>
          </p:cNvPicPr>
          <p:nvPr>
            <p:ph idx="1"/>
            <a:videoFile r:link="rId1"/>
          </p:nvPr>
        </p:nvPicPr>
        <p:blipFill>
          <a:blip r:embed="rId3" cstate="print"/>
          <a:stretch>
            <a:fillRect/>
          </a:stretch>
        </p:blipFill>
        <p:spPr>
          <a:xfrm>
            <a:off x="523847" y="1928802"/>
            <a:ext cx="6000791" cy="45005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8532440" y="6381328"/>
            <a:ext cx="611560" cy="461665"/>
          </a:xfrm>
          <a:prstGeom prst="rect">
            <a:avLst/>
          </a:prstGeom>
          <a:noFill/>
        </p:spPr>
        <p:txBody>
          <a:bodyPr wrap="square" rtlCol="1">
            <a:spAutoFit/>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10</a:t>
            </a:r>
            <a:endParaRPr lang="fa-IR"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par>
                          <p:cTn id="13" fill="hold">
                            <p:stCondLst>
                              <p:cond delay="500"/>
                            </p:stCondLst>
                            <p:childTnLst>
                              <p:par>
                                <p:cTn id="14" presetID="8"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amond(in)">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7" fill="hold" display="0">
                  <p:stCondLst>
                    <p:cond delay="indefinite"/>
                  </p:stCondLst>
                  <p:endCondLst>
                    <p:cond evt="onNext" delay="0">
                      <p:tgtEl>
                        <p:sldTgt/>
                      </p:tgtEl>
                    </p:cond>
                    <p:cond evt="onPrev" delay="0">
                      <p:tgtEl>
                        <p:sldTgt/>
                      </p:tgtEl>
                    </p:cond>
                  </p:endCondLst>
                </p:cTn>
                <p:tgtEl>
                  <p:spTgt spid="5"/>
                </p:tgtEl>
              </p:cMediaNode>
            </p:vide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499176" cy="1143000"/>
          </a:xfrm>
        </p:spPr>
        <p:txBody>
          <a:bodyPr>
            <a:normAutofit fontScale="90000"/>
          </a:bodyPr>
          <a:lstStyle/>
          <a:p>
            <a:r>
              <a:rPr lang="en-US" dirty="0" smtClean="0">
                <a:latin typeface="Aharoni" pitchFamily="2" charset="-79"/>
                <a:cs typeface="Aharoni" pitchFamily="2" charset="-79"/>
              </a:rPr>
              <a:t>Experiment on sun life calcium with holes:</a:t>
            </a:r>
            <a:endParaRPr lang="fa-IR" dirty="0">
              <a:latin typeface="Aharoni" pitchFamily="2" charset="-79"/>
            </a:endParaRPr>
          </a:p>
        </p:txBody>
      </p:sp>
      <p:pic>
        <p:nvPicPr>
          <p:cNvPr id="4" name="Content Placeholder 3" descr="DSC_1242.JPG"/>
          <p:cNvPicPr>
            <a:picLocks noGrp="1"/>
          </p:cNvPicPr>
          <p:nvPr>
            <p:ph idx="1"/>
          </p:nvPr>
        </p:nvPicPr>
        <p:blipFill>
          <a:blip r:embed="rId2" cstate="print"/>
          <a:stretch>
            <a:fillRect/>
          </a:stretch>
        </p:blipFill>
        <p:spPr>
          <a:xfrm>
            <a:off x="683568" y="1916832"/>
            <a:ext cx="6286544" cy="4286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6299056" y="1214422"/>
            <a:ext cx="986167" cy="523220"/>
          </a:xfrm>
          <a:prstGeom prst="rect">
            <a:avLst/>
          </a:prstGeom>
        </p:spPr>
        <p:txBody>
          <a:bodyPr wrap="none">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ea typeface="Times New Roman"/>
                <a:cs typeface="B Nazanin"/>
              </a:rPr>
              <a:t>1:09s</a:t>
            </a:r>
            <a:r>
              <a:rPr lang="en-US" sz="2800" dirty="0" smtClean="0">
                <a:latin typeface="Arial Narrow"/>
                <a:ea typeface="Times New Roman"/>
                <a:cs typeface="B Nazanin"/>
              </a:rPr>
              <a:t> </a:t>
            </a:r>
            <a:endParaRPr lang="fa-IR" sz="2800" dirty="0"/>
          </a:p>
        </p:txBody>
      </p:sp>
      <p:sp>
        <p:nvSpPr>
          <p:cNvPr id="5" name="Rectangle 4"/>
          <p:cNvSpPr/>
          <p:nvPr/>
        </p:nvSpPr>
        <p:spPr>
          <a:xfrm>
            <a:off x="683568" y="1916832"/>
            <a:ext cx="4572000" cy="646331"/>
          </a:xfrm>
          <a:prstGeom prst="rect">
            <a:avLst/>
          </a:prstGeom>
        </p:spPr>
        <p:txBody>
          <a:bodyPr>
            <a:spAutoFit/>
          </a:bodyPr>
          <a:lstStyle/>
          <a:p>
            <a:pPr algn="l"/>
            <a:r>
              <a:rPr lang="en-US" dirty="0" smtClean="0"/>
              <a:t>by making these 4 holes about 7% of weight was decreased.</a:t>
            </a:r>
            <a:endParaRPr lang="fa-IR" dirty="0"/>
          </a:p>
        </p:txBody>
      </p:sp>
      <p:sp>
        <p:nvSpPr>
          <p:cNvPr id="11" name="TextBox 10"/>
          <p:cNvSpPr txBox="1"/>
          <p:nvPr/>
        </p:nvSpPr>
        <p:spPr>
          <a:xfrm>
            <a:off x="8532440" y="6396335"/>
            <a:ext cx="611560" cy="461665"/>
          </a:xfrm>
          <a:prstGeom prst="rect">
            <a:avLst/>
          </a:prstGeom>
          <a:noFill/>
        </p:spPr>
        <p:txBody>
          <a:bodyPr wrap="square" rtlCol="1">
            <a:spAutoFit/>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11</a:t>
            </a:r>
            <a:endParaRPr lang="fa-IR" sz="2400"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haroni" pitchFamily="2" charset="-79"/>
                <a:cs typeface="Aharoni" pitchFamily="2" charset="-79"/>
              </a:rPr>
              <a:t>Experiment on sun life calcium in powder condition:</a:t>
            </a:r>
            <a:endParaRPr lang="fa-IR" dirty="0">
              <a:latin typeface="Aharoni" pitchFamily="2" charset="-79"/>
            </a:endParaRPr>
          </a:p>
        </p:txBody>
      </p:sp>
      <p:sp>
        <p:nvSpPr>
          <p:cNvPr id="4" name="Content Placeholder 3"/>
          <p:cNvSpPr>
            <a:spLocks noGrp="1"/>
          </p:cNvSpPr>
          <p:nvPr>
            <p:ph idx="1"/>
          </p:nvPr>
        </p:nvSpPr>
        <p:spPr/>
        <p:txBody>
          <a:bodyPr>
            <a:normAutofit/>
          </a:bodyPr>
          <a:lstStyle/>
          <a:p>
            <a:pPr>
              <a:buNone/>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0:30s</a:t>
            </a:r>
            <a:endParaRPr lang="fa-IR"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pic>
        <p:nvPicPr>
          <p:cNvPr id="5" name="DSC_1258 - Segment1(00_00_04.809-00_00_06.719).mp4">
            <a:hlinkClick r:id="" action="ppaction://media"/>
          </p:cNvPr>
          <p:cNvPicPr>
            <a:picLocks noRot="1" noChangeAspect="1"/>
          </p:cNvPicPr>
          <p:nvPr>
            <a:videoFile r:link="rId1"/>
          </p:nvPr>
        </p:nvPicPr>
        <p:blipFill>
          <a:blip r:embed="rId3" cstate="print"/>
          <a:stretch>
            <a:fillRect/>
          </a:stretch>
        </p:blipFill>
        <p:spPr>
          <a:xfrm>
            <a:off x="642910" y="1857364"/>
            <a:ext cx="5881727" cy="4411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8532440" y="6381328"/>
            <a:ext cx="611560" cy="461665"/>
          </a:xfrm>
          <a:prstGeom prst="rect">
            <a:avLst/>
          </a:prstGeom>
          <a:noFill/>
        </p:spPr>
        <p:txBody>
          <a:bodyPr wrap="square" rtlCol="1">
            <a:spAutoFit/>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12</a:t>
            </a:r>
            <a:endParaRPr lang="fa-I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lide(fromBottom)">
                                      <p:cBhvr>
                                        <p:cTn id="12" dur="500"/>
                                        <p:tgtEl>
                                          <p:spTgt spid="4">
                                            <p:txEl>
                                              <p:pRg st="0" end="0"/>
                                            </p:txEl>
                                          </p:spTgt>
                                        </p:tgtEl>
                                      </p:cBhvr>
                                    </p:animEffect>
                                  </p:childTnLst>
                                </p:cTn>
                              </p:par>
                            </p:childTnLst>
                          </p:cTn>
                        </p:par>
                        <p:par>
                          <p:cTn id="13" fill="hold">
                            <p:stCondLst>
                              <p:cond delay="500"/>
                            </p:stCondLst>
                            <p:childTnLst>
                              <p:par>
                                <p:cTn id="14" presetID="7"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18" fill="hold" display="0">
                  <p:stCondLst>
                    <p:cond delay="indefinite"/>
                  </p:stCondLst>
                  <p:endCondLst>
                    <p:cond evt="onNext" delay="0">
                      <p:tgtEl>
                        <p:sldTgt/>
                      </p:tgtEl>
                    </p:cond>
                    <p:cond evt="onPrev" delay="0">
                      <p:tgtEl>
                        <p:sldTgt/>
                      </p:tgtEl>
                    </p:cond>
                  </p:endCondLst>
                </p:cTn>
                <p:tgtEl>
                  <p:spTgt spid="5"/>
                </p:tgtEl>
              </p:cMediaNode>
            </p:video>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5"/>
                                        </p:tgtEl>
                                      </p:cBhvr>
                                    </p:cmd>
                                  </p:childTnLst>
                                </p:cTn>
                              </p:par>
                            </p:childTnLst>
                          </p:cTn>
                        </p:par>
                      </p:childTnLst>
                    </p:cTn>
                  </p:par>
                </p:childTnLst>
              </p:cTn>
              <p:nextCondLst>
                <p:cond evt="onClick" delay="0">
                  <p:tgtEl>
                    <p:spTgt spid="5"/>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latin typeface="Berlin Sans FB Demi" pitchFamily="34" charset="0"/>
              </a:rPr>
              <a:t>Experiments on hakim calcium tablets:</a:t>
            </a:r>
            <a:endParaRPr lang="fa-IR" sz="4400" dirty="0">
              <a:latin typeface="Berlin Sans FB Demi" pitchFamily="34" charset="0"/>
            </a:endParaRPr>
          </a:p>
        </p:txBody>
      </p:sp>
      <p:pic>
        <p:nvPicPr>
          <p:cNvPr id="4" name="Content Placeholder 3" descr="DSC_1143.JPG"/>
          <p:cNvPicPr>
            <a:picLocks noGrp="1"/>
          </p:cNvPicPr>
          <p:nvPr>
            <p:ph idx="1"/>
          </p:nvPr>
        </p:nvPicPr>
        <p:blipFill>
          <a:blip r:embed="rId2" cstate="print"/>
          <a:stretch>
            <a:fillRect/>
          </a:stretch>
        </p:blipFill>
        <p:spPr>
          <a:xfrm>
            <a:off x="214282" y="1571612"/>
            <a:ext cx="4143372" cy="34427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8604448" y="6396335"/>
            <a:ext cx="539552" cy="461665"/>
          </a:xfrm>
          <a:prstGeom prst="rect">
            <a:avLst/>
          </a:prstGeom>
          <a:noFill/>
        </p:spPr>
        <p:txBody>
          <a:bodyPr wrap="square" rtlCol="1">
            <a:spAutoFit/>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13</a:t>
            </a:r>
            <a:endParaRPr lang="fa-IR" sz="2400" dirty="0"/>
          </a:p>
        </p:txBody>
      </p:sp>
      <p:pic>
        <p:nvPicPr>
          <p:cNvPr id="1027" name="Picture 3"/>
          <p:cNvPicPr>
            <a:picLocks noChangeAspect="1" noChangeArrowheads="1"/>
          </p:cNvPicPr>
          <p:nvPr/>
        </p:nvPicPr>
        <p:blipFill>
          <a:blip r:embed="rId3" cstate="print"/>
          <a:srcRect/>
          <a:stretch>
            <a:fillRect/>
          </a:stretch>
        </p:blipFill>
        <p:spPr bwMode="auto">
          <a:xfrm>
            <a:off x="4139952" y="3356992"/>
            <a:ext cx="3900487" cy="3101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haroni" pitchFamily="2" charset="-79"/>
                <a:cs typeface="Aharoni" pitchFamily="2" charset="-79"/>
              </a:rPr>
              <a:t>Experiment on hakim calcium in normal condition:</a:t>
            </a:r>
            <a:endParaRPr lang="fa-IR" dirty="0">
              <a:latin typeface="Aharoni" pitchFamily="2" charset="-79"/>
            </a:endParaRPr>
          </a:p>
        </p:txBody>
      </p:sp>
      <p:sp>
        <p:nvSpPr>
          <p:cNvPr id="4" name="Rectangle 3"/>
          <p:cNvSpPr/>
          <p:nvPr/>
        </p:nvSpPr>
        <p:spPr>
          <a:xfrm>
            <a:off x="6611643" y="1285860"/>
            <a:ext cx="986167" cy="523220"/>
          </a:xfrm>
          <a:prstGeom prst="rect">
            <a:avLst/>
          </a:prstGeom>
        </p:spPr>
        <p:txBody>
          <a:bodyPr wrap="none">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ea typeface="Times New Roman"/>
                <a:cs typeface="B Nazanin"/>
              </a:rPr>
              <a:t>3:02s</a:t>
            </a:r>
            <a:r>
              <a:rPr lang="en-U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 Nazanin"/>
                <a:ea typeface="Times New Roman"/>
              </a:rPr>
              <a:t> </a:t>
            </a:r>
            <a:endPar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 name="DSC_1520 - Segment1(00_00_06.162-00_00_11.554).mp4">
            <a:hlinkClick r:id="" action="ppaction://media"/>
          </p:cNvPr>
          <p:cNvPicPr>
            <a:picLocks noGrp="1" noRot="1" noChangeAspect="1"/>
          </p:cNvPicPr>
          <p:nvPr>
            <p:ph idx="1"/>
            <a:videoFile r:link="rId1"/>
          </p:nvPr>
        </p:nvPicPr>
        <p:blipFill>
          <a:blip r:embed="rId3" cstate="print"/>
          <a:stretch>
            <a:fillRect/>
          </a:stretch>
        </p:blipFill>
        <p:spPr>
          <a:xfrm>
            <a:off x="357158" y="1785926"/>
            <a:ext cx="6215106" cy="46613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8460432" y="6396335"/>
            <a:ext cx="683568" cy="461665"/>
          </a:xfrm>
          <a:prstGeom prst="rect">
            <a:avLst/>
          </a:prstGeom>
          <a:noFill/>
        </p:spPr>
        <p:txBody>
          <a:bodyPr wrap="square" rtlCol="1">
            <a:spAutoFit/>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14</a:t>
            </a:r>
            <a:endParaRPr lang="fa-IR" sz="2400"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par>
                          <p:cTn id="13" fill="hold">
                            <p:stCondLst>
                              <p:cond delay="500"/>
                            </p:stCondLst>
                            <p:childTnLst>
                              <p:par>
                                <p:cTn id="14" presetID="5" presetClass="entr" presetSubtype="1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7" fill="hold" display="0">
                  <p:stCondLst>
                    <p:cond delay="indefinite"/>
                  </p:stCondLst>
                  <p:endCondLst>
                    <p:cond evt="onNext" delay="0">
                      <p:tgtEl>
                        <p:sldTgt/>
                      </p:tgtEl>
                    </p:cond>
                    <p:cond evt="onPrev" delay="0">
                      <p:tgtEl>
                        <p:sldTgt/>
                      </p:tgtEl>
                    </p:cond>
                  </p:endCondLst>
                </p:cTn>
                <p:tgtEl>
                  <p:spTgt spid="5"/>
                </p:tgtEl>
              </p:cMediaNode>
            </p:vide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haroni" pitchFamily="2" charset="-79"/>
                <a:cs typeface="Aharoni" pitchFamily="2" charset="-79"/>
              </a:rPr>
              <a:t>Experiment on hakim calcium with holes condition:</a:t>
            </a:r>
            <a:endParaRPr lang="fa-IR" dirty="0">
              <a:latin typeface="Aharoni" pitchFamily="2" charset="-79"/>
            </a:endParaRPr>
          </a:p>
        </p:txBody>
      </p:sp>
      <p:sp>
        <p:nvSpPr>
          <p:cNvPr id="6" name="Content Placeholder 5"/>
          <p:cNvSpPr>
            <a:spLocks noGrp="1"/>
          </p:cNvSpPr>
          <p:nvPr>
            <p:ph idx="1"/>
          </p:nvPr>
        </p:nvSpPr>
        <p:spPr>
          <a:xfrm rot="10800000" flipV="1">
            <a:off x="8244408" y="6354610"/>
            <a:ext cx="899592" cy="503390"/>
          </a:xfrm>
        </p:spPr>
        <p:txBody>
          <a:bodyPr>
            <a:noAutofit/>
          </a:bodyPr>
          <a:lstStyle/>
          <a:p>
            <a:pPr>
              <a:buNone/>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15</a:t>
            </a:r>
            <a:endParaRPr lang="fa-I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6858018" y="1071546"/>
            <a:ext cx="904415" cy="523220"/>
          </a:xfrm>
          <a:prstGeom prst="rect">
            <a:avLst/>
          </a:prstGeom>
        </p:spPr>
        <p:txBody>
          <a:bodyPr wrap="none">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ea typeface="Times New Roman"/>
                <a:cs typeface="B Nazanin"/>
              </a:rPr>
              <a:t>2:40s</a:t>
            </a:r>
            <a:endParaRPr lang="fa-I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ectangle 6"/>
          <p:cNvSpPr/>
          <p:nvPr/>
        </p:nvSpPr>
        <p:spPr>
          <a:xfrm>
            <a:off x="0" y="2285992"/>
            <a:ext cx="4572000" cy="646331"/>
          </a:xfrm>
          <a:prstGeom prst="rect">
            <a:avLst/>
          </a:prstGeom>
        </p:spPr>
        <p:txBody>
          <a:bodyPr>
            <a:spAutoFit/>
          </a:bodyPr>
          <a:lstStyle/>
          <a:p>
            <a:pPr algn="l"/>
            <a:r>
              <a:rPr lang="en-US" dirty="0" smtClean="0"/>
              <a:t>by making these 4 holes about 5% of weight was decreased.</a:t>
            </a:r>
            <a:endParaRPr lang="fa-IR" dirty="0"/>
          </a:p>
        </p:txBody>
      </p:sp>
      <p:pic>
        <p:nvPicPr>
          <p:cNvPr id="3" name="Picture 2"/>
          <p:cNvPicPr>
            <a:picLocks noChangeAspect="1" noChangeArrowheads="1"/>
          </p:cNvPicPr>
          <p:nvPr/>
        </p:nvPicPr>
        <p:blipFill>
          <a:blip r:embed="rId2" cstate="print"/>
          <a:srcRect/>
          <a:stretch>
            <a:fillRect/>
          </a:stretch>
        </p:blipFill>
        <p:spPr bwMode="auto">
          <a:xfrm>
            <a:off x="2915816" y="2852936"/>
            <a:ext cx="5449887" cy="3803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haroni" pitchFamily="2" charset="-79"/>
                <a:cs typeface="Aharoni" pitchFamily="2" charset="-79"/>
              </a:rPr>
              <a:t>Experiment on hakim calcium in powder condition:</a:t>
            </a:r>
            <a:endParaRPr lang="fa-IR" dirty="0">
              <a:latin typeface="Aharoni" pitchFamily="2" charset="-79"/>
            </a:endParaRPr>
          </a:p>
        </p:txBody>
      </p:sp>
      <p:sp>
        <p:nvSpPr>
          <p:cNvPr id="4" name="Rectangle 3"/>
          <p:cNvSpPr/>
          <p:nvPr/>
        </p:nvSpPr>
        <p:spPr>
          <a:xfrm>
            <a:off x="6786580" y="1285860"/>
            <a:ext cx="962123" cy="523220"/>
          </a:xfrm>
          <a:prstGeom prst="rect">
            <a:avLst/>
          </a:prstGeom>
        </p:spPr>
        <p:txBody>
          <a:bodyPr wrap="none">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ea typeface="Times New Roman"/>
                <a:cs typeface="B Nazanin"/>
              </a:rPr>
              <a:t>1:17s</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ea typeface="Times New Roman"/>
                <a:cs typeface="B Nazanin"/>
              </a:rPr>
              <a:t> </a:t>
            </a:r>
            <a:endParaRPr lang="fa-I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 name="DSC_1523 - Segment1(00_00_10.926-00_00_15.508).mp4">
            <a:hlinkClick r:id="" action="ppaction://media"/>
          </p:cNvPr>
          <p:cNvPicPr>
            <a:picLocks noGrp="1" noRot="1" noChangeAspect="1"/>
          </p:cNvPicPr>
          <p:nvPr>
            <p:ph idx="1"/>
            <a:videoFile r:link="rId1"/>
          </p:nvPr>
        </p:nvPicPr>
        <p:blipFill>
          <a:blip r:embed="rId3" cstate="print"/>
          <a:stretch>
            <a:fillRect/>
          </a:stretch>
        </p:blipFill>
        <p:spPr>
          <a:xfrm>
            <a:off x="642910" y="1785926"/>
            <a:ext cx="5929354" cy="4447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8460432" y="6381328"/>
            <a:ext cx="683568" cy="461665"/>
          </a:xfrm>
          <a:prstGeom prst="rect">
            <a:avLst/>
          </a:prstGeom>
          <a:noFill/>
        </p:spPr>
        <p:txBody>
          <a:bodyPr wrap="square" rtlCol="1">
            <a:spAutoFit/>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16</a:t>
            </a:r>
            <a:endParaRPr lang="fa-IR" sz="2400"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7" fill="hold" display="0">
                  <p:stCondLst>
                    <p:cond delay="indefinite"/>
                  </p:stCondLst>
                  <p:endCondLst>
                    <p:cond evt="onNext" delay="0">
                      <p:tgtEl>
                        <p:sldTgt/>
                      </p:tgtEl>
                    </p:cond>
                    <p:cond evt="onPrev" delay="0">
                      <p:tgtEl>
                        <p:sldTgt/>
                      </p:tgtEl>
                    </p:cond>
                  </p:endCondLst>
                </p:cTn>
                <p:tgtEl>
                  <p:spTgt spid="6"/>
                </p:tgtEl>
              </p:cMediaNode>
            </p:video>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6"/>
                                        </p:tgtEl>
                                      </p:cBhvr>
                                    </p:cmd>
                                  </p:childTnLst>
                                </p:cTn>
                              </p:par>
                            </p:childTnLst>
                          </p:cTn>
                        </p:par>
                      </p:childTnLst>
                    </p:cTn>
                  </p:par>
                </p:childTnLst>
              </p:cTn>
              <p:nextCondLst>
                <p:cond evt="onClick" delay="0">
                  <p:tgtEl>
                    <p:spTgt spid="6"/>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fontScale="90000"/>
          </a:bodyPr>
          <a:lstStyle/>
          <a:p>
            <a:r>
              <a:rPr lang="en-US" dirty="0" smtClean="0"/>
              <a:t>EXPIRIMENT ON ALL OF THE TABLETS :</a:t>
            </a:r>
            <a:endParaRPr lang="fa-IR" dirty="0"/>
          </a:p>
        </p:txBody>
      </p:sp>
      <p:sp>
        <p:nvSpPr>
          <p:cNvPr id="8" name="TextBox 7"/>
          <p:cNvSpPr txBox="1"/>
          <p:nvPr/>
        </p:nvSpPr>
        <p:spPr>
          <a:xfrm>
            <a:off x="8604448" y="6396335"/>
            <a:ext cx="539552" cy="461665"/>
          </a:xfrm>
          <a:prstGeom prst="rect">
            <a:avLst/>
          </a:prstGeom>
          <a:noFill/>
        </p:spPr>
        <p:txBody>
          <a:bodyPr wrap="square" rtlCol="1">
            <a:spAutoFit/>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17</a:t>
            </a:r>
            <a:endParaRPr lang="fa-IR" sz="2400" dirty="0"/>
          </a:p>
        </p:txBody>
      </p:sp>
      <p:pic>
        <p:nvPicPr>
          <p:cNvPr id="3074" name="Picture 2"/>
          <p:cNvPicPr>
            <a:picLocks noChangeAspect="1" noChangeArrowheads="1"/>
          </p:cNvPicPr>
          <p:nvPr/>
        </p:nvPicPr>
        <p:blipFill>
          <a:blip r:embed="rId2" cstate="print"/>
          <a:srcRect/>
          <a:stretch>
            <a:fillRect/>
          </a:stretch>
        </p:blipFill>
        <p:spPr bwMode="auto">
          <a:xfrm>
            <a:off x="827584" y="2204864"/>
            <a:ext cx="6784975" cy="3260725"/>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nvGraphicFramePr>
        <p:xfrm>
          <a:off x="4929190" y="3714752"/>
          <a:ext cx="4572032" cy="3143248"/>
        </p:xfrm>
        <a:graphic>
          <a:graphicData uri="http://schemas.openxmlformats.org/drawingml/2006/chart">
            <c:chart xmlns:c="http://schemas.openxmlformats.org/drawingml/2006/chart" xmlns:r="http://schemas.openxmlformats.org/officeDocument/2006/relationships" r:id="rId3"/>
          </a:graphicData>
        </a:graphic>
      </p:graphicFrame>
      <p:pic>
        <p:nvPicPr>
          <p:cNvPr id="5" name="20160122_105337 - Segment1(00_00_17.249-00_00_22.999).mp4">
            <a:hlinkClick r:id="" action="ppaction://media"/>
          </p:cNvPr>
          <p:cNvPicPr>
            <a:picLocks noGrp="1" noRot="1" noChangeAspect="1"/>
          </p:cNvPicPr>
          <p:nvPr>
            <p:ph idx="1"/>
            <a:videoFile r:link="rId1"/>
          </p:nvPr>
        </p:nvPicPr>
        <p:blipFill>
          <a:blip r:embed="rId4" cstate="print"/>
          <a:stretch>
            <a:fillRect/>
          </a:stretch>
        </p:blipFill>
        <p:spPr>
          <a:xfrm>
            <a:off x="285720" y="357166"/>
            <a:ext cx="5357850" cy="40183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8495928" y="6396335"/>
            <a:ext cx="648072" cy="461665"/>
          </a:xfrm>
          <a:prstGeom prst="rect">
            <a:avLst/>
          </a:prstGeom>
          <a:noFill/>
        </p:spPr>
        <p:txBody>
          <a:bodyPr wrap="square" rtlCol="1">
            <a:spAutoFit/>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18</a:t>
            </a:r>
            <a:endParaRPr lang="fa-IR" sz="2400" dirty="0"/>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3" fill="hold" display="0">
                  <p:stCondLst>
                    <p:cond delay="indefinite"/>
                  </p:stCondLst>
                  <p:endCondLst>
                    <p:cond evt="onNext" delay="0">
                      <p:tgtEl>
                        <p:sldTgt/>
                      </p:tgtEl>
                    </p:cond>
                    <p:cond evt="onPrev" delay="0">
                      <p:tgtEl>
                        <p:sldTgt/>
                      </p:tgtEl>
                    </p:cond>
                  </p:endCondLst>
                </p:cTn>
                <p:tgtEl>
                  <p:spTgt spid="5"/>
                </p:tgtEl>
              </p:cMediaNode>
            </p:video>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withEffect">
                                  <p:stCondLst>
                                    <p:cond delay="0"/>
                                  </p:stCondLst>
                                  <p:childTnLst>
                                    <p:cmd type="call" cmd="togglePause">
                                      <p:cBhvr>
                                        <p:cTn id="18" dur="1" fill="hold"/>
                                        <p:tgtEl>
                                          <p:spTgt spid="5"/>
                                        </p:tgtEl>
                                      </p:cBhvr>
                                    </p:cmd>
                                  </p:childTnLst>
                                </p:cTn>
                              </p:par>
                            </p:childTnLst>
                          </p:cTn>
                        </p:par>
                      </p:childTnLst>
                    </p:cTn>
                  </p:par>
                </p:childTnLst>
              </p:cTn>
              <p:nextCondLst>
                <p:cond evt="onClick" delay="0">
                  <p:tgtEl>
                    <p:spTgt spid="5"/>
                  </p:tgtEl>
                </p:cond>
              </p:nextCondLst>
            </p:seq>
          </p:childTnLst>
        </p:cTn>
      </p:par>
    </p:tnLst>
    <p:bldLst>
      <p:bldGraphic spid="7"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90"/>
            <a:ext cx="7239000" cy="1143000"/>
          </a:xfrm>
          <a:effectLst>
            <a:glow rad="63500">
              <a:schemeClr val="accent2">
                <a:satMod val="175000"/>
                <a:alpha val="40000"/>
              </a:schemeClr>
            </a:glow>
            <a:outerShdw blurRad="50800" dist="25000" dir="5400000" rotWithShape="0">
              <a:schemeClr val="accent5">
                <a:shade val="30000"/>
                <a:satMod val="150000"/>
                <a:alpha val="38000"/>
              </a:schemeClr>
            </a:outerShdw>
          </a:effectLst>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dirty="0" smtClean="0"/>
              <a:t>Lets know more about the tablets.</a:t>
            </a:r>
            <a:endParaRPr lang="fa-IR" dirty="0"/>
          </a:p>
        </p:txBody>
      </p:sp>
      <p:sp>
        <p:nvSpPr>
          <p:cNvPr id="4" name="TextBox 3"/>
          <p:cNvSpPr txBox="1"/>
          <p:nvPr/>
        </p:nvSpPr>
        <p:spPr>
          <a:xfrm>
            <a:off x="0" y="3071810"/>
            <a:ext cx="4357718" cy="461665"/>
          </a:xfrm>
          <a:prstGeom prst="rect">
            <a:avLst/>
          </a:prstGeom>
          <a:noFill/>
        </p:spPr>
        <p:txBody>
          <a:bodyPr wrap="square" rtlCol="1">
            <a:spAutoFit/>
          </a:bodyPr>
          <a:lstStyle/>
          <a:p>
            <a:pPr algn="l"/>
            <a:r>
              <a:rPr lang="en-US" sz="2400" b="1" dirty="0" smtClean="0"/>
              <a:t>The Cause of Effervescence</a:t>
            </a:r>
            <a:r>
              <a:rPr lang="en-US" sz="2400" baseline="30000" dirty="0" smtClean="0"/>
              <a:t> </a:t>
            </a:r>
            <a:endParaRPr lang="fa-IR" sz="2400" dirty="0"/>
          </a:p>
        </p:txBody>
      </p:sp>
      <p:sp>
        <p:nvSpPr>
          <p:cNvPr id="7" name="Rectangle 6"/>
          <p:cNvSpPr/>
          <p:nvPr/>
        </p:nvSpPr>
        <p:spPr>
          <a:xfrm>
            <a:off x="539552" y="1484784"/>
            <a:ext cx="6984776" cy="1200329"/>
          </a:xfrm>
          <a:prstGeom prst="rect">
            <a:avLst/>
          </a:prstGeom>
        </p:spPr>
        <p:txBody>
          <a:bodyPr wrap="square">
            <a:spAutoFit/>
          </a:bodyPr>
          <a:lstStyle/>
          <a:p>
            <a:pPr algn="l">
              <a:buNone/>
            </a:pPr>
            <a:r>
              <a:rPr lang="en-US" sz="2400" dirty="0" smtClean="0">
                <a:ln w="12700">
                  <a:solidFill>
                    <a:schemeClr val="tx2">
                      <a:satMod val="155000"/>
                    </a:schemeClr>
                  </a:solidFill>
                  <a:prstDash val="solid"/>
                </a:ln>
                <a:solidFill>
                  <a:schemeClr val="bg2">
                    <a:tint val="85000"/>
                    <a:satMod val="155000"/>
                  </a:schemeClr>
                </a:solidFill>
                <a:latin typeface="Adobe Caslon Pro" pitchFamily="18" charset="0"/>
                <a:ea typeface="Calibri"/>
                <a:cs typeface="Arial"/>
              </a:rPr>
              <a:t>Effervescent tablet is a tablet designed to be dissolved or dispersed in water before administration</a:t>
            </a:r>
            <a:r>
              <a:rPr lang="en-US" sz="2400" dirty="0" smtClean="0">
                <a:latin typeface="Adobe Caslon Pro" pitchFamily="18" charset="0"/>
                <a:ea typeface="Calibri"/>
                <a:cs typeface="Arial"/>
              </a:rPr>
              <a:t>.</a:t>
            </a:r>
            <a:endParaRPr lang="fa-IR" sz="2400" dirty="0">
              <a:latin typeface="Adobe Caslon Pro" pitchFamily="18" charset="0"/>
            </a:endParaRPr>
          </a:p>
        </p:txBody>
      </p:sp>
      <p:sp>
        <p:nvSpPr>
          <p:cNvPr id="8" name="Rectangle 7"/>
          <p:cNvSpPr/>
          <p:nvPr/>
        </p:nvSpPr>
        <p:spPr>
          <a:xfrm>
            <a:off x="0" y="3441680"/>
            <a:ext cx="8424936" cy="3416320"/>
          </a:xfrm>
          <a:prstGeom prst="rect">
            <a:avLst/>
          </a:prstGeom>
        </p:spPr>
        <p:txBody>
          <a:bodyPr wrap="square">
            <a:spAutoFit/>
          </a:bodyPr>
          <a:lstStyle/>
          <a:p>
            <a:pPr lvl="0" algn="l" rtl="0" fontAlgn="base">
              <a:spcBef>
                <a:spcPct val="0"/>
              </a:spcBef>
              <a:spcAft>
                <a:spcPct val="0"/>
              </a:spcAft>
            </a:pPr>
            <a:r>
              <a:rPr lang="en-US" sz="2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dobe Caslon Pro" pitchFamily="18" charset="0"/>
                <a:ea typeface="Calibri" pitchFamily="34" charset="0"/>
                <a:cs typeface="Arial" pitchFamily="34" charset="0"/>
              </a:rPr>
              <a:t>Effervescent tablets are not coated tablets that mostly contain acid substances and carbonates or bicarbonates and which react rapidly in the presence of water by releasing carbon dioxide. The process is seen by the following chemical reaction</a:t>
            </a:r>
            <a:r>
              <a:rPr lang="en-US" sz="2400" b="1" baseline="300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dobe Caslon Pro" pitchFamily="18" charset="0"/>
                <a:ea typeface="Calibri" pitchFamily="34" charset="0"/>
                <a:cs typeface="Arial" pitchFamily="34" charset="0"/>
              </a:rPr>
              <a:t> </a:t>
            </a:r>
            <a:endParaRPr lang="en-US" sz="2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dobe Caslon Pro" pitchFamily="18" charset="0"/>
              <a:cs typeface="Arial" pitchFamily="34" charset="0"/>
            </a:endParaRPr>
          </a:p>
          <a:p>
            <a:pPr lvl="0" algn="l" rtl="0" eaLnBrk="0" fontAlgn="base" hangingPunct="0">
              <a:spcBef>
                <a:spcPct val="0"/>
              </a:spcBef>
              <a:spcAft>
                <a:spcPct val="0"/>
              </a:spcAft>
            </a:pPr>
            <a:r>
              <a:rPr lang="en-US" sz="2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dobe Caslon Pro" pitchFamily="18" charset="0"/>
                <a:ea typeface="Calibri" pitchFamily="34" charset="0"/>
                <a:cs typeface="Arial" pitchFamily="34" charset="0"/>
              </a:rPr>
              <a:t>C</a:t>
            </a:r>
            <a:r>
              <a:rPr lang="en-US" sz="2400" b="1" baseline="-300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dobe Caslon Pro" pitchFamily="18" charset="0"/>
                <a:ea typeface="Calibri" pitchFamily="34" charset="0"/>
                <a:cs typeface="Arial" pitchFamily="34" charset="0"/>
              </a:rPr>
              <a:t>6</a:t>
            </a:r>
            <a:r>
              <a:rPr lang="en-US" sz="2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dobe Caslon Pro" pitchFamily="18" charset="0"/>
                <a:ea typeface="Calibri" pitchFamily="34" charset="0"/>
                <a:cs typeface="Arial" pitchFamily="34" charset="0"/>
              </a:rPr>
              <a:t>H</a:t>
            </a:r>
            <a:r>
              <a:rPr lang="en-US" sz="2400" b="1" baseline="-300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dobe Caslon Pro" pitchFamily="18" charset="0"/>
                <a:ea typeface="Calibri" pitchFamily="34" charset="0"/>
                <a:cs typeface="Arial" pitchFamily="34" charset="0"/>
              </a:rPr>
              <a:t>8</a:t>
            </a:r>
            <a:r>
              <a:rPr lang="en-US" sz="2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dobe Caslon Pro" pitchFamily="18" charset="0"/>
                <a:ea typeface="Calibri" pitchFamily="34" charset="0"/>
                <a:cs typeface="Arial" pitchFamily="34" charset="0"/>
              </a:rPr>
              <a:t>O</a:t>
            </a:r>
            <a:r>
              <a:rPr lang="en-US" sz="2400" b="1" baseline="-300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dobe Caslon Pro" pitchFamily="18" charset="0"/>
                <a:ea typeface="Calibri" pitchFamily="34" charset="0"/>
                <a:cs typeface="Arial" pitchFamily="34" charset="0"/>
              </a:rPr>
              <a:t>7 (</a:t>
            </a:r>
            <a:r>
              <a:rPr lang="en-US" sz="2400" b="1" baseline="-3000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dobe Caslon Pro" pitchFamily="18" charset="0"/>
                <a:ea typeface="Calibri" pitchFamily="34" charset="0"/>
                <a:cs typeface="Arial" pitchFamily="34" charset="0"/>
              </a:rPr>
              <a:t>aq</a:t>
            </a:r>
            <a:r>
              <a:rPr lang="en-US" sz="2400" b="1" baseline="-300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dobe Caslon Pro" pitchFamily="18" charset="0"/>
                <a:ea typeface="Calibri" pitchFamily="34" charset="0"/>
                <a:cs typeface="Arial" pitchFamily="34" charset="0"/>
              </a:rPr>
              <a:t>) </a:t>
            </a:r>
            <a:r>
              <a:rPr lang="en-US" sz="2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dobe Caslon Pro" pitchFamily="18" charset="0"/>
                <a:ea typeface="Calibri" pitchFamily="34" charset="0"/>
                <a:cs typeface="Arial" pitchFamily="34" charset="0"/>
              </a:rPr>
              <a:t>+ 3NaHCO</a:t>
            </a:r>
            <a:r>
              <a:rPr lang="en-US" sz="2400" b="1" baseline="-300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dobe Caslon Pro" pitchFamily="18" charset="0"/>
                <a:ea typeface="Calibri" pitchFamily="34" charset="0"/>
                <a:cs typeface="Arial" pitchFamily="34" charset="0"/>
              </a:rPr>
              <a:t>3 (</a:t>
            </a:r>
            <a:r>
              <a:rPr lang="en-US" sz="2400" b="1" baseline="-3000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dobe Caslon Pro" pitchFamily="18" charset="0"/>
                <a:ea typeface="Calibri" pitchFamily="34" charset="0"/>
                <a:cs typeface="Arial" pitchFamily="34" charset="0"/>
              </a:rPr>
              <a:t>aq</a:t>
            </a:r>
            <a:r>
              <a:rPr lang="en-US" sz="2400" b="1" baseline="-300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dobe Caslon Pro" pitchFamily="18" charset="0"/>
                <a:ea typeface="Calibri" pitchFamily="34" charset="0"/>
                <a:cs typeface="Arial" pitchFamily="34" charset="0"/>
              </a:rPr>
              <a:t>)</a:t>
            </a:r>
            <a:r>
              <a:rPr lang="en-US" sz="2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dobe Caslon Pro" pitchFamily="18" charset="0"/>
                <a:ea typeface="Calibri" pitchFamily="34" charset="0"/>
                <a:cs typeface="Arial" pitchFamily="34" charset="0"/>
              </a:rPr>
              <a:t> → 3H</a:t>
            </a:r>
            <a:r>
              <a:rPr lang="en-US" sz="2400" b="1" baseline="-300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dobe Caslon Pro" pitchFamily="18" charset="0"/>
                <a:ea typeface="Calibri" pitchFamily="34" charset="0"/>
                <a:cs typeface="Arial" pitchFamily="34" charset="0"/>
              </a:rPr>
              <a:t>2</a:t>
            </a:r>
            <a:r>
              <a:rPr lang="en-US" sz="2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dobe Caslon Pro" pitchFamily="18" charset="0"/>
                <a:ea typeface="Calibri" pitchFamily="34" charset="0"/>
                <a:cs typeface="Arial" pitchFamily="34" charset="0"/>
              </a:rPr>
              <a:t>O </a:t>
            </a:r>
            <a:r>
              <a:rPr lang="en-US" sz="2400" b="1" baseline="-300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dobe Caslon Pro" pitchFamily="18" charset="0"/>
                <a:ea typeface="Calibri" pitchFamily="34" charset="0"/>
                <a:cs typeface="Arial" pitchFamily="34" charset="0"/>
              </a:rPr>
              <a:t>(l)</a:t>
            </a:r>
            <a:r>
              <a:rPr lang="en-US" sz="2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dobe Caslon Pro" pitchFamily="18" charset="0"/>
                <a:ea typeface="Calibri" pitchFamily="34" charset="0"/>
                <a:cs typeface="Arial" pitchFamily="34" charset="0"/>
              </a:rPr>
              <a:t> + 3CO</a:t>
            </a:r>
            <a:r>
              <a:rPr lang="en-US" sz="2400" b="1" baseline="-300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dobe Caslon Pro" pitchFamily="18" charset="0"/>
                <a:ea typeface="Calibri" pitchFamily="34" charset="0"/>
                <a:cs typeface="Arial" pitchFamily="34" charset="0"/>
              </a:rPr>
              <a:t>2 (g)</a:t>
            </a:r>
            <a:r>
              <a:rPr lang="en-US" sz="2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dobe Caslon Pro" pitchFamily="18" charset="0"/>
                <a:ea typeface="Calibri" pitchFamily="34" charset="0"/>
                <a:cs typeface="Arial" pitchFamily="34" charset="0"/>
              </a:rPr>
              <a:t> + Na</a:t>
            </a:r>
            <a:r>
              <a:rPr lang="en-US" sz="2400" b="1" baseline="-300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dobe Caslon Pro" pitchFamily="18" charset="0"/>
                <a:ea typeface="Calibri" pitchFamily="34" charset="0"/>
                <a:cs typeface="Arial" pitchFamily="34" charset="0"/>
              </a:rPr>
              <a:t>3</a:t>
            </a:r>
            <a:r>
              <a:rPr lang="en-US" sz="2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dobe Caslon Pro" pitchFamily="18" charset="0"/>
                <a:ea typeface="Calibri" pitchFamily="34" charset="0"/>
                <a:cs typeface="Arial" pitchFamily="34" charset="0"/>
              </a:rPr>
              <a:t>C</a:t>
            </a:r>
            <a:r>
              <a:rPr lang="en-US" sz="2400" b="1" baseline="-300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dobe Caslon Pro" pitchFamily="18" charset="0"/>
                <a:ea typeface="Calibri" pitchFamily="34" charset="0"/>
                <a:cs typeface="Arial" pitchFamily="34" charset="0"/>
              </a:rPr>
              <a:t>6</a:t>
            </a:r>
            <a:r>
              <a:rPr lang="en-US" sz="2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dobe Caslon Pro" pitchFamily="18" charset="0"/>
                <a:ea typeface="Calibri" pitchFamily="34" charset="0"/>
                <a:cs typeface="Arial" pitchFamily="34" charset="0"/>
              </a:rPr>
              <a:t>H</a:t>
            </a:r>
            <a:r>
              <a:rPr lang="en-US" sz="2400" b="1" baseline="-300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dobe Caslon Pro" pitchFamily="18" charset="0"/>
                <a:ea typeface="Calibri" pitchFamily="34" charset="0"/>
                <a:cs typeface="Arial" pitchFamily="34" charset="0"/>
              </a:rPr>
              <a:t>5</a:t>
            </a:r>
            <a:r>
              <a:rPr lang="en-US" sz="2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dobe Caslon Pro" pitchFamily="18" charset="0"/>
                <a:ea typeface="Calibri" pitchFamily="34" charset="0"/>
                <a:cs typeface="Arial" pitchFamily="34" charset="0"/>
              </a:rPr>
              <a:t>O</a:t>
            </a:r>
            <a:r>
              <a:rPr lang="en-US" sz="2400" b="1" baseline="-300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dobe Caslon Pro" pitchFamily="18" charset="0"/>
                <a:ea typeface="Calibri" pitchFamily="34" charset="0"/>
                <a:cs typeface="Arial" pitchFamily="34" charset="0"/>
              </a:rPr>
              <a:t>7 (</a:t>
            </a:r>
            <a:r>
              <a:rPr lang="en-US" sz="2400" b="1" baseline="-3000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dobe Caslon Pro" pitchFamily="18" charset="0"/>
                <a:ea typeface="Calibri" pitchFamily="34" charset="0"/>
                <a:cs typeface="Arial" pitchFamily="34" charset="0"/>
              </a:rPr>
              <a:t>aq</a:t>
            </a:r>
            <a:r>
              <a:rPr lang="en-US" sz="2400" b="1" baseline="-300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dobe Caslon Pro" pitchFamily="18" charset="0"/>
                <a:ea typeface="Calibri" pitchFamily="34" charset="0"/>
                <a:cs typeface="Arial" pitchFamily="34" charset="0"/>
              </a:rPr>
              <a:t>)</a:t>
            </a:r>
            <a:endParaRPr lang="en-US" sz="2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dobe Caslon Pro" pitchFamily="18" charset="0"/>
              <a:ea typeface="Calibri" pitchFamily="34" charset="0"/>
              <a:cs typeface="Arial" pitchFamily="34" charset="0"/>
            </a:endParaRPr>
          </a:p>
          <a:p>
            <a:pPr lvl="0" algn="l" rtl="0" eaLnBrk="0" fontAlgn="base" hangingPunct="0">
              <a:spcBef>
                <a:spcPct val="0"/>
              </a:spcBef>
              <a:spcAft>
                <a:spcPct val="0"/>
              </a:spcAft>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dobe Caslon Pro" pitchFamily="18" charset="0"/>
                <a:ea typeface="Calibri" pitchFamily="34" charset="0"/>
                <a:cs typeface="Arial" pitchFamily="34" charset="0"/>
              </a:rPr>
              <a:t>Citric acid + sodium bicarbonate → water + carbon dioxide + sodium citrate</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dobe Caslon Pro" pitchFamily="18" charset="0"/>
                <a:cs typeface="Arial" pitchFamily="34" charset="0"/>
              </a:rPr>
              <a:t> </a:t>
            </a:r>
          </a:p>
        </p:txBody>
      </p:sp>
      <p:sp>
        <p:nvSpPr>
          <p:cNvPr id="13" name="TextBox 12"/>
          <p:cNvSpPr txBox="1"/>
          <p:nvPr/>
        </p:nvSpPr>
        <p:spPr>
          <a:xfrm>
            <a:off x="8797430" y="6396335"/>
            <a:ext cx="346570" cy="461665"/>
          </a:xfrm>
          <a:prstGeom prst="rect">
            <a:avLst/>
          </a:prstGeom>
          <a:noFill/>
        </p:spPr>
        <p:txBody>
          <a:bodyPr wrap="none" rtlCol="1">
            <a:spAutoFit/>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fa-I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3000372"/>
            <a:ext cx="1857356"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Normal condition</a:t>
            </a:r>
            <a:endParaRPr lang="fa-IR" dirty="0"/>
          </a:p>
        </p:txBody>
      </p:sp>
      <p:sp>
        <p:nvSpPr>
          <p:cNvPr id="7" name="Oval 6"/>
          <p:cNvSpPr/>
          <p:nvPr/>
        </p:nvSpPr>
        <p:spPr>
          <a:xfrm>
            <a:off x="2143108" y="1428736"/>
            <a:ext cx="1714512" cy="857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dirty="0" smtClean="0"/>
              <a:t>Sun life calcium</a:t>
            </a:r>
            <a:endParaRPr lang="fa-IR" sz="2000" dirty="0"/>
          </a:p>
        </p:txBody>
      </p:sp>
      <p:sp>
        <p:nvSpPr>
          <p:cNvPr id="11" name="Rounded Rectangle 10"/>
          <p:cNvSpPr/>
          <p:nvPr/>
        </p:nvSpPr>
        <p:spPr>
          <a:xfrm>
            <a:off x="0" y="4357694"/>
            <a:ext cx="1857356"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With holes</a:t>
            </a:r>
            <a:endParaRPr lang="fa-IR" dirty="0"/>
          </a:p>
        </p:txBody>
      </p:sp>
      <p:sp>
        <p:nvSpPr>
          <p:cNvPr id="12" name="Rounded Rectangle 11"/>
          <p:cNvSpPr/>
          <p:nvPr/>
        </p:nvSpPr>
        <p:spPr>
          <a:xfrm>
            <a:off x="0" y="5786454"/>
            <a:ext cx="1857356"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Powder</a:t>
            </a:r>
            <a:endParaRPr lang="fa-IR" dirty="0"/>
          </a:p>
        </p:txBody>
      </p:sp>
      <p:sp>
        <p:nvSpPr>
          <p:cNvPr id="13" name="Oval 12"/>
          <p:cNvSpPr/>
          <p:nvPr/>
        </p:nvSpPr>
        <p:spPr>
          <a:xfrm>
            <a:off x="4071934" y="1428736"/>
            <a:ext cx="1714512" cy="857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Hakim calcium</a:t>
            </a:r>
            <a:endParaRPr lang="fa-IR" dirty="0"/>
          </a:p>
        </p:txBody>
      </p:sp>
      <p:sp>
        <p:nvSpPr>
          <p:cNvPr id="14" name="Oval 13"/>
          <p:cNvSpPr/>
          <p:nvPr/>
        </p:nvSpPr>
        <p:spPr>
          <a:xfrm>
            <a:off x="5929322" y="1428736"/>
            <a:ext cx="1714512" cy="857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Vitamin c</a:t>
            </a:r>
            <a:endParaRPr lang="fa-IR" dirty="0"/>
          </a:p>
        </p:txBody>
      </p:sp>
      <p:sp>
        <p:nvSpPr>
          <p:cNvPr id="15" name="Down Arrow 14"/>
          <p:cNvSpPr/>
          <p:nvPr/>
        </p:nvSpPr>
        <p:spPr>
          <a:xfrm>
            <a:off x="2857488" y="2428868"/>
            <a:ext cx="285752"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Down Arrow 15"/>
          <p:cNvSpPr/>
          <p:nvPr/>
        </p:nvSpPr>
        <p:spPr>
          <a:xfrm>
            <a:off x="4786314" y="2428868"/>
            <a:ext cx="285752"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 name="Down Arrow 16"/>
          <p:cNvSpPr/>
          <p:nvPr/>
        </p:nvSpPr>
        <p:spPr>
          <a:xfrm>
            <a:off x="6643702" y="2428868"/>
            <a:ext cx="285752"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8" name="Down Arrow 17"/>
          <p:cNvSpPr/>
          <p:nvPr/>
        </p:nvSpPr>
        <p:spPr>
          <a:xfrm>
            <a:off x="2857488" y="3786190"/>
            <a:ext cx="285752"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9" name="Down Arrow 18"/>
          <p:cNvSpPr/>
          <p:nvPr/>
        </p:nvSpPr>
        <p:spPr>
          <a:xfrm>
            <a:off x="4786314" y="3786190"/>
            <a:ext cx="285752"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0" name="Down Arrow 19"/>
          <p:cNvSpPr/>
          <p:nvPr/>
        </p:nvSpPr>
        <p:spPr>
          <a:xfrm>
            <a:off x="6643702" y="3714752"/>
            <a:ext cx="285752"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1" name="Down Arrow 20"/>
          <p:cNvSpPr/>
          <p:nvPr/>
        </p:nvSpPr>
        <p:spPr>
          <a:xfrm>
            <a:off x="2857488" y="5214950"/>
            <a:ext cx="285752"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 name="Down Arrow 21"/>
          <p:cNvSpPr/>
          <p:nvPr/>
        </p:nvSpPr>
        <p:spPr>
          <a:xfrm>
            <a:off x="4786314" y="5214950"/>
            <a:ext cx="285752"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Down Arrow 22"/>
          <p:cNvSpPr/>
          <p:nvPr/>
        </p:nvSpPr>
        <p:spPr>
          <a:xfrm>
            <a:off x="6643702" y="5214950"/>
            <a:ext cx="285752"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5" name="Rectangle 24"/>
          <p:cNvSpPr/>
          <p:nvPr/>
        </p:nvSpPr>
        <p:spPr>
          <a:xfrm>
            <a:off x="4603155" y="3143248"/>
            <a:ext cx="691215" cy="369332"/>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en-US" dirty="0" smtClean="0">
                <a:latin typeface="Swis721 Cn BT" pitchFamily="34" charset="0"/>
              </a:rPr>
              <a:t>3:02s</a:t>
            </a:r>
            <a:endParaRPr lang="fa-IR" dirty="0"/>
          </a:p>
        </p:txBody>
      </p:sp>
      <p:sp>
        <p:nvSpPr>
          <p:cNvPr id="26" name="Rectangle 25"/>
          <p:cNvSpPr/>
          <p:nvPr/>
        </p:nvSpPr>
        <p:spPr>
          <a:xfrm>
            <a:off x="4572000" y="4500570"/>
            <a:ext cx="691215" cy="369332"/>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en-US" dirty="0" smtClean="0">
                <a:latin typeface="Swis721 Cn BT" pitchFamily="34" charset="0"/>
              </a:rPr>
              <a:t>2:40s</a:t>
            </a:r>
            <a:endParaRPr lang="fa-IR" dirty="0"/>
          </a:p>
        </p:txBody>
      </p:sp>
      <p:sp>
        <p:nvSpPr>
          <p:cNvPr id="27" name="Rectangle 26"/>
          <p:cNvSpPr/>
          <p:nvPr/>
        </p:nvSpPr>
        <p:spPr>
          <a:xfrm>
            <a:off x="4572000" y="6000768"/>
            <a:ext cx="691215" cy="369332"/>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en-US" dirty="0" smtClean="0">
                <a:latin typeface="Swis721 Cn BT" pitchFamily="34" charset="0"/>
              </a:rPr>
              <a:t>1:17s</a:t>
            </a:r>
            <a:endParaRPr lang="fa-IR" dirty="0"/>
          </a:p>
        </p:txBody>
      </p:sp>
      <p:sp>
        <p:nvSpPr>
          <p:cNvPr id="28" name="Rectangle 27"/>
          <p:cNvSpPr/>
          <p:nvPr/>
        </p:nvSpPr>
        <p:spPr>
          <a:xfrm>
            <a:off x="2643174" y="6000768"/>
            <a:ext cx="691215" cy="369332"/>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en-US" dirty="0" smtClean="0">
                <a:latin typeface="Swis721 Cn BT" pitchFamily="34" charset="0"/>
              </a:rPr>
              <a:t>0:30s</a:t>
            </a:r>
            <a:endParaRPr lang="fa-IR" dirty="0"/>
          </a:p>
        </p:txBody>
      </p:sp>
      <p:sp>
        <p:nvSpPr>
          <p:cNvPr id="29" name="Rectangle 28"/>
          <p:cNvSpPr/>
          <p:nvPr/>
        </p:nvSpPr>
        <p:spPr>
          <a:xfrm>
            <a:off x="2571736" y="4500570"/>
            <a:ext cx="748923" cy="369332"/>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en-US" dirty="0" smtClean="0">
                <a:latin typeface="Swis721 Cn BT" pitchFamily="34" charset="0"/>
              </a:rPr>
              <a:t>1:09s </a:t>
            </a:r>
            <a:endParaRPr lang="fa-IR" dirty="0"/>
          </a:p>
        </p:txBody>
      </p:sp>
      <p:sp>
        <p:nvSpPr>
          <p:cNvPr id="30" name="Rectangle 29"/>
          <p:cNvSpPr/>
          <p:nvPr/>
        </p:nvSpPr>
        <p:spPr>
          <a:xfrm>
            <a:off x="2643174" y="3143248"/>
            <a:ext cx="691215" cy="369332"/>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en-US" dirty="0" smtClean="0">
                <a:latin typeface="Swis721 Cn BT" pitchFamily="34" charset="0"/>
              </a:rPr>
              <a:t>1:40s</a:t>
            </a:r>
            <a:endParaRPr lang="fa-IR" dirty="0"/>
          </a:p>
        </p:txBody>
      </p:sp>
      <p:sp>
        <p:nvSpPr>
          <p:cNvPr id="31" name="Rectangle 30"/>
          <p:cNvSpPr/>
          <p:nvPr/>
        </p:nvSpPr>
        <p:spPr>
          <a:xfrm>
            <a:off x="6429388" y="3143248"/>
            <a:ext cx="691215" cy="369332"/>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en-US" dirty="0" smtClean="0">
                <a:latin typeface="Swis721 Cn BT" pitchFamily="34" charset="0"/>
              </a:rPr>
              <a:t>2:04s</a:t>
            </a:r>
            <a:endParaRPr lang="fa-IR" dirty="0"/>
          </a:p>
        </p:txBody>
      </p:sp>
      <p:sp>
        <p:nvSpPr>
          <p:cNvPr id="32" name="Rectangle 31"/>
          <p:cNvSpPr/>
          <p:nvPr/>
        </p:nvSpPr>
        <p:spPr>
          <a:xfrm>
            <a:off x="6357950" y="6000768"/>
            <a:ext cx="691215" cy="369332"/>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en-US" dirty="0" smtClean="0">
                <a:latin typeface="Swis721 Cn BT" pitchFamily="34" charset="0"/>
              </a:rPr>
              <a:t>0:49s</a:t>
            </a:r>
            <a:endParaRPr lang="fa-IR" dirty="0"/>
          </a:p>
        </p:txBody>
      </p:sp>
      <p:sp>
        <p:nvSpPr>
          <p:cNvPr id="33" name="Rectangle 32"/>
          <p:cNvSpPr/>
          <p:nvPr/>
        </p:nvSpPr>
        <p:spPr>
          <a:xfrm>
            <a:off x="6429388" y="4500570"/>
            <a:ext cx="691215" cy="369332"/>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en-US" dirty="0" smtClean="0">
                <a:latin typeface="Swis721 Cn BT" pitchFamily="34" charset="0"/>
              </a:rPr>
              <a:t>1:55s</a:t>
            </a:r>
            <a:endParaRPr lang="fa-IR" dirty="0"/>
          </a:p>
        </p:txBody>
      </p:sp>
      <p:sp>
        <p:nvSpPr>
          <p:cNvPr id="34" name="TextBox 33"/>
          <p:cNvSpPr txBox="1"/>
          <p:nvPr/>
        </p:nvSpPr>
        <p:spPr>
          <a:xfrm>
            <a:off x="357158" y="285728"/>
            <a:ext cx="5601085" cy="769441"/>
          </a:xfrm>
          <a:prstGeom prst="rect">
            <a:avLst/>
          </a:prstGeom>
        </p:spPr>
        <p:style>
          <a:lnRef idx="1">
            <a:schemeClr val="accent2"/>
          </a:lnRef>
          <a:fillRef idx="2">
            <a:schemeClr val="accent2"/>
          </a:fillRef>
          <a:effectRef idx="1">
            <a:schemeClr val="accent2"/>
          </a:effectRef>
          <a:fontRef idx="minor">
            <a:schemeClr val="dk1"/>
          </a:fontRef>
        </p:style>
        <p:txBody>
          <a:bodyPr wrap="none" rtlCol="1">
            <a:spAutoFit/>
          </a:bodyPr>
          <a:lstStyle/>
          <a:p>
            <a:r>
              <a:rPr lang="en-US" sz="4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Time of all reactions</a:t>
            </a:r>
          </a:p>
        </p:txBody>
      </p:sp>
      <p:sp>
        <p:nvSpPr>
          <p:cNvPr id="39" name="TextBox 38"/>
          <p:cNvSpPr txBox="1"/>
          <p:nvPr/>
        </p:nvSpPr>
        <p:spPr>
          <a:xfrm>
            <a:off x="8604448" y="6396335"/>
            <a:ext cx="539552" cy="461665"/>
          </a:xfrm>
          <a:prstGeom prst="rect">
            <a:avLst/>
          </a:prstGeom>
          <a:noFill/>
        </p:spPr>
        <p:txBody>
          <a:bodyPr wrap="square" rtlCol="1">
            <a:spAutoFit/>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19</a:t>
            </a:r>
            <a:endParaRPr lang="fa-I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1"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amond(in)">
                                      <p:cBhvr>
                                        <p:cTn id="18" dur="1000"/>
                                        <p:tgtEl>
                                          <p:spTgt spid="15"/>
                                        </p:tgtEl>
                                      </p:cBhvr>
                                    </p:animEffect>
                                  </p:childTnLst>
                                </p:cTn>
                              </p:par>
                              <p:par>
                                <p:cTn id="19" presetID="8" presetClass="entr" presetSubtype="16" fill="hold" grpId="1"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amond(in)">
                                      <p:cBhvr>
                                        <p:cTn id="21" dur="1000"/>
                                        <p:tgtEl>
                                          <p:spTgt spid="16"/>
                                        </p:tgtEl>
                                      </p:cBhvr>
                                    </p:animEffect>
                                  </p:childTnLst>
                                </p:cTn>
                              </p:par>
                              <p:par>
                                <p:cTn id="22" presetID="8" presetClass="entr" presetSubtype="16" fill="hold" grpId="1"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amond(in)">
                                      <p:cBhvr>
                                        <p:cTn id="24" dur="1000"/>
                                        <p:tgtEl>
                                          <p:spTgt spid="17"/>
                                        </p:tgtEl>
                                      </p:cBhvr>
                                    </p:animEffect>
                                  </p:childTnLst>
                                </p:cTn>
                              </p:par>
                              <p:par>
                                <p:cTn id="25" presetID="8" presetClass="entr" presetSubtype="16" fill="hold" grpId="1"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diamond(in)">
                                      <p:cBhvr>
                                        <p:cTn id="27" dur="1000"/>
                                        <p:tgtEl>
                                          <p:spTgt spid="25"/>
                                        </p:tgtEl>
                                      </p:cBhvr>
                                    </p:animEffect>
                                  </p:childTnLst>
                                </p:cTn>
                              </p:par>
                              <p:par>
                                <p:cTn id="28" presetID="8" presetClass="entr" presetSubtype="16" fill="hold" grpId="1"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diamond(in)">
                                      <p:cBhvr>
                                        <p:cTn id="30" dur="1000"/>
                                        <p:tgtEl>
                                          <p:spTgt spid="30"/>
                                        </p:tgtEl>
                                      </p:cBhvr>
                                    </p:animEffect>
                                  </p:childTnLst>
                                </p:cTn>
                              </p:par>
                              <p:par>
                                <p:cTn id="31" presetID="8" presetClass="entr" presetSubtype="16" fill="hold" grpId="1"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diamond(in)">
                                      <p:cBhvr>
                                        <p:cTn id="33" dur="10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diamond(in)">
                                      <p:cBhvr>
                                        <p:cTn id="38" dur="1000"/>
                                        <p:tgtEl>
                                          <p:spTgt spid="18"/>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diamond(in)">
                                      <p:cBhvr>
                                        <p:cTn id="41" dur="1000"/>
                                        <p:tgtEl>
                                          <p:spTgt spid="19"/>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diamond(in)">
                                      <p:cBhvr>
                                        <p:cTn id="44" dur="1000"/>
                                        <p:tgtEl>
                                          <p:spTgt spid="20"/>
                                        </p:tgtEl>
                                      </p:cBhvr>
                                    </p:animEffect>
                                  </p:childTnLst>
                                </p:cTn>
                              </p:par>
                              <p:par>
                                <p:cTn id="45" presetID="8" presetClass="entr" presetSubtype="16"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diamond(in)">
                                      <p:cBhvr>
                                        <p:cTn id="47" dur="1000"/>
                                        <p:tgtEl>
                                          <p:spTgt spid="26"/>
                                        </p:tgtEl>
                                      </p:cBhvr>
                                    </p:animEffect>
                                  </p:childTnLst>
                                </p:cTn>
                              </p:par>
                              <p:par>
                                <p:cTn id="48" presetID="8" presetClass="entr" presetSubtype="16"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diamond(in)">
                                      <p:cBhvr>
                                        <p:cTn id="50" dur="1000"/>
                                        <p:tgtEl>
                                          <p:spTgt spid="29"/>
                                        </p:tgtEl>
                                      </p:cBhvr>
                                    </p:animEffect>
                                  </p:childTnLst>
                                </p:cTn>
                              </p:par>
                              <p:par>
                                <p:cTn id="51" presetID="8" presetClass="entr" presetSubtype="16"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diamond(in)">
                                      <p:cBhvr>
                                        <p:cTn id="53" dur="1000"/>
                                        <p:tgtEl>
                                          <p:spTgt spid="33"/>
                                        </p:tgtEl>
                                      </p:cBhvr>
                                    </p:animEffect>
                                  </p:childTnLst>
                                </p:cTn>
                              </p:par>
                            </p:childTnLst>
                          </p:cTn>
                        </p:par>
                      </p:childTnLst>
                    </p:cTn>
                  </p:par>
                  <p:par>
                    <p:cTn id="54" fill="hold">
                      <p:stCondLst>
                        <p:cond delay="indefinite"/>
                      </p:stCondLst>
                      <p:childTnLst>
                        <p:par>
                          <p:cTn id="55" fill="hold">
                            <p:stCondLst>
                              <p:cond delay="0"/>
                            </p:stCondLst>
                            <p:childTnLst>
                              <p:par>
                                <p:cTn id="56" presetID="8" presetClass="entr" presetSubtype="16"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diamond(in)">
                                      <p:cBhvr>
                                        <p:cTn id="58" dur="1000"/>
                                        <p:tgtEl>
                                          <p:spTgt spid="21"/>
                                        </p:tgtEl>
                                      </p:cBhvr>
                                    </p:animEffect>
                                  </p:childTnLst>
                                </p:cTn>
                              </p:par>
                              <p:par>
                                <p:cTn id="59" presetID="8" presetClass="entr" presetSubtype="16"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diamond(in)">
                                      <p:cBhvr>
                                        <p:cTn id="61" dur="1000"/>
                                        <p:tgtEl>
                                          <p:spTgt spid="22"/>
                                        </p:tgtEl>
                                      </p:cBhvr>
                                    </p:animEffect>
                                  </p:childTnLst>
                                </p:cTn>
                              </p:par>
                              <p:par>
                                <p:cTn id="62" presetID="8" presetClass="entr" presetSubtype="16"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diamond(in)">
                                      <p:cBhvr>
                                        <p:cTn id="64" dur="1000"/>
                                        <p:tgtEl>
                                          <p:spTgt spid="23"/>
                                        </p:tgtEl>
                                      </p:cBhvr>
                                    </p:animEffect>
                                  </p:childTnLst>
                                </p:cTn>
                              </p:par>
                              <p:par>
                                <p:cTn id="65" presetID="8" presetClass="entr" presetSubtype="16"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diamond(in)">
                                      <p:cBhvr>
                                        <p:cTn id="67" dur="1000"/>
                                        <p:tgtEl>
                                          <p:spTgt spid="27"/>
                                        </p:tgtEl>
                                      </p:cBhvr>
                                    </p:animEffect>
                                  </p:childTnLst>
                                </p:cTn>
                              </p:par>
                              <p:par>
                                <p:cTn id="68" presetID="8" presetClass="entr" presetSubtype="16"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diamond(in)">
                                      <p:cBhvr>
                                        <p:cTn id="70" dur="1000"/>
                                        <p:tgtEl>
                                          <p:spTgt spid="28"/>
                                        </p:tgtEl>
                                      </p:cBhvr>
                                    </p:animEffect>
                                  </p:childTnLst>
                                </p:cTn>
                              </p:par>
                              <p:par>
                                <p:cTn id="71" presetID="8" presetClass="entr" presetSubtype="16"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diamond(in)">
                                      <p:cBhvr>
                                        <p:cTn id="73"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5" grpId="1" animBg="1"/>
      <p:bldP spid="16" grpId="1" animBg="1"/>
      <p:bldP spid="17" grpId="1" animBg="1"/>
      <p:bldP spid="18" grpId="0" animBg="1"/>
      <p:bldP spid="19" grpId="0" animBg="1"/>
      <p:bldP spid="20" grpId="0" animBg="1"/>
      <p:bldP spid="21" grpId="0" animBg="1"/>
      <p:bldP spid="22" grpId="0" animBg="1"/>
      <p:bldP spid="23" grpId="0" animBg="1"/>
      <p:bldP spid="25" grpId="1" animBg="1"/>
      <p:bldP spid="26" grpId="0" animBg="1"/>
      <p:bldP spid="27" grpId="0" animBg="1"/>
      <p:bldP spid="28" grpId="0" animBg="1"/>
      <p:bldP spid="29" grpId="0" animBg="1"/>
      <p:bldP spid="30" grpId="1" animBg="1"/>
      <p:bldP spid="31" grpId="1" animBg="1"/>
      <p:bldP spid="32" grpId="0" animBg="1"/>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7239000" cy="4464496"/>
          </a:xfrm>
        </p:spPr>
        <p:style>
          <a:lnRef idx="1">
            <a:schemeClr val="accent2"/>
          </a:lnRef>
          <a:fillRef idx="2">
            <a:schemeClr val="accent2"/>
          </a:fillRef>
          <a:effectRef idx="1">
            <a:schemeClr val="accent2"/>
          </a:effectRef>
          <a:fontRef idx="minor">
            <a:schemeClr val="dk1"/>
          </a:fontRef>
        </p:style>
        <p:txBody>
          <a:bodyPr>
            <a:normAutofit/>
          </a:bodyPr>
          <a:lstStyle/>
          <a:p>
            <a:pPr algn="l" rtl="0">
              <a:buNone/>
            </a:pPr>
            <a:r>
              <a:rPr lang="en-US" sz="2400" b="1" dirty="0" smtClean="0"/>
              <a:t>                      Normalizing time:</a:t>
            </a:r>
          </a:p>
          <a:p>
            <a:pPr algn="l" rtl="0">
              <a:buNone/>
            </a:pPr>
            <a:r>
              <a:rPr lang="en-US" sz="2400" b="1" dirty="0" smtClean="0"/>
              <a:t>        (time of reaction / weight of tablets)</a:t>
            </a:r>
          </a:p>
          <a:p>
            <a:pPr algn="l" rtl="0">
              <a:buNone/>
            </a:pPr>
            <a:r>
              <a:rPr lang="en-US" sz="2400" b="1" dirty="0" smtClean="0"/>
              <a:t>  </a:t>
            </a:r>
          </a:p>
          <a:p>
            <a:pPr algn="l" rtl="0">
              <a:buNone/>
            </a:pPr>
            <a:endParaRPr lang="en-US" sz="2400" b="1" dirty="0" smtClean="0"/>
          </a:p>
          <a:p>
            <a:pPr algn="l" rtl="0">
              <a:buNone/>
            </a:pPr>
            <a:r>
              <a:rPr lang="en-US" sz="2400" b="1" dirty="0" smtClean="0"/>
              <a:t>  1.The sun life calcium tablet: 100/4.5=22.2</a:t>
            </a:r>
          </a:p>
          <a:p>
            <a:pPr algn="l" rtl="0">
              <a:buNone/>
            </a:pPr>
            <a:r>
              <a:rPr lang="en-US" sz="2400" b="1" dirty="0" smtClean="0"/>
              <a:t>   2.The hakim calcium tablet: 182/7.5=24.2</a:t>
            </a:r>
          </a:p>
          <a:p>
            <a:pPr algn="l" rtl="0">
              <a:buNone/>
            </a:pPr>
            <a:r>
              <a:rPr lang="en-US" sz="2400" b="1" dirty="0" smtClean="0"/>
              <a:t>    3.The vitamin C tablet: 124/3.5=35.5</a:t>
            </a:r>
          </a:p>
          <a:p>
            <a:pPr algn="l" rtl="0">
              <a:buNone/>
            </a:pPr>
            <a:r>
              <a:rPr lang="en-US" sz="2400" b="1" dirty="0" smtClean="0"/>
              <a:t> </a:t>
            </a:r>
            <a:endParaRPr lang="fa-IR" sz="2000" b="1" dirty="0"/>
          </a:p>
        </p:txBody>
      </p:sp>
      <p:sp>
        <p:nvSpPr>
          <p:cNvPr id="8" name="TextBox 7"/>
          <p:cNvSpPr txBox="1"/>
          <p:nvPr/>
        </p:nvSpPr>
        <p:spPr>
          <a:xfrm>
            <a:off x="8532440" y="6396335"/>
            <a:ext cx="611560" cy="461665"/>
          </a:xfrm>
          <a:prstGeom prst="rect">
            <a:avLst/>
          </a:prstGeom>
          <a:noFill/>
        </p:spPr>
        <p:txBody>
          <a:bodyPr wrap="square" rtlCol="1">
            <a:spAutoFit/>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20</a:t>
            </a:r>
            <a:endParaRPr lang="fa-IR" sz="2400"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484784"/>
            <a:ext cx="7884368" cy="440120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l" rtl="0">
              <a:buNone/>
            </a:pPr>
            <a:r>
              <a:rPr lang="en-US" sz="2800" b="1" dirty="0" smtClean="0">
                <a:effectLst>
                  <a:outerShdw blurRad="38100" dist="38100" dir="2700000" algn="tl">
                    <a:srgbClr val="000000">
                      <a:alpha val="43137"/>
                    </a:srgbClr>
                  </a:outerShdw>
                </a:effectLst>
              </a:rPr>
              <a:t>                          Conclusion: </a:t>
            </a:r>
          </a:p>
          <a:p>
            <a:pPr algn="l" rtl="0">
              <a:buNone/>
            </a:pPr>
            <a:r>
              <a:rPr lang="en-US" sz="2800" b="1" dirty="0" smtClean="0">
                <a:effectLst>
                  <a:outerShdw blurRad="38100" dist="38100" dir="2700000" algn="tl">
                    <a:srgbClr val="000000">
                      <a:alpha val="43137"/>
                    </a:srgbClr>
                  </a:outerShdw>
                </a:effectLst>
              </a:rPr>
              <a:t>	</a:t>
            </a:r>
          </a:p>
          <a:p>
            <a:pPr algn="l" rtl="0">
              <a:buNone/>
            </a:pPr>
            <a:endParaRPr lang="en-US" sz="2800" b="1" dirty="0" smtClean="0">
              <a:effectLst>
                <a:outerShdw blurRad="38100" dist="38100" dir="2700000" algn="tl">
                  <a:srgbClr val="000000">
                    <a:alpha val="43137"/>
                  </a:srgbClr>
                </a:outerShdw>
              </a:effectLst>
            </a:endParaRPr>
          </a:p>
          <a:p>
            <a:pPr algn="l" rtl="0">
              <a:buNone/>
            </a:pPr>
            <a:r>
              <a:rPr lang="en-US" sz="2800" b="1" dirty="0" smtClean="0">
                <a:effectLst>
                  <a:outerShdw blurRad="38100" dist="38100" dir="2700000" algn="tl">
                    <a:srgbClr val="000000">
                      <a:alpha val="43137"/>
                    </a:srgbClr>
                  </a:outerShdw>
                </a:effectLst>
              </a:rPr>
              <a:t>Less adhesion between ingredients can cause easier disintegration of effervescent tablet and</a:t>
            </a:r>
          </a:p>
          <a:p>
            <a:pPr algn="l" rtl="0">
              <a:buNone/>
            </a:pPr>
            <a:r>
              <a:rPr lang="en-US" sz="2800" b="1" dirty="0" smtClean="0">
                <a:effectLst>
                  <a:outerShdw blurRad="38100" dist="38100" dir="2700000" algn="tl">
                    <a:srgbClr val="000000">
                      <a:alpha val="43137"/>
                    </a:srgbClr>
                  </a:outerShdw>
                </a:effectLst>
              </a:rPr>
              <a:t> </a:t>
            </a:r>
          </a:p>
          <a:p>
            <a:pPr algn="l" rtl="0">
              <a:buNone/>
            </a:pPr>
            <a:r>
              <a:rPr lang="en-US" sz="2800" b="1" dirty="0" smtClean="0">
                <a:effectLst>
                  <a:outerShdw blurRad="38100" dist="38100" dir="2700000" algn="tl">
                    <a:srgbClr val="000000">
                      <a:alpha val="43137"/>
                    </a:srgbClr>
                  </a:outerShdw>
                </a:effectLst>
              </a:rPr>
              <a:t>the effervescent ingredients (including acids and carbonates or bicarbonates) can </a:t>
            </a:r>
            <a:r>
              <a:rPr lang="en-US" sz="2800" b="1" smtClean="0">
                <a:effectLst>
                  <a:outerShdw blurRad="38100" dist="38100" dir="2700000" algn="tl">
                    <a:srgbClr val="000000">
                      <a:alpha val="43137"/>
                    </a:srgbClr>
                  </a:outerShdw>
                </a:effectLst>
              </a:rPr>
              <a:t>react faster.</a:t>
            </a:r>
            <a:endParaRPr lang="en-US" sz="2800" b="1" dirty="0" smtClean="0">
              <a:effectLst>
                <a:outerShdw blurRad="38100" dist="38100" dir="2700000" algn="tl">
                  <a:srgbClr val="000000">
                    <a:alpha val="43137"/>
                  </a:srgbClr>
                </a:outerShdw>
              </a:effectLst>
            </a:endParaRPr>
          </a:p>
        </p:txBody>
      </p:sp>
      <p:sp>
        <p:nvSpPr>
          <p:cNvPr id="8" name="TextBox 7"/>
          <p:cNvSpPr txBox="1"/>
          <p:nvPr/>
        </p:nvSpPr>
        <p:spPr>
          <a:xfrm>
            <a:off x="8388424" y="6381328"/>
            <a:ext cx="755576" cy="461665"/>
          </a:xfrm>
          <a:prstGeom prst="rect">
            <a:avLst/>
          </a:prstGeom>
          <a:noFill/>
        </p:spPr>
        <p:txBody>
          <a:bodyPr wrap="square" rtlCol="1">
            <a:spAutoFit/>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21</a:t>
            </a:r>
            <a:endParaRPr lang="fa-I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blinds(horizontal)">
                                      <p:cBhvr>
                                        <p:cTn id="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7239000" cy="736032"/>
          </a:xfrm>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US" dirty="0" smtClean="0">
                <a:effectLst>
                  <a:outerShdw blurRad="38100" dist="38100" dir="2700000" algn="tl">
                    <a:srgbClr val="000000">
                      <a:alpha val="43137"/>
                    </a:srgbClr>
                  </a:outerShdw>
                </a:effectLst>
              </a:rPr>
              <a:t>And what are their Benefits?</a:t>
            </a:r>
            <a:endParaRPr lang="fa-IR"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noFill/>
          <a:ln/>
        </p:spPr>
        <p:style>
          <a:lnRef idx="2">
            <a:schemeClr val="accent2"/>
          </a:lnRef>
          <a:fillRef idx="1">
            <a:schemeClr val="lt1"/>
          </a:fillRef>
          <a:effectRef idx="0">
            <a:schemeClr val="accent2"/>
          </a:effectRef>
          <a:fontRef idx="minor">
            <a:schemeClr val="dk1"/>
          </a:fontRef>
        </p:style>
        <p:txBody>
          <a:bodyPr>
            <a:normAutofit lnSpcReduction="10000"/>
          </a:bodyPr>
          <a:lstStyle/>
          <a:p>
            <a:pPr algn="l">
              <a:buNone/>
            </a:pPr>
            <a:r>
              <a:rPr lang="en-US" b="1" dirty="0" smtClean="0">
                <a:effectLst>
                  <a:outerShdw blurRad="38100" dist="38100" dir="2700000" algn="tl">
                    <a:srgbClr val="000000">
                      <a:alpha val="43137"/>
                    </a:srgbClr>
                  </a:outerShdw>
                </a:effectLst>
              </a:rPr>
              <a:t>1. Early starting point of medicine effects and higher Efficiency</a:t>
            </a:r>
            <a:endParaRPr lang="en-US" dirty="0" smtClean="0">
              <a:effectLst>
                <a:outerShdw blurRad="38100" dist="38100" dir="2700000" algn="tl">
                  <a:srgbClr val="000000">
                    <a:alpha val="43137"/>
                  </a:srgbClr>
                </a:outerShdw>
              </a:effectLst>
            </a:endParaRPr>
          </a:p>
          <a:p>
            <a:pPr algn="l" rtl="0">
              <a:buNone/>
            </a:pPr>
            <a:r>
              <a:rPr lang="en-US" b="1" dirty="0" smtClean="0">
                <a:effectLst>
                  <a:outerShdw blurRad="38100" dist="38100" dir="2700000" algn="tl">
                    <a:srgbClr val="000000">
                      <a:alpha val="43137"/>
                    </a:srgbClr>
                  </a:outerShdw>
                </a:effectLst>
              </a:rPr>
              <a:t>2. Swallowing the tablet is no more needed. </a:t>
            </a:r>
            <a:endParaRPr lang="en-US" dirty="0" smtClean="0">
              <a:effectLst>
                <a:outerShdw blurRad="38100" dist="38100" dir="2700000" algn="tl">
                  <a:srgbClr val="000000">
                    <a:alpha val="43137"/>
                  </a:srgbClr>
                </a:outerShdw>
              </a:effectLst>
            </a:endParaRPr>
          </a:p>
          <a:p>
            <a:pPr algn="l" rtl="0">
              <a:buNone/>
            </a:pPr>
            <a:r>
              <a:rPr lang="en-US" b="1" dirty="0" smtClean="0">
                <a:effectLst>
                  <a:outerShdw blurRad="38100" dist="38100" dir="2700000" algn="tl">
                    <a:srgbClr val="000000">
                      <a:alpha val="43137"/>
                    </a:srgbClr>
                  </a:outerShdw>
                </a:effectLst>
              </a:rPr>
              <a:t>3. Reduction in digestive disorders and pains related to medicine consumption</a:t>
            </a:r>
            <a:endParaRPr lang="en-US" dirty="0" smtClean="0">
              <a:effectLst>
                <a:outerShdw blurRad="38100" dist="38100" dir="2700000" algn="tl">
                  <a:srgbClr val="000000">
                    <a:alpha val="43137"/>
                  </a:srgbClr>
                </a:outerShdw>
              </a:effectLst>
            </a:endParaRPr>
          </a:p>
          <a:p>
            <a:pPr algn="l" rtl="0">
              <a:buNone/>
            </a:pPr>
            <a:r>
              <a:rPr lang="en-US" b="1" dirty="0" smtClean="0">
                <a:effectLst>
                  <a:outerShdw blurRad="38100" dist="38100" dir="2700000" algn="tl">
                    <a:srgbClr val="000000">
                      <a:alpha val="43137"/>
                    </a:srgbClr>
                  </a:outerShdw>
                </a:effectLst>
              </a:rPr>
              <a:t>4. More portability</a:t>
            </a:r>
            <a:endParaRPr lang="en-US" dirty="0" smtClean="0">
              <a:effectLst>
                <a:outerShdw blurRad="38100" dist="38100" dir="2700000" algn="tl">
                  <a:srgbClr val="000000">
                    <a:alpha val="43137"/>
                  </a:srgbClr>
                </a:outerShdw>
              </a:effectLst>
            </a:endParaRPr>
          </a:p>
          <a:p>
            <a:pPr algn="l" rtl="0">
              <a:buNone/>
            </a:pPr>
            <a:r>
              <a:rPr lang="en-US" b="1" dirty="0" smtClean="0">
                <a:effectLst>
                  <a:outerShdw blurRad="38100" dist="38100" dir="2700000" algn="tl">
                    <a:srgbClr val="000000">
                      <a:alpha val="43137"/>
                    </a:srgbClr>
                  </a:outerShdw>
                </a:effectLst>
              </a:rPr>
              <a:t>5. Favorable taste </a:t>
            </a:r>
            <a:endParaRPr lang="en-US" dirty="0" smtClean="0">
              <a:effectLst>
                <a:outerShdw blurRad="38100" dist="38100" dir="2700000" algn="tl">
                  <a:srgbClr val="000000">
                    <a:alpha val="43137"/>
                  </a:srgbClr>
                </a:outerShdw>
              </a:effectLst>
            </a:endParaRPr>
          </a:p>
          <a:p>
            <a:pPr algn="l" rtl="0">
              <a:buNone/>
            </a:pPr>
            <a:r>
              <a:rPr lang="en-US" b="1" dirty="0" smtClean="0">
                <a:effectLst>
                  <a:outerShdw blurRad="38100" dist="38100" dir="2700000" algn="tl">
                    <a:srgbClr val="000000">
                      <a:alpha val="43137"/>
                    </a:srgbClr>
                  </a:outerShdw>
                </a:effectLst>
              </a:rPr>
              <a:t>6. Longer shelf life</a:t>
            </a:r>
            <a:endParaRPr lang="en-US" dirty="0" smtClean="0">
              <a:effectLst>
                <a:outerShdw blurRad="38100" dist="38100" dir="2700000" algn="tl">
                  <a:srgbClr val="000000">
                    <a:alpha val="43137"/>
                  </a:srgbClr>
                </a:outerShdw>
              </a:effectLst>
            </a:endParaRPr>
          </a:p>
          <a:p>
            <a:pPr algn="l" rtl="0">
              <a:buNone/>
            </a:pPr>
            <a:r>
              <a:rPr lang="en-US" b="1" dirty="0" smtClean="0">
                <a:effectLst>
                  <a:outerShdw blurRad="38100" dist="38100" dir="2700000" algn="tl">
                    <a:srgbClr val="000000">
                      <a:alpha val="43137"/>
                    </a:srgbClr>
                  </a:outerShdw>
                </a:effectLst>
              </a:rPr>
              <a:t>7. More consistent response</a:t>
            </a:r>
            <a:endParaRPr lang="en-US" dirty="0" smtClean="0">
              <a:effectLst>
                <a:outerShdw blurRad="38100" dist="38100" dir="2700000" algn="tl">
                  <a:srgbClr val="000000">
                    <a:alpha val="43137"/>
                  </a:srgbClr>
                </a:outerShdw>
              </a:effectLst>
            </a:endParaRPr>
          </a:p>
          <a:p>
            <a:pPr algn="l" rtl="0">
              <a:buNone/>
            </a:pPr>
            <a:r>
              <a:rPr lang="en-US" b="1" dirty="0" smtClean="0">
                <a:effectLst>
                  <a:outerShdw blurRad="38100" dist="38100" dir="2700000" algn="tl">
                    <a:srgbClr val="000000">
                      <a:alpha val="43137"/>
                    </a:srgbClr>
                  </a:outerShdw>
                </a:effectLst>
              </a:rPr>
              <a:t>8. Larger amounts of active ingredients</a:t>
            </a:r>
            <a:r>
              <a:rPr lang="en-US" dirty="0" smtClean="0">
                <a:effectLst>
                  <a:outerShdw blurRad="38100" dist="38100" dir="2700000" algn="tl">
                    <a:srgbClr val="000000">
                      <a:alpha val="43137"/>
                    </a:srgbClr>
                  </a:outerShdw>
                </a:effectLst>
              </a:rPr>
              <a:t> </a:t>
            </a:r>
          </a:p>
          <a:p>
            <a:pPr algn="l" rtl="0">
              <a:buNone/>
            </a:pPr>
            <a:r>
              <a:rPr lang="en-US" b="1" dirty="0" smtClean="0">
                <a:effectLst>
                  <a:outerShdw blurRad="38100" dist="38100" dir="2700000" algn="tl">
                    <a:srgbClr val="000000">
                      <a:alpha val="43137"/>
                    </a:srgbClr>
                  </a:outerShdw>
                </a:effectLst>
              </a:rPr>
              <a:t>9. Enhanced therapeutic effects</a:t>
            </a:r>
            <a:endParaRPr lang="en-US" dirty="0" smtClean="0">
              <a:effectLst>
                <a:outerShdw blurRad="38100" dist="38100" dir="2700000" algn="tl">
                  <a:srgbClr val="000000">
                    <a:alpha val="43137"/>
                  </a:srgbClr>
                </a:outerShdw>
              </a:effectLst>
            </a:endParaRPr>
          </a:p>
          <a:p>
            <a:pPr algn="l">
              <a:buNone/>
            </a:pPr>
            <a:endParaRPr lang="fa-IR" dirty="0"/>
          </a:p>
        </p:txBody>
      </p:sp>
      <p:sp>
        <p:nvSpPr>
          <p:cNvPr id="8" name="TextBox 7"/>
          <p:cNvSpPr txBox="1"/>
          <p:nvPr/>
        </p:nvSpPr>
        <p:spPr>
          <a:xfrm>
            <a:off x="8797430" y="6396335"/>
            <a:ext cx="346570" cy="461665"/>
          </a:xfrm>
          <a:prstGeom prst="rect">
            <a:avLst/>
          </a:prstGeom>
          <a:noFill/>
        </p:spPr>
        <p:txBody>
          <a:bodyPr wrap="none" rtlCol="1">
            <a:spAutoFit/>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fa-IR" sz="2400"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5000">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1" presetClass="entr" presetSubtype="0" fill="hold" grpId="0" nodeType="clickEffect">
                                  <p:stCondLst>
                                    <p:cond delay="0"/>
                                  </p:stCondLst>
                                  <p:childTnLst>
                                    <p:set>
                                      <p:cBhvr>
                                        <p:cTn id="10" dur="5000">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1" presetClass="entr" presetSubtype="0" fill="hold" grpId="0" nodeType="clickEffect">
                                  <p:stCondLst>
                                    <p:cond delay="0"/>
                                  </p:stCondLst>
                                  <p:childTnLst>
                                    <p:set>
                                      <p:cBhvr>
                                        <p:cTn id="14" dur="5000">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1" presetClass="entr" presetSubtype="0" fill="hold" grpId="0" nodeType="clickEffect">
                                  <p:stCondLst>
                                    <p:cond delay="0"/>
                                  </p:stCondLst>
                                  <p:childTnLst>
                                    <p:set>
                                      <p:cBhvr>
                                        <p:cTn id="18" dur="5000">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1" presetClass="entr" presetSubtype="0" fill="hold" grpId="0" nodeType="clickEffect">
                                  <p:stCondLst>
                                    <p:cond delay="0"/>
                                  </p:stCondLst>
                                  <p:childTnLst>
                                    <p:set>
                                      <p:cBhvr>
                                        <p:cTn id="22" dur="5000">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1" presetClass="entr" presetSubtype="0" fill="hold" grpId="0" nodeType="clickEffect">
                                  <p:stCondLst>
                                    <p:cond delay="0"/>
                                  </p:stCondLst>
                                  <p:childTnLst>
                                    <p:set>
                                      <p:cBhvr>
                                        <p:cTn id="26" dur="5000">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1" presetClass="entr" presetSubtype="0" fill="hold" grpId="0" nodeType="clickEffect">
                                  <p:stCondLst>
                                    <p:cond delay="0"/>
                                  </p:stCondLst>
                                  <p:childTnLst>
                                    <p:set>
                                      <p:cBhvr>
                                        <p:cTn id="30" dur="5000">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1" presetClass="entr" presetSubtype="0" fill="hold" grpId="0" nodeType="clickEffect">
                                  <p:stCondLst>
                                    <p:cond delay="0"/>
                                  </p:stCondLst>
                                  <p:childTnLst>
                                    <p:set>
                                      <p:cBhvr>
                                        <p:cTn id="34" dur="5000">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1" presetClass="entr" presetSubtype="0" fill="hold" grpId="0" nodeType="clickEffect">
                                  <p:stCondLst>
                                    <p:cond delay="0"/>
                                  </p:stCondLst>
                                  <p:childTnLst>
                                    <p:set>
                                      <p:cBhvr>
                                        <p:cTn id="38" dur="5000">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0" y="0"/>
            <a:ext cx="4786314" cy="1357298"/>
          </a:xfrm>
        </p:spPr>
        <p:style>
          <a:lnRef idx="1">
            <a:schemeClr val="accent2"/>
          </a:lnRef>
          <a:fillRef idx="3">
            <a:schemeClr val="accent2"/>
          </a:fillRef>
          <a:effectRef idx="2">
            <a:schemeClr val="accent2"/>
          </a:effectRef>
          <a:fontRef idx="minor">
            <a:schemeClr val="lt1"/>
          </a:fontRef>
        </p:style>
        <p:txBody>
          <a:bodyPr>
            <a:normAutofit/>
          </a:bodyPr>
          <a:lstStyle/>
          <a:p>
            <a:r>
              <a:rPr lang="en-US" dirty="0" smtClean="0"/>
              <a:t>And what I had done in one look…</a:t>
            </a:r>
            <a:endParaRPr lang="fa-IR" dirty="0"/>
          </a:p>
        </p:txBody>
      </p:sp>
      <p:graphicFrame>
        <p:nvGraphicFramePr>
          <p:cNvPr id="4" name="Content Placeholder 3"/>
          <p:cNvGraphicFramePr>
            <a:graphicFrameLocks noGrp="1"/>
          </p:cNvGraphicFramePr>
          <p:nvPr>
            <p:ph idx="1"/>
          </p:nvPr>
        </p:nvGraphicFramePr>
        <p:xfrm>
          <a:off x="1214414" y="214290"/>
          <a:ext cx="8858280" cy="6643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8748464" y="6453336"/>
            <a:ext cx="395536" cy="461665"/>
          </a:xfrm>
          <a:prstGeom prst="rect">
            <a:avLst/>
          </a:prstGeom>
          <a:noFill/>
        </p:spPr>
        <p:txBody>
          <a:bodyPr wrap="square" rtlCol="1">
            <a:spAutoFit/>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a:t>
            </a:r>
            <a:endParaRPr lang="fa-IR" sz="2400"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ppt_w</p:attrName>
                                        </p:attrNameLst>
                                      </p:cBhvr>
                                      <p:tavLst>
                                        <p:tav tm="0" fmla="#ppt_w*sin(2.5*pi*$)">
                                          <p:val>
                                            <p:fltVal val="0"/>
                                          </p:val>
                                        </p:tav>
                                        <p:tav tm="100000">
                                          <p:val>
                                            <p:fltVal val="1"/>
                                          </p:val>
                                        </p:tav>
                                      </p:tavLst>
                                    </p:anim>
                                    <p:anim calcmode="lin" valueType="num">
                                      <p:cBhvr>
                                        <p:cTn id="9"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789040"/>
            <a:ext cx="7239000" cy="11430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r>
              <a:rPr lang="en-US" sz="3600" i="1" dirty="0" smtClean="0">
                <a:effectLst>
                  <a:outerShdw blurRad="38100" dist="38100" dir="2700000" algn="tl">
                    <a:srgbClr val="000000">
                      <a:alpha val="43137"/>
                    </a:srgbClr>
                  </a:outerShdw>
                </a:effectLst>
                <a:latin typeface="+mn-lt"/>
              </a:rPr>
              <a:t>Problem:</a:t>
            </a:r>
            <a:br>
              <a:rPr lang="en-US" sz="3600" i="1" dirty="0" smtClean="0">
                <a:effectLst>
                  <a:outerShdw blurRad="38100" dist="38100" dir="2700000" algn="tl">
                    <a:srgbClr val="000000">
                      <a:alpha val="43137"/>
                    </a:srgbClr>
                  </a:outerShdw>
                </a:effectLst>
                <a:latin typeface="+mn-lt"/>
              </a:rPr>
            </a:br>
            <a:r>
              <a:rPr lang="en-US" sz="3600" i="1" dirty="0" smtClean="0">
                <a:effectLst>
                  <a:outerShdw blurRad="38100" dist="38100" dir="2700000" algn="tl">
                    <a:srgbClr val="000000">
                      <a:alpha val="43137"/>
                    </a:srgbClr>
                  </a:outerShdw>
                </a:effectLst>
                <a:latin typeface="+mn-lt"/>
              </a:rPr>
              <a:t>14.Effervescent Tablet</a:t>
            </a:r>
            <a:r>
              <a:rPr lang="en-US" sz="3600" dirty="0" smtClean="0">
                <a:latin typeface="+mn-lt"/>
              </a:rPr>
              <a:t/>
            </a:r>
            <a:br>
              <a:rPr lang="en-US" sz="3600" dirty="0" smtClean="0">
                <a:latin typeface="+mn-lt"/>
              </a:rPr>
            </a:br>
            <a:r>
              <a:rPr lang="fa-IR" sz="3600" dirty="0" smtClean="0">
                <a:latin typeface="+mn-lt"/>
              </a:rPr>
              <a:t/>
            </a:r>
            <a:br>
              <a:rPr lang="fa-IR" sz="3600" dirty="0" smtClean="0">
                <a:latin typeface="+mn-lt"/>
              </a:rPr>
            </a:br>
            <a:r>
              <a:rPr lang="en-US" sz="2700" cap="none"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mn-lt"/>
              </a:rPr>
              <a:t>The rate of some chemical reactions may depend on surface area. Break effervescent tablets into</a:t>
            </a:r>
            <a:br>
              <a:rPr lang="en-US" sz="2700" cap="none"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mn-lt"/>
              </a:rPr>
            </a:br>
            <a:r>
              <a:rPr lang="en-US" sz="2700" cap="none"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mn-lt"/>
              </a:rPr>
              <a:t>smaller parts, or stir them into powder, to study how the dissolution rate depends on the surface</a:t>
            </a:r>
            <a:br>
              <a:rPr lang="en-US" sz="2700" cap="none"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mn-lt"/>
              </a:rPr>
            </a:br>
            <a:r>
              <a:rPr lang="en-US" sz="27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area.</a:t>
            </a:r>
            <a:br>
              <a:rPr lang="en-US" sz="27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br>
            <a:r>
              <a:rPr lang="en-US" sz="1400" dirty="0" smtClean="0"/>
              <a:t/>
            </a:r>
            <a:br>
              <a:rPr lang="en-US" sz="1400" dirty="0" smtClean="0"/>
            </a:br>
            <a:endParaRPr lang="fa-IR" sz="1400" dirty="0"/>
          </a:p>
        </p:txBody>
      </p:sp>
      <p:sp>
        <p:nvSpPr>
          <p:cNvPr id="8" name="TextBox 7"/>
          <p:cNvSpPr txBox="1"/>
          <p:nvPr/>
        </p:nvSpPr>
        <p:spPr>
          <a:xfrm>
            <a:off x="8820472" y="6453336"/>
            <a:ext cx="323528" cy="461665"/>
          </a:xfrm>
          <a:prstGeom prst="rect">
            <a:avLst/>
          </a:prstGeom>
          <a:noFill/>
        </p:spPr>
        <p:txBody>
          <a:bodyPr wrap="square" rtlCol="1">
            <a:spAutoFit/>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a:t>
            </a:r>
            <a:endParaRPr lang="fa-IR" sz="2400" dirty="0"/>
          </a:p>
        </p:txBody>
      </p:sp>
    </p:spTree>
  </p:cSld>
  <p:clrMapOvr>
    <a:masterClrMapping/>
  </p:clrMapOvr>
  <p:transition>
    <p:pull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668344" cy="998984"/>
          </a:xfrm>
        </p:spPr>
        <p:txBody>
          <a:bodyPr>
            <a:noAutofit/>
          </a:bodyPr>
          <a:lstStyle/>
          <a:p>
            <a:r>
              <a:rPr lang="en-US" sz="4400" dirty="0" smtClean="0">
                <a:latin typeface="Berlin Sans FB Demi" pitchFamily="34" charset="0"/>
              </a:rPr>
              <a:t>Experiments on vitamin c:</a:t>
            </a:r>
            <a:endParaRPr lang="fa-IR" sz="4400" dirty="0">
              <a:latin typeface="Berlin Sans FB Demi" pitchFamily="34" charset="0"/>
            </a:endParaRPr>
          </a:p>
        </p:txBody>
      </p:sp>
      <p:pic>
        <p:nvPicPr>
          <p:cNvPr id="4" name="Content Placeholder 3" descr="DSC_0905.JPG"/>
          <p:cNvPicPr>
            <a:picLocks noGrp="1"/>
          </p:cNvPicPr>
          <p:nvPr>
            <p:ph idx="1"/>
          </p:nvPr>
        </p:nvPicPr>
        <p:blipFill>
          <a:blip r:embed="rId2" cstate="print"/>
          <a:stretch>
            <a:fillRect/>
          </a:stretch>
        </p:blipFill>
        <p:spPr>
          <a:xfrm>
            <a:off x="4286248" y="2428868"/>
            <a:ext cx="3786214" cy="27146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F:\D3200\iy\20151229_110131.jpg"/>
          <p:cNvPicPr>
            <a:picLocks noChangeAspect="1" noChangeArrowheads="1"/>
          </p:cNvPicPr>
          <p:nvPr/>
        </p:nvPicPr>
        <p:blipFill>
          <a:blip r:embed="rId3" cstate="print"/>
          <a:srcRect/>
          <a:stretch>
            <a:fillRect/>
          </a:stretch>
        </p:blipFill>
        <p:spPr bwMode="auto">
          <a:xfrm>
            <a:off x="285720" y="1000108"/>
            <a:ext cx="3929090" cy="2786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descr="F:\D3200\iy\DSC_0914.JPG"/>
          <p:cNvPicPr>
            <a:picLocks noChangeAspect="1" noChangeArrowheads="1"/>
          </p:cNvPicPr>
          <p:nvPr/>
        </p:nvPicPr>
        <p:blipFill>
          <a:blip r:embed="rId4" cstate="print"/>
          <a:srcRect/>
          <a:stretch>
            <a:fillRect/>
          </a:stretch>
        </p:blipFill>
        <p:spPr bwMode="auto">
          <a:xfrm>
            <a:off x="214282" y="3857628"/>
            <a:ext cx="3975382" cy="26432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8797430" y="6396335"/>
            <a:ext cx="346570" cy="461665"/>
          </a:xfrm>
          <a:prstGeom prst="rect">
            <a:avLst/>
          </a:prstGeom>
          <a:noFill/>
        </p:spPr>
        <p:txBody>
          <a:bodyPr wrap="none" rtlCol="1">
            <a:spAutoFit/>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a:t>
            </a:r>
            <a:endParaRPr lang="fa-IR" sz="2400"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Horizont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fade">
                                      <p:cBhvr>
                                        <p:cTn id="22"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Aharoni" pitchFamily="2" charset="-79"/>
                <a:cs typeface="Aharoni" pitchFamily="2" charset="-79"/>
              </a:rPr>
              <a:t>Experiment on vitamin c in normal condition:  </a:t>
            </a:r>
            <a:endParaRPr lang="fa-IR" sz="3600" dirty="0">
              <a:latin typeface="Aharoni" pitchFamily="2" charset="-79"/>
            </a:endParaRPr>
          </a:p>
        </p:txBody>
      </p:sp>
      <p:sp>
        <p:nvSpPr>
          <p:cNvPr id="5" name="Content Placeholder 4"/>
          <p:cNvSpPr>
            <a:spLocks noGrp="1"/>
          </p:cNvSpPr>
          <p:nvPr>
            <p:ph idx="1"/>
          </p:nvPr>
        </p:nvSpPr>
        <p:spPr>
          <a:xfrm>
            <a:off x="0" y="1142984"/>
            <a:ext cx="8072462" cy="4884124"/>
          </a:xfrm>
        </p:spPr>
        <p:txBody>
          <a:bodyPr>
            <a:normAutofit/>
          </a:bodyPr>
          <a:lstStyle/>
          <a:p>
            <a:pPr>
              <a:buNone/>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2:04 s</a:t>
            </a:r>
            <a:r>
              <a:rPr lang="en-US" sz="2800" dirty="0" smtClean="0">
                <a:latin typeface="Arial Narrow" pitchFamily="34" charset="0"/>
              </a:rPr>
              <a:t>	</a:t>
            </a:r>
            <a:endParaRPr lang="fa-I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endParaRPr>
          </a:p>
        </p:txBody>
      </p:sp>
      <p:pic>
        <p:nvPicPr>
          <p:cNvPr id="4" name="20151229_104748 - Segment1(00_01_02.234-00_01_06.768).mp4">
            <a:hlinkClick r:id="" action="ppaction://media"/>
          </p:cNvPr>
          <p:cNvPicPr>
            <a:picLocks noRot="1" noChangeAspect="1"/>
          </p:cNvPicPr>
          <p:nvPr>
            <a:videoFile r:link="rId1"/>
          </p:nvPr>
        </p:nvPicPr>
        <p:blipFill>
          <a:blip r:embed="rId3" cstate="print"/>
          <a:stretch>
            <a:fillRect/>
          </a:stretch>
        </p:blipFill>
        <p:spPr>
          <a:xfrm>
            <a:off x="642910" y="1714488"/>
            <a:ext cx="6286542" cy="47149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8797430" y="6396335"/>
            <a:ext cx="346570" cy="461665"/>
          </a:xfrm>
          <a:prstGeom prst="rect">
            <a:avLst/>
          </a:prstGeom>
          <a:noFill/>
        </p:spPr>
        <p:txBody>
          <a:bodyPr wrap="none" rtlCol="1">
            <a:spAutoFit/>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a:t>
            </a:r>
            <a:endParaRPr lang="fa-IR"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slide(fromBottom)">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4"/>
                                        </p:tgtEl>
                                      </p:cBhvr>
                                    </p:cmd>
                                  </p:childTnLst>
                                </p:cTn>
                              </p:par>
                            </p:childTnLst>
                          </p:cTn>
                        </p:par>
                      </p:childTnLst>
                    </p:cTn>
                  </p:par>
                </p:childTnLst>
              </p:cTn>
              <p:nextCondLst>
                <p:cond evt="onClick" delay="0">
                  <p:tgtEl>
                    <p:spTgt spid="4"/>
                  </p:tgtEl>
                </p:cond>
              </p:nextCondLst>
            </p:seq>
            <p:video>
              <p:cMediaNode>
                <p:cTn id="23" fill="hold" display="0">
                  <p:stCondLst>
                    <p:cond delay="indefinite"/>
                  </p:stCondLst>
                  <p:endCondLst>
                    <p:cond evt="onNext" delay="0">
                      <p:tgtEl>
                        <p:sldTgt/>
                      </p:tgtEl>
                    </p:cond>
                    <p:cond evt="onPrev" delay="0">
                      <p:tgtEl>
                        <p:sldTgt/>
                      </p:tgtEl>
                    </p:cond>
                  </p:endCondLst>
                </p:cTn>
                <p:tgtEl>
                  <p:spTgt spid="4"/>
                </p:tgtEl>
              </p:cMediaNode>
            </p:video>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SC_1236.JPG"/>
          <p:cNvPicPr/>
          <p:nvPr/>
        </p:nvPicPr>
        <p:blipFill>
          <a:blip r:embed="rId2" cstate="print"/>
          <a:stretch>
            <a:fillRect/>
          </a:stretch>
        </p:blipFill>
        <p:spPr>
          <a:xfrm>
            <a:off x="3643306" y="1500174"/>
            <a:ext cx="4325881" cy="30003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normAutofit fontScale="90000"/>
          </a:bodyPr>
          <a:lstStyle/>
          <a:p>
            <a:r>
              <a:rPr lang="en-US" dirty="0" smtClean="0">
                <a:latin typeface="Aharoni" pitchFamily="2" charset="-79"/>
                <a:cs typeface="Aharoni" pitchFamily="2" charset="-79"/>
              </a:rPr>
              <a:t>Experiment on vitamin c with holes : </a:t>
            </a:r>
            <a:endParaRPr lang="fa-IR" dirty="0">
              <a:latin typeface="Aharoni" pitchFamily="2" charset="-79"/>
            </a:endParaRPr>
          </a:p>
        </p:txBody>
      </p:sp>
      <p:pic>
        <p:nvPicPr>
          <p:cNvPr id="4" name="Content Placeholder 3" descr="Untitled.png"/>
          <p:cNvPicPr>
            <a:picLocks noGrp="1"/>
          </p:cNvPicPr>
          <p:nvPr>
            <p:ph idx="1"/>
          </p:nvPr>
        </p:nvPicPr>
        <p:blipFill>
          <a:blip r:embed="rId3" cstate="print"/>
          <a:stretch>
            <a:fillRect/>
          </a:stretch>
        </p:blipFill>
        <p:spPr>
          <a:xfrm>
            <a:off x="214282" y="3429000"/>
            <a:ext cx="4071966" cy="3143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5643570" y="928670"/>
            <a:ext cx="1970143" cy="523220"/>
          </a:xfrm>
          <a:prstGeom prst="rect">
            <a:avLst/>
          </a:prstGeom>
        </p:spPr>
        <p:txBody>
          <a:bodyPr wrap="square">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1:55 s</a:t>
            </a:r>
            <a:endParaRPr lang="fa-IR"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7" name="Rectangle 6"/>
          <p:cNvSpPr/>
          <p:nvPr/>
        </p:nvSpPr>
        <p:spPr>
          <a:xfrm>
            <a:off x="0" y="2000240"/>
            <a:ext cx="3643306" cy="707886"/>
          </a:xfrm>
          <a:prstGeom prst="rect">
            <a:avLst/>
          </a:prstGeom>
          <a:ln>
            <a:solidFill>
              <a:schemeClr val="accent5">
                <a:lumMod val="75000"/>
              </a:schemeClr>
            </a:solidFill>
          </a:ln>
        </p:spPr>
        <p:txBody>
          <a:bodyPr wrap="square">
            <a:spAutoFit/>
          </a:bodyPr>
          <a:lstStyle/>
          <a:p>
            <a:pPr algn="l"/>
            <a:r>
              <a:rPr lang="en-US" sz="2000" dirty="0" smtClean="0"/>
              <a:t>by making these 4 holes about 8% of weight was decreased.</a:t>
            </a:r>
            <a:endParaRPr lang="fa-IR" sz="2000" dirty="0"/>
          </a:p>
        </p:txBody>
      </p:sp>
      <p:sp>
        <p:nvSpPr>
          <p:cNvPr id="12" name="TextBox 11"/>
          <p:cNvSpPr txBox="1"/>
          <p:nvPr/>
        </p:nvSpPr>
        <p:spPr>
          <a:xfrm>
            <a:off x="8797430" y="6396335"/>
            <a:ext cx="346570" cy="461665"/>
          </a:xfrm>
          <a:prstGeom prst="rect">
            <a:avLst/>
          </a:prstGeom>
          <a:noFill/>
        </p:spPr>
        <p:txBody>
          <a:bodyPr wrap="none" rtlCol="1">
            <a:spAutoFit/>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7</a:t>
            </a:r>
            <a:endParaRPr lang="fa-I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Effect transition="in" filter="fade">
                                      <p:cBhvr>
                                        <p:cTn id="27" dur="2000"/>
                                        <p:tgtEl>
                                          <p:spTgt spid="7">
                                            <p:bg/>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fade">
                                      <p:cBhvr>
                                        <p:cTn id="30"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haroni" pitchFamily="2" charset="-79"/>
                <a:cs typeface="Aharoni" pitchFamily="2" charset="-79"/>
              </a:rPr>
              <a:t>Experiment on vitamin c in powder form:</a:t>
            </a:r>
            <a:endParaRPr lang="fa-IR" dirty="0">
              <a:latin typeface="Aharoni" pitchFamily="2" charset="-79"/>
            </a:endParaRPr>
          </a:p>
        </p:txBody>
      </p:sp>
      <p:sp>
        <p:nvSpPr>
          <p:cNvPr id="5" name="Rectangle 4"/>
          <p:cNvSpPr/>
          <p:nvPr/>
        </p:nvSpPr>
        <p:spPr>
          <a:xfrm>
            <a:off x="6500826" y="1357298"/>
            <a:ext cx="1032654" cy="523220"/>
          </a:xfrm>
          <a:prstGeom prst="rect">
            <a:avLst/>
          </a:prstGeom>
        </p:spPr>
        <p:txBody>
          <a:bodyPr wrap="none">
            <a:spAutoFit/>
          </a:bodyPr>
          <a:lstStyle/>
          <a:p>
            <a:r>
              <a:rPr lang="en-US" sz="1600" dirty="0" smtClean="0">
                <a:latin typeface="Arial Narrow"/>
                <a:ea typeface="Calibri"/>
                <a:cs typeface="Arial"/>
              </a:rPr>
              <a:t>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ea typeface="Calibri"/>
                <a:cs typeface="Arial"/>
              </a:rPr>
              <a:t>0:49 s</a:t>
            </a:r>
            <a:endParaRPr lang="fa-IR" sz="2800" dirty="0"/>
          </a:p>
        </p:txBody>
      </p:sp>
      <p:pic>
        <p:nvPicPr>
          <p:cNvPr id="6" name="DSC_1259 - Segment1(00_00_13.009-00_00_18.452).mp4">
            <a:hlinkClick r:id="" action="ppaction://media"/>
          </p:cNvPr>
          <p:cNvPicPr>
            <a:picLocks noGrp="1" noRot="1" noChangeAspect="1"/>
          </p:cNvPicPr>
          <p:nvPr>
            <p:ph idx="1"/>
            <a:videoFile r:link="rId1"/>
          </p:nvPr>
        </p:nvPicPr>
        <p:blipFill>
          <a:blip r:embed="rId3" cstate="print"/>
          <a:stretch>
            <a:fillRect/>
          </a:stretch>
        </p:blipFill>
        <p:spPr>
          <a:xfrm>
            <a:off x="357158" y="1857364"/>
            <a:ext cx="6000792" cy="45005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p:cNvSpPr txBox="1"/>
          <p:nvPr/>
        </p:nvSpPr>
        <p:spPr>
          <a:xfrm>
            <a:off x="8797430" y="6396335"/>
            <a:ext cx="346570" cy="461665"/>
          </a:xfrm>
          <a:prstGeom prst="rect">
            <a:avLst/>
          </a:prstGeom>
          <a:noFill/>
        </p:spPr>
        <p:txBody>
          <a:bodyPr wrap="none" rtlCol="1">
            <a:spAutoFit/>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8</a:t>
            </a:r>
            <a:endParaRPr lang="fa-IR"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6"/>
                                        </p:tgtEl>
                                      </p:cBhvr>
                                    </p:cmd>
                                  </p:childTnLst>
                                </p:cTn>
                              </p:par>
                            </p:childTnLst>
                          </p:cTn>
                        </p:par>
                      </p:childTnLst>
                    </p:cTn>
                  </p:par>
                </p:childTnLst>
              </p:cTn>
              <p:nextCondLst>
                <p:cond evt="onClick" delay="0">
                  <p:tgtEl>
                    <p:spTgt spid="6"/>
                  </p:tgtEl>
                </p:cond>
              </p:nextCondLst>
            </p:seq>
            <p:video>
              <p:cMediaNode>
                <p:cTn id="23" fill="hold" display="0">
                  <p:stCondLst>
                    <p:cond delay="indefinite"/>
                  </p:stCondLst>
                  <p:endCondLst>
                    <p:cond evt="onNext" delay="0">
                      <p:tgtEl>
                        <p:sldTgt/>
                      </p:tgtEl>
                    </p:cond>
                    <p:cond evt="onPrev" delay="0">
                      <p:tgtEl>
                        <p:sldTgt/>
                      </p:tgtEl>
                    </p:cond>
                  </p:endCondLst>
                </p:cTn>
                <p:tgtEl>
                  <p:spTgt spid="6"/>
                </p:tgtEl>
              </p:cMediaNode>
            </p:video>
          </p:childTnLst>
        </p:cTn>
      </p:par>
    </p:tnLst>
    <p:bldLst>
      <p:bldP spid="2"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660</TotalTime>
  <Words>453</Words>
  <Application>Microsoft Office PowerPoint</Application>
  <PresentationFormat>On-screen Show (4:3)</PresentationFormat>
  <Paragraphs>106</Paragraphs>
  <Slides>22</Slides>
  <Notes>3</Notes>
  <HiddenSlides>0</HiddenSlides>
  <MMClips>7</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Opulent</vt:lpstr>
      <vt:lpstr> in the name of god                                            researched by ARYAN  yousEFLI  supervised by:                  DR.ARASH KHAJEH                        </vt:lpstr>
      <vt:lpstr>Lets know more about the tablets.</vt:lpstr>
      <vt:lpstr>And what are their Benefits?</vt:lpstr>
      <vt:lpstr>And what I had done in one look…</vt:lpstr>
      <vt:lpstr>Problem: 14.Effervescent Tablet  The rate of some chemical reactions may depend on surface area. Break effervescent tablets into smaller parts, or stir them into powder, to study how the dissolution rate depends on the surface area.  </vt:lpstr>
      <vt:lpstr>Experiments on vitamin c:</vt:lpstr>
      <vt:lpstr>Experiment on vitamin c in normal condition:  </vt:lpstr>
      <vt:lpstr>Experiment on vitamin c with holes : </vt:lpstr>
      <vt:lpstr>Experiment on vitamin c in powder form:</vt:lpstr>
      <vt:lpstr>Experiments on sun life calcium tablet:</vt:lpstr>
      <vt:lpstr>Experiment on sun life calcium in normal condition:</vt:lpstr>
      <vt:lpstr>Experiment on sun life calcium with holes:</vt:lpstr>
      <vt:lpstr>Experiment on sun life calcium in powder condition:</vt:lpstr>
      <vt:lpstr>Experiments on hakim calcium tablets:</vt:lpstr>
      <vt:lpstr>Experiment on hakim calcium in normal condition:</vt:lpstr>
      <vt:lpstr>Experiment on hakim calcium with holes condition:</vt:lpstr>
      <vt:lpstr>Experiment on hakim calcium in powder condition:</vt:lpstr>
      <vt:lpstr>EXPIRIMENT ON ALL OF THE TABLETS :</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producer:                      ARYAN  yousEFLI  LEADER:                       DR.ARASH KHAJEH</dc:title>
  <dc:creator>yusefli</dc:creator>
  <cp:lastModifiedBy>yusefli</cp:lastModifiedBy>
  <cp:revision>89</cp:revision>
  <dcterms:created xsi:type="dcterms:W3CDTF">2016-02-23T17:23:24Z</dcterms:created>
  <dcterms:modified xsi:type="dcterms:W3CDTF">2016-07-16T06:35:48Z</dcterms:modified>
</cp:coreProperties>
</file>