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ink/ink1.xml" ContentType="application/inkml+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9" r:id="rId3"/>
    <p:sldId id="282" r:id="rId4"/>
    <p:sldId id="257" r:id="rId5"/>
    <p:sldId id="276" r:id="rId6"/>
    <p:sldId id="278" r:id="rId7"/>
    <p:sldId id="283" r:id="rId8"/>
    <p:sldId id="280" r:id="rId9"/>
    <p:sldId id="279" r:id="rId10"/>
    <p:sldId id="258" r:id="rId11"/>
    <p:sldId id="259" r:id="rId12"/>
    <p:sldId id="260" r:id="rId13"/>
    <p:sldId id="261" r:id="rId14"/>
    <p:sldId id="262" r:id="rId15"/>
    <p:sldId id="290" r:id="rId16"/>
    <p:sldId id="292" r:id="rId17"/>
    <p:sldId id="291" r:id="rId18"/>
    <p:sldId id="293" r:id="rId19"/>
    <p:sldId id="263" r:id="rId20"/>
    <p:sldId id="264" r:id="rId21"/>
    <p:sldId id="265" r:id="rId22"/>
    <p:sldId id="266" r:id="rId23"/>
    <p:sldId id="267" r:id="rId24"/>
    <p:sldId id="268" r:id="rId25"/>
    <p:sldId id="269" r:id="rId26"/>
    <p:sldId id="271" r:id="rId27"/>
    <p:sldId id="272" r:id="rId28"/>
    <p:sldId id="284" r:id="rId29"/>
    <p:sldId id="285" r:id="rId30"/>
    <p:sldId id="288" r:id="rId31"/>
    <p:sldId id="294" r:id="rId32"/>
    <p:sldId id="281" r:id="rId33"/>
    <p:sldId id="273" r:id="rId34"/>
    <p:sldId id="274" r:id="rId35"/>
    <p:sldId id="295"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7687" autoAdjust="0"/>
  </p:normalViewPr>
  <p:slideViewPr>
    <p:cSldViewPr>
      <p:cViewPr varScale="1">
        <p:scale>
          <a:sx n="70" d="100"/>
          <a:sy n="70" d="100"/>
        </p:scale>
        <p:origin x="124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me\Book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rando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kam\Desktop\IYNT\arabic%20r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kam\Desktop\IYNT\arabic%20ra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ikam\Desktop\IYNT\arabic%20ra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ikam\Desktop\IYNT\Oliver-Twist\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ikam\Desktop\IYNT\random%20word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ikam\Desktop\IYNT\random%20word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ikam\Desktop\IYNT\random%20word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rando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strRef>
              <c:f>Sheet1!$A$1:$A$9</c:f>
              <c:strCache>
                <c:ptCount val="9"/>
                <c:pt idx="0">
                  <c:v>یک -a</c:v>
                </c:pt>
                <c:pt idx="1">
                  <c:v>بود-was</c:v>
                </c:pt>
                <c:pt idx="2">
                  <c:v>گفت-said</c:v>
                </c:pt>
                <c:pt idx="3">
                  <c:v>بودند-were</c:v>
                </c:pt>
                <c:pt idx="4">
                  <c:v>پول-money</c:v>
                </c:pt>
                <c:pt idx="5">
                  <c:v>پیر-old</c:v>
                </c:pt>
                <c:pt idx="6">
                  <c:v>دوست داشتن-like</c:v>
                </c:pt>
                <c:pt idx="7">
                  <c:v>روح-siprit&amp;ghost</c:v>
                </c:pt>
                <c:pt idx="8">
                  <c:v>خوشحال-happy</c:v>
                </c:pt>
              </c:strCache>
            </c:strRef>
          </c:cat>
          <c:val>
            <c:numRef>
              <c:f>Sheet1!$B$1:$B$9</c:f>
              <c:numCache>
                <c:formatCode>General</c:formatCode>
                <c:ptCount val="9"/>
                <c:pt idx="0">
                  <c:v>220</c:v>
                </c:pt>
                <c:pt idx="1">
                  <c:v>199</c:v>
                </c:pt>
                <c:pt idx="2">
                  <c:v>98</c:v>
                </c:pt>
                <c:pt idx="3">
                  <c:v>51</c:v>
                </c:pt>
                <c:pt idx="4">
                  <c:v>30</c:v>
                </c:pt>
                <c:pt idx="5">
                  <c:v>29</c:v>
                </c:pt>
                <c:pt idx="6">
                  <c:v>28</c:v>
                </c:pt>
                <c:pt idx="7">
                  <c:v>76</c:v>
                </c:pt>
                <c:pt idx="8">
                  <c:v>27</c:v>
                </c:pt>
              </c:numCache>
            </c:numRef>
          </c:val>
          <c:smooth val="0"/>
        </c:ser>
        <c:dLbls>
          <c:showLegendKey val="0"/>
          <c:showVal val="0"/>
          <c:showCatName val="0"/>
          <c:showSerName val="0"/>
          <c:showPercent val="0"/>
          <c:showBubbleSize val="0"/>
        </c:dLbls>
        <c:marker val="1"/>
        <c:smooth val="0"/>
        <c:axId val="216185952"/>
        <c:axId val="216183600"/>
      </c:lineChart>
      <c:catAx>
        <c:axId val="216185952"/>
        <c:scaling>
          <c:orientation val="minMax"/>
        </c:scaling>
        <c:delete val="0"/>
        <c:axPos val="b"/>
        <c:numFmt formatCode="General" sourceLinked="0"/>
        <c:majorTickMark val="out"/>
        <c:minorTickMark val="none"/>
        <c:tickLblPos val="nextTo"/>
        <c:crossAx val="216183600"/>
        <c:crosses val="autoZero"/>
        <c:auto val="1"/>
        <c:lblAlgn val="ctr"/>
        <c:lblOffset val="100"/>
        <c:noMultiLvlLbl val="0"/>
      </c:catAx>
      <c:valAx>
        <c:axId val="216183600"/>
        <c:scaling>
          <c:orientation val="minMax"/>
        </c:scaling>
        <c:delete val="0"/>
        <c:axPos val="l"/>
        <c:majorGridlines/>
        <c:numFmt formatCode="General" sourceLinked="1"/>
        <c:majorTickMark val="out"/>
        <c:minorTickMark val="none"/>
        <c:tickLblPos val="nextTo"/>
        <c:crossAx val="216185952"/>
        <c:crosses val="autoZero"/>
        <c:crossBetween val="between"/>
      </c:valAx>
    </c:plotArea>
    <c:legend>
      <c:legendPos val="r"/>
      <c:layout/>
      <c:overlay val="0"/>
    </c:legend>
    <c:plotVisOnly val="1"/>
    <c:dispBlanksAs val="gap"/>
    <c:showDLblsOverMax val="0"/>
  </c:chart>
  <c:txPr>
    <a:bodyPr/>
    <a:lstStyle/>
    <a:p>
      <a:pPr>
        <a:defRPr>
          <a:solidFill>
            <a:srgbClr val="FF0000"/>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cat>
            <c:strRef>
              <c:f>Sheet1!$A$1:$A$6</c:f>
              <c:strCache>
                <c:ptCount val="6"/>
                <c:pt idx="0">
                  <c:v>ef</c:v>
                </c:pt>
                <c:pt idx="1">
                  <c:v>nb</c:v>
                </c:pt>
                <c:pt idx="2">
                  <c:v>de</c:v>
                </c:pt>
                <c:pt idx="3">
                  <c:v>jv</c:v>
                </c:pt>
                <c:pt idx="4">
                  <c:v>dl</c:v>
                </c:pt>
                <c:pt idx="5">
                  <c:v>bc</c:v>
                </c:pt>
              </c:strCache>
            </c:strRef>
          </c:cat>
          <c:val>
            <c:numRef>
              <c:f>Sheet1!$B$1:$B$6</c:f>
              <c:numCache>
                <c:formatCode>General</c:formatCode>
                <c:ptCount val="6"/>
                <c:pt idx="0">
                  <c:v>9</c:v>
                </c:pt>
                <c:pt idx="1">
                  <c:v>5</c:v>
                </c:pt>
                <c:pt idx="2">
                  <c:v>4</c:v>
                </c:pt>
                <c:pt idx="3">
                  <c:v>3</c:v>
                </c:pt>
                <c:pt idx="4">
                  <c:v>3</c:v>
                </c:pt>
                <c:pt idx="5">
                  <c:v>3</c:v>
                </c:pt>
              </c:numCache>
            </c:numRef>
          </c:val>
          <c:smooth val="0"/>
        </c:ser>
        <c:dLbls>
          <c:showLegendKey val="0"/>
          <c:showVal val="0"/>
          <c:showCatName val="0"/>
          <c:showSerName val="0"/>
          <c:showPercent val="0"/>
          <c:showBubbleSize val="0"/>
        </c:dLbls>
        <c:marker val="1"/>
        <c:smooth val="0"/>
        <c:axId val="217749768"/>
        <c:axId val="217743496"/>
      </c:lineChart>
      <c:catAx>
        <c:axId val="217749768"/>
        <c:scaling>
          <c:orientation val="minMax"/>
        </c:scaling>
        <c:delete val="0"/>
        <c:axPos val="b"/>
        <c:numFmt formatCode="General" sourceLinked="0"/>
        <c:majorTickMark val="out"/>
        <c:minorTickMark val="none"/>
        <c:tickLblPos val="nextTo"/>
        <c:crossAx val="217743496"/>
        <c:crosses val="autoZero"/>
        <c:auto val="1"/>
        <c:lblAlgn val="ctr"/>
        <c:lblOffset val="100"/>
        <c:noMultiLvlLbl val="0"/>
      </c:catAx>
      <c:valAx>
        <c:axId val="217743496"/>
        <c:scaling>
          <c:orientation val="minMax"/>
        </c:scaling>
        <c:delete val="0"/>
        <c:axPos val="l"/>
        <c:majorGridlines/>
        <c:numFmt formatCode="General" sourceLinked="1"/>
        <c:majorTickMark val="out"/>
        <c:minorTickMark val="none"/>
        <c:tickLblPos val="nextTo"/>
        <c:crossAx val="217749768"/>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Sheet2!$A$1:$A$9</c:f>
              <c:strCache>
                <c:ptCount val="9"/>
                <c:pt idx="0">
                  <c:v>سید</c:v>
                </c:pt>
                <c:pt idx="1">
                  <c:v>سکروج</c:v>
                </c:pt>
                <c:pt idx="2">
                  <c:v>میلاد</c:v>
                </c:pt>
                <c:pt idx="3">
                  <c:v>عید</c:v>
                </c:pt>
                <c:pt idx="4">
                  <c:v>واحد</c:v>
                </c:pt>
                <c:pt idx="5">
                  <c:v>روح</c:v>
                </c:pt>
                <c:pt idx="6">
                  <c:v>شبح</c:v>
                </c:pt>
                <c:pt idx="7">
                  <c:v>هذا</c:v>
                </c:pt>
                <c:pt idx="8">
                  <c:v>عجوز</c:v>
                </c:pt>
              </c:strCache>
            </c:strRef>
          </c:cat>
          <c:val>
            <c:numRef>
              <c:f>Sheet2!$B$1:$B$9</c:f>
              <c:numCache>
                <c:formatCode>General</c:formatCode>
                <c:ptCount val="9"/>
                <c:pt idx="0">
                  <c:v>46</c:v>
                </c:pt>
                <c:pt idx="1">
                  <c:v>23</c:v>
                </c:pt>
                <c:pt idx="2">
                  <c:v>12</c:v>
                </c:pt>
                <c:pt idx="3">
                  <c:v>11</c:v>
                </c:pt>
                <c:pt idx="4">
                  <c:v>11</c:v>
                </c:pt>
                <c:pt idx="5">
                  <c:v>10</c:v>
                </c:pt>
                <c:pt idx="6">
                  <c:v>8</c:v>
                </c:pt>
                <c:pt idx="7">
                  <c:v>6</c:v>
                </c:pt>
                <c:pt idx="8">
                  <c:v>6</c:v>
                </c:pt>
              </c:numCache>
            </c:numRef>
          </c:val>
          <c:smooth val="0"/>
        </c:ser>
        <c:dLbls>
          <c:showLegendKey val="0"/>
          <c:showVal val="0"/>
          <c:showCatName val="0"/>
          <c:showSerName val="0"/>
          <c:showPercent val="0"/>
          <c:showBubbleSize val="0"/>
        </c:dLbls>
        <c:smooth val="0"/>
        <c:axId val="216185168"/>
        <c:axId val="217939040"/>
      </c:lineChart>
      <c:catAx>
        <c:axId val="216185168"/>
        <c:scaling>
          <c:orientation val="minMax"/>
        </c:scaling>
        <c:delete val="0"/>
        <c:axPos val="b"/>
        <c:numFmt formatCode="General" sourceLinked="0"/>
        <c:majorTickMark val="out"/>
        <c:minorTickMark val="none"/>
        <c:tickLblPos val="nextTo"/>
        <c:crossAx val="217939040"/>
        <c:crosses val="autoZero"/>
        <c:auto val="1"/>
        <c:lblAlgn val="ctr"/>
        <c:lblOffset val="100"/>
        <c:noMultiLvlLbl val="0"/>
      </c:catAx>
      <c:valAx>
        <c:axId val="217939040"/>
        <c:scaling>
          <c:orientation val="minMax"/>
        </c:scaling>
        <c:delete val="0"/>
        <c:axPos val="l"/>
        <c:majorGridlines/>
        <c:numFmt formatCode="General" sourceLinked="1"/>
        <c:majorTickMark val="out"/>
        <c:minorTickMark val="none"/>
        <c:tickLblPos val="nextTo"/>
        <c:crossAx val="2161851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Sheet1!$A$1:$A$9</c:f>
              <c:strCache>
                <c:ptCount val="9"/>
                <c:pt idx="0">
                  <c:v>و</c:v>
                </c:pt>
                <c:pt idx="1">
                  <c:v>لا</c:v>
                </c:pt>
                <c:pt idx="2">
                  <c:v>ما</c:v>
                </c:pt>
                <c:pt idx="3">
                  <c:v>من</c:v>
                </c:pt>
                <c:pt idx="4">
                  <c:v>لک</c:v>
                </c:pt>
                <c:pt idx="5">
                  <c:v>فی</c:v>
                </c:pt>
                <c:pt idx="6">
                  <c:v>لم</c:v>
                </c:pt>
                <c:pt idx="7">
                  <c:v>الی</c:v>
                </c:pt>
                <c:pt idx="8">
                  <c:v>ذلک</c:v>
                </c:pt>
              </c:strCache>
            </c:strRef>
          </c:cat>
          <c:val>
            <c:numRef>
              <c:f>Sheet1!$B$1:$B$9</c:f>
              <c:numCache>
                <c:formatCode>General</c:formatCode>
                <c:ptCount val="9"/>
                <c:pt idx="0">
                  <c:v>95</c:v>
                </c:pt>
                <c:pt idx="1">
                  <c:v>35</c:v>
                </c:pt>
                <c:pt idx="2">
                  <c:v>28</c:v>
                </c:pt>
                <c:pt idx="3">
                  <c:v>24</c:v>
                </c:pt>
                <c:pt idx="4">
                  <c:v>22</c:v>
                </c:pt>
                <c:pt idx="5">
                  <c:v>17</c:v>
                </c:pt>
                <c:pt idx="6">
                  <c:v>17</c:v>
                </c:pt>
                <c:pt idx="7">
                  <c:v>13</c:v>
                </c:pt>
                <c:pt idx="8">
                  <c:v>6</c:v>
                </c:pt>
              </c:numCache>
            </c:numRef>
          </c:val>
          <c:smooth val="0"/>
        </c:ser>
        <c:dLbls>
          <c:showLegendKey val="0"/>
          <c:showVal val="0"/>
          <c:showCatName val="0"/>
          <c:showSerName val="0"/>
          <c:showPercent val="0"/>
          <c:showBubbleSize val="0"/>
        </c:dLbls>
        <c:smooth val="0"/>
        <c:axId val="217938256"/>
        <c:axId val="217938648"/>
      </c:lineChart>
      <c:catAx>
        <c:axId val="217938256"/>
        <c:scaling>
          <c:orientation val="minMax"/>
        </c:scaling>
        <c:delete val="0"/>
        <c:axPos val="b"/>
        <c:numFmt formatCode="General" sourceLinked="0"/>
        <c:majorTickMark val="out"/>
        <c:minorTickMark val="none"/>
        <c:tickLblPos val="nextTo"/>
        <c:crossAx val="217938648"/>
        <c:crosses val="autoZero"/>
        <c:auto val="1"/>
        <c:lblAlgn val="ctr"/>
        <c:lblOffset val="100"/>
        <c:noMultiLvlLbl val="0"/>
      </c:catAx>
      <c:valAx>
        <c:axId val="217938648"/>
        <c:scaling>
          <c:orientation val="minMax"/>
        </c:scaling>
        <c:delete val="0"/>
        <c:axPos val="l"/>
        <c:majorGridlines/>
        <c:numFmt formatCode="General" sourceLinked="1"/>
        <c:majorTickMark val="out"/>
        <c:minorTickMark val="none"/>
        <c:tickLblPos val="nextTo"/>
        <c:crossAx val="217938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rendline>
            <c:trendlineType val="power"/>
            <c:dispRSqr val="0"/>
            <c:dispEq val="0"/>
          </c:trendline>
          <c:cat>
            <c:strRef>
              <c:f>Sheet3!$A$1:$A$18</c:f>
              <c:strCache>
                <c:ptCount val="18"/>
                <c:pt idx="0">
                  <c:v>و</c:v>
                </c:pt>
                <c:pt idx="1">
                  <c:v>سید</c:v>
                </c:pt>
                <c:pt idx="2">
                  <c:v>لا</c:v>
                </c:pt>
                <c:pt idx="3">
                  <c:v>ما</c:v>
                </c:pt>
                <c:pt idx="4">
                  <c:v>من</c:v>
                </c:pt>
                <c:pt idx="5">
                  <c:v>سکروج</c:v>
                </c:pt>
                <c:pt idx="6">
                  <c:v>لک</c:v>
                </c:pt>
                <c:pt idx="7">
                  <c:v>فی</c:v>
                </c:pt>
                <c:pt idx="8">
                  <c:v>لم</c:v>
                </c:pt>
                <c:pt idx="9">
                  <c:v>الی</c:v>
                </c:pt>
                <c:pt idx="10">
                  <c:v>میلاد</c:v>
                </c:pt>
                <c:pt idx="11">
                  <c:v>عید</c:v>
                </c:pt>
                <c:pt idx="12">
                  <c:v>واحد</c:v>
                </c:pt>
                <c:pt idx="13">
                  <c:v>روح</c:v>
                </c:pt>
                <c:pt idx="14">
                  <c:v>شبح</c:v>
                </c:pt>
                <c:pt idx="15">
                  <c:v>ذلک</c:v>
                </c:pt>
                <c:pt idx="16">
                  <c:v>هذا</c:v>
                </c:pt>
                <c:pt idx="17">
                  <c:v>عجوز</c:v>
                </c:pt>
              </c:strCache>
            </c:strRef>
          </c:cat>
          <c:val>
            <c:numRef>
              <c:f>Sheet3!$B$1:$B$18</c:f>
              <c:numCache>
                <c:formatCode>General</c:formatCode>
                <c:ptCount val="18"/>
                <c:pt idx="0">
                  <c:v>95</c:v>
                </c:pt>
                <c:pt idx="1">
                  <c:v>46</c:v>
                </c:pt>
                <c:pt idx="2">
                  <c:v>35</c:v>
                </c:pt>
                <c:pt idx="3">
                  <c:v>28</c:v>
                </c:pt>
                <c:pt idx="4">
                  <c:v>24</c:v>
                </c:pt>
                <c:pt idx="5">
                  <c:v>23</c:v>
                </c:pt>
                <c:pt idx="6">
                  <c:v>22</c:v>
                </c:pt>
                <c:pt idx="7">
                  <c:v>17</c:v>
                </c:pt>
                <c:pt idx="8">
                  <c:v>17</c:v>
                </c:pt>
                <c:pt idx="9">
                  <c:v>13</c:v>
                </c:pt>
                <c:pt idx="10">
                  <c:v>12</c:v>
                </c:pt>
                <c:pt idx="11">
                  <c:v>11</c:v>
                </c:pt>
                <c:pt idx="12">
                  <c:v>11</c:v>
                </c:pt>
                <c:pt idx="13">
                  <c:v>10</c:v>
                </c:pt>
                <c:pt idx="14">
                  <c:v>8</c:v>
                </c:pt>
                <c:pt idx="15">
                  <c:v>6</c:v>
                </c:pt>
                <c:pt idx="16">
                  <c:v>6</c:v>
                </c:pt>
                <c:pt idx="17">
                  <c:v>6</c:v>
                </c:pt>
              </c:numCache>
            </c:numRef>
          </c:val>
          <c:smooth val="0"/>
        </c:ser>
        <c:dLbls>
          <c:showLegendKey val="0"/>
          <c:showVal val="0"/>
          <c:showCatName val="0"/>
          <c:showSerName val="0"/>
          <c:showPercent val="0"/>
          <c:showBubbleSize val="0"/>
        </c:dLbls>
        <c:marker val="1"/>
        <c:smooth val="0"/>
        <c:axId val="217936688"/>
        <c:axId val="217940216"/>
      </c:lineChart>
      <c:catAx>
        <c:axId val="217936688"/>
        <c:scaling>
          <c:orientation val="minMax"/>
        </c:scaling>
        <c:delete val="0"/>
        <c:axPos val="b"/>
        <c:numFmt formatCode="General" sourceLinked="0"/>
        <c:majorTickMark val="out"/>
        <c:minorTickMark val="none"/>
        <c:tickLblPos val="nextTo"/>
        <c:crossAx val="217940216"/>
        <c:crosses val="autoZero"/>
        <c:auto val="1"/>
        <c:lblAlgn val="ctr"/>
        <c:lblOffset val="100"/>
        <c:noMultiLvlLbl val="0"/>
      </c:catAx>
      <c:valAx>
        <c:axId val="217940216"/>
        <c:scaling>
          <c:orientation val="minMax"/>
        </c:scaling>
        <c:delete val="0"/>
        <c:axPos val="l"/>
        <c:majorGridlines/>
        <c:numFmt formatCode="General" sourceLinked="1"/>
        <c:majorTickMark val="out"/>
        <c:minorTickMark val="none"/>
        <c:tickLblPos val="nextTo"/>
        <c:crossAx val="2179366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Sheet3!$A$1:$A$12</c:f>
              <c:strCache>
                <c:ptCount val="1"/>
                <c:pt idx="0">
                  <c:v>and of and to in that his they old gentleman oliver dodger</c:v>
                </c:pt>
              </c:strCache>
            </c:strRef>
          </c:tx>
          <c:marker>
            <c:symbol val="none"/>
          </c:marker>
          <c:trendline>
            <c:trendlineType val="power"/>
            <c:dispRSqr val="0"/>
            <c:dispEq val="0"/>
          </c:trendline>
          <c:cat>
            <c:strRef>
              <c:f>Sheet3!$A$1:$A$12</c:f>
              <c:strCache>
                <c:ptCount val="12"/>
                <c:pt idx="0">
                  <c:v>and</c:v>
                </c:pt>
                <c:pt idx="1">
                  <c:v>of</c:v>
                </c:pt>
                <c:pt idx="2">
                  <c:v>and</c:v>
                </c:pt>
                <c:pt idx="3">
                  <c:v>to</c:v>
                </c:pt>
                <c:pt idx="4">
                  <c:v>in</c:v>
                </c:pt>
                <c:pt idx="5">
                  <c:v>that</c:v>
                </c:pt>
                <c:pt idx="6">
                  <c:v>his</c:v>
                </c:pt>
                <c:pt idx="7">
                  <c:v>they</c:v>
                </c:pt>
                <c:pt idx="8">
                  <c:v>old</c:v>
                </c:pt>
                <c:pt idx="9">
                  <c:v>gentleman</c:v>
                </c:pt>
                <c:pt idx="10">
                  <c:v>oliver</c:v>
                </c:pt>
                <c:pt idx="11">
                  <c:v>dodger</c:v>
                </c:pt>
              </c:strCache>
            </c:strRef>
          </c:cat>
          <c:val>
            <c:numRef>
              <c:f>Sheet3!$B$1:$B$12</c:f>
              <c:numCache>
                <c:formatCode>General</c:formatCode>
                <c:ptCount val="12"/>
                <c:pt idx="0">
                  <c:v>143</c:v>
                </c:pt>
                <c:pt idx="1">
                  <c:v>56</c:v>
                </c:pt>
                <c:pt idx="2">
                  <c:v>50</c:v>
                </c:pt>
                <c:pt idx="3">
                  <c:v>32</c:v>
                </c:pt>
                <c:pt idx="4">
                  <c:v>35</c:v>
                </c:pt>
                <c:pt idx="5">
                  <c:v>24</c:v>
                </c:pt>
                <c:pt idx="6">
                  <c:v>35</c:v>
                </c:pt>
                <c:pt idx="7">
                  <c:v>17</c:v>
                </c:pt>
                <c:pt idx="8">
                  <c:v>15</c:v>
                </c:pt>
                <c:pt idx="9">
                  <c:v>19</c:v>
                </c:pt>
                <c:pt idx="10">
                  <c:v>21</c:v>
                </c:pt>
                <c:pt idx="11">
                  <c:v>10</c:v>
                </c:pt>
              </c:numCache>
            </c:numRef>
          </c:val>
          <c:smooth val="0"/>
        </c:ser>
        <c:dLbls>
          <c:showLegendKey val="0"/>
          <c:showVal val="0"/>
          <c:showCatName val="0"/>
          <c:showSerName val="0"/>
          <c:showPercent val="0"/>
          <c:showBubbleSize val="0"/>
        </c:dLbls>
        <c:smooth val="0"/>
        <c:axId val="217942568"/>
        <c:axId val="217935120"/>
      </c:lineChart>
      <c:catAx>
        <c:axId val="217942568"/>
        <c:scaling>
          <c:orientation val="minMax"/>
        </c:scaling>
        <c:delete val="0"/>
        <c:axPos val="b"/>
        <c:numFmt formatCode="General" sourceLinked="0"/>
        <c:majorTickMark val="out"/>
        <c:minorTickMark val="none"/>
        <c:tickLblPos val="nextTo"/>
        <c:crossAx val="217935120"/>
        <c:crosses val="autoZero"/>
        <c:auto val="1"/>
        <c:lblAlgn val="ctr"/>
        <c:lblOffset val="100"/>
        <c:noMultiLvlLbl val="0"/>
      </c:catAx>
      <c:valAx>
        <c:axId val="217935120"/>
        <c:scaling>
          <c:orientation val="minMax"/>
        </c:scaling>
        <c:delete val="0"/>
        <c:axPos val="l"/>
        <c:majorGridlines/>
        <c:numFmt formatCode="General" sourceLinked="1"/>
        <c:majorTickMark val="out"/>
        <c:minorTickMark val="none"/>
        <c:tickLblPos val="nextTo"/>
        <c:crossAx val="217942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cat>
            <c:strRef>
              <c:f>Sheet1!$A$1:$A$6</c:f>
              <c:strCache>
                <c:ptCount val="6"/>
                <c:pt idx="0">
                  <c:v>ef</c:v>
                </c:pt>
                <c:pt idx="1">
                  <c:v>jf</c:v>
                </c:pt>
                <c:pt idx="2">
                  <c:v>hf</c:v>
                </c:pt>
                <c:pt idx="3">
                  <c:v>jg</c:v>
                </c:pt>
                <c:pt idx="4">
                  <c:v>yew</c:v>
                </c:pt>
                <c:pt idx="5">
                  <c:v>fh</c:v>
                </c:pt>
              </c:strCache>
            </c:strRef>
          </c:cat>
          <c:val>
            <c:numRef>
              <c:f>Sheet1!$B$1:$B$6</c:f>
              <c:numCache>
                <c:formatCode>General</c:formatCode>
                <c:ptCount val="6"/>
                <c:pt idx="0">
                  <c:v>8</c:v>
                </c:pt>
                <c:pt idx="1">
                  <c:v>5</c:v>
                </c:pt>
                <c:pt idx="2">
                  <c:v>3</c:v>
                </c:pt>
                <c:pt idx="3">
                  <c:v>2</c:v>
                </c:pt>
                <c:pt idx="4">
                  <c:v>2</c:v>
                </c:pt>
                <c:pt idx="5">
                  <c:v>2</c:v>
                </c:pt>
              </c:numCache>
            </c:numRef>
          </c:val>
          <c:smooth val="0"/>
        </c:ser>
        <c:dLbls>
          <c:showLegendKey val="0"/>
          <c:showVal val="0"/>
          <c:showCatName val="0"/>
          <c:showSerName val="0"/>
          <c:showPercent val="0"/>
          <c:showBubbleSize val="0"/>
        </c:dLbls>
        <c:marker val="1"/>
        <c:smooth val="0"/>
        <c:axId val="217937864"/>
        <c:axId val="217939824"/>
      </c:lineChart>
      <c:catAx>
        <c:axId val="217937864"/>
        <c:scaling>
          <c:orientation val="minMax"/>
        </c:scaling>
        <c:delete val="0"/>
        <c:axPos val="b"/>
        <c:numFmt formatCode="General" sourceLinked="0"/>
        <c:majorTickMark val="out"/>
        <c:minorTickMark val="none"/>
        <c:tickLblPos val="nextTo"/>
        <c:crossAx val="217939824"/>
        <c:crosses val="autoZero"/>
        <c:auto val="1"/>
        <c:lblAlgn val="ctr"/>
        <c:lblOffset val="100"/>
        <c:noMultiLvlLbl val="0"/>
      </c:catAx>
      <c:valAx>
        <c:axId val="217939824"/>
        <c:scaling>
          <c:orientation val="minMax"/>
        </c:scaling>
        <c:delete val="0"/>
        <c:axPos val="l"/>
        <c:majorGridlines/>
        <c:numFmt formatCode="General" sourceLinked="1"/>
        <c:majorTickMark val="out"/>
        <c:minorTickMark val="none"/>
        <c:tickLblPos val="nextTo"/>
        <c:crossAx val="217937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cked"/>
        <c:varyColors val="0"/>
        <c:ser>
          <c:idx val="0"/>
          <c:order val="0"/>
          <c:cat>
            <c:strRef>
              <c:f>Sheet2!$A$1:$A$6</c:f>
              <c:strCache>
                <c:ptCount val="6"/>
                <c:pt idx="0">
                  <c:v>ef</c:v>
                </c:pt>
                <c:pt idx="1">
                  <c:v>bf</c:v>
                </c:pt>
                <c:pt idx="2">
                  <c:v>jb</c:v>
                </c:pt>
                <c:pt idx="3">
                  <c:v>ne</c:v>
                </c:pt>
                <c:pt idx="4">
                  <c:v>bn</c:v>
                </c:pt>
                <c:pt idx="5">
                  <c:v>fu</c:v>
                </c:pt>
              </c:strCache>
            </c:strRef>
          </c:cat>
          <c:val>
            <c:numRef>
              <c:f>Sheet2!$B$1:$B$6</c:f>
              <c:numCache>
                <c:formatCode>General</c:formatCode>
                <c:ptCount val="6"/>
                <c:pt idx="0">
                  <c:v>9</c:v>
                </c:pt>
                <c:pt idx="1">
                  <c:v>7</c:v>
                </c:pt>
                <c:pt idx="2">
                  <c:v>3</c:v>
                </c:pt>
                <c:pt idx="3">
                  <c:v>2</c:v>
                </c:pt>
                <c:pt idx="4">
                  <c:v>2</c:v>
                </c:pt>
                <c:pt idx="5">
                  <c:v>2</c:v>
                </c:pt>
              </c:numCache>
            </c:numRef>
          </c:val>
          <c:smooth val="0"/>
        </c:ser>
        <c:dLbls>
          <c:showLegendKey val="0"/>
          <c:showVal val="0"/>
          <c:showCatName val="0"/>
          <c:showSerName val="0"/>
          <c:showPercent val="0"/>
          <c:showBubbleSize val="0"/>
        </c:dLbls>
        <c:marker val="1"/>
        <c:smooth val="0"/>
        <c:axId val="217941000"/>
        <c:axId val="217935512"/>
      </c:lineChart>
      <c:catAx>
        <c:axId val="217941000"/>
        <c:scaling>
          <c:orientation val="minMax"/>
        </c:scaling>
        <c:delete val="0"/>
        <c:axPos val="b"/>
        <c:numFmt formatCode="General" sourceLinked="0"/>
        <c:majorTickMark val="out"/>
        <c:minorTickMark val="none"/>
        <c:tickLblPos val="nextTo"/>
        <c:crossAx val="217935512"/>
        <c:crosses val="autoZero"/>
        <c:auto val="1"/>
        <c:lblAlgn val="ctr"/>
        <c:lblOffset val="100"/>
        <c:noMultiLvlLbl val="0"/>
      </c:catAx>
      <c:valAx>
        <c:axId val="217935512"/>
        <c:scaling>
          <c:orientation val="minMax"/>
        </c:scaling>
        <c:delete val="0"/>
        <c:axPos val="l"/>
        <c:majorGridlines/>
        <c:numFmt formatCode="General" sourceLinked="1"/>
        <c:majorTickMark val="out"/>
        <c:minorTickMark val="none"/>
        <c:tickLblPos val="nextTo"/>
        <c:crossAx val="217941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cat>
            <c:strRef>
              <c:f>Sheet3!$A$1:$A$5</c:f>
              <c:strCache>
                <c:ptCount val="5"/>
                <c:pt idx="0">
                  <c:v>fb</c:v>
                </c:pt>
                <c:pt idx="1">
                  <c:v>ef</c:v>
                </c:pt>
                <c:pt idx="2">
                  <c:v>fn</c:v>
                </c:pt>
                <c:pt idx="3">
                  <c:v>er</c:v>
                </c:pt>
                <c:pt idx="4">
                  <c:v>ug</c:v>
                </c:pt>
              </c:strCache>
            </c:strRef>
          </c:cat>
          <c:val>
            <c:numRef>
              <c:f>Sheet3!$B$1:$B$5</c:f>
              <c:numCache>
                <c:formatCode>General</c:formatCode>
                <c:ptCount val="5"/>
                <c:pt idx="0">
                  <c:v>7</c:v>
                </c:pt>
                <c:pt idx="1">
                  <c:v>3</c:v>
                </c:pt>
                <c:pt idx="2">
                  <c:v>2</c:v>
                </c:pt>
                <c:pt idx="3">
                  <c:v>2</c:v>
                </c:pt>
                <c:pt idx="4">
                  <c:v>2</c:v>
                </c:pt>
              </c:numCache>
            </c:numRef>
          </c:val>
          <c:smooth val="0"/>
        </c:ser>
        <c:dLbls>
          <c:showLegendKey val="0"/>
          <c:showVal val="0"/>
          <c:showCatName val="0"/>
          <c:showSerName val="0"/>
          <c:showPercent val="0"/>
          <c:showBubbleSize val="0"/>
        </c:dLbls>
        <c:marker val="1"/>
        <c:smooth val="0"/>
        <c:axId val="217937080"/>
        <c:axId val="217939432"/>
      </c:lineChart>
      <c:catAx>
        <c:axId val="217937080"/>
        <c:scaling>
          <c:orientation val="minMax"/>
        </c:scaling>
        <c:delete val="0"/>
        <c:axPos val="b"/>
        <c:numFmt formatCode="General" sourceLinked="0"/>
        <c:majorTickMark val="out"/>
        <c:minorTickMark val="none"/>
        <c:tickLblPos val="nextTo"/>
        <c:crossAx val="217939432"/>
        <c:crosses val="autoZero"/>
        <c:auto val="1"/>
        <c:lblAlgn val="ctr"/>
        <c:lblOffset val="100"/>
        <c:noMultiLvlLbl val="0"/>
      </c:catAx>
      <c:valAx>
        <c:axId val="217939432"/>
        <c:scaling>
          <c:orientation val="minMax"/>
        </c:scaling>
        <c:delete val="0"/>
        <c:axPos val="l"/>
        <c:majorGridlines/>
        <c:numFmt formatCode="General" sourceLinked="1"/>
        <c:majorTickMark val="out"/>
        <c:minorTickMark val="none"/>
        <c:tickLblPos val="nextTo"/>
        <c:crossAx val="217937080"/>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cat>
            <c:strRef>
              <c:f>Sheet2!$A$1:$A$6</c:f>
              <c:strCache>
                <c:ptCount val="6"/>
                <c:pt idx="0">
                  <c:v>ef</c:v>
                </c:pt>
                <c:pt idx="1">
                  <c:v>fe</c:v>
                </c:pt>
                <c:pt idx="2">
                  <c:v>nb</c:v>
                </c:pt>
                <c:pt idx="3">
                  <c:v>kx</c:v>
                </c:pt>
                <c:pt idx="4">
                  <c:v>eu</c:v>
                </c:pt>
                <c:pt idx="5">
                  <c:v>fj</c:v>
                </c:pt>
              </c:strCache>
            </c:strRef>
          </c:cat>
          <c:val>
            <c:numRef>
              <c:f>Sheet2!$B$1:$B$6</c:f>
              <c:numCache>
                <c:formatCode>General</c:formatCode>
                <c:ptCount val="6"/>
                <c:pt idx="0">
                  <c:v>8</c:v>
                </c:pt>
                <c:pt idx="1">
                  <c:v>4</c:v>
                </c:pt>
                <c:pt idx="2">
                  <c:v>3</c:v>
                </c:pt>
                <c:pt idx="3">
                  <c:v>2</c:v>
                </c:pt>
                <c:pt idx="4">
                  <c:v>2</c:v>
                </c:pt>
                <c:pt idx="5">
                  <c:v>2</c:v>
                </c:pt>
              </c:numCache>
            </c:numRef>
          </c:val>
          <c:smooth val="0"/>
        </c:ser>
        <c:dLbls>
          <c:showLegendKey val="0"/>
          <c:showVal val="0"/>
          <c:showCatName val="0"/>
          <c:showSerName val="0"/>
          <c:showPercent val="0"/>
          <c:showBubbleSize val="0"/>
        </c:dLbls>
        <c:marker val="1"/>
        <c:smooth val="0"/>
        <c:axId val="217748984"/>
        <c:axId val="217745456"/>
      </c:lineChart>
      <c:catAx>
        <c:axId val="217748984"/>
        <c:scaling>
          <c:orientation val="minMax"/>
        </c:scaling>
        <c:delete val="0"/>
        <c:axPos val="b"/>
        <c:numFmt formatCode="General" sourceLinked="0"/>
        <c:majorTickMark val="out"/>
        <c:minorTickMark val="none"/>
        <c:tickLblPos val="nextTo"/>
        <c:crossAx val="217745456"/>
        <c:crosses val="autoZero"/>
        <c:auto val="1"/>
        <c:lblAlgn val="ctr"/>
        <c:lblOffset val="100"/>
        <c:noMultiLvlLbl val="0"/>
      </c:catAx>
      <c:valAx>
        <c:axId val="217745456"/>
        <c:scaling>
          <c:orientation val="minMax"/>
        </c:scaling>
        <c:delete val="0"/>
        <c:axPos val="l"/>
        <c:majorGridlines/>
        <c:numFmt formatCode="General" sourceLinked="1"/>
        <c:majorTickMark val="out"/>
        <c:minorTickMark val="none"/>
        <c:tickLblPos val="nextTo"/>
        <c:crossAx val="217748984"/>
        <c:crosses val="autoZero"/>
        <c:crossBetween val="between"/>
      </c:valAx>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8F350-0AE2-4CAE-AED2-40E08460C818}"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en-US"/>
        </a:p>
      </dgm:t>
    </dgm:pt>
    <dgm:pt modelId="{FAB9A1FB-E2D4-4246-9766-9E598C06AE00}">
      <dgm:prSet phldrT="[Text]" custT="1"/>
      <dgm:spPr/>
      <dgm:t>
        <a:bodyPr/>
        <a:lstStyle/>
        <a:p>
          <a:r>
            <a:rPr lang="en-US" sz="2800" dirty="0" smtClean="0">
              <a:solidFill>
                <a:srgbClr val="FFFF00"/>
              </a:solidFill>
            </a:rPr>
            <a:t> </a:t>
          </a:r>
          <a:r>
            <a:rPr lang="en-US" sz="2800" smtClean="0">
              <a:solidFill>
                <a:srgbClr val="FFFF00"/>
              </a:solidFill>
            </a:rPr>
            <a:t>easier way &amp; Conclusion </a:t>
          </a:r>
          <a:endParaRPr lang="en-US" sz="2800" dirty="0">
            <a:solidFill>
              <a:srgbClr val="FFFF00"/>
            </a:solidFill>
          </a:endParaRPr>
        </a:p>
      </dgm:t>
    </dgm:pt>
    <dgm:pt modelId="{B0A4E56E-D2F3-4589-B4C3-6C01AD36303C}" type="parTrans" cxnId="{243BE62A-DAEE-4B60-806B-4B326E9F715B}">
      <dgm:prSet/>
      <dgm:spPr/>
      <dgm:t>
        <a:bodyPr/>
        <a:lstStyle/>
        <a:p>
          <a:endParaRPr lang="en-US"/>
        </a:p>
      </dgm:t>
    </dgm:pt>
    <dgm:pt modelId="{64AEE18D-0493-4787-B8DD-9DAB9CA351C3}" type="sibTrans" cxnId="{243BE62A-DAEE-4B60-806B-4B326E9F715B}">
      <dgm:prSet/>
      <dgm:spPr/>
      <dgm:t>
        <a:bodyPr/>
        <a:lstStyle/>
        <a:p>
          <a:endParaRPr lang="en-US"/>
        </a:p>
      </dgm:t>
    </dgm:pt>
    <dgm:pt modelId="{41F9746C-BC8B-4F0B-9780-49CC670B48F9}">
      <dgm:prSet phldrT="[Text]" custT="1"/>
      <dgm:spPr/>
      <dgm:t>
        <a:bodyPr/>
        <a:lstStyle/>
        <a:p>
          <a:r>
            <a:rPr lang="en-US" sz="2800" dirty="0" smtClean="0">
              <a:solidFill>
                <a:srgbClr val="92D050"/>
              </a:solidFill>
            </a:rPr>
            <a:t>2. </a:t>
          </a:r>
          <a:r>
            <a:rPr lang="en-US" sz="2800" dirty="0" smtClean="0">
              <a:solidFill>
                <a:srgbClr val="FFFF00"/>
              </a:solidFill>
            </a:rPr>
            <a:t>Physics holiday</a:t>
          </a:r>
          <a:endParaRPr lang="en-US" sz="2800" dirty="0">
            <a:solidFill>
              <a:srgbClr val="FFFF00"/>
            </a:solidFill>
          </a:endParaRPr>
        </a:p>
      </dgm:t>
    </dgm:pt>
    <dgm:pt modelId="{AA8D1360-92F6-4DCF-97DA-252537007549}" type="parTrans" cxnId="{B5D0BA8A-BBAD-45F3-81B7-DEED77D2E2CF}">
      <dgm:prSet/>
      <dgm:spPr/>
      <dgm:t>
        <a:bodyPr/>
        <a:lstStyle/>
        <a:p>
          <a:endParaRPr lang="en-US"/>
        </a:p>
      </dgm:t>
    </dgm:pt>
    <dgm:pt modelId="{DDB288FC-E2D2-4768-8D85-1D5D7E5B9FD1}" type="sibTrans" cxnId="{B5D0BA8A-BBAD-45F3-81B7-DEED77D2E2CF}">
      <dgm:prSet/>
      <dgm:spPr/>
      <dgm:t>
        <a:bodyPr/>
        <a:lstStyle/>
        <a:p>
          <a:endParaRPr lang="en-US"/>
        </a:p>
      </dgm:t>
    </dgm:pt>
    <dgm:pt modelId="{1F1945B9-B161-4D56-BE87-AA85A80C6FBF}">
      <dgm:prSet phldrT="[Text]" custT="1"/>
      <dgm:spPr/>
      <dgm:t>
        <a:bodyPr/>
        <a:lstStyle/>
        <a:p>
          <a:r>
            <a:rPr lang="en-US" sz="2800" dirty="0" smtClean="0">
              <a:solidFill>
                <a:srgbClr val="FFFF00"/>
              </a:solidFill>
            </a:rPr>
            <a:t>Review of essay</a:t>
          </a:r>
          <a:endParaRPr lang="en-US" sz="2800" dirty="0">
            <a:solidFill>
              <a:srgbClr val="FFFF00"/>
            </a:solidFill>
          </a:endParaRPr>
        </a:p>
      </dgm:t>
    </dgm:pt>
    <dgm:pt modelId="{F5E7B461-C6BD-424C-B57D-49A1E4365BE0}" type="parTrans" cxnId="{BDB3606B-E3E8-4CF2-9EC9-814290F975EA}">
      <dgm:prSet/>
      <dgm:spPr/>
      <dgm:t>
        <a:bodyPr/>
        <a:lstStyle/>
        <a:p>
          <a:endParaRPr lang="en-US"/>
        </a:p>
      </dgm:t>
    </dgm:pt>
    <dgm:pt modelId="{F0CB1165-DC3C-4941-8406-7897CB0C3B1B}" type="sibTrans" cxnId="{BDB3606B-E3E8-4CF2-9EC9-814290F975EA}">
      <dgm:prSet/>
      <dgm:spPr/>
      <dgm:t>
        <a:bodyPr/>
        <a:lstStyle/>
        <a:p>
          <a:endParaRPr lang="en-US"/>
        </a:p>
      </dgm:t>
    </dgm:pt>
    <dgm:pt modelId="{A5A4D7AA-03C4-42F7-BDE9-6257E69E8C58}">
      <dgm:prSet phldrT="[Text]" custT="1"/>
      <dgm:spPr/>
      <dgm:t>
        <a:bodyPr/>
        <a:lstStyle/>
        <a:p>
          <a:r>
            <a:rPr lang="en-US" sz="2800" dirty="0" smtClean="0">
              <a:solidFill>
                <a:srgbClr val="FFFF00"/>
              </a:solidFill>
            </a:rPr>
            <a:t>researches</a:t>
          </a:r>
          <a:endParaRPr lang="en-US" sz="2800" dirty="0">
            <a:solidFill>
              <a:srgbClr val="FFFF00"/>
            </a:solidFill>
          </a:endParaRPr>
        </a:p>
      </dgm:t>
    </dgm:pt>
    <dgm:pt modelId="{1CFD9046-7498-48DF-B59D-888EE21E14C4}" type="parTrans" cxnId="{90A5947A-D378-4EBF-AAFE-09F98F18A986}">
      <dgm:prSet/>
      <dgm:spPr/>
      <dgm:t>
        <a:bodyPr/>
        <a:lstStyle/>
        <a:p>
          <a:endParaRPr lang="en-US"/>
        </a:p>
      </dgm:t>
    </dgm:pt>
    <dgm:pt modelId="{A4D2BB5D-F723-4680-ACF2-2C75FFAD8575}" type="sibTrans" cxnId="{90A5947A-D378-4EBF-AAFE-09F98F18A986}">
      <dgm:prSet/>
      <dgm:spPr/>
      <dgm:t>
        <a:bodyPr/>
        <a:lstStyle/>
        <a:p>
          <a:endParaRPr lang="en-US"/>
        </a:p>
      </dgm:t>
    </dgm:pt>
    <dgm:pt modelId="{BB0AF6C8-2A75-4911-8F8D-734C798F1373}">
      <dgm:prSet phldrT="[Text]" custT="1"/>
      <dgm:spPr/>
      <dgm:t>
        <a:bodyPr/>
        <a:lstStyle/>
        <a:p>
          <a:r>
            <a:rPr lang="en-US" sz="2800" dirty="0" smtClean="0">
              <a:solidFill>
                <a:srgbClr val="92D050"/>
              </a:solidFill>
            </a:rPr>
            <a:t>3. </a:t>
          </a:r>
          <a:r>
            <a:rPr lang="en-US" sz="2800" dirty="0" smtClean="0">
              <a:solidFill>
                <a:srgbClr val="FFFF00"/>
              </a:solidFill>
            </a:rPr>
            <a:t>Political economy</a:t>
          </a:r>
          <a:endParaRPr lang="en-US" sz="2800" dirty="0">
            <a:solidFill>
              <a:srgbClr val="92D050"/>
            </a:solidFill>
          </a:endParaRPr>
        </a:p>
      </dgm:t>
    </dgm:pt>
    <dgm:pt modelId="{3A738BFA-4E00-4022-B1ED-5A758C4D8A4B}" type="parTrans" cxnId="{4EF69020-3D73-4151-BAC2-F57B04E0ADB4}">
      <dgm:prSet/>
      <dgm:spPr/>
      <dgm:t>
        <a:bodyPr/>
        <a:lstStyle/>
        <a:p>
          <a:endParaRPr lang="en-US"/>
        </a:p>
      </dgm:t>
    </dgm:pt>
    <dgm:pt modelId="{0B7FEA0C-6569-4CA9-B119-D9A667F972E8}" type="sibTrans" cxnId="{4EF69020-3D73-4151-BAC2-F57B04E0ADB4}">
      <dgm:prSet/>
      <dgm:spPr/>
      <dgm:t>
        <a:bodyPr/>
        <a:lstStyle/>
        <a:p>
          <a:endParaRPr lang="en-US"/>
        </a:p>
      </dgm:t>
    </dgm:pt>
    <dgm:pt modelId="{8275DB4C-F55E-4123-B408-EDD7F0002BA4}">
      <dgm:prSet phldrT="[Text]" custT="1"/>
      <dgm:spPr/>
      <dgm:t>
        <a:bodyPr/>
        <a:lstStyle/>
        <a:p>
          <a:r>
            <a:rPr lang="en-US" sz="2800" dirty="0" smtClean="0">
              <a:solidFill>
                <a:srgbClr val="92D050"/>
              </a:solidFill>
            </a:rPr>
            <a:t>1.</a:t>
          </a:r>
          <a:r>
            <a:rPr lang="en-US" sz="2800" dirty="0" smtClean="0">
              <a:solidFill>
                <a:srgbClr val="FFFF00"/>
              </a:solidFill>
            </a:rPr>
            <a:t>Christmas carol</a:t>
          </a:r>
          <a:endParaRPr lang="en-US" sz="2800" dirty="0">
            <a:solidFill>
              <a:srgbClr val="FFFF00"/>
            </a:solidFill>
          </a:endParaRPr>
        </a:p>
      </dgm:t>
    </dgm:pt>
    <dgm:pt modelId="{CB290765-10E2-4449-936D-EBA36C2241B5}" type="parTrans" cxnId="{575E7068-DD80-4837-8FCE-FE67D39AFCB9}">
      <dgm:prSet/>
      <dgm:spPr/>
      <dgm:t>
        <a:bodyPr/>
        <a:lstStyle/>
        <a:p>
          <a:endParaRPr lang="en-US"/>
        </a:p>
      </dgm:t>
    </dgm:pt>
    <dgm:pt modelId="{55DBADE1-864A-450F-9E28-86FBE14240B3}" type="sibTrans" cxnId="{575E7068-DD80-4837-8FCE-FE67D39AFCB9}">
      <dgm:prSet/>
      <dgm:spPr/>
      <dgm:t>
        <a:bodyPr/>
        <a:lstStyle/>
        <a:p>
          <a:endParaRPr lang="en-US"/>
        </a:p>
      </dgm:t>
    </dgm:pt>
    <dgm:pt modelId="{7FA1AB19-3BAB-4957-A7F4-84647BE47838}" type="pres">
      <dgm:prSet presAssocID="{DDD8F350-0AE2-4CAE-AED2-40E08460C818}" presName="Name0" presStyleCnt="0">
        <dgm:presLayoutVars>
          <dgm:chPref val="1"/>
          <dgm:dir/>
          <dgm:animOne val="branch"/>
          <dgm:animLvl val="lvl"/>
          <dgm:resizeHandles/>
        </dgm:presLayoutVars>
      </dgm:prSet>
      <dgm:spPr/>
      <dgm:t>
        <a:bodyPr/>
        <a:lstStyle/>
        <a:p>
          <a:endParaRPr lang="en-US"/>
        </a:p>
      </dgm:t>
    </dgm:pt>
    <dgm:pt modelId="{9BE00135-1560-4DAA-AE2D-836E3DD2476A}" type="pres">
      <dgm:prSet presAssocID="{FAB9A1FB-E2D4-4246-9766-9E598C06AE00}" presName="vertOne" presStyleCnt="0"/>
      <dgm:spPr/>
    </dgm:pt>
    <dgm:pt modelId="{73FA16B9-B521-48AA-A9AA-E772D059D9AB}" type="pres">
      <dgm:prSet presAssocID="{FAB9A1FB-E2D4-4246-9766-9E598C06AE00}" presName="txOne" presStyleLbl="node0" presStyleIdx="0" presStyleCnt="1" custScaleX="97217">
        <dgm:presLayoutVars>
          <dgm:chPref val="3"/>
        </dgm:presLayoutVars>
      </dgm:prSet>
      <dgm:spPr/>
      <dgm:t>
        <a:bodyPr/>
        <a:lstStyle/>
        <a:p>
          <a:endParaRPr lang="en-US"/>
        </a:p>
      </dgm:t>
    </dgm:pt>
    <dgm:pt modelId="{D6A57DBB-7B7F-47DC-B2D1-EBBE693C6D92}" type="pres">
      <dgm:prSet presAssocID="{FAB9A1FB-E2D4-4246-9766-9E598C06AE00}" presName="parTransOne" presStyleCnt="0"/>
      <dgm:spPr/>
    </dgm:pt>
    <dgm:pt modelId="{26F4EFE5-177C-4CA6-A5E7-7788DFD6BDCD}" type="pres">
      <dgm:prSet presAssocID="{FAB9A1FB-E2D4-4246-9766-9E598C06AE00}" presName="horzOne" presStyleCnt="0"/>
      <dgm:spPr/>
    </dgm:pt>
    <dgm:pt modelId="{CB6B4476-41F2-48FA-955E-D399D1ACBCCE}" type="pres">
      <dgm:prSet presAssocID="{41F9746C-BC8B-4F0B-9780-49CC670B48F9}" presName="vertTwo" presStyleCnt="0"/>
      <dgm:spPr/>
    </dgm:pt>
    <dgm:pt modelId="{C31A5EEB-EBF6-4FDA-AB1B-90685342C426}" type="pres">
      <dgm:prSet presAssocID="{41F9746C-BC8B-4F0B-9780-49CC670B48F9}" presName="txTwo" presStyleLbl="node2" presStyleIdx="0" presStyleCnt="2">
        <dgm:presLayoutVars>
          <dgm:chPref val="3"/>
        </dgm:presLayoutVars>
      </dgm:prSet>
      <dgm:spPr/>
      <dgm:t>
        <a:bodyPr/>
        <a:lstStyle/>
        <a:p>
          <a:endParaRPr lang="en-US"/>
        </a:p>
      </dgm:t>
    </dgm:pt>
    <dgm:pt modelId="{45423A83-AC7B-4D5D-A4A8-2BB4F72014F0}" type="pres">
      <dgm:prSet presAssocID="{41F9746C-BC8B-4F0B-9780-49CC670B48F9}" presName="parTransTwo" presStyleCnt="0"/>
      <dgm:spPr/>
    </dgm:pt>
    <dgm:pt modelId="{DF09D162-60BA-40D3-8F6A-7A8FF38B4AD5}" type="pres">
      <dgm:prSet presAssocID="{41F9746C-BC8B-4F0B-9780-49CC670B48F9}" presName="horzTwo" presStyleCnt="0"/>
      <dgm:spPr/>
    </dgm:pt>
    <dgm:pt modelId="{B1A125CB-829F-4C10-BDC7-25F28DE73BF8}" type="pres">
      <dgm:prSet presAssocID="{1F1945B9-B161-4D56-BE87-AA85A80C6FBF}" presName="vertThree" presStyleCnt="0"/>
      <dgm:spPr/>
    </dgm:pt>
    <dgm:pt modelId="{6896FE04-EEB7-40EB-99DC-9256B1E0B8E7}" type="pres">
      <dgm:prSet presAssocID="{1F1945B9-B161-4D56-BE87-AA85A80C6FBF}" presName="txThree" presStyleLbl="node3" presStyleIdx="0" presStyleCnt="3">
        <dgm:presLayoutVars>
          <dgm:chPref val="3"/>
        </dgm:presLayoutVars>
      </dgm:prSet>
      <dgm:spPr/>
      <dgm:t>
        <a:bodyPr/>
        <a:lstStyle/>
        <a:p>
          <a:endParaRPr lang="en-US"/>
        </a:p>
      </dgm:t>
    </dgm:pt>
    <dgm:pt modelId="{C2F19380-AF72-40B2-AD8F-0CAC4DE2B9C4}" type="pres">
      <dgm:prSet presAssocID="{1F1945B9-B161-4D56-BE87-AA85A80C6FBF}" presName="horzThree" presStyleCnt="0"/>
      <dgm:spPr/>
    </dgm:pt>
    <dgm:pt modelId="{5437D8F2-D00C-4CA1-8EE7-133426BB859E}" type="pres">
      <dgm:prSet presAssocID="{F0CB1165-DC3C-4941-8406-7897CB0C3B1B}" presName="sibSpaceThree" presStyleCnt="0"/>
      <dgm:spPr/>
    </dgm:pt>
    <dgm:pt modelId="{899B77FF-9D70-45B9-BBDD-82BB75D6B0CC}" type="pres">
      <dgm:prSet presAssocID="{A5A4D7AA-03C4-42F7-BDE9-6257E69E8C58}" presName="vertThree" presStyleCnt="0"/>
      <dgm:spPr/>
    </dgm:pt>
    <dgm:pt modelId="{AA0F8114-6228-4854-B624-FD9014916925}" type="pres">
      <dgm:prSet presAssocID="{A5A4D7AA-03C4-42F7-BDE9-6257E69E8C58}" presName="txThree" presStyleLbl="node3" presStyleIdx="1" presStyleCnt="3">
        <dgm:presLayoutVars>
          <dgm:chPref val="3"/>
        </dgm:presLayoutVars>
      </dgm:prSet>
      <dgm:spPr/>
      <dgm:t>
        <a:bodyPr/>
        <a:lstStyle/>
        <a:p>
          <a:endParaRPr lang="en-US"/>
        </a:p>
      </dgm:t>
    </dgm:pt>
    <dgm:pt modelId="{56E415F7-B413-445C-BF8B-9322BD563D42}" type="pres">
      <dgm:prSet presAssocID="{A5A4D7AA-03C4-42F7-BDE9-6257E69E8C58}" presName="horzThree" presStyleCnt="0"/>
      <dgm:spPr/>
    </dgm:pt>
    <dgm:pt modelId="{FD8522CF-8F3E-4931-A94E-BF4DA698BB4A}" type="pres">
      <dgm:prSet presAssocID="{DDB288FC-E2D2-4768-8D85-1D5D7E5B9FD1}" presName="sibSpaceTwo" presStyleCnt="0"/>
      <dgm:spPr/>
    </dgm:pt>
    <dgm:pt modelId="{79FBFAC8-F859-463C-90EB-060937B878AB}" type="pres">
      <dgm:prSet presAssocID="{BB0AF6C8-2A75-4911-8F8D-734C798F1373}" presName="vertTwo" presStyleCnt="0"/>
      <dgm:spPr/>
    </dgm:pt>
    <dgm:pt modelId="{8BBA52CB-E09D-4F54-88F4-A492F24F5EE1}" type="pres">
      <dgm:prSet presAssocID="{BB0AF6C8-2A75-4911-8F8D-734C798F1373}" presName="txTwo" presStyleLbl="node2" presStyleIdx="1" presStyleCnt="2" custLinFactNeighborX="-6241" custLinFactNeighborY="823">
        <dgm:presLayoutVars>
          <dgm:chPref val="3"/>
        </dgm:presLayoutVars>
      </dgm:prSet>
      <dgm:spPr/>
      <dgm:t>
        <a:bodyPr/>
        <a:lstStyle/>
        <a:p>
          <a:endParaRPr lang="en-US"/>
        </a:p>
      </dgm:t>
    </dgm:pt>
    <dgm:pt modelId="{D1AEE6DF-AD46-4E8F-8156-0AE1111DA6D6}" type="pres">
      <dgm:prSet presAssocID="{BB0AF6C8-2A75-4911-8F8D-734C798F1373}" presName="parTransTwo" presStyleCnt="0"/>
      <dgm:spPr/>
    </dgm:pt>
    <dgm:pt modelId="{A2D56AD9-DABC-44E6-9DE1-1BB79A0DF5F4}" type="pres">
      <dgm:prSet presAssocID="{BB0AF6C8-2A75-4911-8F8D-734C798F1373}" presName="horzTwo" presStyleCnt="0"/>
      <dgm:spPr/>
    </dgm:pt>
    <dgm:pt modelId="{0F1034E1-749B-478C-9328-EBE4D7E34C2A}" type="pres">
      <dgm:prSet presAssocID="{8275DB4C-F55E-4123-B408-EDD7F0002BA4}" presName="vertThree" presStyleCnt="0"/>
      <dgm:spPr/>
    </dgm:pt>
    <dgm:pt modelId="{FCEC9B4C-43C3-43A5-9E34-B47423E329A1}" type="pres">
      <dgm:prSet presAssocID="{8275DB4C-F55E-4123-B408-EDD7F0002BA4}" presName="txThree" presStyleLbl="node3" presStyleIdx="2" presStyleCnt="3" custLinFactNeighborX="-6527" custLinFactNeighborY="-1931">
        <dgm:presLayoutVars>
          <dgm:chPref val="3"/>
        </dgm:presLayoutVars>
      </dgm:prSet>
      <dgm:spPr/>
      <dgm:t>
        <a:bodyPr/>
        <a:lstStyle/>
        <a:p>
          <a:endParaRPr lang="en-US"/>
        </a:p>
      </dgm:t>
    </dgm:pt>
    <dgm:pt modelId="{84C8CC4C-2BED-4708-9C36-957770D17E59}" type="pres">
      <dgm:prSet presAssocID="{8275DB4C-F55E-4123-B408-EDD7F0002BA4}" presName="horzThree" presStyleCnt="0"/>
      <dgm:spPr/>
    </dgm:pt>
  </dgm:ptLst>
  <dgm:cxnLst>
    <dgm:cxn modelId="{243BE62A-DAEE-4B60-806B-4B326E9F715B}" srcId="{DDD8F350-0AE2-4CAE-AED2-40E08460C818}" destId="{FAB9A1FB-E2D4-4246-9766-9E598C06AE00}" srcOrd="0" destOrd="0" parTransId="{B0A4E56E-D2F3-4589-B4C3-6C01AD36303C}" sibTransId="{64AEE18D-0493-4787-B8DD-9DAB9CA351C3}"/>
    <dgm:cxn modelId="{779120B9-3C28-470E-B53E-38B7A6F2AE8B}" type="presOf" srcId="{BB0AF6C8-2A75-4911-8F8D-734C798F1373}" destId="{8BBA52CB-E09D-4F54-88F4-A492F24F5EE1}" srcOrd="0" destOrd="0" presId="urn:microsoft.com/office/officeart/2005/8/layout/architecture+Icon"/>
    <dgm:cxn modelId="{B5D0BA8A-BBAD-45F3-81B7-DEED77D2E2CF}" srcId="{FAB9A1FB-E2D4-4246-9766-9E598C06AE00}" destId="{41F9746C-BC8B-4F0B-9780-49CC670B48F9}" srcOrd="0" destOrd="0" parTransId="{AA8D1360-92F6-4DCF-97DA-252537007549}" sibTransId="{DDB288FC-E2D2-4768-8D85-1D5D7E5B9FD1}"/>
    <dgm:cxn modelId="{F3A67238-3FE3-4B26-A44D-A211EA45C595}" type="presOf" srcId="{DDD8F350-0AE2-4CAE-AED2-40E08460C818}" destId="{7FA1AB19-3BAB-4957-A7F4-84647BE47838}" srcOrd="0" destOrd="0" presId="urn:microsoft.com/office/officeart/2005/8/layout/architecture+Icon"/>
    <dgm:cxn modelId="{276CF44E-3920-4998-8FC2-9C9415CA3829}" type="presOf" srcId="{A5A4D7AA-03C4-42F7-BDE9-6257E69E8C58}" destId="{AA0F8114-6228-4854-B624-FD9014916925}" srcOrd="0" destOrd="0" presId="urn:microsoft.com/office/officeart/2005/8/layout/architecture+Icon"/>
    <dgm:cxn modelId="{4EF69020-3D73-4151-BAC2-F57B04E0ADB4}" srcId="{FAB9A1FB-E2D4-4246-9766-9E598C06AE00}" destId="{BB0AF6C8-2A75-4911-8F8D-734C798F1373}" srcOrd="1" destOrd="0" parTransId="{3A738BFA-4E00-4022-B1ED-5A758C4D8A4B}" sibTransId="{0B7FEA0C-6569-4CA9-B119-D9A667F972E8}"/>
    <dgm:cxn modelId="{90A5947A-D378-4EBF-AAFE-09F98F18A986}" srcId="{41F9746C-BC8B-4F0B-9780-49CC670B48F9}" destId="{A5A4D7AA-03C4-42F7-BDE9-6257E69E8C58}" srcOrd="1" destOrd="0" parTransId="{1CFD9046-7498-48DF-B59D-888EE21E14C4}" sibTransId="{A4D2BB5D-F723-4680-ACF2-2C75FFAD8575}"/>
    <dgm:cxn modelId="{BDB3606B-E3E8-4CF2-9EC9-814290F975EA}" srcId="{41F9746C-BC8B-4F0B-9780-49CC670B48F9}" destId="{1F1945B9-B161-4D56-BE87-AA85A80C6FBF}" srcOrd="0" destOrd="0" parTransId="{F5E7B461-C6BD-424C-B57D-49A1E4365BE0}" sibTransId="{F0CB1165-DC3C-4941-8406-7897CB0C3B1B}"/>
    <dgm:cxn modelId="{2E96EBB3-7392-40CA-B5A2-0F048E5D42C2}" type="presOf" srcId="{8275DB4C-F55E-4123-B408-EDD7F0002BA4}" destId="{FCEC9B4C-43C3-43A5-9E34-B47423E329A1}" srcOrd="0" destOrd="0" presId="urn:microsoft.com/office/officeart/2005/8/layout/architecture+Icon"/>
    <dgm:cxn modelId="{575E7068-DD80-4837-8FCE-FE67D39AFCB9}" srcId="{BB0AF6C8-2A75-4911-8F8D-734C798F1373}" destId="{8275DB4C-F55E-4123-B408-EDD7F0002BA4}" srcOrd="0" destOrd="0" parTransId="{CB290765-10E2-4449-936D-EBA36C2241B5}" sibTransId="{55DBADE1-864A-450F-9E28-86FBE14240B3}"/>
    <dgm:cxn modelId="{817208C3-8346-413E-A55B-D4627AEC9D03}" type="presOf" srcId="{1F1945B9-B161-4D56-BE87-AA85A80C6FBF}" destId="{6896FE04-EEB7-40EB-99DC-9256B1E0B8E7}" srcOrd="0" destOrd="0" presId="urn:microsoft.com/office/officeart/2005/8/layout/architecture+Icon"/>
    <dgm:cxn modelId="{C8FF721A-F60B-456D-A4D0-E6E6A611C64F}" type="presOf" srcId="{41F9746C-BC8B-4F0B-9780-49CC670B48F9}" destId="{C31A5EEB-EBF6-4FDA-AB1B-90685342C426}" srcOrd="0" destOrd="0" presId="urn:microsoft.com/office/officeart/2005/8/layout/architecture+Icon"/>
    <dgm:cxn modelId="{5358B1BF-1743-4F1B-8DE2-48E598895DB3}" type="presOf" srcId="{FAB9A1FB-E2D4-4246-9766-9E598C06AE00}" destId="{73FA16B9-B521-48AA-A9AA-E772D059D9AB}" srcOrd="0" destOrd="0" presId="urn:microsoft.com/office/officeart/2005/8/layout/architecture+Icon"/>
    <dgm:cxn modelId="{29CFC618-01B5-47D1-9995-71525F757F1B}" type="presParOf" srcId="{7FA1AB19-3BAB-4957-A7F4-84647BE47838}" destId="{9BE00135-1560-4DAA-AE2D-836E3DD2476A}" srcOrd="0" destOrd="0" presId="urn:microsoft.com/office/officeart/2005/8/layout/architecture+Icon"/>
    <dgm:cxn modelId="{AEF3D0E6-82B8-4055-99BC-9D4CCDDE095E}" type="presParOf" srcId="{9BE00135-1560-4DAA-AE2D-836E3DD2476A}" destId="{73FA16B9-B521-48AA-A9AA-E772D059D9AB}" srcOrd="0" destOrd="0" presId="urn:microsoft.com/office/officeart/2005/8/layout/architecture+Icon"/>
    <dgm:cxn modelId="{BFB4B827-6C10-4C4E-AC4A-524C81DA6B5C}" type="presParOf" srcId="{9BE00135-1560-4DAA-AE2D-836E3DD2476A}" destId="{D6A57DBB-7B7F-47DC-B2D1-EBBE693C6D92}" srcOrd="1" destOrd="0" presId="urn:microsoft.com/office/officeart/2005/8/layout/architecture+Icon"/>
    <dgm:cxn modelId="{4BBC84C5-136B-4A97-A700-1ED2C4D84782}" type="presParOf" srcId="{9BE00135-1560-4DAA-AE2D-836E3DD2476A}" destId="{26F4EFE5-177C-4CA6-A5E7-7788DFD6BDCD}" srcOrd="2" destOrd="0" presId="urn:microsoft.com/office/officeart/2005/8/layout/architecture+Icon"/>
    <dgm:cxn modelId="{B89CB905-EBA7-4826-9784-507014294EE5}" type="presParOf" srcId="{26F4EFE5-177C-4CA6-A5E7-7788DFD6BDCD}" destId="{CB6B4476-41F2-48FA-955E-D399D1ACBCCE}" srcOrd="0" destOrd="0" presId="urn:microsoft.com/office/officeart/2005/8/layout/architecture+Icon"/>
    <dgm:cxn modelId="{A3599236-32CE-408E-ADAF-D903FF636570}" type="presParOf" srcId="{CB6B4476-41F2-48FA-955E-D399D1ACBCCE}" destId="{C31A5EEB-EBF6-4FDA-AB1B-90685342C426}" srcOrd="0" destOrd="0" presId="urn:microsoft.com/office/officeart/2005/8/layout/architecture+Icon"/>
    <dgm:cxn modelId="{B5341A5A-4E23-45C2-8A1F-22E65EADF573}" type="presParOf" srcId="{CB6B4476-41F2-48FA-955E-D399D1ACBCCE}" destId="{45423A83-AC7B-4D5D-A4A8-2BB4F72014F0}" srcOrd="1" destOrd="0" presId="urn:microsoft.com/office/officeart/2005/8/layout/architecture+Icon"/>
    <dgm:cxn modelId="{FCEA11B9-EA2A-4DF6-9732-99EF4AF2C563}" type="presParOf" srcId="{CB6B4476-41F2-48FA-955E-D399D1ACBCCE}" destId="{DF09D162-60BA-40D3-8F6A-7A8FF38B4AD5}" srcOrd="2" destOrd="0" presId="urn:microsoft.com/office/officeart/2005/8/layout/architecture+Icon"/>
    <dgm:cxn modelId="{EC987866-05D7-4ABE-BE29-AD34A21AFF3F}" type="presParOf" srcId="{DF09D162-60BA-40D3-8F6A-7A8FF38B4AD5}" destId="{B1A125CB-829F-4C10-BDC7-25F28DE73BF8}" srcOrd="0" destOrd="0" presId="urn:microsoft.com/office/officeart/2005/8/layout/architecture+Icon"/>
    <dgm:cxn modelId="{AE5C5994-47D2-4E4D-8191-70AD1E84CBBE}" type="presParOf" srcId="{B1A125CB-829F-4C10-BDC7-25F28DE73BF8}" destId="{6896FE04-EEB7-40EB-99DC-9256B1E0B8E7}" srcOrd="0" destOrd="0" presId="urn:microsoft.com/office/officeart/2005/8/layout/architecture+Icon"/>
    <dgm:cxn modelId="{1DEAE7AE-4D1B-43C3-AB61-58F885C30FF4}" type="presParOf" srcId="{B1A125CB-829F-4C10-BDC7-25F28DE73BF8}" destId="{C2F19380-AF72-40B2-AD8F-0CAC4DE2B9C4}" srcOrd="1" destOrd="0" presId="urn:microsoft.com/office/officeart/2005/8/layout/architecture+Icon"/>
    <dgm:cxn modelId="{8E898938-C51F-4760-8C47-0EA718578B2E}" type="presParOf" srcId="{DF09D162-60BA-40D3-8F6A-7A8FF38B4AD5}" destId="{5437D8F2-D00C-4CA1-8EE7-133426BB859E}" srcOrd="1" destOrd="0" presId="urn:microsoft.com/office/officeart/2005/8/layout/architecture+Icon"/>
    <dgm:cxn modelId="{8E639459-37C9-4ED8-BC98-8011B9F147DB}" type="presParOf" srcId="{DF09D162-60BA-40D3-8F6A-7A8FF38B4AD5}" destId="{899B77FF-9D70-45B9-BBDD-82BB75D6B0CC}" srcOrd="2" destOrd="0" presId="urn:microsoft.com/office/officeart/2005/8/layout/architecture+Icon"/>
    <dgm:cxn modelId="{2AA44D98-2C50-4DC4-87FC-94E751722FD3}" type="presParOf" srcId="{899B77FF-9D70-45B9-BBDD-82BB75D6B0CC}" destId="{AA0F8114-6228-4854-B624-FD9014916925}" srcOrd="0" destOrd="0" presId="urn:microsoft.com/office/officeart/2005/8/layout/architecture+Icon"/>
    <dgm:cxn modelId="{5849F5F9-EC35-44E8-9ABA-392CF74BA18D}" type="presParOf" srcId="{899B77FF-9D70-45B9-BBDD-82BB75D6B0CC}" destId="{56E415F7-B413-445C-BF8B-9322BD563D42}" srcOrd="1" destOrd="0" presId="urn:microsoft.com/office/officeart/2005/8/layout/architecture+Icon"/>
    <dgm:cxn modelId="{F4D44CE9-1C97-4D39-8725-0F8A5A71C1B5}" type="presParOf" srcId="{26F4EFE5-177C-4CA6-A5E7-7788DFD6BDCD}" destId="{FD8522CF-8F3E-4931-A94E-BF4DA698BB4A}" srcOrd="1" destOrd="0" presId="urn:microsoft.com/office/officeart/2005/8/layout/architecture+Icon"/>
    <dgm:cxn modelId="{1631B9AF-F6C4-4D6E-B955-6122CB7A8691}" type="presParOf" srcId="{26F4EFE5-177C-4CA6-A5E7-7788DFD6BDCD}" destId="{79FBFAC8-F859-463C-90EB-060937B878AB}" srcOrd="2" destOrd="0" presId="urn:microsoft.com/office/officeart/2005/8/layout/architecture+Icon"/>
    <dgm:cxn modelId="{B4890E66-2516-416C-91CB-65DAD02AD9DC}" type="presParOf" srcId="{79FBFAC8-F859-463C-90EB-060937B878AB}" destId="{8BBA52CB-E09D-4F54-88F4-A492F24F5EE1}" srcOrd="0" destOrd="0" presId="urn:microsoft.com/office/officeart/2005/8/layout/architecture+Icon"/>
    <dgm:cxn modelId="{5FBFEF3E-99C4-44A9-9D6D-4844B6408D52}" type="presParOf" srcId="{79FBFAC8-F859-463C-90EB-060937B878AB}" destId="{D1AEE6DF-AD46-4E8F-8156-0AE1111DA6D6}" srcOrd="1" destOrd="0" presId="urn:microsoft.com/office/officeart/2005/8/layout/architecture+Icon"/>
    <dgm:cxn modelId="{3905E91E-195D-4064-AF88-2DCDD956D473}" type="presParOf" srcId="{79FBFAC8-F859-463C-90EB-060937B878AB}" destId="{A2D56AD9-DABC-44E6-9DE1-1BB79A0DF5F4}" srcOrd="2" destOrd="0" presId="urn:microsoft.com/office/officeart/2005/8/layout/architecture+Icon"/>
    <dgm:cxn modelId="{ABFBFDA8-8C23-4049-B636-942BAD80D0A0}" type="presParOf" srcId="{A2D56AD9-DABC-44E6-9DE1-1BB79A0DF5F4}" destId="{0F1034E1-749B-478C-9328-EBE4D7E34C2A}" srcOrd="0" destOrd="0" presId="urn:microsoft.com/office/officeart/2005/8/layout/architecture+Icon"/>
    <dgm:cxn modelId="{DF0BA4F9-E2B6-4023-A111-95C30FFA021E}" type="presParOf" srcId="{0F1034E1-749B-478C-9328-EBE4D7E34C2A}" destId="{FCEC9B4C-43C3-43A5-9E34-B47423E329A1}" srcOrd="0" destOrd="0" presId="urn:microsoft.com/office/officeart/2005/8/layout/architecture+Icon"/>
    <dgm:cxn modelId="{D2E5823B-A9D4-4004-9156-1389E6E6D79E}" type="presParOf" srcId="{0F1034E1-749B-478C-9328-EBE4D7E34C2A}" destId="{84C8CC4C-2BED-4708-9C36-957770D17E59}"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A16B9-B521-48AA-A9AA-E772D059D9AB}">
      <dsp:nvSpPr>
        <dsp:cNvPr id="0" name=""/>
        <dsp:cNvSpPr/>
      </dsp:nvSpPr>
      <dsp:spPr>
        <a:xfrm>
          <a:off x="120878" y="3390800"/>
          <a:ext cx="8376085"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 </a:t>
          </a:r>
          <a:r>
            <a:rPr lang="en-US" sz="2800" kern="1200" smtClean="0">
              <a:solidFill>
                <a:srgbClr val="FFFF00"/>
              </a:solidFill>
            </a:rPr>
            <a:t>easier way &amp; Conclusion </a:t>
          </a:r>
          <a:endParaRPr lang="en-US" sz="2800" kern="1200" dirty="0">
            <a:solidFill>
              <a:srgbClr val="FFFF00"/>
            </a:solidFill>
          </a:endParaRPr>
        </a:p>
      </dsp:txBody>
      <dsp:txXfrm>
        <a:off x="166067" y="3435989"/>
        <a:ext cx="8285707" cy="1452473"/>
      </dsp:txXfrm>
    </dsp:sp>
    <dsp:sp modelId="{C31A5EEB-EBF6-4FDA-AB1B-90685342C426}">
      <dsp:nvSpPr>
        <dsp:cNvPr id="0" name=""/>
        <dsp:cNvSpPr/>
      </dsp:nvSpPr>
      <dsp:spPr>
        <a:xfrm>
          <a:off x="988" y="1697136"/>
          <a:ext cx="5628149"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92D050"/>
              </a:solidFill>
            </a:rPr>
            <a:t>2. </a:t>
          </a:r>
          <a:r>
            <a:rPr lang="en-US" sz="2800" kern="1200" dirty="0" smtClean="0">
              <a:solidFill>
                <a:srgbClr val="FFFF00"/>
              </a:solidFill>
            </a:rPr>
            <a:t>Physics holiday</a:t>
          </a:r>
          <a:endParaRPr lang="en-US" sz="2800" kern="1200" dirty="0">
            <a:solidFill>
              <a:srgbClr val="FFFF00"/>
            </a:solidFill>
          </a:endParaRPr>
        </a:p>
      </dsp:txBody>
      <dsp:txXfrm>
        <a:off x="46177" y="1742325"/>
        <a:ext cx="5537771" cy="1452473"/>
      </dsp:txXfrm>
    </dsp:sp>
    <dsp:sp modelId="{6896FE04-EEB7-40EB-99DC-9256B1E0B8E7}">
      <dsp:nvSpPr>
        <dsp:cNvPr id="0" name=""/>
        <dsp:cNvSpPr/>
      </dsp:nvSpPr>
      <dsp:spPr>
        <a:xfrm>
          <a:off x="988" y="3472"/>
          <a:ext cx="2756194"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Review of essay</a:t>
          </a:r>
          <a:endParaRPr lang="en-US" sz="2800" kern="1200" dirty="0">
            <a:solidFill>
              <a:srgbClr val="FFFF00"/>
            </a:solidFill>
          </a:endParaRPr>
        </a:p>
      </dsp:txBody>
      <dsp:txXfrm>
        <a:off x="46177" y="48661"/>
        <a:ext cx="2665816" cy="1452473"/>
      </dsp:txXfrm>
    </dsp:sp>
    <dsp:sp modelId="{AA0F8114-6228-4854-B624-FD9014916925}">
      <dsp:nvSpPr>
        <dsp:cNvPr id="0" name=""/>
        <dsp:cNvSpPr/>
      </dsp:nvSpPr>
      <dsp:spPr>
        <a:xfrm>
          <a:off x="2872943" y="3472"/>
          <a:ext cx="2756194"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researches</a:t>
          </a:r>
          <a:endParaRPr lang="en-US" sz="2800" kern="1200" dirty="0">
            <a:solidFill>
              <a:srgbClr val="FFFF00"/>
            </a:solidFill>
          </a:endParaRPr>
        </a:p>
      </dsp:txBody>
      <dsp:txXfrm>
        <a:off x="2918132" y="48661"/>
        <a:ext cx="2665816" cy="1452473"/>
      </dsp:txXfrm>
    </dsp:sp>
    <dsp:sp modelId="{8BBA52CB-E09D-4F54-88F4-A492F24F5EE1}">
      <dsp:nvSpPr>
        <dsp:cNvPr id="0" name=""/>
        <dsp:cNvSpPr/>
      </dsp:nvSpPr>
      <dsp:spPr>
        <a:xfrm>
          <a:off x="5688645" y="1698377"/>
          <a:ext cx="2756194"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92D050"/>
              </a:solidFill>
            </a:rPr>
            <a:t>3. </a:t>
          </a:r>
          <a:r>
            <a:rPr lang="en-US" sz="2800" kern="1200" dirty="0" smtClean="0">
              <a:solidFill>
                <a:srgbClr val="FFFF00"/>
              </a:solidFill>
            </a:rPr>
            <a:t>Political economy</a:t>
          </a:r>
          <a:endParaRPr lang="en-US" sz="2800" kern="1200" dirty="0">
            <a:solidFill>
              <a:srgbClr val="92D050"/>
            </a:solidFill>
          </a:endParaRPr>
        </a:p>
      </dsp:txBody>
      <dsp:txXfrm>
        <a:off x="5733834" y="1743566"/>
        <a:ext cx="2665816" cy="1452473"/>
      </dsp:txXfrm>
    </dsp:sp>
    <dsp:sp modelId="{FCEC9B4C-43C3-43A5-9E34-B47423E329A1}">
      <dsp:nvSpPr>
        <dsp:cNvPr id="0" name=""/>
        <dsp:cNvSpPr/>
      </dsp:nvSpPr>
      <dsp:spPr>
        <a:xfrm>
          <a:off x="5680762" y="0"/>
          <a:ext cx="2756194"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92D050"/>
              </a:solidFill>
            </a:rPr>
            <a:t>1.</a:t>
          </a:r>
          <a:r>
            <a:rPr lang="en-US" sz="2800" kern="1200" dirty="0" smtClean="0">
              <a:solidFill>
                <a:srgbClr val="FFFF00"/>
              </a:solidFill>
            </a:rPr>
            <a:t>Christmas carol</a:t>
          </a:r>
          <a:endParaRPr lang="en-US" sz="2800" kern="1200" dirty="0">
            <a:solidFill>
              <a:srgbClr val="FFFF00"/>
            </a:solidFill>
          </a:endParaRPr>
        </a:p>
      </dsp:txBody>
      <dsp:txXfrm>
        <a:off x="5725951" y="45189"/>
        <a:ext cx="2665816" cy="145247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95D31-242F-4463-AB94-38A01D4B1585}" type="datetimeFigureOut">
              <a:rPr lang="en-US" smtClean="0"/>
              <a:t>7/19/2016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DE6502-906C-462D-92CA-42ECF3D81A11}" type="slidenum">
              <a:rPr lang="en-US" smtClean="0"/>
              <a:t>‹#›</a:t>
            </a:fld>
            <a:endParaRPr lang="en-US"/>
          </a:p>
        </p:txBody>
      </p:sp>
    </p:spTree>
    <p:extLst>
      <p:ext uri="{BB962C8B-B14F-4D97-AF65-F5344CB8AC3E}">
        <p14:creationId xmlns:p14="http://schemas.microsoft.com/office/powerpoint/2010/main" val="8262116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6-07-03T07:26:21.104"/>
    </inkml:context>
    <inkml:brush xml:id="br0">
      <inkml:brushProperty name="width" value="0.05292" units="cm"/>
      <inkml:brushProperty name="height" value="0.05292" units="cm"/>
      <inkml:brushProperty name="color" value="#17365D"/>
    </inkml:brush>
  </inkml:definitions>
  <inkml:trace contextRef="#ctx0" brushRef="#br0">3051 1067,'-24'0,"-1"0,0 0,0 0,0 0,0 0,1 0,-1 0,0 0,0 24,0-24,1 0,-1 0,25 25,-25-25,0 0,0 0,1 0,-1 0,0 0,0 0,25 25,0 0,0 0,0-1,25 1,-25 0,0 0,0 0,0-1,0 1,0 0,0 0,0 0,0-1,0 1,0 0,0 0,0 0,0-1,0 1,0 0,0 0,0 0,0 0,0-1,0 1,0 0,0 0,25-25,-25 25,0-1,0 1</inkml:trace>
  <inkml:trace contextRef="#ctx0" brushRef="#br0" timeOffset="2847.1859">2654 1463,'25'0,"0"0,0 0,0 0,-1 0,1 0,0 0,0 0,0 0,-1 0,1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2E044-B37B-42FC-9926-47924AA3B1DB}"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07053-64A8-4058-9C2A-66F3A40AE4B1}" type="slidenum">
              <a:rPr lang="en-US" smtClean="0"/>
              <a:t>‹#›</a:t>
            </a:fld>
            <a:endParaRPr lang="en-US"/>
          </a:p>
        </p:txBody>
      </p:sp>
    </p:spTree>
    <p:extLst>
      <p:ext uri="{BB962C8B-B14F-4D97-AF65-F5344CB8AC3E}">
        <p14:creationId xmlns:p14="http://schemas.microsoft.com/office/powerpoint/2010/main" val="283944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07053-64A8-4058-9C2A-66F3A40AE4B1}" type="slidenum">
              <a:rPr lang="en-US" smtClean="0"/>
              <a:t>1</a:t>
            </a:fld>
            <a:endParaRPr lang="en-US"/>
          </a:p>
        </p:txBody>
      </p:sp>
    </p:spTree>
    <p:extLst>
      <p:ext uri="{BB962C8B-B14F-4D97-AF65-F5344CB8AC3E}">
        <p14:creationId xmlns:p14="http://schemas.microsoft.com/office/powerpoint/2010/main" val="247986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CD789BA-B5B8-49A1-BCD3-3FC2C7EC496C}" type="datetime1">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94210A3F-C3B7-40E9-9A06-4A8BC968F787}"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C911B-9561-4E89-AE4A-CDF078FBB72E}" type="datetime1">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0A3F-C3B7-40E9-9A06-4A8BC968F7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3FB74-A1C7-41A2-9874-0B0B40D03DF3}" type="datetime1">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0A3F-C3B7-40E9-9A06-4A8BC968F7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7887F4F2-4A7D-4BA4-A246-651AA90B679F}" type="datetime1">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0A3F-C3B7-40E9-9A06-4A8BC968F787}"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796CFB3-DCDB-4BE7-AF61-326056210D19}" type="datetime1">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0A3F-C3B7-40E9-9A06-4A8BC968F787}"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E31B89-35DE-483D-9299-AA7B2BC53C51}" type="datetime1">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0A3F-C3B7-40E9-9A06-4A8BC968F787}"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8672678-7129-4C78-87E2-512FC6FBEFA5}" type="datetime1">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10A3F-C3B7-40E9-9A06-4A8BC968F787}"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34465B0-2D76-4190-9EB8-2547B788E7D6}" type="datetime1">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10A3F-C3B7-40E9-9A06-4A8BC968F787}"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BE8A4-B411-43D6-BE99-E163D3F7A423}" type="datetime1">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10A3F-C3B7-40E9-9A06-4A8BC968F7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D43CA0B7-B4FC-4424-8A5B-6C107223CEEA}" type="datetime1">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0A3F-C3B7-40E9-9A06-4A8BC968F787}"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5D4D212-64A9-4568-8DFB-1310FCAF8342}" type="datetime1">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0A3F-C3B7-40E9-9A06-4A8BC968F787}"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D92F2C-46FA-4ED1-A2D5-B367D65528B9}" type="datetime1">
              <a:rPr lang="en-US" smtClean="0"/>
              <a:t>7/19/2016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4210A3F-C3B7-40E9-9A06-4A8BC968F7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3721472"/>
            <a:ext cx="5120640" cy="2371823"/>
          </a:xfrm>
        </p:spPr>
        <p:txBody>
          <a:bodyPr/>
          <a:lstStyle/>
          <a:p>
            <a:endParaRPr lang="en-US" dirty="0" smtClean="0">
              <a:latin typeface="Andalus" pitchFamily="18" charset="-78"/>
              <a:cs typeface="Andalus" pitchFamily="18" charset="-78"/>
            </a:endParaRPr>
          </a:p>
          <a:p>
            <a:r>
              <a:rPr lang="en-US" dirty="0" smtClean="0">
                <a:solidFill>
                  <a:srgbClr val="00B050"/>
                </a:solidFill>
                <a:latin typeface="Andalus" pitchFamily="18" charset="-78"/>
                <a:cs typeface="Andalus" pitchFamily="18" charset="-78"/>
              </a:rPr>
              <a:t>(</a:t>
            </a:r>
            <a:r>
              <a:rPr lang="en-US" dirty="0" smtClean="0">
                <a:solidFill>
                  <a:srgbClr val="00B050"/>
                </a:solidFill>
                <a:latin typeface="Andalus" pitchFamily="18" charset="-78"/>
                <a:cs typeface="Andalus" pitchFamily="18" charset="-78"/>
              </a:rPr>
              <a:t>Besat2 </a:t>
            </a:r>
            <a:r>
              <a:rPr lang="en-US" dirty="0" smtClean="0">
                <a:solidFill>
                  <a:srgbClr val="00B050"/>
                </a:solidFill>
                <a:latin typeface="Andalus" pitchFamily="18" charset="-78"/>
                <a:cs typeface="Andalus" pitchFamily="18" charset="-78"/>
              </a:rPr>
              <a:t>team)</a:t>
            </a:r>
          </a:p>
          <a:p>
            <a:r>
              <a:rPr lang="en-US" dirty="0" smtClean="0">
                <a:solidFill>
                  <a:srgbClr val="002060"/>
                </a:solidFill>
                <a:latin typeface="Andalus" pitchFamily="18" charset="-78"/>
                <a:cs typeface="Andalus" pitchFamily="18" charset="-78"/>
              </a:rPr>
              <a:t>Made by : Mohammad Reza </a:t>
            </a:r>
            <a:r>
              <a:rPr lang="en-US" dirty="0" err="1" smtClean="0">
                <a:solidFill>
                  <a:srgbClr val="002060"/>
                </a:solidFill>
                <a:latin typeface="Andalus" pitchFamily="18" charset="-78"/>
                <a:cs typeface="Andalus" pitchFamily="18" charset="-78"/>
              </a:rPr>
              <a:t>E’zazi</a:t>
            </a:r>
            <a:endParaRPr lang="en-US" dirty="0">
              <a:solidFill>
                <a:srgbClr val="002060"/>
              </a:solidFill>
              <a:latin typeface="Andalus" pitchFamily="18" charset="-78"/>
              <a:cs typeface="Andalus" pitchFamily="18" charset="-78"/>
            </a:endParaRPr>
          </a:p>
        </p:txBody>
      </p:sp>
      <p:sp>
        <p:nvSpPr>
          <p:cNvPr id="2" name="Title 1"/>
          <p:cNvSpPr>
            <a:spLocks noGrp="1"/>
          </p:cNvSpPr>
          <p:nvPr>
            <p:ph type="title"/>
          </p:nvPr>
        </p:nvSpPr>
        <p:spPr/>
        <p:txBody>
          <a:bodyPr/>
          <a:lstStyle/>
          <a:p>
            <a:r>
              <a:rPr lang="en-US" dirty="0" smtClean="0">
                <a:latin typeface="Algerian" pitchFamily="82" charset="0"/>
              </a:rPr>
              <a:t>In the name of god</a:t>
            </a:r>
            <a:endParaRPr lang="en-US" dirty="0">
              <a:latin typeface="Algerian" pitchFamily="82" charset="0"/>
            </a:endParaRPr>
          </a:p>
        </p:txBody>
      </p:sp>
      <p:sp>
        <p:nvSpPr>
          <p:cNvPr id="4" name="Slide Number Placeholder 3"/>
          <p:cNvSpPr>
            <a:spLocks noGrp="1"/>
          </p:cNvSpPr>
          <p:nvPr>
            <p:ph type="sldNum" sz="quarter" idx="12"/>
          </p:nvPr>
        </p:nvSpPr>
        <p:spPr/>
        <p:txBody>
          <a:bodyPr>
            <a:normAutofit fontScale="92500" lnSpcReduction="20000"/>
          </a:bodyPr>
          <a:lstStyle/>
          <a:p>
            <a:fld id="{94210A3F-C3B7-40E9-9A06-4A8BC968F787}" type="slidenum">
              <a:rPr lang="en-US" smtClean="0"/>
              <a:t>1</a:t>
            </a:fld>
            <a:endParaRPr lang="en-US" dirty="0"/>
          </a:p>
        </p:txBody>
      </p:sp>
    </p:spTree>
    <p:custDataLst>
      <p:tags r:id="rId1"/>
    </p:custDataLst>
    <p:extLst>
      <p:ext uri="{BB962C8B-B14F-4D97-AF65-F5344CB8AC3E}">
        <p14:creationId xmlns:p14="http://schemas.microsoft.com/office/powerpoint/2010/main" val="1688612578"/>
      </p:ext>
    </p:extLst>
  </p:cSld>
  <p:clrMapOvr>
    <a:masterClrMapping/>
  </p:clrMapOvr>
  <mc:AlternateContent xmlns:mc="http://schemas.openxmlformats.org/markup-compatibility/2006" xmlns:p14="http://schemas.microsoft.com/office/powerpoint/2010/main">
    <mc:Choice Requires="p14">
      <p:transition spd="slow" p14:dur="2000" advTm="3565"/>
    </mc:Choice>
    <mc:Fallback xmlns="">
      <p:transition spd="slow" advTm="3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91550" cy="1066801"/>
          </a:xfrm>
        </p:spPr>
        <p:txBody>
          <a:bodyPr>
            <a:normAutofit/>
          </a:bodyPr>
          <a:lstStyle/>
          <a:p>
            <a:r>
              <a:rPr lang="en-US" dirty="0" smtClean="0">
                <a:latin typeface="Algerian" pitchFamily="82" charset="0"/>
              </a:rPr>
              <a:t>1. Christmas carol </a:t>
            </a:r>
            <a:r>
              <a:rPr lang="en-US" sz="2800" dirty="0" smtClean="0">
                <a:solidFill>
                  <a:srgbClr val="00B050"/>
                </a:solidFill>
                <a:latin typeface="Aldhabi" pitchFamily="2" charset="-78"/>
                <a:cs typeface="Aldhabi" pitchFamily="2" charset="-78"/>
              </a:rPr>
              <a:t>(by  </a:t>
            </a:r>
            <a:r>
              <a:rPr lang="en-US" sz="2800" b="1" dirty="0" err="1">
                <a:solidFill>
                  <a:srgbClr val="00B050"/>
                </a:solidFill>
                <a:latin typeface="Aldhabi" pitchFamily="2" charset="-78"/>
                <a:cs typeface="Aldhabi" pitchFamily="2" charset="-78"/>
              </a:rPr>
              <a:t>Charls</a:t>
            </a:r>
            <a:r>
              <a:rPr lang="en-US" sz="2800" b="1" dirty="0">
                <a:solidFill>
                  <a:srgbClr val="00B050"/>
                </a:solidFill>
                <a:latin typeface="Aldhabi" pitchFamily="2" charset="-78"/>
                <a:cs typeface="Aldhabi" pitchFamily="2" charset="-78"/>
              </a:rPr>
              <a:t> Dickens </a:t>
            </a:r>
            <a:r>
              <a:rPr lang="en-US" sz="2800" b="1" dirty="0" smtClean="0">
                <a:solidFill>
                  <a:srgbClr val="00B050"/>
                </a:solidFill>
                <a:latin typeface="Aldhabi" pitchFamily="2" charset="-78"/>
                <a:cs typeface="Aldhabi" pitchFamily="2" charset="-78"/>
              </a:rPr>
              <a:t>)</a:t>
            </a:r>
            <a:r>
              <a:rPr lang="en-US" sz="2800" dirty="0" smtClean="0">
                <a:solidFill>
                  <a:srgbClr val="00B050"/>
                </a:solidFill>
                <a:latin typeface="Aldhabi" pitchFamily="2" charset="-78"/>
                <a:cs typeface="Aldhabi" pitchFamily="2" charset="-78"/>
              </a:rPr>
              <a:t> </a:t>
            </a:r>
            <a:r>
              <a:rPr lang="en-US" dirty="0" smtClean="0">
                <a:latin typeface="Algerian" pitchFamily="82" charset="0"/>
              </a:rPr>
              <a:t>: </a:t>
            </a:r>
            <a:endParaRPr lang="en-US" dirty="0">
              <a:latin typeface="Algerian" pitchFamily="82" charset="0"/>
            </a:endParaRPr>
          </a:p>
        </p:txBody>
      </p:sp>
      <p:sp>
        <p:nvSpPr>
          <p:cNvPr id="5" name="Content Placeholder 4"/>
          <p:cNvSpPr>
            <a:spLocks noGrp="1"/>
          </p:cNvSpPr>
          <p:nvPr>
            <p:ph sz="quarter" idx="13"/>
          </p:nvPr>
        </p:nvSpPr>
        <p:spPr/>
        <p:txBody>
          <a:bodyPr/>
          <a:lstStyle/>
          <a:p>
            <a:endParaRPr lang="en-US" b="1" dirty="0" smtClean="0"/>
          </a:p>
          <a:p>
            <a:pPr marL="0" indent="0">
              <a:buNone/>
            </a:pPr>
            <a:r>
              <a:rPr lang="en-US" dirty="0"/>
              <a:t> A story about a mean old man who sees his old friend’s ghost and the ghosts of last Christmas and changes his now and future and ignores material </a:t>
            </a:r>
            <a:r>
              <a:rPr lang="en-US" dirty="0" smtClean="0"/>
              <a:t>world.</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29884"/>
            <a:ext cx="2607171" cy="336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92500" lnSpcReduction="20000"/>
          </a:bodyPr>
          <a:lstStyle/>
          <a:p>
            <a:fld id="{94210A3F-C3B7-40E9-9A06-4A8BC968F787}" type="slidenum">
              <a:rPr lang="en-US" smtClean="0"/>
              <a:t>10</a:t>
            </a:fld>
            <a:endParaRPr lang="en-US"/>
          </a:p>
        </p:txBody>
      </p:sp>
    </p:spTree>
    <p:extLst>
      <p:ext uri="{BB962C8B-B14F-4D97-AF65-F5344CB8AC3E}">
        <p14:creationId xmlns:p14="http://schemas.microsoft.com/office/powerpoint/2010/main" val="36542371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sz="quarter" idx="13"/>
          </p:nvPr>
        </p:nvSpPr>
        <p:spPr>
          <a:xfrm>
            <a:off x="274320" y="1298448"/>
            <a:ext cx="8330128" cy="5154888"/>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Main </a:t>
            </a:r>
            <a:r>
              <a:rPr lang="en-US" dirty="0"/>
              <a:t>words (Persian</a:t>
            </a:r>
            <a:r>
              <a:rPr lang="en-US" dirty="0" smtClean="0"/>
              <a:t>) </a:t>
            </a:r>
          </a:p>
          <a:p>
            <a:pPr marL="0" indent="0">
              <a:buNone/>
            </a:pPr>
            <a:r>
              <a:rPr lang="en-US" dirty="0" smtClean="0"/>
              <a:t>Obey 20/80 &amp; power law but there’s a problem. </a:t>
            </a:r>
          </a:p>
          <a:p>
            <a:pPr marL="0" indent="0" algn="ctr">
              <a:buNone/>
            </a:pPr>
            <a:endParaRPr lang="en-US" dirty="0" smtClean="0"/>
          </a:p>
          <a:p>
            <a:pPr marL="0" indent="0" algn="ctr">
              <a:buNone/>
            </a:pPr>
            <a:endParaRPr lang="en-US" dirty="0"/>
          </a:p>
          <a:p>
            <a:pPr marL="0" indent="0" algn="ctr">
              <a:buNone/>
            </a:pPr>
            <a:endParaRPr lang="en-US" dirty="0"/>
          </a:p>
          <a:p>
            <a:pPr marL="0" indent="0" algn="ctr">
              <a:buNone/>
            </a:pPr>
            <a:endParaRPr lang="en-US" dirty="0" smtClean="0"/>
          </a:p>
        </p:txBody>
      </p:sp>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861048"/>
            <a:ext cx="7128792" cy="2139702"/>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133867990"/>
              </p:ext>
            </p:extLst>
          </p:nvPr>
        </p:nvGraphicFramePr>
        <p:xfrm>
          <a:off x="1240105" y="439241"/>
          <a:ext cx="640871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577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endParaRPr lang="en-US" dirty="0"/>
          </a:p>
          <a:p>
            <a:pPr marL="0" indent="0">
              <a:buNone/>
            </a:pPr>
            <a:r>
              <a:rPr lang="en-US" dirty="0"/>
              <a:t> </a:t>
            </a:r>
            <a:r>
              <a:rPr lang="en-US" dirty="0" smtClean="0"/>
              <a:t>                               main word( English)  </a:t>
            </a:r>
          </a:p>
          <a:p>
            <a:pPr marL="0" indent="0">
              <a:buNone/>
            </a:pPr>
            <a:r>
              <a:rPr lang="en-US" dirty="0"/>
              <a:t>Obey 20/80 &amp; power law. </a:t>
            </a:r>
          </a:p>
          <a:p>
            <a:pPr marL="0" indent="0">
              <a:buNone/>
            </a:pPr>
            <a:endParaRPr lang="en-US" dirty="0" smtClean="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3203575"/>
            <a:ext cx="59467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70567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12</a:t>
            </a:fld>
            <a:endParaRPr lang="en-US"/>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919800" y="384120"/>
              <a:ext cx="178920" cy="294840"/>
            </p14:xfrm>
          </p:contentPart>
        </mc:Choice>
        <mc:Fallback xmlns="">
          <p:pic>
            <p:nvPicPr>
              <p:cNvPr id="4" name="Ink 3"/>
              <p:cNvPicPr/>
              <p:nvPr/>
            </p:nvPicPr>
            <p:blipFill>
              <a:blip r:embed="rId5"/>
              <a:stretch>
                <a:fillRect/>
              </a:stretch>
            </p:blipFill>
            <p:spPr>
              <a:xfrm>
                <a:off x="910440" y="374760"/>
                <a:ext cx="197640" cy="313560"/>
              </a:xfrm>
              <a:prstGeom prst="rect">
                <a:avLst/>
              </a:prstGeom>
            </p:spPr>
          </p:pic>
        </mc:Fallback>
      </mc:AlternateContent>
    </p:spTree>
    <p:extLst>
      <p:ext uri="{BB962C8B-B14F-4D97-AF65-F5344CB8AC3E}">
        <p14:creationId xmlns:p14="http://schemas.microsoft.com/office/powerpoint/2010/main" val="2953756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28601"/>
            <a:ext cx="504056" cy="464095"/>
          </a:xfrm>
        </p:spPr>
        <p:txBody>
          <a:bodyPr>
            <a:normAutofit fontScale="90000"/>
          </a:bodyPr>
          <a:lstStyle/>
          <a:p>
            <a:r>
              <a:rPr lang="en-US" dirty="0" smtClean="0">
                <a:solidFill>
                  <a:srgbClr val="00B0F0"/>
                </a:solidFill>
              </a:rPr>
              <a:t>F</a:t>
            </a:r>
            <a:endParaRPr lang="en-US" dirty="0">
              <a:solidFill>
                <a:srgbClr val="00B0F0"/>
              </a:solidFill>
            </a:endParaRPr>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Prepositions </a:t>
            </a:r>
          </a:p>
          <a:p>
            <a:pPr marL="0" indent="0">
              <a:buNone/>
            </a:pPr>
            <a:endParaRPr lang="en-US" dirty="0" smtClean="0"/>
          </a:p>
          <a:p>
            <a:pPr marL="0" indent="0">
              <a:buNone/>
            </a:pPr>
            <a:r>
              <a:rPr lang="en-US" dirty="0" smtClean="0"/>
              <a:t>Obey </a:t>
            </a:r>
            <a:r>
              <a:rPr lang="en-US" dirty="0"/>
              <a:t>20/80 &amp; power law.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624736" cy="36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13</a:t>
            </a:fld>
            <a:endParaRPr lang="en-US"/>
          </a:p>
        </p:txBody>
      </p:sp>
    </p:spTree>
    <p:extLst>
      <p:ext uri="{BB962C8B-B14F-4D97-AF65-F5344CB8AC3E}">
        <p14:creationId xmlns:p14="http://schemas.microsoft.com/office/powerpoint/2010/main" val="19360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wheel(1)">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74320" y="980729"/>
            <a:ext cx="8595360" cy="525547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pPr marL="0" indent="0">
              <a:buNone/>
            </a:pPr>
            <a:endParaRPr lang="en-US" dirty="0" smtClean="0"/>
          </a:p>
          <a:p>
            <a:pPr marL="0" indent="0">
              <a:buNone/>
            </a:pPr>
            <a:r>
              <a:rPr lang="en-US" dirty="0" smtClean="0"/>
              <a:t>                                         </a:t>
            </a:r>
            <a:r>
              <a:rPr lang="en-US" dirty="0"/>
              <a:t>Total diagram  </a:t>
            </a:r>
            <a:endParaRPr lang="en-US" dirty="0" smtClean="0"/>
          </a:p>
          <a:p>
            <a:pPr marL="0" indent="0">
              <a:buNone/>
            </a:pPr>
            <a:r>
              <a:rPr lang="en-US" dirty="0" smtClean="0"/>
              <a:t> Obey 20/80 &amp; power law.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9"/>
            <a:ext cx="6984776" cy="39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14</a:t>
            </a:fld>
            <a:endParaRPr lang="en-US"/>
          </a:p>
        </p:txBody>
      </p:sp>
      <p:sp>
        <p:nvSpPr>
          <p:cNvPr id="4" name="TextBox 3"/>
          <p:cNvSpPr txBox="1"/>
          <p:nvPr/>
        </p:nvSpPr>
        <p:spPr>
          <a:xfrm>
            <a:off x="1043608" y="764704"/>
            <a:ext cx="1368152" cy="369332"/>
          </a:xfrm>
          <a:prstGeom prst="rect">
            <a:avLst/>
          </a:prstGeom>
          <a:noFill/>
        </p:spPr>
        <p:txBody>
          <a:bodyPr wrap="square" rtlCol="0">
            <a:spAutoFit/>
          </a:bodyPr>
          <a:lstStyle/>
          <a:p>
            <a:r>
              <a:rPr lang="en-US" dirty="0" smtClean="0">
                <a:solidFill>
                  <a:srgbClr val="FF0000"/>
                </a:solidFill>
              </a:rPr>
              <a:t>frequency</a:t>
            </a:r>
            <a:endParaRPr lang="en-US" dirty="0">
              <a:solidFill>
                <a:srgbClr val="FF0000"/>
              </a:solidFill>
            </a:endParaRPr>
          </a:p>
        </p:txBody>
      </p:sp>
      <p:sp>
        <p:nvSpPr>
          <p:cNvPr id="6" name="TextBox 5"/>
          <p:cNvSpPr txBox="1"/>
          <p:nvPr/>
        </p:nvSpPr>
        <p:spPr>
          <a:xfrm>
            <a:off x="6012160" y="4293096"/>
            <a:ext cx="792088" cy="369332"/>
          </a:xfrm>
          <a:prstGeom prst="rect">
            <a:avLst/>
          </a:prstGeom>
          <a:noFill/>
        </p:spPr>
        <p:txBody>
          <a:bodyPr wrap="square" rtlCol="0">
            <a:spAutoFit/>
          </a:bodyPr>
          <a:lstStyle/>
          <a:p>
            <a:r>
              <a:rPr lang="en-US" dirty="0" smtClean="0">
                <a:solidFill>
                  <a:srgbClr val="FF0000"/>
                </a:solidFill>
              </a:rPr>
              <a:t>rank</a:t>
            </a:r>
            <a:endParaRPr lang="en-US" dirty="0">
              <a:solidFill>
                <a:srgbClr val="FF0000"/>
              </a:solidFill>
            </a:endParaRPr>
          </a:p>
        </p:txBody>
      </p:sp>
    </p:spTree>
    <p:extLst>
      <p:ext uri="{BB962C8B-B14F-4D97-AF65-F5344CB8AC3E}">
        <p14:creationId xmlns:p14="http://schemas.microsoft.com/office/powerpoint/2010/main" val="21859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wipe(down)">
                                      <p:cBhvr>
                                        <p:cTn id="7" dur="580">
                                          <p:stCondLst>
                                            <p:cond delay="0"/>
                                          </p:stCondLst>
                                        </p:cTn>
                                        <p:tgtEl>
                                          <p:spTgt spid="3">
                                            <p:txEl>
                                              <p:pRg st="11" end="11"/>
                                            </p:txEl>
                                          </p:spTgt>
                                        </p:tgtEl>
                                      </p:cBhvr>
                                    </p:animEffect>
                                    <p:anim calcmode="lin" valueType="num">
                                      <p:cBhvr>
                                        <p:cTn id="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1" end="11"/>
                                            </p:txEl>
                                          </p:spTgt>
                                        </p:tgtEl>
                                      </p:cBhvr>
                                      <p:to x="100000" y="60000"/>
                                    </p:animScale>
                                    <p:animScale>
                                      <p:cBhvr>
                                        <p:cTn id="14" dur="166" decel="50000">
                                          <p:stCondLst>
                                            <p:cond delay="676"/>
                                          </p:stCondLst>
                                        </p:cTn>
                                        <p:tgtEl>
                                          <p:spTgt spid="3">
                                            <p:txEl>
                                              <p:pRg st="11" end="11"/>
                                            </p:txEl>
                                          </p:spTgt>
                                        </p:tgtEl>
                                      </p:cBhvr>
                                      <p:to x="100000" y="100000"/>
                                    </p:animScale>
                                    <p:animScale>
                                      <p:cBhvr>
                                        <p:cTn id="15" dur="26">
                                          <p:stCondLst>
                                            <p:cond delay="1312"/>
                                          </p:stCondLst>
                                        </p:cTn>
                                        <p:tgtEl>
                                          <p:spTgt spid="3">
                                            <p:txEl>
                                              <p:pRg st="11" end="11"/>
                                            </p:txEl>
                                          </p:spTgt>
                                        </p:tgtEl>
                                      </p:cBhvr>
                                      <p:to x="100000" y="80000"/>
                                    </p:animScale>
                                    <p:animScale>
                                      <p:cBhvr>
                                        <p:cTn id="16" dur="166" decel="50000">
                                          <p:stCondLst>
                                            <p:cond delay="1338"/>
                                          </p:stCondLst>
                                        </p:cTn>
                                        <p:tgtEl>
                                          <p:spTgt spid="3">
                                            <p:txEl>
                                              <p:pRg st="11" end="11"/>
                                            </p:txEl>
                                          </p:spTgt>
                                        </p:tgtEl>
                                      </p:cBhvr>
                                      <p:to x="100000" y="100000"/>
                                    </p:animScale>
                                    <p:animScale>
                                      <p:cBhvr>
                                        <p:cTn id="17" dur="26">
                                          <p:stCondLst>
                                            <p:cond delay="1642"/>
                                          </p:stCondLst>
                                        </p:cTn>
                                        <p:tgtEl>
                                          <p:spTgt spid="3">
                                            <p:txEl>
                                              <p:pRg st="11" end="11"/>
                                            </p:txEl>
                                          </p:spTgt>
                                        </p:tgtEl>
                                      </p:cBhvr>
                                      <p:to x="100000" y="90000"/>
                                    </p:animScale>
                                    <p:animScale>
                                      <p:cBhvr>
                                        <p:cTn id="18" dur="166" decel="50000">
                                          <p:stCondLst>
                                            <p:cond delay="1668"/>
                                          </p:stCondLst>
                                        </p:cTn>
                                        <p:tgtEl>
                                          <p:spTgt spid="3">
                                            <p:txEl>
                                              <p:pRg st="11" end="11"/>
                                            </p:txEl>
                                          </p:spTgt>
                                        </p:tgtEl>
                                      </p:cBhvr>
                                      <p:to x="100000" y="100000"/>
                                    </p:animScale>
                                    <p:animScale>
                                      <p:cBhvr>
                                        <p:cTn id="19" dur="26">
                                          <p:stCondLst>
                                            <p:cond delay="1808"/>
                                          </p:stCondLst>
                                        </p:cTn>
                                        <p:tgtEl>
                                          <p:spTgt spid="3">
                                            <p:txEl>
                                              <p:pRg st="11" end="11"/>
                                            </p:txEl>
                                          </p:spTgt>
                                        </p:tgtEl>
                                      </p:cBhvr>
                                      <p:to x="100000" y="95000"/>
                                    </p:animScale>
                                    <p:animScale>
                                      <p:cBhvr>
                                        <p:cTn id="20"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15</a:t>
            </a:fld>
            <a:endParaRPr lang="en-US"/>
          </a:p>
        </p:txBody>
      </p:sp>
      <p:sp>
        <p:nvSpPr>
          <p:cNvPr id="3" name="Title 2"/>
          <p:cNvSpPr>
            <a:spLocks noGrp="1"/>
          </p:cNvSpPr>
          <p:nvPr>
            <p:ph type="title"/>
          </p:nvPr>
        </p:nvSpPr>
        <p:spPr>
          <a:xfrm>
            <a:off x="276225" y="404664"/>
            <a:ext cx="8591550" cy="1584176"/>
          </a:xfrm>
        </p:spPr>
        <p:txBody>
          <a:bodyPr>
            <a:normAutofit fontScale="90000"/>
          </a:bodyPr>
          <a:lstStyle/>
          <a:p>
            <a:r>
              <a:rPr lang="en-US" sz="2800" dirty="0" smtClean="0">
                <a:solidFill>
                  <a:srgbClr val="00B0F0"/>
                </a:solidFill>
                <a:latin typeface="Aharoni" pitchFamily="2" charset="-79"/>
                <a:cs typeface="Aharoni" pitchFamily="2" charset="-79"/>
              </a:rPr>
              <a:t/>
            </a:r>
            <a:br>
              <a:rPr lang="en-US" sz="2800" dirty="0" smtClean="0">
                <a:solidFill>
                  <a:srgbClr val="00B0F0"/>
                </a:solidFill>
                <a:latin typeface="Aharoni" pitchFamily="2" charset="-79"/>
                <a:cs typeface="Aharoni" pitchFamily="2" charset="-79"/>
              </a:rPr>
            </a:br>
            <a:r>
              <a:rPr lang="en-US" sz="2800" dirty="0" smtClean="0">
                <a:solidFill>
                  <a:srgbClr val="00B0F0"/>
                </a:solidFill>
                <a:latin typeface="Aharoni" pitchFamily="2" charset="-79"/>
                <a:cs typeface="Aharoni" pitchFamily="2" charset="-79"/>
              </a:rPr>
              <a:t/>
            </a:r>
            <a:br>
              <a:rPr lang="en-US" sz="2800" dirty="0" smtClean="0">
                <a:solidFill>
                  <a:srgbClr val="00B0F0"/>
                </a:solidFill>
                <a:latin typeface="Aharoni" pitchFamily="2" charset="-79"/>
                <a:cs typeface="Aharoni" pitchFamily="2" charset="-79"/>
              </a:rPr>
            </a:br>
            <a:r>
              <a:rPr lang="en-US" sz="2800" dirty="0">
                <a:solidFill>
                  <a:srgbClr val="00B0F0"/>
                </a:solidFill>
                <a:latin typeface="Aharoni" pitchFamily="2" charset="-79"/>
                <a:cs typeface="Aharoni" pitchFamily="2" charset="-79"/>
              </a:rPr>
              <a:t/>
            </a:r>
            <a:br>
              <a:rPr lang="en-US" sz="2800" dirty="0">
                <a:solidFill>
                  <a:srgbClr val="00B0F0"/>
                </a:solidFill>
                <a:latin typeface="Aharoni" pitchFamily="2" charset="-79"/>
                <a:cs typeface="Aharoni" pitchFamily="2" charset="-79"/>
              </a:rPr>
            </a:br>
            <a:r>
              <a:rPr lang="en-US" sz="2800" dirty="0" smtClean="0">
                <a:solidFill>
                  <a:srgbClr val="00B0F0"/>
                </a:solidFill>
                <a:latin typeface="Aharoni" pitchFamily="2" charset="-79"/>
                <a:cs typeface="Aharoni" pitchFamily="2" charset="-79"/>
              </a:rPr>
              <a:t/>
            </a:r>
            <a:br>
              <a:rPr lang="en-US" sz="2800" dirty="0" smtClean="0">
                <a:solidFill>
                  <a:srgbClr val="00B0F0"/>
                </a:solidFill>
                <a:latin typeface="Aharoni" pitchFamily="2" charset="-79"/>
                <a:cs typeface="Aharoni" pitchFamily="2" charset="-79"/>
              </a:rPr>
            </a:br>
            <a:r>
              <a:rPr lang="en-US" sz="2800" dirty="0">
                <a:solidFill>
                  <a:srgbClr val="00B0F0"/>
                </a:solidFill>
                <a:latin typeface="Aharoni" pitchFamily="2" charset="-79"/>
                <a:cs typeface="Aharoni" pitchFamily="2" charset="-79"/>
              </a:rPr>
              <a:t> </a:t>
            </a:r>
            <a:r>
              <a:rPr lang="en-US" sz="2800" dirty="0" smtClean="0">
                <a:solidFill>
                  <a:srgbClr val="00B0F0"/>
                </a:solidFill>
                <a:latin typeface="Aharoni" pitchFamily="2" charset="-79"/>
                <a:cs typeface="Aharoni" pitchFamily="2" charset="-79"/>
              </a:rPr>
              <a:t/>
            </a:r>
            <a:br>
              <a:rPr lang="en-US" sz="2800" dirty="0" smtClean="0">
                <a:solidFill>
                  <a:srgbClr val="00B0F0"/>
                </a:solidFill>
                <a:latin typeface="Aharoni" pitchFamily="2" charset="-79"/>
                <a:cs typeface="Aharoni" pitchFamily="2" charset="-79"/>
              </a:rPr>
            </a:br>
            <a:r>
              <a:rPr lang="en-US" sz="2800" dirty="0">
                <a:solidFill>
                  <a:srgbClr val="00B0F0"/>
                </a:solidFill>
                <a:latin typeface="Aharoni" pitchFamily="2" charset="-79"/>
                <a:cs typeface="Aharoni" pitchFamily="2" charset="-79"/>
              </a:rPr>
              <a:t/>
            </a:r>
            <a:br>
              <a:rPr lang="en-US" sz="2800" dirty="0">
                <a:solidFill>
                  <a:srgbClr val="00B0F0"/>
                </a:solidFill>
                <a:latin typeface="Aharoni" pitchFamily="2" charset="-79"/>
                <a:cs typeface="Aharoni" pitchFamily="2" charset="-79"/>
              </a:rPr>
            </a:br>
            <a:r>
              <a:rPr lang="en-US" sz="2800" dirty="0" smtClean="0">
                <a:solidFill>
                  <a:srgbClr val="00B0F0"/>
                </a:solidFill>
                <a:latin typeface="Algerian" pitchFamily="82" charset="0"/>
                <a:cs typeface="Aharoni" pitchFamily="2" charset="-79"/>
              </a:rPr>
              <a:t>Christmas carol </a:t>
            </a:r>
            <a:r>
              <a:rPr lang="en-US" sz="2800" dirty="0" smtClean="0">
                <a:solidFill>
                  <a:srgbClr val="C00000"/>
                </a:solidFill>
                <a:latin typeface="Algerian" pitchFamily="82" charset="0"/>
                <a:cs typeface="Aharoni" pitchFamily="2" charset="-79"/>
              </a:rPr>
              <a:t>(transcript): </a:t>
            </a:r>
            <a:r>
              <a:rPr lang="en-US" sz="2800" dirty="0" smtClean="0">
                <a:solidFill>
                  <a:srgbClr val="C00000"/>
                </a:solidFill>
                <a:latin typeface="Aharoni" pitchFamily="2" charset="-79"/>
                <a:cs typeface="Aharoni" pitchFamily="2" charset="-79"/>
              </a:rPr>
              <a:t/>
            </a:r>
            <a:br>
              <a:rPr lang="en-US" sz="2800" dirty="0" smtClean="0">
                <a:solidFill>
                  <a:srgbClr val="C00000"/>
                </a:solidFill>
                <a:latin typeface="Aharoni" pitchFamily="2" charset="-79"/>
                <a:cs typeface="Aharoni" pitchFamily="2" charset="-79"/>
              </a:rPr>
            </a:br>
            <a:r>
              <a:rPr lang="en-US" sz="2800" dirty="0" smtClean="0">
                <a:solidFill>
                  <a:schemeClr val="tx1"/>
                </a:solidFill>
                <a:latin typeface="+mn-lt"/>
                <a:cs typeface="Aharoni" pitchFamily="2" charset="-79"/>
              </a:rPr>
              <a:t>this is the Arabic  reference; Arabic is the most related language to </a:t>
            </a:r>
            <a:r>
              <a:rPr lang="en-US" sz="2800" dirty="0" err="1" smtClean="0">
                <a:solidFill>
                  <a:schemeClr val="tx1"/>
                </a:solidFill>
                <a:latin typeface="+mn-lt"/>
                <a:cs typeface="Aharoni" pitchFamily="2" charset="-79"/>
              </a:rPr>
              <a:t>persian</a:t>
            </a:r>
            <a:r>
              <a:rPr lang="en-US" sz="2800" dirty="0" smtClean="0">
                <a:solidFill>
                  <a:schemeClr val="tx1"/>
                </a:solidFill>
                <a:latin typeface="+mn-lt"/>
                <a:cs typeface="Aharoni" pitchFamily="2" charset="-79"/>
              </a:rPr>
              <a:t>.     </a:t>
            </a:r>
            <a:r>
              <a:rPr lang="en-US" sz="2800" dirty="0">
                <a:solidFill>
                  <a:srgbClr val="C00000"/>
                </a:solidFill>
                <a:latin typeface="Aharoni" pitchFamily="2" charset="-79"/>
                <a:cs typeface="Aharoni" pitchFamily="2" charset="-79"/>
              </a:rPr>
              <a:t/>
            </a:r>
            <a:br>
              <a:rPr lang="en-US" sz="2800" dirty="0">
                <a:solidFill>
                  <a:srgbClr val="C00000"/>
                </a:solidFill>
                <a:latin typeface="Aharoni" pitchFamily="2" charset="-79"/>
                <a:cs typeface="Aharoni" pitchFamily="2" charset="-79"/>
              </a:rPr>
            </a:br>
            <a:r>
              <a:rPr lang="en-US" sz="2800" dirty="0" smtClean="0">
                <a:solidFill>
                  <a:srgbClr val="C00000"/>
                </a:solidFill>
                <a:latin typeface="Aharoni" pitchFamily="2" charset="-79"/>
                <a:cs typeface="Aharoni" pitchFamily="2" charset="-79"/>
              </a:rPr>
              <a:t/>
            </a:r>
            <a:br>
              <a:rPr lang="en-US" sz="2800" dirty="0" smtClean="0">
                <a:solidFill>
                  <a:srgbClr val="C00000"/>
                </a:solidFill>
                <a:latin typeface="Aharoni" pitchFamily="2" charset="-79"/>
                <a:cs typeface="Aharoni" pitchFamily="2" charset="-79"/>
              </a:rPr>
            </a:br>
            <a:endParaRPr lang="en-US" sz="2800" dirty="0">
              <a:solidFill>
                <a:srgbClr val="C00000"/>
              </a:solidFill>
              <a:latin typeface="Aharoni" pitchFamily="2" charset="-79"/>
              <a:cs typeface="Aharoni" pitchFamily="2" charset="-79"/>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2060848"/>
            <a:ext cx="5593042" cy="144016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9" y="4494373"/>
            <a:ext cx="5366146" cy="1690179"/>
          </a:xfrm>
          <a:prstGeom prst="rect">
            <a:avLst/>
          </a:prstGeom>
        </p:spPr>
      </p:pic>
    </p:spTree>
    <p:extLst>
      <p:ext uri="{BB962C8B-B14F-4D97-AF65-F5344CB8AC3E}">
        <p14:creationId xmlns:p14="http://schemas.microsoft.com/office/powerpoint/2010/main" val="179729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16</a:t>
            </a:fld>
            <a:endParaRPr lang="en-US"/>
          </a:p>
        </p:txBody>
      </p:sp>
      <p:sp>
        <p:nvSpPr>
          <p:cNvPr id="3" name="Title 2"/>
          <p:cNvSpPr>
            <a:spLocks noGrp="1"/>
          </p:cNvSpPr>
          <p:nvPr>
            <p:ph type="title"/>
          </p:nvPr>
        </p:nvSpPr>
        <p:spPr>
          <a:xfrm>
            <a:off x="1403648" y="228601"/>
            <a:ext cx="432048" cy="680120"/>
          </a:xfrm>
        </p:spPr>
        <p:txBody>
          <a:bodyPr/>
          <a:lstStyle/>
          <a:p>
            <a:r>
              <a:rPr lang="en-US" dirty="0">
                <a:solidFill>
                  <a:srgbClr val="00B0F0"/>
                </a:solidFill>
              </a:rPr>
              <a:t>F</a:t>
            </a:r>
          </a:p>
        </p:txBody>
      </p:sp>
      <p:sp>
        <p:nvSpPr>
          <p:cNvPr id="4" name="Content Placeholder 3"/>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                                       </a:t>
            </a:r>
            <a:r>
              <a:rPr lang="en-US" dirty="0" smtClean="0">
                <a:solidFill>
                  <a:srgbClr val="0070C0"/>
                </a:solidFill>
              </a:rPr>
              <a:t>main words (Arabic)</a:t>
            </a:r>
            <a:endParaRPr lang="en-US" dirty="0">
              <a:solidFill>
                <a:srgbClr val="0070C0"/>
              </a:solidFill>
            </a:endParaRPr>
          </a:p>
        </p:txBody>
      </p:sp>
      <p:graphicFrame>
        <p:nvGraphicFramePr>
          <p:cNvPr id="5" name="Chart 4"/>
          <p:cNvGraphicFramePr>
            <a:graphicFrameLocks/>
          </p:cNvGraphicFramePr>
          <p:nvPr>
            <p:extLst>
              <p:ext uri="{D42A27DB-BD31-4B8C-83A1-F6EECF244321}">
                <p14:modId xmlns:p14="http://schemas.microsoft.com/office/powerpoint/2010/main" val="1386792265"/>
              </p:ext>
            </p:extLst>
          </p:nvPr>
        </p:nvGraphicFramePr>
        <p:xfrm>
          <a:off x="1403648" y="692696"/>
          <a:ext cx="6408712"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74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17</a:t>
            </a:fld>
            <a:endParaRPr lang="en-US"/>
          </a:p>
        </p:txBody>
      </p:sp>
      <p:sp>
        <p:nvSpPr>
          <p:cNvPr id="3" name="Title 2"/>
          <p:cNvSpPr>
            <a:spLocks noGrp="1"/>
          </p:cNvSpPr>
          <p:nvPr>
            <p:ph type="title"/>
          </p:nvPr>
        </p:nvSpPr>
        <p:spPr>
          <a:xfrm>
            <a:off x="1547664" y="228601"/>
            <a:ext cx="432048" cy="608112"/>
          </a:xfrm>
        </p:spPr>
        <p:txBody>
          <a:bodyPr>
            <a:normAutofit fontScale="90000"/>
          </a:bodyPr>
          <a:lstStyle/>
          <a:p>
            <a:r>
              <a:rPr lang="en-US" dirty="0" smtClean="0">
                <a:solidFill>
                  <a:srgbClr val="00B0F0"/>
                </a:solidFill>
              </a:rPr>
              <a:t>F</a:t>
            </a:r>
            <a:endParaRPr lang="en-US" dirty="0">
              <a:solidFill>
                <a:srgbClr val="00B0F0"/>
              </a:solidFill>
            </a:endParaRPr>
          </a:p>
        </p:txBody>
      </p:sp>
      <p:sp>
        <p:nvSpPr>
          <p:cNvPr id="4" name="Content Placeholder 3"/>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solidFill>
                  <a:srgbClr val="FF0000"/>
                </a:solidFill>
              </a:rPr>
              <a:t>                               </a:t>
            </a:r>
            <a:r>
              <a:rPr lang="en-US" dirty="0" smtClean="0">
                <a:solidFill>
                  <a:srgbClr val="0070C0"/>
                </a:solidFill>
              </a:rPr>
              <a:t>Prepositions ( Arabic)</a:t>
            </a:r>
          </a:p>
        </p:txBody>
      </p:sp>
      <p:graphicFrame>
        <p:nvGraphicFramePr>
          <p:cNvPr id="5" name="Chart 4"/>
          <p:cNvGraphicFramePr>
            <a:graphicFrameLocks/>
          </p:cNvGraphicFramePr>
          <p:nvPr>
            <p:extLst>
              <p:ext uri="{D42A27DB-BD31-4B8C-83A1-F6EECF244321}">
                <p14:modId xmlns:p14="http://schemas.microsoft.com/office/powerpoint/2010/main" val="2423592063"/>
              </p:ext>
            </p:extLst>
          </p:nvPr>
        </p:nvGraphicFramePr>
        <p:xfrm>
          <a:off x="1403648" y="620688"/>
          <a:ext cx="6336704" cy="353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95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18</a:t>
            </a:fld>
            <a:endParaRPr lang="en-US"/>
          </a:p>
        </p:txBody>
      </p:sp>
      <p:sp>
        <p:nvSpPr>
          <p:cNvPr id="3" name="Title 2"/>
          <p:cNvSpPr>
            <a:spLocks noGrp="1"/>
          </p:cNvSpPr>
          <p:nvPr>
            <p:ph type="title"/>
          </p:nvPr>
        </p:nvSpPr>
        <p:spPr>
          <a:xfrm>
            <a:off x="1043608" y="836712"/>
            <a:ext cx="288032" cy="458689"/>
          </a:xfrm>
        </p:spPr>
        <p:txBody>
          <a:bodyPr>
            <a:normAutofit fontScale="90000"/>
          </a:bodyPr>
          <a:lstStyle/>
          <a:p>
            <a:r>
              <a:rPr lang="en-US" dirty="0" smtClean="0">
                <a:solidFill>
                  <a:srgbClr val="FF0000"/>
                </a:solidFill>
              </a:rPr>
              <a:t>F</a:t>
            </a:r>
            <a:endParaRPr lang="en-US" dirty="0">
              <a:solidFill>
                <a:srgbClr val="FF0000"/>
              </a:solidFill>
            </a:endParaRPr>
          </a:p>
        </p:txBody>
      </p:sp>
      <p:sp>
        <p:nvSpPr>
          <p:cNvPr id="6" name="Content Placeholder 5"/>
          <p:cNvSpPr>
            <a:spLocks noGrp="1"/>
          </p:cNvSpPr>
          <p:nvPr>
            <p:ph sz="quarter" idx="13"/>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p>
          <a:p>
            <a:pPr marL="0" indent="0">
              <a:buNone/>
            </a:pP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Total diagram </a:t>
            </a:r>
          </a:p>
          <a:p>
            <a:pPr marL="0" indent="0">
              <a:buNone/>
            </a:pPr>
            <a:endParaRPr lang="en-US" dirty="0" smtClean="0"/>
          </a:p>
          <a:p>
            <a:pPr marL="0" indent="0">
              <a:buNone/>
            </a:pPr>
            <a:r>
              <a:rPr lang="en-US" dirty="0" smtClean="0"/>
              <a:t>Obey </a:t>
            </a:r>
            <a:r>
              <a:rPr lang="en-US" dirty="0"/>
              <a:t>20/80 &amp; power law. </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1950061298"/>
              </p:ext>
            </p:extLst>
          </p:nvPr>
        </p:nvGraphicFramePr>
        <p:xfrm>
          <a:off x="755576" y="1268760"/>
          <a:ext cx="6912768" cy="3288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4293096"/>
            <a:ext cx="6673944" cy="369332"/>
          </a:xfrm>
          <a:prstGeom prst="rect">
            <a:avLst/>
          </a:prstGeom>
          <a:noFill/>
        </p:spPr>
        <p:txBody>
          <a:bodyPr wrap="square" rtlCol="0">
            <a:spAutoFit/>
          </a:bodyPr>
          <a:lstStyle/>
          <a:p>
            <a:r>
              <a:rPr lang="en-US" dirty="0" smtClean="0"/>
              <a:t>And/sir/no/that/scrooge/for/to/Christmas/a/spirit/ghost/old</a:t>
            </a:r>
            <a:endParaRPr lang="en-US" dirty="0"/>
          </a:p>
        </p:txBody>
      </p:sp>
    </p:spTree>
    <p:extLst>
      <p:ext uri="{BB962C8B-B14F-4D97-AF65-F5344CB8AC3E}">
        <p14:creationId xmlns:p14="http://schemas.microsoft.com/office/powerpoint/2010/main" val="3174377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2</a:t>
            </a:r>
            <a:r>
              <a:rPr lang="en-US" dirty="0" smtClean="0"/>
              <a:t>- </a:t>
            </a:r>
            <a:r>
              <a:rPr lang="en-US" sz="2700" dirty="0" smtClean="0">
                <a:latin typeface="Algerian" pitchFamily="82" charset="0"/>
              </a:rPr>
              <a:t>The </a:t>
            </a:r>
            <a:r>
              <a:rPr lang="en-US" sz="2700" dirty="0">
                <a:latin typeface="Algerian" pitchFamily="82" charset="0"/>
              </a:rPr>
              <a:t>second part of Holiday Physics </a:t>
            </a:r>
            <a:r>
              <a:rPr lang="en-US" sz="2700" dirty="0" smtClean="0">
                <a:latin typeface="Algerian" pitchFamily="82" charset="0"/>
              </a:rPr>
              <a:t>volume1: </a:t>
            </a:r>
            <a:endParaRPr lang="en-US" sz="2700" dirty="0">
              <a:latin typeface="Algerian" pitchFamily="82" charset="0"/>
            </a:endParaRPr>
          </a:p>
        </p:txBody>
      </p:sp>
      <p:sp>
        <p:nvSpPr>
          <p:cNvPr id="3" name="Content Placeholder 2"/>
          <p:cNvSpPr>
            <a:spLocks noGrp="1"/>
          </p:cNvSpPr>
          <p:nvPr>
            <p:ph sz="quarter" idx="13"/>
          </p:nvPr>
        </p:nvSpPr>
        <p:spPr/>
        <p:txBody>
          <a:bodyPr/>
          <a:lstStyle/>
          <a:p>
            <a:pPr marL="0" indent="0">
              <a:buNone/>
            </a:pPr>
            <a:endParaRPr lang="en-US" dirty="0"/>
          </a:p>
          <a:p>
            <a:pPr marL="0" indent="0">
              <a:buNone/>
            </a:pPr>
            <a:r>
              <a:rPr lang="en-US" dirty="0" smtClean="0"/>
              <a:t>This </a:t>
            </a:r>
            <a:r>
              <a:rPr lang="en-US" dirty="0"/>
              <a:t>part includes movements, diagrams, primary speed and acceleration</a:t>
            </a:r>
            <a:r>
              <a:rPr lang="en-US" dirty="0" smtClean="0"/>
              <a:t>.</a:t>
            </a:r>
          </a:p>
          <a:p>
            <a:pPr marL="0" indent="0">
              <a:buNone/>
            </a:pPr>
            <a:endParaRPr lang="en-US" dirty="0" smtClean="0"/>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92896"/>
            <a:ext cx="307275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19</a:t>
            </a:fld>
            <a:endParaRPr lang="en-US"/>
          </a:p>
        </p:txBody>
      </p:sp>
    </p:spTree>
    <p:extLst>
      <p:ext uri="{BB962C8B-B14F-4D97-AF65-F5344CB8AC3E}">
        <p14:creationId xmlns:p14="http://schemas.microsoft.com/office/powerpoint/2010/main" val="131449957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2</a:t>
            </a:fld>
            <a:endParaRPr lang="en-US"/>
          </a:p>
        </p:txBody>
      </p:sp>
      <p:sp>
        <p:nvSpPr>
          <p:cNvPr id="3" name="Title 2"/>
          <p:cNvSpPr>
            <a:spLocks noGrp="1"/>
          </p:cNvSpPr>
          <p:nvPr>
            <p:ph type="title"/>
          </p:nvPr>
        </p:nvSpPr>
        <p:spPr/>
        <p:txBody>
          <a:bodyPr/>
          <a:lstStyle/>
          <a:p>
            <a:r>
              <a:rPr lang="en-US" dirty="0" smtClean="0">
                <a:solidFill>
                  <a:srgbClr val="7030A0"/>
                </a:solidFill>
                <a:latin typeface="Bauhaus 93" pitchFamily="82" charset="0"/>
              </a:rPr>
              <a:t>8. </a:t>
            </a:r>
            <a:r>
              <a:rPr lang="en-US" dirty="0" err="1" smtClean="0">
                <a:solidFill>
                  <a:srgbClr val="7030A0"/>
                </a:solidFill>
                <a:latin typeface="Bauhaus 93" pitchFamily="82" charset="0"/>
              </a:rPr>
              <a:t>Zipf’s</a:t>
            </a:r>
            <a:r>
              <a:rPr lang="en-US" dirty="0" smtClean="0">
                <a:solidFill>
                  <a:srgbClr val="7030A0"/>
                </a:solidFill>
                <a:latin typeface="Bauhaus 93" pitchFamily="82" charset="0"/>
              </a:rPr>
              <a:t> law :</a:t>
            </a:r>
            <a:endParaRPr lang="en-US" dirty="0">
              <a:solidFill>
                <a:srgbClr val="7030A0"/>
              </a:solidFill>
              <a:latin typeface="Bauhaus 93" pitchFamily="82" charset="0"/>
            </a:endParaRPr>
          </a:p>
        </p:txBody>
      </p:sp>
      <p:sp>
        <p:nvSpPr>
          <p:cNvPr id="4" name="Content Placeholder 3"/>
          <p:cNvSpPr>
            <a:spLocks noGrp="1"/>
          </p:cNvSpPr>
          <p:nvPr>
            <p:ph sz="quarter" idx="13"/>
          </p:nvPr>
        </p:nvSpPr>
        <p:spPr/>
        <p:txBody>
          <a:bodyPr/>
          <a:lstStyle/>
          <a:p>
            <a:pPr marL="0" indent="0">
              <a:buNone/>
            </a:pPr>
            <a:r>
              <a:rPr lang="en-US" dirty="0" smtClean="0">
                <a:solidFill>
                  <a:srgbClr val="00B0F0"/>
                </a:solidFill>
              </a:rPr>
              <a:t>many </a:t>
            </a:r>
            <a:r>
              <a:rPr lang="en-US" dirty="0">
                <a:solidFill>
                  <a:srgbClr val="00B0F0"/>
                </a:solidFill>
              </a:rPr>
              <a:t>times the most frequently appearing word (rank one) appears; the second most </a:t>
            </a:r>
            <a:r>
              <a:rPr lang="en-US" dirty="0" smtClean="0">
                <a:solidFill>
                  <a:srgbClr val="00B0F0"/>
                </a:solidFill>
              </a:rPr>
              <a:t>frequent word </a:t>
            </a:r>
            <a:r>
              <a:rPr lang="en-US" dirty="0">
                <a:solidFill>
                  <a:srgbClr val="00B0F0"/>
                </a:solidFill>
              </a:rPr>
              <a:t>(rank two) appears, </a:t>
            </a:r>
            <a:r>
              <a:rPr lang="en-US" dirty="0" smtClean="0">
                <a:solidFill>
                  <a:srgbClr val="00B0F0"/>
                </a:solidFill>
              </a:rPr>
              <a:t>etc.</a:t>
            </a:r>
          </a:p>
          <a:p>
            <a:pPr marL="0" indent="0">
              <a:buNone/>
            </a:pPr>
            <a:r>
              <a:rPr lang="en-US" dirty="0" smtClean="0">
                <a:solidFill>
                  <a:srgbClr val="00B0F0"/>
                </a:solidFill>
              </a:rPr>
              <a:t> </a:t>
            </a:r>
            <a:r>
              <a:rPr lang="en-US" dirty="0">
                <a:solidFill>
                  <a:srgbClr val="00B0F0"/>
                </a:solidFill>
              </a:rPr>
              <a:t>Investigate and explain the dependence of the word count on its</a:t>
            </a:r>
          </a:p>
          <a:p>
            <a:pPr marL="0" indent="0">
              <a:buNone/>
            </a:pPr>
            <a:r>
              <a:rPr lang="en-US" dirty="0">
                <a:solidFill>
                  <a:srgbClr val="00B0F0"/>
                </a:solidFill>
              </a:rPr>
              <a:t>rank in the frequency table. Would it be the same for another book in the same or </a:t>
            </a:r>
            <a:r>
              <a:rPr lang="en-US" dirty="0" smtClean="0">
                <a:solidFill>
                  <a:srgbClr val="00B0F0"/>
                </a:solidFill>
              </a:rPr>
              <a:t>different language? </a:t>
            </a:r>
          </a:p>
          <a:p>
            <a:pPr marL="0" indent="0">
              <a:buNone/>
            </a:pPr>
            <a:endParaRPr lang="en-US" dirty="0" smtClean="0">
              <a:solidFill>
                <a:schemeClr val="bg2">
                  <a:lumMod val="25000"/>
                </a:schemeClr>
              </a:solidFill>
            </a:endParaRPr>
          </a:p>
          <a:p>
            <a:pPr marL="0" indent="0">
              <a:buNone/>
            </a:pPr>
            <a:r>
              <a:rPr lang="en-US" dirty="0" smtClean="0">
                <a:solidFill>
                  <a:srgbClr val="FF0000"/>
                </a:solidFill>
              </a:rPr>
              <a:t>1-Does </a:t>
            </a:r>
            <a:r>
              <a:rPr lang="en-US" dirty="0">
                <a:solidFill>
                  <a:srgbClr val="FF0000"/>
                </a:solidFill>
              </a:rPr>
              <a:t>this law have valid relations?</a:t>
            </a:r>
          </a:p>
          <a:p>
            <a:pPr marL="0" indent="0">
              <a:buNone/>
            </a:pPr>
            <a:endParaRPr lang="en-US" dirty="0" smtClean="0">
              <a:solidFill>
                <a:srgbClr val="FF0000"/>
              </a:solidFill>
            </a:endParaRPr>
          </a:p>
          <a:p>
            <a:pPr marL="0" indent="0">
              <a:buNone/>
            </a:pPr>
            <a:r>
              <a:rPr lang="en-US" dirty="0" smtClean="0">
                <a:solidFill>
                  <a:srgbClr val="FF0000"/>
                </a:solidFill>
              </a:rPr>
              <a:t>2- </a:t>
            </a:r>
            <a:r>
              <a:rPr lang="en-US" dirty="0">
                <a:solidFill>
                  <a:srgbClr val="FF0000"/>
                </a:solidFill>
              </a:rPr>
              <a:t>Was his law valid and true in every other field? </a:t>
            </a:r>
          </a:p>
          <a:p>
            <a:endParaRPr lang="en-US" dirty="0">
              <a:solidFill>
                <a:srgbClr val="FF0000"/>
              </a:solidFill>
            </a:endParaRPr>
          </a:p>
          <a:p>
            <a:pPr marL="0" indent="0">
              <a:buNone/>
            </a:pPr>
            <a:r>
              <a:rPr lang="en-US" dirty="0">
                <a:solidFill>
                  <a:srgbClr val="FF0000"/>
                </a:solidFill>
              </a:rPr>
              <a:t>3- </a:t>
            </a:r>
            <a:r>
              <a:rPr lang="en-US" sz="2000" dirty="0">
                <a:solidFill>
                  <a:srgbClr val="FF0000"/>
                </a:solidFill>
              </a:rPr>
              <a:t>Does the most repetitious word  just refers to the text of one story?</a:t>
            </a:r>
          </a:p>
          <a:p>
            <a:endParaRPr lang="en-US" dirty="0">
              <a:solidFill>
                <a:schemeClr val="bg2">
                  <a:lumMod val="25000"/>
                </a:schemeClr>
              </a:solidFill>
            </a:endParaRPr>
          </a:p>
          <a:p>
            <a:pPr marL="0" indent="0">
              <a:buNone/>
            </a:pPr>
            <a:endParaRPr lang="en-US" dirty="0" smtClean="0">
              <a:solidFill>
                <a:srgbClr val="00B0F0"/>
              </a:solidFill>
            </a:endParaRPr>
          </a:p>
          <a:p>
            <a:pPr marL="0" indent="0">
              <a:buNone/>
            </a:pPr>
            <a:endParaRPr lang="en-US" dirty="0">
              <a:solidFill>
                <a:srgbClr val="00B0F0"/>
              </a:solidFill>
            </a:endParaRPr>
          </a:p>
          <a:p>
            <a:pPr marL="0" indent="0">
              <a:buNone/>
            </a:pPr>
            <a:endParaRPr lang="en-US" dirty="0">
              <a:solidFill>
                <a:srgbClr val="00B0F0"/>
              </a:solidFill>
            </a:endParaRPr>
          </a:p>
        </p:txBody>
      </p:sp>
    </p:spTree>
    <p:extLst>
      <p:ext uri="{BB962C8B-B14F-4D97-AF65-F5344CB8AC3E}">
        <p14:creationId xmlns:p14="http://schemas.microsoft.com/office/powerpoint/2010/main" val="2439464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5"/>
            <a:ext cx="576064" cy="648073"/>
          </a:xfrm>
        </p:spPr>
        <p:txBody>
          <a:bodyPr/>
          <a:lstStyle/>
          <a:p>
            <a:r>
              <a:rPr lang="en-US" dirty="0" smtClean="0">
                <a:solidFill>
                  <a:srgbClr val="FF0000"/>
                </a:solidFill>
              </a:rPr>
              <a:t>F</a:t>
            </a:r>
            <a:endParaRPr lang="en-US" dirty="0">
              <a:solidFill>
                <a:srgbClr val="FF0000"/>
              </a:solidFill>
            </a:endParaRPr>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r>
              <a:rPr lang="en-US" dirty="0" smtClean="0">
                <a:solidFill>
                  <a:srgbClr val="FF0000"/>
                </a:solidFill>
              </a:rPr>
              <a:t>main word </a:t>
            </a:r>
          </a:p>
          <a:p>
            <a:pPr marL="0" indent="0">
              <a:buNone/>
            </a:pPr>
            <a:r>
              <a:rPr lang="en-US" dirty="0"/>
              <a:t>Obey 20/80 &amp; power law. </a:t>
            </a: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32848" cy="41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20</a:t>
            </a:fld>
            <a:endParaRPr lang="en-US"/>
          </a:p>
        </p:txBody>
      </p:sp>
      <p:sp>
        <p:nvSpPr>
          <p:cNvPr id="6" name="Rectangle 5"/>
          <p:cNvSpPr/>
          <p:nvPr/>
        </p:nvSpPr>
        <p:spPr>
          <a:xfrm rot="19274746">
            <a:off x="1172155" y="4137746"/>
            <a:ext cx="1268472" cy="3967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9337510">
            <a:off x="1042207" y="3182376"/>
            <a:ext cx="4362321" cy="307777"/>
          </a:xfrm>
          <a:prstGeom prst="rect">
            <a:avLst/>
          </a:prstGeom>
          <a:noFill/>
        </p:spPr>
        <p:txBody>
          <a:bodyPr wrap="square" rtlCol="0">
            <a:spAutoFit/>
          </a:bodyPr>
          <a:lstStyle/>
          <a:p>
            <a:r>
              <a:rPr lang="en-US" sz="1400" dirty="0" smtClean="0"/>
              <a:t>acceleration</a:t>
            </a:r>
            <a:endParaRPr lang="en-US" sz="1400" dirty="0"/>
          </a:p>
        </p:txBody>
      </p:sp>
    </p:spTree>
    <p:extLst>
      <p:ext uri="{BB962C8B-B14F-4D97-AF65-F5344CB8AC3E}">
        <p14:creationId xmlns:p14="http://schemas.microsoft.com/office/powerpoint/2010/main" val="2721425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360040" cy="432048"/>
          </a:xfrm>
        </p:spPr>
        <p:txBody>
          <a:bodyPr>
            <a:normAutofit fontScale="90000"/>
          </a:bodyPr>
          <a:lstStyle/>
          <a:p>
            <a:r>
              <a:rPr lang="en-US" dirty="0" smtClean="0">
                <a:solidFill>
                  <a:srgbClr val="FF0000"/>
                </a:solidFill>
              </a:rPr>
              <a:t>F</a:t>
            </a:r>
            <a:endParaRPr lang="en-US" dirty="0">
              <a:solidFill>
                <a:srgbClr val="FF0000"/>
              </a:solidFill>
            </a:endParaRPr>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                               </a:t>
            </a:r>
            <a:r>
              <a:rPr lang="en-US" dirty="0"/>
              <a:t> </a:t>
            </a:r>
            <a:r>
              <a:rPr lang="en-US" dirty="0" smtClean="0"/>
              <a:t> </a:t>
            </a:r>
          </a:p>
          <a:p>
            <a:pPr marL="0" indent="0">
              <a:buNone/>
            </a:pPr>
            <a:r>
              <a:rPr lang="en-US" dirty="0"/>
              <a:t> </a:t>
            </a:r>
            <a:r>
              <a:rPr lang="en-US" dirty="0" smtClean="0"/>
              <a:t>                                    </a:t>
            </a:r>
            <a:r>
              <a:rPr lang="en-US" dirty="0" smtClean="0">
                <a:solidFill>
                  <a:srgbClr val="FF0000"/>
                </a:solidFill>
              </a:rPr>
              <a:t>Prepositions </a:t>
            </a:r>
          </a:p>
          <a:p>
            <a:pPr marL="0" indent="0">
              <a:buNone/>
            </a:pPr>
            <a:r>
              <a:rPr lang="en-US" dirty="0"/>
              <a:t>Obey 20/80 &amp; power law. </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7056784" cy="345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21</a:t>
            </a:fld>
            <a:endParaRPr lang="en-US"/>
          </a:p>
        </p:txBody>
      </p:sp>
    </p:spTree>
    <p:extLst>
      <p:ext uri="{BB962C8B-B14F-4D97-AF65-F5344CB8AC3E}">
        <p14:creationId xmlns:p14="http://schemas.microsoft.com/office/powerpoint/2010/main" val="843686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r>
              <a:rPr lang="en-US" dirty="0"/>
              <a:t>                                                       </a:t>
            </a:r>
            <a:r>
              <a:rPr lang="en-US" dirty="0" smtClean="0"/>
              <a:t>      </a:t>
            </a:r>
            <a:r>
              <a:rPr lang="en-US" sz="1600" dirty="0">
                <a:latin typeface="Eras Bold ITC" pitchFamily="34" charset="0"/>
              </a:rPr>
              <a:t>(Total diagram) </a:t>
            </a:r>
            <a:endParaRPr lang="en-US" sz="1600" dirty="0" smtClean="0">
              <a:latin typeface="Eras Bold ITC" pitchFamily="34" charset="0"/>
            </a:endParaRPr>
          </a:p>
          <a:p>
            <a:pPr marL="0" indent="0">
              <a:buNone/>
            </a:pPr>
            <a:r>
              <a:rPr lang="en-US" dirty="0" smtClean="0"/>
              <a:t>Why is the red circle imbalance? </a:t>
            </a:r>
          </a:p>
          <a:p>
            <a:pPr marL="0" indent="0">
              <a:buNone/>
            </a:pPr>
            <a:r>
              <a:rPr lang="en-US" dirty="0" smtClean="0"/>
              <a:t>These are 2 words that they have relation to the book.</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55" y="332656"/>
            <a:ext cx="7200800" cy="36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22</a:t>
            </a:fld>
            <a:endParaRPr lang="en-US"/>
          </a:p>
        </p:txBody>
      </p:sp>
    </p:spTree>
    <p:extLst>
      <p:ext uri="{BB962C8B-B14F-4D97-AF65-F5344CB8AC3E}">
        <p14:creationId xmlns:p14="http://schemas.microsoft.com/office/powerpoint/2010/main" val="13417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wipe(down)">
                                      <p:cBhvr>
                                        <p:cTn id="14" dur="580">
                                          <p:stCondLst>
                                            <p:cond delay="0"/>
                                          </p:stCondLst>
                                        </p:cTn>
                                        <p:tgtEl>
                                          <p:spTgt spid="3">
                                            <p:txEl>
                                              <p:pRg st="9" end="9"/>
                                            </p:txEl>
                                          </p:spTgt>
                                        </p:tgtEl>
                                      </p:cBhvr>
                                    </p:animEffect>
                                    <p:anim calcmode="lin" valueType="num">
                                      <p:cBhvr>
                                        <p:cTn id="15"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9" end="9"/>
                                            </p:txEl>
                                          </p:spTgt>
                                        </p:tgtEl>
                                      </p:cBhvr>
                                      <p:to x="100000" y="60000"/>
                                    </p:animScale>
                                    <p:animScale>
                                      <p:cBhvr>
                                        <p:cTn id="21" dur="166" decel="50000">
                                          <p:stCondLst>
                                            <p:cond delay="676"/>
                                          </p:stCondLst>
                                        </p:cTn>
                                        <p:tgtEl>
                                          <p:spTgt spid="3">
                                            <p:txEl>
                                              <p:pRg st="9" end="9"/>
                                            </p:txEl>
                                          </p:spTgt>
                                        </p:tgtEl>
                                      </p:cBhvr>
                                      <p:to x="100000" y="100000"/>
                                    </p:animScale>
                                    <p:animScale>
                                      <p:cBhvr>
                                        <p:cTn id="22" dur="26">
                                          <p:stCondLst>
                                            <p:cond delay="1312"/>
                                          </p:stCondLst>
                                        </p:cTn>
                                        <p:tgtEl>
                                          <p:spTgt spid="3">
                                            <p:txEl>
                                              <p:pRg st="9" end="9"/>
                                            </p:txEl>
                                          </p:spTgt>
                                        </p:tgtEl>
                                      </p:cBhvr>
                                      <p:to x="100000" y="80000"/>
                                    </p:animScale>
                                    <p:animScale>
                                      <p:cBhvr>
                                        <p:cTn id="23" dur="166" decel="50000">
                                          <p:stCondLst>
                                            <p:cond delay="1338"/>
                                          </p:stCondLst>
                                        </p:cTn>
                                        <p:tgtEl>
                                          <p:spTgt spid="3">
                                            <p:txEl>
                                              <p:pRg st="9" end="9"/>
                                            </p:txEl>
                                          </p:spTgt>
                                        </p:tgtEl>
                                      </p:cBhvr>
                                      <p:to x="100000" y="100000"/>
                                    </p:animScale>
                                    <p:animScale>
                                      <p:cBhvr>
                                        <p:cTn id="24" dur="26">
                                          <p:stCondLst>
                                            <p:cond delay="1642"/>
                                          </p:stCondLst>
                                        </p:cTn>
                                        <p:tgtEl>
                                          <p:spTgt spid="3">
                                            <p:txEl>
                                              <p:pRg st="9" end="9"/>
                                            </p:txEl>
                                          </p:spTgt>
                                        </p:tgtEl>
                                      </p:cBhvr>
                                      <p:to x="100000" y="90000"/>
                                    </p:animScale>
                                    <p:animScale>
                                      <p:cBhvr>
                                        <p:cTn id="25" dur="166" decel="50000">
                                          <p:stCondLst>
                                            <p:cond delay="1668"/>
                                          </p:stCondLst>
                                        </p:cTn>
                                        <p:tgtEl>
                                          <p:spTgt spid="3">
                                            <p:txEl>
                                              <p:pRg st="9" end="9"/>
                                            </p:txEl>
                                          </p:spTgt>
                                        </p:tgtEl>
                                      </p:cBhvr>
                                      <p:to x="100000" y="100000"/>
                                    </p:animScale>
                                    <p:animScale>
                                      <p:cBhvr>
                                        <p:cTn id="26" dur="26">
                                          <p:stCondLst>
                                            <p:cond delay="1808"/>
                                          </p:stCondLst>
                                        </p:cTn>
                                        <p:tgtEl>
                                          <p:spTgt spid="3">
                                            <p:txEl>
                                              <p:pRg st="9" end="9"/>
                                            </p:txEl>
                                          </p:spTgt>
                                        </p:tgtEl>
                                      </p:cBhvr>
                                      <p:to x="100000" y="95000"/>
                                    </p:animScale>
                                    <p:animScale>
                                      <p:cBhvr>
                                        <p:cTn id="27"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3-The </a:t>
            </a:r>
            <a:r>
              <a:rPr lang="en-US" dirty="0">
                <a:latin typeface="Algerian" pitchFamily="82" charset="0"/>
              </a:rPr>
              <a:t>book political economy:</a:t>
            </a:r>
          </a:p>
        </p:txBody>
      </p:sp>
      <p:sp>
        <p:nvSpPr>
          <p:cNvPr id="3" name="Content Placeholder 2"/>
          <p:cNvSpPr>
            <a:spLocks noGrp="1"/>
          </p:cNvSpPr>
          <p:nvPr>
            <p:ph sz="quarter" idx="13"/>
          </p:nvPr>
        </p:nvSpPr>
        <p:spPr/>
        <p:txBody>
          <a:bodyPr/>
          <a:lstStyle/>
          <a:p>
            <a:endParaRPr lang="en-US" dirty="0" smtClean="0"/>
          </a:p>
          <a:p>
            <a:pPr marL="0" indent="0">
              <a:buNone/>
            </a:pPr>
            <a:r>
              <a:rPr lang="en-US" dirty="0" smtClean="0"/>
              <a:t>In this book some parts including people’s activities, jobs, politics role and politicians in improving economics are written. This book is written in 1960 and some parties like democrat were not created, therefore they are not visible.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924944"/>
            <a:ext cx="2488813" cy="3312368"/>
          </a:xfrm>
          <a:prstGeom prst="rect">
            <a:avLst/>
          </a:prstGeom>
          <a:noFill/>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23</a:t>
            </a:fld>
            <a:endParaRPr lang="en-US"/>
          </a:p>
        </p:txBody>
      </p:sp>
    </p:spTree>
    <p:extLst>
      <p:ext uri="{BB962C8B-B14F-4D97-AF65-F5344CB8AC3E}">
        <p14:creationId xmlns:p14="http://schemas.microsoft.com/office/powerpoint/2010/main" val="412607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432048" cy="360039"/>
          </a:xfrm>
        </p:spPr>
        <p:txBody>
          <a:bodyPr>
            <a:normAutofit fontScale="90000"/>
          </a:bodyPr>
          <a:lstStyle/>
          <a:p>
            <a:r>
              <a:rPr lang="en-US" dirty="0">
                <a:solidFill>
                  <a:srgbClr val="FF0000"/>
                </a:solidFill>
              </a:rPr>
              <a:t>F</a:t>
            </a:r>
          </a:p>
        </p:txBody>
      </p:sp>
      <p:sp>
        <p:nvSpPr>
          <p:cNvPr id="3" name="Content Placeholder 2"/>
          <p:cNvSpPr>
            <a:spLocks noGrp="1"/>
          </p:cNvSpPr>
          <p:nvPr>
            <p:ph sz="quarter" idx="13"/>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p>
          <a:p>
            <a:pPr marL="0" indent="0">
              <a:buNone/>
            </a:pPr>
            <a:r>
              <a:rPr lang="en-US" dirty="0"/>
              <a:t> </a:t>
            </a:r>
            <a:r>
              <a:rPr lang="en-US" dirty="0" smtClean="0"/>
              <a:t>                                               </a:t>
            </a:r>
            <a:r>
              <a:rPr lang="en-US" dirty="0">
                <a:solidFill>
                  <a:srgbClr val="FF0000"/>
                </a:solidFill>
              </a:rPr>
              <a:t>main </a:t>
            </a:r>
            <a:r>
              <a:rPr lang="en-US" dirty="0" smtClean="0">
                <a:solidFill>
                  <a:srgbClr val="FF0000"/>
                </a:solidFill>
              </a:rPr>
              <a:t>word </a:t>
            </a:r>
          </a:p>
          <a:p>
            <a:pPr marL="0" indent="0">
              <a:buNone/>
            </a:pPr>
            <a:r>
              <a:rPr lang="en-US" dirty="0"/>
              <a:t>Obey 20/80 &amp; power law. </a:t>
            </a:r>
          </a:p>
          <a:p>
            <a:pPr marL="0" indent="0">
              <a:buNone/>
            </a:pPr>
            <a:r>
              <a:rPr lang="en-US" dirty="0" smtClean="0">
                <a:solidFill>
                  <a:srgbClr val="FF0000"/>
                </a:solidFill>
              </a:rPr>
              <a:t> </a:t>
            </a:r>
          </a:p>
          <a:p>
            <a:pPr marL="0" indent="0">
              <a:buNone/>
            </a:pPr>
            <a:r>
              <a:rPr lang="en-US" dirty="0" smtClean="0">
                <a:solidFill>
                  <a:srgbClr val="FF0000"/>
                </a:solidFill>
              </a:rPr>
              <a:t>                 </a:t>
            </a:r>
            <a:endParaRPr lang="en-US"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32848" cy="371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24</a:t>
            </a:fld>
            <a:endParaRPr lang="en-US"/>
          </a:p>
        </p:txBody>
      </p:sp>
    </p:spTree>
    <p:extLst>
      <p:ext uri="{BB962C8B-B14F-4D97-AF65-F5344CB8AC3E}">
        <p14:creationId xmlns:p14="http://schemas.microsoft.com/office/powerpoint/2010/main" val="1292990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432048" cy="818729"/>
          </a:xfrm>
        </p:spPr>
        <p:txBody>
          <a:bodyPr/>
          <a:lstStyle/>
          <a:p>
            <a:r>
              <a:rPr lang="en-US" dirty="0" smtClean="0">
                <a:solidFill>
                  <a:srgbClr val="FF0000"/>
                </a:solidFill>
              </a:rPr>
              <a:t>F</a:t>
            </a:r>
            <a:endParaRPr lang="en-US" dirty="0">
              <a:solidFill>
                <a:srgbClr val="FF0000"/>
              </a:solidFill>
            </a:endParaRPr>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r>
              <a:rPr lang="en-US" dirty="0" smtClean="0"/>
              <a:t>                                    </a:t>
            </a:r>
            <a:r>
              <a:rPr lang="en-US" dirty="0" smtClean="0">
                <a:solidFill>
                  <a:srgbClr val="FF0000"/>
                </a:solidFill>
              </a:rPr>
              <a:t>Prepositions </a:t>
            </a:r>
          </a:p>
          <a:p>
            <a:pPr marL="0" indent="0">
              <a:buNone/>
            </a:pPr>
            <a:r>
              <a:rPr lang="en-US"/>
              <a:t>Obey 20/80 &amp; power law. </a:t>
            </a:r>
          </a:p>
          <a:p>
            <a:pPr marL="0" indent="0">
              <a:buNone/>
            </a:pPr>
            <a:endParaRPr lang="en-US" dirty="0" smtClean="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200800" cy="3556223"/>
          </a:xfrm>
          <a:prstGeom prst="rect">
            <a:avLst/>
          </a:prstGeom>
          <a:noFill/>
          <a:ln>
            <a:noFill/>
          </a:ln>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25</a:t>
            </a:fld>
            <a:endParaRPr lang="en-US"/>
          </a:p>
        </p:txBody>
      </p:sp>
    </p:spTree>
    <p:extLst>
      <p:ext uri="{BB962C8B-B14F-4D97-AF65-F5344CB8AC3E}">
        <p14:creationId xmlns:p14="http://schemas.microsoft.com/office/powerpoint/2010/main" val="2301690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pPr marL="0" indent="0">
              <a:buNone/>
            </a:pPr>
            <a:r>
              <a:rPr lang="en-US" dirty="0" smtClean="0"/>
              <a:t>       </a:t>
            </a:r>
            <a:r>
              <a:rPr lang="fa-IR" dirty="0" smtClean="0"/>
              <a:t>                          </a:t>
            </a:r>
            <a:r>
              <a:rPr lang="en-US" dirty="0" smtClean="0"/>
              <a:t>Total </a:t>
            </a:r>
            <a:r>
              <a:rPr lang="en-US" dirty="0"/>
              <a:t>diagram</a:t>
            </a:r>
          </a:p>
          <a:p>
            <a:pPr marL="0" indent="0">
              <a:buNone/>
            </a:pPr>
            <a:r>
              <a:rPr lang="en-US" dirty="0"/>
              <a:t>Follow 20/80 </a:t>
            </a:r>
            <a:r>
              <a:rPr lang="en-US" sz="4000" dirty="0">
                <a:solidFill>
                  <a:srgbClr val="FF0000"/>
                </a:solidFill>
                <a:latin typeface="Agency FB" pitchFamily="34" charset="0"/>
              </a:rPr>
              <a:t>but…</a:t>
            </a:r>
          </a:p>
          <a:p>
            <a:pPr marL="0" indent="0">
              <a:buNone/>
            </a:pPr>
            <a:endParaRPr lang="en-US" dirty="0" smtClean="0"/>
          </a:p>
          <a:p>
            <a:pPr marL="0" indent="0">
              <a:buNone/>
            </a:pPr>
            <a:r>
              <a:rPr lang="en-US" dirty="0"/>
              <a:t>Why imbalance?  ?   ?   ?   ?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984776" cy="364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26</a:t>
            </a:fld>
            <a:endParaRPr lang="en-US"/>
          </a:p>
        </p:txBody>
      </p:sp>
    </p:spTree>
    <p:extLst>
      <p:ext uri="{BB962C8B-B14F-4D97-AF65-F5344CB8AC3E}">
        <p14:creationId xmlns:p14="http://schemas.microsoft.com/office/powerpoint/2010/main" val="9082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1000"/>
                                        <p:tgtEl>
                                          <p:spTgt spid="3">
                                            <p:txEl>
                                              <p:pRg st="11" end="11"/>
                                            </p:txEl>
                                          </p:spTgt>
                                        </p:tgtEl>
                                      </p:cBhvr>
                                    </p:animEffect>
                                    <p:anim calcmode="lin" valueType="num">
                                      <p:cBhvr>
                                        <p:cTn id="1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marL="0" indent="0">
              <a:buNone/>
            </a:pPr>
            <a:r>
              <a:rPr lang="en-US" dirty="0" smtClean="0"/>
              <a:t>Here </a:t>
            </a:r>
            <a:r>
              <a:rPr lang="en-US" dirty="0"/>
              <a:t>the word (In) is for giving information rather the information provided on the different elements and places in the text</a:t>
            </a:r>
            <a:r>
              <a:rPr lang="en-US" dirty="0" smtClean="0"/>
              <a:t>. But </a:t>
            </a:r>
            <a:r>
              <a:rPr lang="en-US" dirty="0"/>
              <a:t>because the topic is much serious and he is going to suppress other parties, he writes:</a:t>
            </a:r>
          </a:p>
          <a:p>
            <a:pPr marL="0" indent="0">
              <a:buNone/>
            </a:pPr>
            <a:r>
              <a:rPr lang="en-US" dirty="0"/>
              <a:t>In Capitalism consists in this that the national wealth grows alongside the Growth in the poverty of the people.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89040"/>
            <a:ext cx="6912768" cy="2390775"/>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27</a:t>
            </a:fld>
            <a:endParaRPr lang="en-US"/>
          </a:p>
        </p:txBody>
      </p:sp>
    </p:spTree>
    <p:extLst>
      <p:ext uri="{BB962C8B-B14F-4D97-AF65-F5344CB8AC3E}">
        <p14:creationId xmlns:p14="http://schemas.microsoft.com/office/powerpoint/2010/main" val="1853060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28</a:t>
            </a:fld>
            <a:endParaRPr lang="en-US"/>
          </a:p>
        </p:txBody>
      </p:sp>
      <p:sp>
        <p:nvSpPr>
          <p:cNvPr id="3" name="Title 2"/>
          <p:cNvSpPr>
            <a:spLocks noGrp="1"/>
          </p:cNvSpPr>
          <p:nvPr>
            <p:ph type="title"/>
          </p:nvPr>
        </p:nvSpPr>
        <p:spPr>
          <a:xfrm>
            <a:off x="276225" y="260648"/>
            <a:ext cx="8591550" cy="1034753"/>
          </a:xfrm>
        </p:spPr>
        <p:txBody>
          <a:bodyPr>
            <a:normAutofit fontScale="90000"/>
          </a:bodyPr>
          <a:lstStyle/>
          <a:p>
            <a:r>
              <a:rPr lang="en-US" sz="2800" dirty="0" smtClean="0">
                <a:solidFill>
                  <a:srgbClr val="FFC000"/>
                </a:solidFill>
                <a:latin typeface="B Tahoma" pitchFamily="34" charset="0"/>
                <a:ea typeface="B Tahoma" pitchFamily="34" charset="0"/>
                <a:cs typeface="B Tahoma" pitchFamily="34" charset="0"/>
              </a:rPr>
              <a:t> </a:t>
            </a:r>
            <a:r>
              <a:rPr lang="en-US" sz="2800" dirty="0" smtClean="0">
                <a:solidFill>
                  <a:srgbClr val="FF0000"/>
                </a:solidFill>
                <a:latin typeface="B Tahoma" pitchFamily="34" charset="0"/>
                <a:ea typeface="B Tahoma" pitchFamily="34" charset="0"/>
                <a:cs typeface="B Tahoma" pitchFamily="34" charset="0"/>
              </a:rPr>
              <a:t>new way to make </a:t>
            </a:r>
            <a:r>
              <a:rPr lang="en-US" sz="2800" dirty="0">
                <a:solidFill>
                  <a:srgbClr val="FF0000"/>
                </a:solidFill>
                <a:latin typeface="B Tahoma" pitchFamily="34" charset="0"/>
                <a:ea typeface="B Tahoma" pitchFamily="34" charset="0"/>
                <a:cs typeface="B Tahoma" pitchFamily="34" charset="0"/>
              </a:rPr>
              <a:t>sure:</a:t>
            </a:r>
            <a:r>
              <a:rPr lang="en-US" sz="2800" dirty="0">
                <a:solidFill>
                  <a:srgbClr val="FFC000"/>
                </a:solidFill>
                <a:latin typeface="B Tahoma" pitchFamily="34" charset="0"/>
                <a:ea typeface="B Tahoma" pitchFamily="34" charset="0"/>
                <a:cs typeface="B Tahoma" pitchFamily="34" charset="0"/>
              </a:rPr>
              <a:t/>
            </a:r>
            <a:br>
              <a:rPr lang="en-US" sz="2800" dirty="0">
                <a:solidFill>
                  <a:srgbClr val="FFC000"/>
                </a:solidFill>
                <a:latin typeface="B Tahoma" pitchFamily="34" charset="0"/>
                <a:ea typeface="B Tahoma" pitchFamily="34" charset="0"/>
                <a:cs typeface="B Tahoma" pitchFamily="34" charset="0"/>
              </a:rPr>
            </a:br>
            <a:r>
              <a:rPr lang="en-US" sz="2800" dirty="0">
                <a:solidFill>
                  <a:srgbClr val="FFC000"/>
                </a:solidFill>
                <a:latin typeface="B Tahoma" pitchFamily="34" charset="0"/>
                <a:ea typeface="B Tahoma" pitchFamily="34" charset="0"/>
                <a:cs typeface="B Tahoma" pitchFamily="34" charset="0"/>
              </a:rPr>
              <a:t>we can read a book and underline the words that they are more frequent </a:t>
            </a:r>
          </a:p>
        </p:txBody>
      </p:sp>
      <p:sp>
        <p:nvSpPr>
          <p:cNvPr id="4" name="Content Placeholder 3"/>
          <p:cNvSpPr>
            <a:spLocks noGrp="1"/>
          </p:cNvSpPr>
          <p:nvPr>
            <p:ph sz="quarter" idx="13"/>
          </p:nvPr>
        </p:nvSpPr>
        <p:spPr/>
        <p:txBody>
          <a:bodyPr>
            <a:normAutofit/>
          </a:bodyPr>
          <a:lstStyle/>
          <a:p>
            <a:pPr marL="0" indent="0">
              <a:buNone/>
            </a:pPr>
            <a:r>
              <a:rPr lang="en-US" sz="2400" dirty="0" smtClean="0">
                <a:latin typeface="Forte" pitchFamily="66" charset="0"/>
                <a:cs typeface="Adobe Arabic" pitchFamily="18" charset="-78"/>
              </a:rPr>
              <a:t>I read </a:t>
            </a:r>
            <a:r>
              <a:rPr lang="en-US" sz="2400" dirty="0">
                <a:latin typeface="Forte" pitchFamily="66" charset="0"/>
                <a:cs typeface="Adobe Arabic" pitchFamily="18" charset="-78"/>
              </a:rPr>
              <a:t>O</a:t>
            </a:r>
            <a:r>
              <a:rPr lang="en-US" sz="2400" dirty="0" smtClean="0">
                <a:latin typeface="Forte" pitchFamily="66" charset="0"/>
                <a:cs typeface="Adobe Arabic" pitchFamily="18" charset="-78"/>
              </a:rPr>
              <a:t>liver Twist book</a:t>
            </a:r>
            <a:r>
              <a:rPr lang="en-US" sz="3200" dirty="0" smtClean="0">
                <a:latin typeface="Forte" pitchFamily="66" charset="0"/>
                <a:cs typeface="Adobe Arabic" pitchFamily="18" charset="-78"/>
              </a:rPr>
              <a:t> </a:t>
            </a:r>
          </a:p>
          <a:p>
            <a:pPr marL="0" indent="0">
              <a:buNone/>
            </a:pPr>
            <a:endParaRPr lang="en-US" sz="3600" dirty="0">
              <a:latin typeface="Adobe Arabic" pitchFamily="18" charset="-78"/>
              <a:cs typeface="Adobe Arabic"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320" y="1052736"/>
            <a:ext cx="2759144" cy="42277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6544">
            <a:off x="701142" y="2420887"/>
            <a:ext cx="4032448" cy="4077072"/>
          </a:xfrm>
          <a:prstGeom prst="rect">
            <a:avLst/>
          </a:prstGeom>
        </p:spPr>
      </p:pic>
    </p:spTree>
    <p:extLst>
      <p:ext uri="{BB962C8B-B14F-4D97-AF65-F5344CB8AC3E}">
        <p14:creationId xmlns:p14="http://schemas.microsoft.com/office/powerpoint/2010/main" val="1314099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29</a:t>
            </a:fld>
            <a:endParaRPr lang="en-US"/>
          </a:p>
        </p:txBody>
      </p:sp>
      <p:sp>
        <p:nvSpPr>
          <p:cNvPr id="3" name="Title 2"/>
          <p:cNvSpPr>
            <a:spLocks noGrp="1"/>
          </p:cNvSpPr>
          <p:nvPr>
            <p:ph type="title"/>
          </p:nvPr>
        </p:nvSpPr>
        <p:spPr>
          <a:xfrm>
            <a:off x="251520" y="260648"/>
            <a:ext cx="8591550" cy="1066801"/>
          </a:xfrm>
        </p:spPr>
        <p:txBody>
          <a:bodyPr>
            <a:normAutofit/>
          </a:bodyPr>
          <a:lstStyle/>
          <a:p>
            <a:r>
              <a:rPr lang="en-US" sz="2400" dirty="0" smtClean="0"/>
              <a:t>But we can do the easiest; </a:t>
            </a:r>
            <a:r>
              <a:rPr lang="en-US" sz="2400" u="sng" dirty="0" smtClean="0">
                <a:solidFill>
                  <a:srgbClr val="FF0000"/>
                </a:solidFill>
                <a:latin typeface="Arial" pitchFamily="34" charset="0"/>
                <a:cs typeface="Arial" pitchFamily="34" charset="0"/>
              </a:rPr>
              <a:t>I </a:t>
            </a:r>
            <a:r>
              <a:rPr lang="en-US" sz="2800" u="sng" dirty="0" smtClean="0">
                <a:solidFill>
                  <a:srgbClr val="FF0000"/>
                </a:solidFill>
                <a:latin typeface="Arial" pitchFamily="34" charset="0"/>
                <a:cs typeface="Arial" pitchFamily="34" charset="0"/>
              </a:rPr>
              <a:t>made a counter program</a:t>
            </a:r>
            <a:r>
              <a:rPr lang="en-US" sz="2800" u="sng" dirty="0" smtClean="0">
                <a:solidFill>
                  <a:srgbClr val="FF0000"/>
                </a:solidFill>
                <a:latin typeface="Aharoni" pitchFamily="2" charset="-79"/>
                <a:cs typeface="Aharoni" pitchFamily="2" charset="-79"/>
              </a:rPr>
              <a:t> </a:t>
            </a:r>
            <a:endParaRPr lang="en-US" sz="2800" u="sng" dirty="0">
              <a:solidFill>
                <a:srgbClr val="FF0000"/>
              </a:solidFill>
              <a:latin typeface="Aharoni" pitchFamily="2" charset="-79"/>
              <a:cs typeface="Aharoni" pitchFamily="2" charset="-79"/>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1700808"/>
            <a:ext cx="6341867" cy="4458028"/>
          </a:xfrm>
        </p:spPr>
      </p:pic>
    </p:spTree>
    <p:extLst>
      <p:ext uri="{BB962C8B-B14F-4D97-AF65-F5344CB8AC3E}">
        <p14:creationId xmlns:p14="http://schemas.microsoft.com/office/powerpoint/2010/main" val="1274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413534293"/>
              </p:ext>
            </p:extLst>
          </p:nvPr>
        </p:nvGraphicFramePr>
        <p:xfrm>
          <a:off x="251520" y="1372195"/>
          <a:ext cx="8617843"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92500" lnSpcReduction="20000"/>
          </a:bodyPr>
          <a:lstStyle/>
          <a:p>
            <a:fld id="{94210A3F-C3B7-40E9-9A06-4A8BC968F787}" type="slidenum">
              <a:rPr lang="en-US" smtClean="0"/>
              <a:t>3</a:t>
            </a:fld>
            <a:endParaRPr lang="en-US"/>
          </a:p>
        </p:txBody>
      </p:sp>
    </p:spTree>
    <p:extLst>
      <p:ext uri="{BB962C8B-B14F-4D97-AF65-F5344CB8AC3E}">
        <p14:creationId xmlns:p14="http://schemas.microsoft.com/office/powerpoint/2010/main" val="1385931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30</a:t>
            </a:fld>
            <a:endParaRPr lang="en-US"/>
          </a:p>
        </p:txBody>
      </p:sp>
      <p:sp>
        <p:nvSpPr>
          <p:cNvPr id="3" name="Title 2"/>
          <p:cNvSpPr>
            <a:spLocks noGrp="1"/>
          </p:cNvSpPr>
          <p:nvPr>
            <p:ph type="title"/>
          </p:nvPr>
        </p:nvSpPr>
        <p:spPr/>
        <p:txBody>
          <a:bodyPr/>
          <a:lstStyle/>
          <a:p>
            <a:endParaRPr lang="en-US" dirty="0"/>
          </a:p>
        </p:txBody>
      </p:sp>
      <p:sp>
        <p:nvSpPr>
          <p:cNvPr id="4" name="Content Placeholder 3"/>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p>
          <a:p>
            <a:pPr marL="0" indent="0">
              <a:buNone/>
            </a:pPr>
            <a:r>
              <a:rPr lang="en-US" dirty="0"/>
              <a:t> </a:t>
            </a:r>
            <a:r>
              <a:rPr lang="en-US" dirty="0" smtClean="0"/>
              <a:t>                                             </a:t>
            </a:r>
            <a:r>
              <a:rPr lang="en-US" dirty="0" smtClean="0">
                <a:solidFill>
                  <a:srgbClr val="FF0000"/>
                </a:solidFill>
              </a:rPr>
              <a:t>Total diagram</a:t>
            </a:r>
          </a:p>
        </p:txBody>
      </p:sp>
      <p:graphicFrame>
        <p:nvGraphicFramePr>
          <p:cNvPr id="8" name="Chart 7"/>
          <p:cNvGraphicFramePr>
            <a:graphicFrameLocks/>
          </p:cNvGraphicFramePr>
          <p:nvPr>
            <p:extLst>
              <p:ext uri="{D42A27DB-BD31-4B8C-83A1-F6EECF244321}">
                <p14:modId xmlns:p14="http://schemas.microsoft.com/office/powerpoint/2010/main" val="4237649572"/>
              </p:ext>
            </p:extLst>
          </p:nvPr>
        </p:nvGraphicFramePr>
        <p:xfrm>
          <a:off x="827584" y="1196753"/>
          <a:ext cx="6616203" cy="3384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768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31</a:t>
            </a:fld>
            <a:endParaRPr lang="en-US"/>
          </a:p>
        </p:txBody>
      </p:sp>
      <p:sp>
        <p:nvSpPr>
          <p:cNvPr id="3" name="Title 2"/>
          <p:cNvSpPr>
            <a:spLocks noGrp="1"/>
          </p:cNvSpPr>
          <p:nvPr>
            <p:ph type="title"/>
          </p:nvPr>
        </p:nvSpPr>
        <p:spPr>
          <a:xfrm>
            <a:off x="276225" y="228601"/>
            <a:ext cx="8591550" cy="896144"/>
          </a:xfrm>
        </p:spPr>
        <p:txBody>
          <a:bodyPr>
            <a:normAutofit fontScale="90000"/>
          </a:bodyPr>
          <a:lstStyle/>
          <a:p>
            <a:r>
              <a:rPr lang="en-US" sz="2800" dirty="0" smtClean="0">
                <a:solidFill>
                  <a:srgbClr val="7030A0"/>
                </a:solidFill>
                <a:latin typeface="_PDMS_Saleem_QuranFont" pitchFamily="2" charset="-78"/>
                <a:cs typeface="_PDMS_Saleem_QuranFont" pitchFamily="2" charset="-78"/>
              </a:rPr>
              <a:t/>
            </a:r>
            <a:br>
              <a:rPr lang="en-US" sz="2800" dirty="0" smtClean="0">
                <a:solidFill>
                  <a:srgbClr val="7030A0"/>
                </a:solidFill>
                <a:latin typeface="_PDMS_Saleem_QuranFont" pitchFamily="2" charset="-78"/>
                <a:cs typeface="_PDMS_Saleem_QuranFont" pitchFamily="2" charset="-78"/>
              </a:rPr>
            </a:br>
            <a:r>
              <a:rPr lang="en-US" sz="2800" dirty="0" smtClean="0">
                <a:solidFill>
                  <a:srgbClr val="7030A0"/>
                </a:solidFill>
                <a:latin typeface="_PDMS_Saleem_QuranFont" pitchFamily="2" charset="-78"/>
                <a:cs typeface="_PDMS_Saleem_QuranFont" pitchFamily="2" charset="-78"/>
              </a:rPr>
              <a:t/>
            </a:r>
            <a:br>
              <a:rPr lang="en-US" sz="2800" dirty="0" smtClean="0">
                <a:solidFill>
                  <a:srgbClr val="7030A0"/>
                </a:solidFill>
                <a:latin typeface="_PDMS_Saleem_QuranFont" pitchFamily="2" charset="-78"/>
                <a:cs typeface="_PDMS_Saleem_QuranFont" pitchFamily="2" charset="-78"/>
              </a:rPr>
            </a:br>
            <a:r>
              <a:rPr lang="en-US" sz="2800" dirty="0">
                <a:solidFill>
                  <a:srgbClr val="7030A0"/>
                </a:solidFill>
                <a:latin typeface="_PDMS_Saleem_QuranFont" pitchFamily="2" charset="-78"/>
                <a:cs typeface="_PDMS_Saleem_QuranFont" pitchFamily="2" charset="-78"/>
              </a:rPr>
              <a:t/>
            </a:r>
            <a:br>
              <a:rPr lang="en-US" sz="2800" dirty="0">
                <a:solidFill>
                  <a:srgbClr val="7030A0"/>
                </a:solidFill>
                <a:latin typeface="_PDMS_Saleem_QuranFont" pitchFamily="2" charset="-78"/>
                <a:cs typeface="_PDMS_Saleem_QuranFont" pitchFamily="2" charset="-78"/>
              </a:rPr>
            </a:br>
            <a:r>
              <a:rPr lang="en-US" sz="2800" dirty="0" smtClean="0">
                <a:solidFill>
                  <a:srgbClr val="7030A0"/>
                </a:solidFill>
                <a:latin typeface="_PDMS_Saleem_QuranFont" pitchFamily="2" charset="-78"/>
                <a:cs typeface="_PDMS_Saleem_QuranFont" pitchFamily="2" charset="-78"/>
              </a:rPr>
              <a:t/>
            </a:r>
            <a:br>
              <a:rPr lang="en-US" sz="2800" dirty="0" smtClean="0">
                <a:solidFill>
                  <a:srgbClr val="7030A0"/>
                </a:solidFill>
                <a:latin typeface="_PDMS_Saleem_QuranFont" pitchFamily="2" charset="-78"/>
                <a:cs typeface="_PDMS_Saleem_QuranFont" pitchFamily="2" charset="-78"/>
              </a:rPr>
            </a:br>
            <a:r>
              <a:rPr lang="en-US" sz="2800" dirty="0">
                <a:solidFill>
                  <a:srgbClr val="7030A0"/>
                </a:solidFill>
                <a:latin typeface="_PDMS_Saleem_QuranFont" pitchFamily="2" charset="-78"/>
                <a:cs typeface="_PDMS_Saleem_QuranFont" pitchFamily="2" charset="-78"/>
              </a:rPr>
              <a:t/>
            </a:r>
            <a:br>
              <a:rPr lang="en-US" sz="2800" dirty="0">
                <a:solidFill>
                  <a:srgbClr val="7030A0"/>
                </a:solidFill>
                <a:latin typeface="_PDMS_Saleem_QuranFont" pitchFamily="2" charset="-78"/>
                <a:cs typeface="_PDMS_Saleem_QuranFont" pitchFamily="2" charset="-78"/>
              </a:rPr>
            </a:br>
            <a:r>
              <a:rPr lang="en-US" sz="2800" dirty="0" smtClean="0">
                <a:solidFill>
                  <a:srgbClr val="7030A0"/>
                </a:solidFill>
                <a:latin typeface="_PDMS_Saleem_QuranFont" pitchFamily="2" charset="-78"/>
                <a:cs typeface="_PDMS_Saleem_QuranFont" pitchFamily="2" charset="-78"/>
              </a:rPr>
              <a:t/>
            </a:r>
            <a:br>
              <a:rPr lang="en-US" sz="2800" dirty="0" smtClean="0">
                <a:solidFill>
                  <a:srgbClr val="7030A0"/>
                </a:solidFill>
                <a:latin typeface="_PDMS_Saleem_QuranFont" pitchFamily="2" charset="-78"/>
                <a:cs typeface="_PDMS_Saleem_QuranFont" pitchFamily="2" charset="-78"/>
              </a:rPr>
            </a:br>
            <a:r>
              <a:rPr lang="en-US" sz="2800" dirty="0" smtClean="0"/>
              <a:t/>
            </a:r>
            <a:br>
              <a:rPr lang="en-US" sz="2800" dirty="0" smtClean="0"/>
            </a:br>
            <a:r>
              <a:rPr lang="en-US" sz="2800" dirty="0"/>
              <a:t/>
            </a:r>
            <a:br>
              <a:rPr lang="en-US" sz="2800" dirty="0"/>
            </a:br>
            <a:r>
              <a:rPr lang="en-US" sz="2800" dirty="0" err="1">
                <a:solidFill>
                  <a:srgbClr val="7030A0"/>
                </a:solidFill>
              </a:rPr>
              <a:t>Zipf’s</a:t>
            </a:r>
            <a:r>
              <a:rPr lang="en-US" sz="2800" dirty="0">
                <a:solidFill>
                  <a:srgbClr val="7030A0"/>
                </a:solidFill>
              </a:rPr>
              <a:t>  law  </a:t>
            </a:r>
            <a:r>
              <a:rPr lang="en-US" sz="2800" dirty="0"/>
              <a:t>i s  followed every where </a:t>
            </a:r>
            <a:r>
              <a:rPr lang="en-US" sz="2800" dirty="0" smtClean="0"/>
              <a:t>; even in random typing:</a:t>
            </a:r>
            <a:r>
              <a:rPr lang="en-US" sz="2800" dirty="0" smtClean="0">
                <a:solidFill>
                  <a:srgbClr val="7030A0"/>
                </a:solidFill>
                <a:latin typeface="_PDMS_Saleem_QuranFont" pitchFamily="2" charset="-78"/>
                <a:cs typeface="_PDMS_Saleem_QuranFont" pitchFamily="2" charset="-78"/>
              </a:rPr>
              <a:t/>
            </a:r>
            <a:br>
              <a:rPr lang="en-US" sz="2800" dirty="0" smtClean="0">
                <a:solidFill>
                  <a:srgbClr val="7030A0"/>
                </a:solidFill>
                <a:latin typeface="_PDMS_Saleem_QuranFont" pitchFamily="2" charset="-78"/>
                <a:cs typeface="_PDMS_Saleem_QuranFont" pitchFamily="2" charset="-78"/>
              </a:rPr>
            </a:br>
            <a:endParaRPr lang="en-US" sz="2800" dirty="0">
              <a:solidFill>
                <a:srgbClr val="7030A0"/>
              </a:solidFill>
              <a:latin typeface="_PDMS_Saleem_QuranFont" pitchFamily="2" charset="-78"/>
              <a:cs typeface="_PDMS_Saleem_QuranFont" pitchFamily="2" charset="-78"/>
            </a:endParaRPr>
          </a:p>
        </p:txBody>
      </p:sp>
      <p:sp>
        <p:nvSpPr>
          <p:cNvPr id="4" name="Content Placeholder 3"/>
          <p:cNvSpPr>
            <a:spLocks noGrp="1"/>
          </p:cNvSpPr>
          <p:nvPr>
            <p:ph sz="quarter" idx="13"/>
          </p:nvPr>
        </p:nvSpPr>
        <p:spPr>
          <a:xfrm>
            <a:off x="274320" y="980728"/>
            <a:ext cx="8595360" cy="5255480"/>
          </a:xfrm>
        </p:spPr>
        <p:txBody>
          <a:bodyPr>
            <a:normAutofit lnSpcReduction="10000"/>
          </a:bodyPr>
          <a:lstStyle/>
          <a:p>
            <a:pPr marL="0" indent="0">
              <a:buNone/>
            </a:pPr>
            <a:r>
              <a:rPr lang="en-US" dirty="0" smtClean="0"/>
              <a:t>I tried typing for 5 different persons to decrease the faults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rgbClr val="FF0000"/>
                </a:solidFill>
              </a:rPr>
              <a:t>F</a:t>
            </a:r>
            <a:r>
              <a:rPr lang="en-US" dirty="0" smtClean="0"/>
              <a:t> &amp; </a:t>
            </a:r>
            <a:r>
              <a:rPr lang="en-US" dirty="0" smtClean="0">
                <a:solidFill>
                  <a:srgbClr val="FF0000"/>
                </a:solidFill>
              </a:rPr>
              <a:t>E</a:t>
            </a:r>
            <a:r>
              <a:rPr lang="en-US" dirty="0" smtClean="0"/>
              <a:t> are the most frequent letter</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57284746"/>
              </p:ext>
            </p:extLst>
          </p:nvPr>
        </p:nvGraphicFramePr>
        <p:xfrm>
          <a:off x="251520" y="1268760"/>
          <a:ext cx="3240360" cy="1368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181721862"/>
              </p:ext>
            </p:extLst>
          </p:nvPr>
        </p:nvGraphicFramePr>
        <p:xfrm>
          <a:off x="251520" y="2852936"/>
          <a:ext cx="3672408" cy="122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588853739"/>
              </p:ext>
            </p:extLst>
          </p:nvPr>
        </p:nvGraphicFramePr>
        <p:xfrm>
          <a:off x="3635896" y="3717032"/>
          <a:ext cx="3456384" cy="1368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453270585"/>
              </p:ext>
            </p:extLst>
          </p:nvPr>
        </p:nvGraphicFramePr>
        <p:xfrm>
          <a:off x="3563888" y="1700808"/>
          <a:ext cx="3096344" cy="13681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149317342"/>
              </p:ext>
            </p:extLst>
          </p:nvPr>
        </p:nvGraphicFramePr>
        <p:xfrm>
          <a:off x="251520" y="4221088"/>
          <a:ext cx="3240360" cy="12961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345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1000"/>
                                        <p:tgtEl>
                                          <p:spTgt spid="4">
                                            <p:txEl>
                                              <p:pRg st="12" end="12"/>
                                            </p:txEl>
                                          </p:spTgt>
                                        </p:tgtEl>
                                      </p:cBhvr>
                                    </p:animEffect>
                                    <p:anim calcmode="lin" valueType="num">
                                      <p:cBhvr>
                                        <p:cTn id="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lgerian" pitchFamily="82" charset="0"/>
              </a:rPr>
              <a:t>Conclusion:</a:t>
            </a:r>
          </a:p>
        </p:txBody>
      </p:sp>
      <p:sp>
        <p:nvSpPr>
          <p:cNvPr id="3" name="Content Placeholder 2"/>
          <p:cNvSpPr>
            <a:spLocks noGrp="1"/>
          </p:cNvSpPr>
          <p:nvPr>
            <p:ph sz="quarter" idx="13"/>
          </p:nvPr>
        </p:nvSpPr>
        <p:spPr/>
        <p:txBody>
          <a:bodyPr/>
          <a:lstStyle/>
          <a:p>
            <a:pPr marL="0" indent="0">
              <a:buNone/>
            </a:pPr>
            <a:r>
              <a:rPr lang="en-US" dirty="0" smtClean="0"/>
              <a:t>So before we want to make total diagram we should remove the words that they have relation to  our subject.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If we didn’t do like that our diagram have imbalance.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730" y="2276872"/>
            <a:ext cx="5018518" cy="3099356"/>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32</a:t>
            </a:fld>
            <a:endParaRPr lang="en-US"/>
          </a:p>
        </p:txBody>
      </p:sp>
    </p:spTree>
    <p:extLst>
      <p:ext uri="{BB962C8B-B14F-4D97-AF65-F5344CB8AC3E}">
        <p14:creationId xmlns:p14="http://schemas.microsoft.com/office/powerpoint/2010/main" val="1935929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260648"/>
            <a:ext cx="8595360" cy="5975560"/>
          </a:xfrm>
        </p:spPr>
        <p:txBody>
          <a:bodyPr>
            <a:normAutofit/>
          </a:bodyPr>
          <a:lstStyle/>
          <a:p>
            <a:endParaRPr lang="en-US" dirty="0" smtClean="0">
              <a:latin typeface="Arial Rounded MT Bold" pitchFamily="34" charset="0"/>
            </a:endParaRPr>
          </a:p>
          <a:p>
            <a:pPr marL="0" indent="0">
              <a:buNone/>
            </a:pPr>
            <a:r>
              <a:rPr lang="en-US" dirty="0">
                <a:latin typeface="Arial Rounded MT Bold" pitchFamily="34" charset="0"/>
              </a:rPr>
              <a:t>But in some diagrams (scientific, politics, economics and social) we saw, we can conclude that in a scientific text due to lack of description, some particles </a:t>
            </a:r>
            <a:r>
              <a:rPr lang="en-US">
                <a:latin typeface="Arial Rounded MT Bold" pitchFamily="34" charset="0"/>
              </a:rPr>
              <a:t>are </a:t>
            </a:r>
            <a:r>
              <a:rPr lang="en-US" smtClean="0">
                <a:latin typeface="Arial Rounded MT Bold" pitchFamily="34" charset="0"/>
              </a:rPr>
              <a:t>not </a:t>
            </a:r>
            <a:r>
              <a:rPr lang="en-US" dirty="0">
                <a:latin typeface="Arial Rounded MT Bold" pitchFamily="34" charset="0"/>
              </a:rPr>
              <a:t>homogenous with others.</a:t>
            </a:r>
          </a:p>
          <a:p>
            <a:endParaRPr lang="en-US" dirty="0" smtClean="0">
              <a:latin typeface="Arial Rounded MT Bold" pitchFamily="34" charset="0"/>
            </a:endParaRPr>
          </a:p>
          <a:p>
            <a:pPr marL="0" indent="0">
              <a:buNone/>
            </a:pPr>
            <a:endParaRPr lang="fa-IR" dirty="0">
              <a:latin typeface="Arial Rounded MT Bold" pitchFamily="34" charset="0"/>
            </a:endParaRPr>
          </a:p>
          <a:p>
            <a:endParaRPr lang="fa-IR" dirty="0" smtClean="0">
              <a:latin typeface="Arial Rounded MT Bold" pitchFamily="34" charset="0"/>
            </a:endParaRPr>
          </a:p>
          <a:p>
            <a:endParaRPr lang="en-US" dirty="0">
              <a:latin typeface="Arial Rounded MT Bold" pitchFamily="34" charset="0"/>
            </a:endParaRPr>
          </a:p>
          <a:p>
            <a:endParaRPr lang="fa-IR" dirty="0" smtClean="0">
              <a:latin typeface="Arial Rounded MT Bold" pitchFamily="34" charset="0"/>
            </a:endParaRPr>
          </a:p>
          <a:p>
            <a:endParaRPr lang="fa-IR" dirty="0">
              <a:latin typeface="Arial Rounded MT Bold" pitchFamily="34" charset="0"/>
            </a:endParaRPr>
          </a:p>
          <a:p>
            <a:pPr marL="0" indent="0">
              <a:buNone/>
            </a:pPr>
            <a:endParaRPr lang="fa-IR" dirty="0" smtClean="0">
              <a:latin typeface="Arial Rounded MT Bold" pitchFamily="34" charset="0"/>
            </a:endParaRPr>
          </a:p>
          <a:p>
            <a:pPr marL="0" indent="0">
              <a:buNone/>
            </a:pPr>
            <a:endParaRPr lang="fa-IR" dirty="0">
              <a:latin typeface="Arial Rounded MT Bol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564904"/>
            <a:ext cx="6986987" cy="3276364"/>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33</a:t>
            </a:fld>
            <a:endParaRPr lang="en-US"/>
          </a:p>
        </p:txBody>
      </p:sp>
    </p:spTree>
    <p:extLst>
      <p:ext uri="{BB962C8B-B14F-4D97-AF65-F5344CB8AC3E}">
        <p14:creationId xmlns:p14="http://schemas.microsoft.com/office/powerpoint/2010/main" val="40913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u="sng" dirty="0">
              <a:solidFill>
                <a:srgbClr val="FF0000"/>
              </a:solidFill>
              <a:latin typeface="Algerian" pitchFamily="82" charset="0"/>
            </a:endParaRPr>
          </a:p>
        </p:txBody>
      </p:sp>
      <p:sp>
        <p:nvSpPr>
          <p:cNvPr id="3" name="Content Placeholder 2"/>
          <p:cNvSpPr>
            <a:spLocks noGrp="1"/>
          </p:cNvSpPr>
          <p:nvPr>
            <p:ph sz="quarter" idx="13"/>
          </p:nvPr>
        </p:nvSpPr>
        <p:spPr/>
        <p:txBody>
          <a:bodyPr>
            <a:normAutofit/>
          </a:bodyPr>
          <a:lstStyle/>
          <a:p>
            <a:pPr marL="0" indent="0">
              <a:buNone/>
            </a:pPr>
            <a:r>
              <a:rPr lang="en-US" dirty="0" smtClean="0">
                <a:latin typeface="Articulate Extrabold" pitchFamily="2" charset="0"/>
              </a:rPr>
              <a:t>So we can understand that </a:t>
            </a:r>
            <a:r>
              <a:rPr lang="en-US" dirty="0" err="1" smtClean="0">
                <a:latin typeface="Articulate Extrabold" pitchFamily="2" charset="0"/>
              </a:rPr>
              <a:t>Zipf’s</a:t>
            </a:r>
            <a:r>
              <a:rPr lang="en-US" dirty="0" smtClean="0">
                <a:latin typeface="Articulate Extrabold" pitchFamily="2" charset="0"/>
              </a:rPr>
              <a:t> law with the 80/20 rule&amp; power law is complete. It helps us to find the frequency of the words and find out them with one simple formula.</a:t>
            </a:r>
          </a:p>
          <a:p>
            <a:pPr marL="0" indent="0">
              <a:buNone/>
            </a:pPr>
            <a:r>
              <a:rPr lang="en-US" dirty="0" smtClean="0">
                <a:latin typeface="Articulate Extrabold" pitchFamily="2" charset="0"/>
              </a:rPr>
              <a:t>Now start reading a text and find most repeated text. You reach </a:t>
            </a:r>
            <a:r>
              <a:rPr lang="en-US" dirty="0" err="1" smtClean="0">
                <a:latin typeface="Articulate Extrabold" pitchFamily="2" charset="0"/>
              </a:rPr>
              <a:t>zipf</a:t>
            </a:r>
            <a:r>
              <a:rPr lang="en-US" dirty="0" smtClean="0">
                <a:latin typeface="Articulate Extrabold" pitchFamily="2" charset="0"/>
              </a:rPr>
              <a:t> law.</a:t>
            </a:r>
          </a:p>
          <a:p>
            <a:endParaRPr lang="en-US" dirty="0" smtClean="0">
              <a:latin typeface="Articulate Extrabold" pitchFamily="2" charset="0"/>
            </a:endParaRPr>
          </a:p>
          <a:p>
            <a:endParaRPr lang="en-US" dirty="0">
              <a:latin typeface="Articulate Extrabold" pitchFamily="2" charset="0"/>
            </a:endParaRPr>
          </a:p>
          <a:p>
            <a:endParaRPr lang="en-US" dirty="0" smtClean="0">
              <a:latin typeface="Articulate Extrabold" pitchFamily="2" charset="0"/>
            </a:endParaRPr>
          </a:p>
          <a:p>
            <a:endParaRPr lang="en-US" dirty="0">
              <a:latin typeface="Articulate Extrabold" pitchFamily="2" charset="0"/>
            </a:endParaRPr>
          </a:p>
          <a:p>
            <a:endParaRPr lang="en-US" dirty="0" smtClean="0">
              <a:latin typeface="Articulate Extrabold" pitchFamily="2" charset="0"/>
            </a:endParaRPr>
          </a:p>
          <a:p>
            <a:endParaRPr lang="en-US" dirty="0">
              <a:latin typeface="Articulate Extrabold" pitchFamily="2" charset="0"/>
            </a:endParaRPr>
          </a:p>
          <a:p>
            <a:endParaRPr lang="en-US" dirty="0" smtClean="0">
              <a:latin typeface="Articulate Extrabold" pitchFamily="2" charset="0"/>
            </a:endParaRPr>
          </a:p>
          <a:p>
            <a:pPr marL="0" indent="0">
              <a:buNone/>
            </a:pPr>
            <a:r>
              <a:rPr lang="en-US" sz="3600" b="1" u="sng" dirty="0" smtClean="0">
                <a:solidFill>
                  <a:srgbClr val="0070C0"/>
                </a:solidFill>
                <a:latin typeface="Vivaldi" pitchFamily="66" charset="0"/>
                <a:cs typeface="B Sepideh" pitchFamily="2" charset="-78"/>
              </a:rPr>
              <a:t> This is the natural relation of the language.</a:t>
            </a:r>
          </a:p>
          <a:p>
            <a:endParaRPr lang="en-US" sz="3200" u="sng" dirty="0" smtClean="0">
              <a:solidFill>
                <a:srgbClr val="0070C0"/>
              </a:solidFill>
              <a:cs typeface="B Sepideh"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857306"/>
            <a:ext cx="2173982" cy="2428875"/>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34</a:t>
            </a:fld>
            <a:endParaRPr lang="en-US"/>
          </a:p>
        </p:txBody>
      </p:sp>
    </p:spTree>
    <p:extLst>
      <p:ext uri="{BB962C8B-B14F-4D97-AF65-F5344CB8AC3E}">
        <p14:creationId xmlns:p14="http://schemas.microsoft.com/office/powerpoint/2010/main" val="320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35</a:t>
            </a:fld>
            <a:endParaRPr lang="en-US"/>
          </a:p>
        </p:txBody>
      </p:sp>
      <p:sp>
        <p:nvSpPr>
          <p:cNvPr id="3" name="Title 2"/>
          <p:cNvSpPr>
            <a:spLocks noGrp="1"/>
          </p:cNvSpPr>
          <p:nvPr>
            <p:ph type="title"/>
          </p:nvPr>
        </p:nvSpPr>
        <p:spPr/>
        <p:txBody>
          <a:bodyPr/>
          <a:lstStyle/>
          <a:p>
            <a:r>
              <a:rPr lang="en-US" dirty="0" smtClean="0">
                <a:solidFill>
                  <a:srgbClr val="FF0000"/>
                </a:solidFill>
              </a:rPr>
              <a:t>References:   </a:t>
            </a:r>
            <a:endParaRPr lang="en-US" dirty="0">
              <a:solidFill>
                <a:srgbClr val="FF0000"/>
              </a:solidFill>
            </a:endParaRPr>
          </a:p>
        </p:txBody>
      </p:sp>
      <p:sp>
        <p:nvSpPr>
          <p:cNvPr id="4" name="Content Placeholder 3"/>
          <p:cNvSpPr>
            <a:spLocks noGrp="1"/>
          </p:cNvSpPr>
          <p:nvPr>
            <p:ph sz="quarter" idx="13"/>
          </p:nvPr>
        </p:nvSpPr>
        <p:spPr>
          <a:xfrm>
            <a:off x="320438" y="1393508"/>
            <a:ext cx="8595360" cy="4937760"/>
          </a:xfrm>
        </p:spPr>
        <p:txBody>
          <a:bodyPr>
            <a:normAutofit/>
          </a:bodyPr>
          <a:lstStyle/>
          <a:p>
            <a:pPr marL="0" indent="0">
              <a:buNone/>
            </a:pPr>
            <a:r>
              <a:rPr lang="en-US" sz="2400" dirty="0" smtClean="0">
                <a:latin typeface="Andalus" panose="02020603050405020304" pitchFamily="18" charset="-78"/>
                <a:cs typeface="Andalus" panose="02020603050405020304" pitchFamily="18" charset="-78"/>
              </a:rPr>
              <a:t>1- wordcount.org</a:t>
            </a:r>
          </a:p>
          <a:p>
            <a:pPr marL="0" indent="0">
              <a:buNone/>
            </a:pPr>
            <a:r>
              <a:rPr lang="en-US" sz="2400" dirty="0" smtClean="0">
                <a:latin typeface="Andalus" panose="02020603050405020304" pitchFamily="18" charset="-78"/>
                <a:cs typeface="Andalus" panose="02020603050405020304" pitchFamily="18" charset="-78"/>
              </a:rPr>
              <a:t>2- www.ncbi.nlm.nih.gov </a:t>
            </a:r>
          </a:p>
          <a:p>
            <a:pPr marL="0" indent="0">
              <a:buNone/>
            </a:pPr>
            <a:r>
              <a:rPr lang="en-US" sz="2400" dirty="0">
                <a:latin typeface="Andalus" panose="02020603050405020304" pitchFamily="18" charset="-78"/>
                <a:cs typeface="Andalus" panose="02020603050405020304" pitchFamily="18" charset="-78"/>
              </a:rPr>
              <a:t>3-www. </a:t>
            </a:r>
            <a:r>
              <a:rPr lang="en-US" sz="2400" dirty="0" smtClean="0">
                <a:latin typeface="Andalus" panose="02020603050405020304" pitchFamily="18" charset="-78"/>
                <a:cs typeface="Andalus" panose="02020603050405020304" pitchFamily="18" charset="-78"/>
              </a:rPr>
              <a:t>nlp.stanford.edu</a:t>
            </a:r>
            <a:endParaRPr lang="en-US"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7046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74320" y="332656"/>
            <a:ext cx="8595360" cy="5903552"/>
          </a:xfrm>
        </p:spPr>
        <p:txBody>
          <a:bodyPr/>
          <a:lstStyle/>
          <a:p>
            <a:endParaRPr lang="en-US" dirty="0" smtClean="0"/>
          </a:p>
          <a:p>
            <a:pPr marL="0" indent="0">
              <a:buNone/>
            </a:pPr>
            <a:r>
              <a:rPr lang="en-US" dirty="0" smtClean="0"/>
              <a:t>                                      </a:t>
            </a:r>
            <a:r>
              <a:rPr lang="en-US" dirty="0" smtClean="0">
                <a:solidFill>
                  <a:srgbClr val="0070C0"/>
                </a:solidFill>
                <a:latin typeface="Bauhaus 93" pitchFamily="82" charset="0"/>
                <a:cs typeface="Aldhabi" pitchFamily="2" charset="-78"/>
              </a:rPr>
              <a:t>Thank </a:t>
            </a:r>
            <a:r>
              <a:rPr lang="en-US" dirty="0">
                <a:solidFill>
                  <a:srgbClr val="0070C0"/>
                </a:solidFill>
                <a:latin typeface="Bauhaus 93" pitchFamily="82" charset="0"/>
                <a:cs typeface="Aldhabi" pitchFamily="2" charset="-78"/>
              </a:rPr>
              <a:t>you for </a:t>
            </a:r>
            <a:r>
              <a:rPr lang="en-US" dirty="0" smtClean="0">
                <a:solidFill>
                  <a:srgbClr val="0070C0"/>
                </a:solidFill>
                <a:latin typeface="Bauhaus 93" pitchFamily="82" charset="0"/>
                <a:cs typeface="Aldhabi" pitchFamily="2" charset="-78"/>
              </a:rPr>
              <a:t>attention</a:t>
            </a:r>
          </a:p>
          <a:p>
            <a:endParaRPr lang="en-US" dirty="0"/>
          </a:p>
          <a:p>
            <a:endParaRPr lang="en-US" dirty="0" smtClean="0"/>
          </a:p>
          <a:p>
            <a:pPr marL="0" indent="0">
              <a:buNone/>
            </a:pPr>
            <a:endParaRPr lang="en-US" dirty="0" smtClean="0"/>
          </a:p>
          <a:p>
            <a:pPr lvl="8" algn="ctr"/>
            <a:endParaRPr lang="en-US" sz="3200" dirty="0" smtClean="0">
              <a:solidFill>
                <a:srgbClr val="FF0000"/>
              </a:solidFill>
              <a:latin typeface="Blazed" pitchFamily="2" charset="0"/>
            </a:endParaRPr>
          </a:p>
          <a:p>
            <a:pPr marL="1426464" lvl="8" indent="0" algn="ctr">
              <a:buNone/>
            </a:pPr>
            <a:endParaRPr lang="en-US" sz="3200" dirty="0">
              <a:solidFill>
                <a:srgbClr val="FF0000"/>
              </a:solidFill>
              <a:latin typeface="Blazed" pitchFamily="2" charset="0"/>
            </a:endParaRPr>
          </a:p>
          <a:p>
            <a:pPr lvl="8" algn="ctr"/>
            <a:endParaRPr lang="en-US" sz="3200" dirty="0" smtClean="0">
              <a:solidFill>
                <a:srgbClr val="FF0000"/>
              </a:solidFill>
              <a:latin typeface="Blazed" pitchFamily="2" charset="0"/>
            </a:endParaRPr>
          </a:p>
          <a:p>
            <a:pPr marL="1426464" lvl="8" indent="0" algn="ctr">
              <a:buNone/>
            </a:pPr>
            <a:endParaRPr lang="en-US" sz="3200" dirty="0">
              <a:solidFill>
                <a:srgbClr val="FF0000"/>
              </a:solidFill>
              <a:latin typeface="Blazed" pitchFamily="2" charset="0"/>
            </a:endParaRPr>
          </a:p>
          <a:p>
            <a:pPr marL="1426464" lvl="8" indent="0" algn="ctr">
              <a:buNone/>
            </a:pPr>
            <a:endParaRPr lang="en-US" sz="3200" dirty="0">
              <a:solidFill>
                <a:srgbClr val="FF0000"/>
              </a:solidFill>
              <a:latin typeface="Blazed" pitchFamily="2" charset="0"/>
            </a:endParaRPr>
          </a:p>
        </p:txBody>
      </p:sp>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988840"/>
            <a:ext cx="4652976" cy="3096344"/>
          </a:xfrm>
          <a:prstGeom prst="rect">
            <a:avLst/>
          </a:prstGeom>
        </p:spPr>
      </p:pic>
    </p:spTree>
    <p:extLst>
      <p:ext uri="{BB962C8B-B14F-4D97-AF65-F5344CB8AC3E}">
        <p14:creationId xmlns:p14="http://schemas.microsoft.com/office/powerpoint/2010/main" val="24878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74320" y="332656"/>
            <a:ext cx="8595360" cy="5903552"/>
          </a:xfrm>
        </p:spPr>
        <p:txBody>
          <a:bodyPr>
            <a:normAutofit/>
          </a:bodyPr>
          <a:lstStyle/>
          <a:p>
            <a:pPr marL="0" indent="0">
              <a:buNone/>
            </a:pPr>
            <a:r>
              <a:rPr lang="en-US" sz="2600" dirty="0">
                <a:solidFill>
                  <a:srgbClr val="0070C0"/>
                </a:solidFill>
                <a:latin typeface="+mj-lt"/>
                <a:cs typeface="2  Arabic Style" pitchFamily="2" charset="-78"/>
              </a:rPr>
              <a:t>According to this topic it has lots of graphs so for god’s sick pay attention to me that I present perfect</a:t>
            </a:r>
            <a:r>
              <a:rPr lang="en-US" sz="2600" dirty="0" smtClean="0">
                <a:solidFill>
                  <a:srgbClr val="0070C0"/>
                </a:solidFill>
                <a:latin typeface="+mj-lt"/>
                <a:cs typeface="2  Arabic Style" pitchFamily="2" charset="-78"/>
              </a:rPr>
              <a:t>.</a:t>
            </a:r>
          </a:p>
          <a:p>
            <a:pPr marL="0" indent="0">
              <a:buNone/>
            </a:pPr>
            <a:r>
              <a:rPr lang="en-US" sz="2600" dirty="0" smtClean="0">
                <a:solidFill>
                  <a:srgbClr val="0070C0"/>
                </a:solidFill>
                <a:latin typeface="+mj-lt"/>
                <a:cs typeface="2  Arabic Style" pitchFamily="2" charset="-78"/>
              </a:rPr>
              <a:t>According to my essay l just go to my studies &amp; researches to understand it better &amp; better</a:t>
            </a:r>
            <a:r>
              <a:rPr lang="en-US" sz="4000" dirty="0" smtClean="0">
                <a:solidFill>
                  <a:srgbClr val="0070C0"/>
                </a:solidFill>
                <a:latin typeface="French Script MT" pitchFamily="66" charset="0"/>
              </a:rPr>
              <a:t>! </a:t>
            </a:r>
          </a:p>
          <a:p>
            <a:endParaRPr lang="en-US" sz="4000" dirty="0" smtClean="0">
              <a:latin typeface="French Script MT" pitchFamily="66" charset="0"/>
            </a:endParaRPr>
          </a:p>
          <a:p>
            <a:endParaRPr lang="en-US" sz="4000" dirty="0">
              <a:latin typeface="French Script MT" pitchFamily="66" charset="0"/>
            </a:endParaRPr>
          </a:p>
          <a:p>
            <a:endParaRPr lang="en-US" sz="4000" dirty="0" smtClean="0">
              <a:latin typeface="French Script MT" pitchFamily="66" charset="0"/>
            </a:endParaRPr>
          </a:p>
          <a:p>
            <a:pPr marL="0" indent="0">
              <a:buNone/>
            </a:pPr>
            <a:endParaRPr lang="en-US" sz="4000" dirty="0" smtClean="0">
              <a:latin typeface="French Script MT" pitchFamily="66" charset="0"/>
            </a:endParaRPr>
          </a:p>
          <a:p>
            <a:pPr marL="0" indent="0">
              <a:buNone/>
            </a:pPr>
            <a:r>
              <a:rPr lang="en-US" sz="2600" dirty="0" smtClean="0">
                <a:solidFill>
                  <a:srgbClr val="0070C0"/>
                </a:solidFill>
                <a:latin typeface="+mj-lt"/>
              </a:rPr>
              <a:t>Before it I  explain 2 connected laws again.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420888"/>
            <a:ext cx="5810250" cy="2408959"/>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4</a:t>
            </a:fld>
            <a:endParaRPr lang="en-US"/>
          </a:p>
        </p:txBody>
      </p:sp>
    </p:spTree>
    <p:extLst>
      <p:ext uri="{BB962C8B-B14F-4D97-AF65-F5344CB8AC3E}">
        <p14:creationId xmlns:p14="http://schemas.microsoft.com/office/powerpoint/2010/main" val="26701416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pPr marL="0" indent="0">
              <a:buNone/>
            </a:pPr>
            <a:r>
              <a:rPr lang="en-US" sz="3200" dirty="0">
                <a:solidFill>
                  <a:srgbClr val="00B050"/>
                </a:solidFill>
                <a:latin typeface="Lateef" pitchFamily="2" charset="-78"/>
                <a:cs typeface="Lateef" pitchFamily="2" charset="-78"/>
              </a:rPr>
              <a:t>1</a:t>
            </a:r>
            <a:r>
              <a:rPr lang="en-US" sz="3200" dirty="0" smtClean="0">
                <a:solidFill>
                  <a:srgbClr val="00B050"/>
                </a:solidFill>
                <a:latin typeface="Lateef" pitchFamily="2" charset="-78"/>
                <a:cs typeface="Lateef" pitchFamily="2" charset="-78"/>
              </a:rPr>
              <a:t>. </a:t>
            </a:r>
            <a:r>
              <a:rPr lang="en-US" sz="3200" u="sng" dirty="0" smtClean="0">
                <a:solidFill>
                  <a:srgbClr val="00B050"/>
                </a:solidFill>
                <a:latin typeface="Lateef" pitchFamily="2" charset="-78"/>
                <a:cs typeface="Lateef" pitchFamily="2" charset="-78"/>
              </a:rPr>
              <a:t>Power </a:t>
            </a:r>
            <a:r>
              <a:rPr lang="en-US" sz="3200" u="sng" dirty="0">
                <a:solidFill>
                  <a:srgbClr val="00B050"/>
                </a:solidFill>
                <a:latin typeface="Lateef" pitchFamily="2" charset="-78"/>
                <a:cs typeface="Lateef" pitchFamily="2" charset="-78"/>
              </a:rPr>
              <a:t>Law</a:t>
            </a:r>
            <a:r>
              <a:rPr lang="en-US" sz="3200" dirty="0">
                <a:solidFill>
                  <a:srgbClr val="00B050"/>
                </a:solidFill>
                <a:latin typeface="Lateef" pitchFamily="2" charset="-78"/>
                <a:cs typeface="Lateef" pitchFamily="2" charset="-78"/>
              </a:rPr>
              <a:t>: </a:t>
            </a:r>
            <a:r>
              <a:rPr lang="en-US" sz="3200" dirty="0">
                <a:latin typeface="Lateef" pitchFamily="2" charset="-78"/>
                <a:cs typeface="Lateef" pitchFamily="2" charset="-78"/>
              </a:rPr>
              <a:t>the correlation of quantity function and quality function, the space of a square in its length, if doubled, it is </a:t>
            </a:r>
            <a:r>
              <a:rPr lang="en-US" sz="3200" dirty="0" smtClean="0">
                <a:latin typeface="Lateef" pitchFamily="2" charset="-78"/>
                <a:cs typeface="Lateef" pitchFamily="2" charset="-78"/>
              </a:rPr>
              <a:t>manipulated </a:t>
            </a:r>
            <a:r>
              <a:rPr lang="en-US" sz="3200" dirty="0">
                <a:latin typeface="Lateef" pitchFamily="2" charset="-78"/>
                <a:cs typeface="Lateef" pitchFamily="2" charset="-78"/>
              </a:rPr>
              <a:t>with a factor of </a:t>
            </a:r>
            <a:r>
              <a:rPr lang="en-US" sz="3200" dirty="0" smtClean="0">
                <a:latin typeface="Lateef" pitchFamily="2" charset="-78"/>
                <a:cs typeface="Lateef" pitchFamily="2" charset="-78"/>
              </a:rPr>
              <a:t>four </a:t>
            </a:r>
            <a:r>
              <a:rPr lang="en-US" sz="3200" dirty="0">
                <a:latin typeface="Lateef" pitchFamily="2" charset="-78"/>
                <a:cs typeface="Lateef" pitchFamily="2" charset="-78"/>
              </a:rPr>
              <a:t>&amp; it’s a </a:t>
            </a:r>
            <a:r>
              <a:rPr lang="en-US" sz="3200" dirty="0" smtClean="0">
                <a:latin typeface="Lateef" pitchFamily="2" charset="-78"/>
                <a:cs typeface="Lateef" pitchFamily="2" charset="-78"/>
              </a:rPr>
              <a:t>exponential function.     </a:t>
            </a:r>
          </a:p>
          <a:p>
            <a:pPr marL="0" indent="0">
              <a:buNone/>
            </a:pPr>
            <a:r>
              <a:rPr lang="en-US" sz="3200" dirty="0" smtClean="0">
                <a:latin typeface="Lateef" pitchFamily="2" charset="-78"/>
                <a:cs typeface="Lateef" pitchFamily="2" charset="-78"/>
              </a:rPr>
              <a:t>              </a:t>
            </a:r>
          </a:p>
          <a:p>
            <a:endParaRPr lang="en-US" sz="3200" dirty="0">
              <a:latin typeface="Lateef" pitchFamily="2" charset="-78"/>
              <a:cs typeface="Lateef"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212976"/>
            <a:ext cx="5544616" cy="2338189"/>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5</a:t>
            </a:fld>
            <a:endParaRPr lang="en-US"/>
          </a:p>
        </p:txBody>
      </p:sp>
    </p:spTree>
    <p:extLst>
      <p:ext uri="{BB962C8B-B14F-4D97-AF65-F5344CB8AC3E}">
        <p14:creationId xmlns:p14="http://schemas.microsoft.com/office/powerpoint/2010/main" val="3137362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692696"/>
            <a:ext cx="8595360" cy="5543512"/>
          </a:xfrm>
        </p:spPr>
        <p:txBody>
          <a:bodyPr/>
          <a:lstStyle/>
          <a:p>
            <a:r>
              <a:rPr lang="en-US" u="sng" dirty="0">
                <a:solidFill>
                  <a:srgbClr val="00B050"/>
                </a:solidFill>
              </a:rPr>
              <a:t>2. 80 and 20 law</a:t>
            </a:r>
            <a:r>
              <a:rPr lang="en-US" u="sng" dirty="0" smtClean="0">
                <a:solidFill>
                  <a:srgbClr val="00B050"/>
                </a:solidFill>
              </a:rPr>
              <a:t>:</a:t>
            </a:r>
            <a:r>
              <a:rPr lang="en-US" dirty="0" smtClean="0">
                <a:solidFill>
                  <a:srgbClr val="00B050"/>
                </a:solidFill>
              </a:rPr>
              <a:t>  </a:t>
            </a:r>
            <a:r>
              <a:rPr lang="en-US" dirty="0" smtClean="0"/>
              <a:t>Wilfred </a:t>
            </a:r>
            <a:r>
              <a:rPr lang="en-US" dirty="0"/>
              <a:t>Pareto was an Italian sociologist economist, engineer and philosopher. Pareto has theories in different fields of humanities. The theory of governing the elite in politics, 80 and 20 law in management are examples of his theories</a:t>
            </a:r>
            <a:r>
              <a:rPr lang="en-US" dirty="0" smtClean="0"/>
              <a:t>. </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34" y="2204864"/>
            <a:ext cx="2228850" cy="2838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12976"/>
            <a:ext cx="4885134" cy="3087787"/>
          </a:xfrm>
          <a:prstGeom prst="rect">
            <a:avLst/>
          </a:prstGeom>
        </p:spPr>
      </p:pic>
      <p:sp>
        <p:nvSpPr>
          <p:cNvPr id="7" name="Slide Number Placeholder 6"/>
          <p:cNvSpPr>
            <a:spLocks noGrp="1"/>
          </p:cNvSpPr>
          <p:nvPr>
            <p:ph type="sldNum" sz="quarter" idx="12"/>
          </p:nvPr>
        </p:nvSpPr>
        <p:spPr/>
        <p:txBody>
          <a:bodyPr>
            <a:normAutofit fontScale="92500" lnSpcReduction="20000"/>
          </a:bodyPr>
          <a:lstStyle/>
          <a:p>
            <a:fld id="{94210A3F-C3B7-40E9-9A06-4A8BC968F787}" type="slidenum">
              <a:rPr lang="en-US" smtClean="0"/>
              <a:t>6</a:t>
            </a:fld>
            <a:endParaRPr lang="en-US"/>
          </a:p>
        </p:txBody>
      </p:sp>
    </p:spTree>
    <p:extLst>
      <p:ext uri="{BB962C8B-B14F-4D97-AF65-F5344CB8AC3E}">
        <p14:creationId xmlns:p14="http://schemas.microsoft.com/office/powerpoint/2010/main" val="33265268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94210A3F-C3B7-40E9-9A06-4A8BC968F787}" type="slidenum">
              <a:rPr lang="en-US" smtClean="0"/>
              <a:t>7</a:t>
            </a:fld>
            <a:endParaRPr lang="en-US"/>
          </a:p>
        </p:txBody>
      </p:sp>
      <p:sp>
        <p:nvSpPr>
          <p:cNvPr id="3" name="Title 2"/>
          <p:cNvSpPr>
            <a:spLocks noGrp="1"/>
          </p:cNvSpPr>
          <p:nvPr>
            <p:ph type="title"/>
          </p:nvPr>
        </p:nvSpPr>
        <p:spPr/>
        <p:txBody>
          <a:bodyPr>
            <a:normAutofit/>
          </a:bodyPr>
          <a:lstStyle/>
          <a:p>
            <a:r>
              <a:rPr lang="en-US" sz="3200" dirty="0">
                <a:latin typeface="Aldhabi" pitchFamily="2" charset="-78"/>
                <a:cs typeface="Aldhabi" pitchFamily="2" charset="-78"/>
              </a:rPr>
              <a:t>He was the first one to study “the frequency of the words” not for literary methodology, but to reveal the nature of </a:t>
            </a:r>
            <a:r>
              <a:rPr lang="en-US" sz="3200" dirty="0" smtClean="0">
                <a:latin typeface="Aldhabi" pitchFamily="2" charset="-78"/>
                <a:cs typeface="Aldhabi" pitchFamily="2" charset="-78"/>
              </a:rPr>
              <a:t>communications.</a:t>
            </a:r>
            <a:endParaRPr lang="en-US" sz="3200" dirty="0">
              <a:latin typeface="Aldhabi" pitchFamily="2" charset="-78"/>
              <a:cs typeface="Aldhabi" pitchFamily="2" charset="-78"/>
            </a:endParaRPr>
          </a:p>
        </p:txBody>
      </p:sp>
      <p:sp>
        <p:nvSpPr>
          <p:cNvPr id="4" name="Content Placeholder 3"/>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8" y="1419225"/>
            <a:ext cx="29813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934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dirty="0"/>
              <a:t>Now what is the correlation with </a:t>
            </a:r>
            <a:r>
              <a:rPr lang="en-US" dirty="0" err="1"/>
              <a:t>Zipf’s</a:t>
            </a:r>
            <a:r>
              <a:rPr lang="en-US" dirty="0"/>
              <a:t> diagrams? </a:t>
            </a:r>
            <a:r>
              <a:rPr lang="en-US" dirty="0" err="1"/>
              <a:t>Zipf</a:t>
            </a:r>
            <a:r>
              <a:rPr lang="en-US" dirty="0"/>
              <a:t> used that law and concluded </a:t>
            </a:r>
            <a:r>
              <a:rPr lang="en-US" dirty="0" smtClean="0"/>
              <a:t>that</a:t>
            </a:r>
            <a:r>
              <a:rPr lang="fa-IR" dirty="0" smtClean="0"/>
              <a:t>:</a:t>
            </a:r>
            <a:r>
              <a:rPr lang="en-US" dirty="0" smtClean="0"/>
              <a:t>   </a:t>
            </a:r>
            <a:endParaRPr lang="fa-IR" dirty="0" smtClean="0"/>
          </a:p>
          <a:p>
            <a:pPr marL="0" indent="0">
              <a:buNone/>
            </a:pPr>
            <a:r>
              <a:rPr lang="en-US" dirty="0" smtClean="0">
                <a:solidFill>
                  <a:srgbClr val="C00000"/>
                </a:solidFill>
              </a:rPr>
              <a:t>1</a:t>
            </a:r>
            <a:r>
              <a:rPr lang="en-US" dirty="0">
                <a:solidFill>
                  <a:srgbClr val="C00000"/>
                </a:solidFill>
              </a:rPr>
              <a:t>. </a:t>
            </a:r>
            <a:r>
              <a:rPr lang="en-US" dirty="0"/>
              <a:t>The function is exponential. </a:t>
            </a:r>
            <a:endParaRPr lang="fa-IR" dirty="0" smtClean="0"/>
          </a:p>
          <a:p>
            <a:pPr marL="0" indent="0">
              <a:buNone/>
            </a:pPr>
            <a:r>
              <a:rPr lang="en-US" dirty="0" smtClean="0">
                <a:solidFill>
                  <a:srgbClr val="C00000"/>
                </a:solidFill>
              </a:rPr>
              <a:t> </a:t>
            </a:r>
            <a:r>
              <a:rPr lang="en-US" dirty="0">
                <a:solidFill>
                  <a:srgbClr val="C00000"/>
                </a:solidFill>
              </a:rPr>
              <a:t>2. </a:t>
            </a:r>
            <a:r>
              <a:rPr lang="en-US" dirty="0"/>
              <a:t>20 percent of the diagram including 80 percent of all frequencies are understood through the particles diagram.   </a:t>
            </a:r>
          </a:p>
          <a:p>
            <a:endParaRPr lang="fa-IR" dirty="0" smtClean="0"/>
          </a:p>
          <a:p>
            <a:pPr marL="0" indent="0">
              <a:buNone/>
            </a:pPr>
            <a:r>
              <a:rPr lang="en-US" dirty="0" smtClean="0"/>
              <a:t>Now </a:t>
            </a:r>
            <a:r>
              <a:rPr lang="en-US" dirty="0"/>
              <a:t>How to catch a number</a:t>
            </a:r>
            <a:r>
              <a:rPr lang="en-US" dirty="0" smtClean="0"/>
              <a:t>.</a:t>
            </a:r>
          </a:p>
          <a:p>
            <a:pPr marL="0" indent="0">
              <a:buNone/>
            </a:pPr>
            <a:endParaRPr lang="fa-IR" dirty="0" smtClean="0"/>
          </a:p>
          <a:p>
            <a:pPr marL="0" indent="0">
              <a:buNone/>
            </a:pPr>
            <a:r>
              <a:rPr lang="en-US" dirty="0" smtClean="0"/>
              <a:t>Frequency * grade= fixed number                                       r * f=C</a:t>
            </a:r>
          </a:p>
          <a:p>
            <a:endParaRPr lang="en-US" dirty="0"/>
          </a:p>
        </p:txBody>
      </p:sp>
      <p:cxnSp>
        <p:nvCxnSpPr>
          <p:cNvPr id="5" name="Curved Connector 4"/>
          <p:cNvCxnSpPr/>
          <p:nvPr/>
        </p:nvCxnSpPr>
        <p:spPr>
          <a:xfrm>
            <a:off x="4644008" y="3933056"/>
            <a:ext cx="2088232" cy="64807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8</a:t>
            </a:fld>
            <a:endParaRPr lang="en-US"/>
          </a:p>
        </p:txBody>
      </p:sp>
    </p:spTree>
    <p:extLst>
      <p:ext uri="{BB962C8B-B14F-4D97-AF65-F5344CB8AC3E}">
        <p14:creationId xmlns:p14="http://schemas.microsoft.com/office/powerpoint/2010/main" val="402265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74320" y="404664"/>
            <a:ext cx="8595360" cy="5831544"/>
          </a:xfrm>
        </p:spPr>
        <p:txBody>
          <a:bodyPr>
            <a:normAutofit/>
          </a:bodyPr>
          <a:lstStyle/>
          <a:p>
            <a:endParaRPr lang="en-US" sz="3600" dirty="0" smtClean="0">
              <a:latin typeface="Andalus" pitchFamily="18" charset="-78"/>
              <a:cs typeface="Andalus" pitchFamily="18" charset="-78"/>
            </a:endParaRPr>
          </a:p>
          <a:p>
            <a:pPr marL="0" indent="0">
              <a:buNone/>
            </a:pPr>
            <a:endParaRPr lang="en-US" sz="3600" dirty="0">
              <a:latin typeface="Andalus" pitchFamily="18" charset="-78"/>
              <a:cs typeface="Andalus" pitchFamily="18" charset="-78"/>
            </a:endParaRPr>
          </a:p>
          <a:p>
            <a:pPr marL="0" indent="0">
              <a:buNone/>
            </a:pPr>
            <a:r>
              <a:rPr lang="en-US" sz="3600" dirty="0" smtClean="0">
                <a:solidFill>
                  <a:srgbClr val="7030A0"/>
                </a:solidFill>
                <a:latin typeface="Andalus" pitchFamily="18" charset="-78"/>
                <a:cs typeface="Andalus" pitchFamily="18" charset="-78"/>
              </a:rPr>
              <a:t>Now it’s time to discussion about a couple of books &amp; topics.</a:t>
            </a:r>
          </a:p>
          <a:p>
            <a:endParaRPr lang="en-US" sz="3600" dirty="0">
              <a:solidFill>
                <a:srgbClr val="7030A0"/>
              </a:solidFill>
              <a:latin typeface="Andalus" pitchFamily="18" charset="-78"/>
              <a:cs typeface="Andalus"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708920"/>
            <a:ext cx="3074640" cy="3074640"/>
          </a:xfrm>
          <a:prstGeom prst="rect">
            <a:avLst/>
          </a:prstGeom>
        </p:spPr>
      </p:pic>
      <p:sp>
        <p:nvSpPr>
          <p:cNvPr id="6" name="Slide Number Placeholder 5"/>
          <p:cNvSpPr>
            <a:spLocks noGrp="1"/>
          </p:cNvSpPr>
          <p:nvPr>
            <p:ph type="sldNum" sz="quarter" idx="12"/>
          </p:nvPr>
        </p:nvSpPr>
        <p:spPr/>
        <p:txBody>
          <a:bodyPr>
            <a:normAutofit fontScale="92500" lnSpcReduction="20000"/>
          </a:bodyPr>
          <a:lstStyle/>
          <a:p>
            <a:fld id="{94210A3F-C3B7-40E9-9A06-4A8BC968F787}" type="slidenum">
              <a:rPr lang="en-US" smtClean="0"/>
              <a:t>9</a:t>
            </a:fld>
            <a:endParaRPr lang="en-US"/>
          </a:p>
        </p:txBody>
      </p:sp>
    </p:spTree>
    <p:extLst>
      <p:ext uri="{BB962C8B-B14F-4D97-AF65-F5344CB8AC3E}">
        <p14:creationId xmlns:p14="http://schemas.microsoft.com/office/powerpoint/2010/main" val="2376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1182</TotalTime>
  <Words>935</Words>
  <Application>Microsoft Office PowerPoint</Application>
  <PresentationFormat>On-screen Show (4:3)</PresentationFormat>
  <Paragraphs>337</Paragraphs>
  <Slides>36</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36</vt:i4>
      </vt:variant>
    </vt:vector>
  </HeadingPairs>
  <TitlesOfParts>
    <vt:vector size="61" baseType="lpstr">
      <vt:lpstr>_PDMS_Saleem_QuranFont</vt:lpstr>
      <vt:lpstr>2  Arabic Style</vt:lpstr>
      <vt:lpstr>Adobe Arabic</vt:lpstr>
      <vt:lpstr>Agency FB</vt:lpstr>
      <vt:lpstr>Aharoni</vt:lpstr>
      <vt:lpstr>Aldhabi</vt:lpstr>
      <vt:lpstr>Algerian</vt:lpstr>
      <vt:lpstr>Andalus</vt:lpstr>
      <vt:lpstr>Arial</vt:lpstr>
      <vt:lpstr>Arial Rounded MT Bold</vt:lpstr>
      <vt:lpstr>Articulate Extrabold</vt:lpstr>
      <vt:lpstr>B Sepideh</vt:lpstr>
      <vt:lpstr>B Tahoma</vt:lpstr>
      <vt:lpstr>Bauhaus 93</vt:lpstr>
      <vt:lpstr>Blazed</vt:lpstr>
      <vt:lpstr>Calibri</vt:lpstr>
      <vt:lpstr>Candara</vt:lpstr>
      <vt:lpstr>Eras Bold ITC</vt:lpstr>
      <vt:lpstr>Forte</vt:lpstr>
      <vt:lpstr>French Script MT</vt:lpstr>
      <vt:lpstr>Lateef</vt:lpstr>
      <vt:lpstr>Tahoma</vt:lpstr>
      <vt:lpstr>Tunga</vt:lpstr>
      <vt:lpstr>Vivaldi</vt:lpstr>
      <vt:lpstr>Soho</vt:lpstr>
      <vt:lpstr>In the name of god</vt:lpstr>
      <vt:lpstr>8. Zipf’s law :</vt:lpstr>
      <vt:lpstr>PowerPoint Presentation</vt:lpstr>
      <vt:lpstr>PowerPoint Presentation</vt:lpstr>
      <vt:lpstr>PowerPoint Presentation</vt:lpstr>
      <vt:lpstr>PowerPoint Presentation</vt:lpstr>
      <vt:lpstr>He was the first one to study “the frequency of the words” not for literary methodology, but to reveal the nature of communications.</vt:lpstr>
      <vt:lpstr>PowerPoint Presentation</vt:lpstr>
      <vt:lpstr>PowerPoint Presentation</vt:lpstr>
      <vt:lpstr>1. Christmas carol (by  Charls Dickens ) : </vt:lpstr>
      <vt:lpstr>PowerPoint Presentation</vt:lpstr>
      <vt:lpstr>PowerPoint Presentation</vt:lpstr>
      <vt:lpstr>F</vt:lpstr>
      <vt:lpstr>PowerPoint Presentation</vt:lpstr>
      <vt:lpstr>       Christmas carol (transcript):  this is the Arabic  reference; Arabic is the most related language to persian.       </vt:lpstr>
      <vt:lpstr>F</vt:lpstr>
      <vt:lpstr>F</vt:lpstr>
      <vt:lpstr>F</vt:lpstr>
      <vt:lpstr>2- The second part of Holiday Physics volume1: </vt:lpstr>
      <vt:lpstr>F</vt:lpstr>
      <vt:lpstr>F</vt:lpstr>
      <vt:lpstr>PowerPoint Presentation</vt:lpstr>
      <vt:lpstr>3-The book political economy:</vt:lpstr>
      <vt:lpstr>F</vt:lpstr>
      <vt:lpstr>F</vt:lpstr>
      <vt:lpstr>PowerPoint Presentation</vt:lpstr>
      <vt:lpstr>PowerPoint Presentation</vt:lpstr>
      <vt:lpstr> new way to make sure: we can read a book and underline the words that they are more frequent </vt:lpstr>
      <vt:lpstr>But we can do the easiest; I made a counter program </vt:lpstr>
      <vt:lpstr>PowerPoint Presentation</vt:lpstr>
      <vt:lpstr>        Zipf’s  law  i s  followed every where ; even in random typing: </vt:lpstr>
      <vt:lpstr>Conclusion:</vt:lpstr>
      <vt:lpstr>PowerPoint Presentation</vt:lpstr>
      <vt:lpstr>PowerPoint Presentation</vt:lpstr>
      <vt:lpstr>References:   </vt:lpstr>
      <vt:lpstr>PowerPoint Presentation</vt:lpstr>
    </vt:vector>
  </TitlesOfParts>
  <Company>NPSoft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Nikam</dc:creator>
  <cp:lastModifiedBy>lord</cp:lastModifiedBy>
  <cp:revision>99</cp:revision>
  <dcterms:created xsi:type="dcterms:W3CDTF">2016-03-05T11:15:27Z</dcterms:created>
  <dcterms:modified xsi:type="dcterms:W3CDTF">2016-07-20T06:27:49Z</dcterms:modified>
</cp:coreProperties>
</file>