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1"/>
  </p:sldMasterIdLst>
  <p:notesMasterIdLst>
    <p:notesMasterId r:id="rId27"/>
  </p:notesMasterIdLst>
  <p:sldIdLst>
    <p:sldId id="256" r:id="rId2"/>
    <p:sldId id="257" r:id="rId3"/>
    <p:sldId id="259" r:id="rId4"/>
    <p:sldId id="260" r:id="rId5"/>
    <p:sldId id="264" r:id="rId6"/>
    <p:sldId id="265" r:id="rId7"/>
    <p:sldId id="266" r:id="rId8"/>
    <p:sldId id="267" r:id="rId9"/>
    <p:sldId id="296" r:id="rId10"/>
    <p:sldId id="297" r:id="rId11"/>
    <p:sldId id="298" r:id="rId12"/>
    <p:sldId id="299" r:id="rId13"/>
    <p:sldId id="300" r:id="rId14"/>
    <p:sldId id="304" r:id="rId15"/>
    <p:sldId id="275" r:id="rId16"/>
    <p:sldId id="276" r:id="rId17"/>
    <p:sldId id="277" r:id="rId18"/>
    <p:sldId id="288" r:id="rId19"/>
    <p:sldId id="303" r:id="rId20"/>
    <p:sldId id="289" r:id="rId21"/>
    <p:sldId id="290" r:id="rId22"/>
    <p:sldId id="292" r:id="rId23"/>
    <p:sldId id="293" r:id="rId24"/>
    <p:sldId id="294"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7" autoAdjust="0"/>
    <p:restoredTop sz="91756" autoAdjust="0"/>
  </p:normalViewPr>
  <p:slideViewPr>
    <p:cSldViewPr snapToGrid="0">
      <p:cViewPr varScale="1">
        <p:scale>
          <a:sx n="67" d="100"/>
          <a:sy n="67" d="100"/>
        </p:scale>
        <p:origin x="-85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1A19C-F795-43CC-B80B-9AA531681FE6}" type="datetimeFigureOut">
              <a:rPr lang="en-US" smtClean="0"/>
              <a:pPr/>
              <a:t>5/12/2015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2DF00-D34E-408A-A37D-4237D5B815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name of Allah</a:t>
            </a:r>
          </a:p>
          <a:p>
            <a:r>
              <a:rPr lang="en-US" baseline="0" dirty="0" smtClean="0"/>
              <a:t>Hello everyone, I’m </a:t>
            </a:r>
            <a:r>
              <a:rPr lang="en-US" baseline="0" dirty="0" err="1" smtClean="0"/>
              <a:t>Alireza</a:t>
            </a:r>
            <a:r>
              <a:rPr lang="en-US" baseline="0" dirty="0" smtClean="0"/>
              <a:t> </a:t>
            </a:r>
            <a:r>
              <a:rPr lang="en-US" baseline="0" dirty="0" err="1" smtClean="0"/>
              <a:t>Hamidian</a:t>
            </a:r>
            <a:r>
              <a:rPr lang="en-US" baseline="0" dirty="0" smtClean="0"/>
              <a:t> from national team of Iran, and I’m here to present problem number 10; PH indicator.</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p>
        </p:txBody>
      </p:sp>
      <p:sp>
        <p:nvSpPr>
          <p:cNvPr id="4" name="Slide Number Placeholder 3"/>
          <p:cNvSpPr>
            <a:spLocks noGrp="1"/>
          </p:cNvSpPr>
          <p:nvPr>
            <p:ph type="sldNum" sz="quarter" idx="10"/>
          </p:nvPr>
        </p:nvSpPr>
        <p:spPr/>
        <p:txBody>
          <a:bodyPr/>
          <a:lstStyle/>
          <a:p>
            <a:fld id="{6AB2DF00-D34E-408A-A37D-4237D5B8152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see what problem</a:t>
            </a:r>
            <a:r>
              <a:rPr lang="en-US" baseline="0" dirty="0" smtClean="0"/>
              <a:t> asks.</a:t>
            </a:r>
          </a:p>
          <a:p>
            <a:r>
              <a:rPr lang="en-US" baseline="0" dirty="0" smtClean="0"/>
              <a:t>It says use fruit and vegetables to make indicators then investigate them and then compare the better one with common paper indicators.</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p>
          <a:p>
            <a:r>
              <a:rPr lang="en-US" dirty="0" smtClean="0"/>
              <a:t>Now what is an indicator?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Indicators are organic compounds that own a complex structure and perform as a weak acid or base </a:t>
            </a:r>
          </a:p>
        </p:txBody>
      </p:sp>
      <p:sp>
        <p:nvSpPr>
          <p:cNvPr id="4" name="Slide Number Placeholder 3"/>
          <p:cNvSpPr>
            <a:spLocks noGrp="1"/>
          </p:cNvSpPr>
          <p:nvPr>
            <p:ph type="sldNum" sz="quarter" idx="10"/>
          </p:nvPr>
        </p:nvSpPr>
        <p:spPr/>
        <p:txBody>
          <a:bodyPr/>
          <a:lstStyle/>
          <a:p>
            <a:fld id="{6AB2DF00-D34E-408A-A37D-4237D5B815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what we did!!</a:t>
            </a:r>
          </a:p>
          <a:p>
            <a:r>
              <a:rPr lang="en-US" baseline="0" dirty="0" smtClean="0"/>
              <a:t>We created some indicators by using fruits and vegetables; and then we checked their colors in different PHs.</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p>
        </p:txBody>
      </p:sp>
      <p:sp>
        <p:nvSpPr>
          <p:cNvPr id="4" name="Slide Number Placeholder 3"/>
          <p:cNvSpPr>
            <a:spLocks noGrp="1"/>
          </p:cNvSpPr>
          <p:nvPr>
            <p:ph type="sldNum" sz="quarter" idx="10"/>
          </p:nvPr>
        </p:nvSpPr>
        <p:spPr/>
        <p:txBody>
          <a:bodyPr/>
          <a:lstStyle/>
          <a:p>
            <a:fld id="{6AB2DF00-D34E-408A-A37D-4237D5B8152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At here, we need: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p>
        </p:txBody>
      </p:sp>
      <p:sp>
        <p:nvSpPr>
          <p:cNvPr id="4" name="Slide Number Placeholder 3"/>
          <p:cNvSpPr>
            <a:spLocks noGrp="1"/>
          </p:cNvSpPr>
          <p:nvPr>
            <p:ph type="sldNum" sz="quarter" idx="10"/>
          </p:nvPr>
        </p:nvSpPr>
        <p:spPr/>
        <p:txBody>
          <a:bodyPr/>
          <a:lstStyle/>
          <a:p>
            <a:fld id="{6AB2DF00-D34E-408A-A37D-4237D5B8152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 made our handmade indicator by using red cabbage juice; as I explained.</a:t>
            </a:r>
            <a:endParaRPr lang="en-US" dirty="0"/>
          </a:p>
        </p:txBody>
      </p:sp>
      <p:sp>
        <p:nvSpPr>
          <p:cNvPr id="4" name="Slide Number Placeholder 3"/>
          <p:cNvSpPr>
            <a:spLocks noGrp="1"/>
          </p:cNvSpPr>
          <p:nvPr>
            <p:ph type="sldNum" sz="quarter" idx="10"/>
          </p:nvPr>
        </p:nvSpPr>
        <p:spPr/>
        <p:txBody>
          <a:bodyPr/>
          <a:lstStyle/>
          <a:p>
            <a:fld id="{6AB2DF00-D34E-408A-A37D-4237D5B8152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AAD347D-5ACD-4C99-B74B-A9C85AD731AF}" type="datetimeFigureOut">
              <a:rPr lang="en-US" smtClean="0"/>
              <a:pPr/>
              <a:t>5/12/2015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8" name="Slide Number Placeholder 7"/>
          <p:cNvSpPr>
            <a:spLocks noGrp="1"/>
          </p:cNvSpPr>
          <p:nvPr>
            <p:ph type="sldNum" sz="quarter" idx="11"/>
          </p:nvPr>
        </p:nvSpPr>
        <p:spPr/>
        <p:txBody>
          <a:bodyPr/>
          <a:lstStyle/>
          <a:p>
            <a:fld id="{D57F1E4F-1CFF-5643-939E-02111984F5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9A250-FF31-4206-8172-F9D3106AACB1}"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875264" y="6422065"/>
            <a:ext cx="1016000" cy="365125"/>
          </a:xfrm>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4509A250-FF31-4206-8172-F9D3106AACB1}"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09A250-FF31-4206-8172-F9D3106AACB1}" type="datetimeFigureOut">
              <a:rPr lang="en-US" smtClean="0"/>
              <a:pPr/>
              <a:t>5/12/2015</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2188"/>
            <a:ext cx="8825658" cy="3329581"/>
          </a:xfrm>
        </p:spPr>
        <p:txBody>
          <a:bodyPr/>
          <a:lstStyle/>
          <a:p>
            <a:r>
              <a:rPr lang="en-US" sz="8800" dirty="0" smtClean="0">
                <a:latin typeface="Freestyle Script" panose="030804020302050B0404" pitchFamily="66" charset="0"/>
              </a:rPr>
              <a:t>PH Indicator</a:t>
            </a:r>
            <a:endParaRPr lang="fa-IR" sz="8800" dirty="0">
              <a:latin typeface="Freestyle Script" panose="030804020302050B0404" pitchFamily="66" charset="0"/>
            </a:endParaRPr>
          </a:p>
        </p:txBody>
      </p:sp>
      <p:sp>
        <p:nvSpPr>
          <p:cNvPr id="4" name="TextBox 3"/>
          <p:cNvSpPr txBox="1"/>
          <p:nvPr/>
        </p:nvSpPr>
        <p:spPr>
          <a:xfrm>
            <a:off x="1499616" y="3410666"/>
            <a:ext cx="6125228" cy="707886"/>
          </a:xfrm>
          <a:prstGeom prst="rect">
            <a:avLst/>
          </a:prstGeom>
          <a:noFill/>
        </p:spPr>
        <p:txBody>
          <a:bodyPr wrap="square" rtlCol="1">
            <a:spAutoFit/>
          </a:bodyPr>
          <a:lstStyle/>
          <a:p>
            <a:r>
              <a:rPr lang="en-US" sz="4000" dirty="0" err="1" smtClean="0">
                <a:latin typeface="Kristen ITC" panose="03050502040202030202" pitchFamily="66" charset="0"/>
                <a:cs typeface="B Arash" panose="00000400000000000000" pitchFamily="2" charset="-78"/>
              </a:rPr>
              <a:t>Besat</a:t>
            </a:r>
            <a:r>
              <a:rPr lang="en-US" sz="4000" dirty="0" smtClean="0">
                <a:latin typeface="Kristen ITC" panose="03050502040202030202" pitchFamily="66" charset="0"/>
                <a:cs typeface="B Arash" panose="00000400000000000000" pitchFamily="2" charset="-78"/>
              </a:rPr>
              <a:t> IYNT Team</a:t>
            </a:r>
            <a:endParaRPr lang="fa-IR" sz="4000" dirty="0">
              <a:latin typeface="Kristen ITC" panose="03050502040202030202" pitchFamily="66" charset="0"/>
              <a:cs typeface="B Arash" panose="00000400000000000000" pitchFamily="2" charset="-78"/>
            </a:endParaRPr>
          </a:p>
        </p:txBody>
      </p:sp>
      <p:sp>
        <p:nvSpPr>
          <p:cNvPr id="5" name="TextBox 4"/>
          <p:cNvSpPr txBox="1"/>
          <p:nvPr/>
        </p:nvSpPr>
        <p:spPr>
          <a:xfrm>
            <a:off x="6367398" y="3441443"/>
            <a:ext cx="5824602" cy="646331"/>
          </a:xfrm>
          <a:prstGeom prst="rect">
            <a:avLst/>
          </a:prstGeom>
          <a:noFill/>
        </p:spPr>
        <p:txBody>
          <a:bodyPr wrap="square" rtlCol="1">
            <a:spAutoFit/>
          </a:bodyPr>
          <a:lstStyle/>
          <a:p>
            <a:r>
              <a:rPr lang="en-US" sz="3600" dirty="0" smtClean="0">
                <a:latin typeface="Kristen ITC" panose="03050502040202030202" pitchFamily="66" charset="0"/>
                <a:cs typeface="B Siavash" panose="00000400000000000000" pitchFamily="2" charset="-78"/>
              </a:rPr>
              <a:t>By: </a:t>
            </a:r>
            <a:r>
              <a:rPr lang="en-US" sz="3600" dirty="0" err="1" smtClean="0">
                <a:latin typeface="Kristen ITC" panose="03050502040202030202" pitchFamily="66" charset="0"/>
                <a:cs typeface="B Siavash" panose="00000400000000000000" pitchFamily="2" charset="-78"/>
              </a:rPr>
              <a:t>Alireza</a:t>
            </a:r>
            <a:r>
              <a:rPr lang="en-US" sz="3600" dirty="0" smtClean="0">
                <a:latin typeface="Kristen ITC" panose="03050502040202030202" pitchFamily="66" charset="0"/>
                <a:cs typeface="B Siavash" panose="00000400000000000000" pitchFamily="2" charset="-78"/>
              </a:rPr>
              <a:t> </a:t>
            </a:r>
            <a:r>
              <a:rPr lang="en-US" sz="3600" dirty="0" err="1" smtClean="0">
                <a:latin typeface="Kristen ITC" panose="03050502040202030202" pitchFamily="66" charset="0"/>
                <a:cs typeface="B Siavash" panose="00000400000000000000" pitchFamily="2" charset="-78"/>
              </a:rPr>
              <a:t>Hamidian</a:t>
            </a:r>
            <a:endParaRPr lang="fa-IR" sz="3600" dirty="0">
              <a:latin typeface="Kristen ITC" panose="03050502040202030202" pitchFamily="66" charset="0"/>
              <a:cs typeface="B Siavash" panose="00000400000000000000" pitchFamily="2" charset="-78"/>
            </a:endParaRPr>
          </a:p>
        </p:txBody>
      </p:sp>
      <p:sp>
        <p:nvSpPr>
          <p:cNvPr id="9" name="TextBox 8"/>
          <p:cNvSpPr txBox="1"/>
          <p:nvPr/>
        </p:nvSpPr>
        <p:spPr>
          <a:xfrm>
            <a:off x="6363431" y="4365104"/>
            <a:ext cx="5550554" cy="523220"/>
          </a:xfrm>
          <a:prstGeom prst="rect">
            <a:avLst/>
          </a:prstGeom>
          <a:noFill/>
        </p:spPr>
        <p:txBody>
          <a:bodyPr wrap="square" rtlCol="1">
            <a:spAutoFit/>
          </a:bodyPr>
          <a:lstStyle/>
          <a:p>
            <a:r>
              <a:rPr lang="en-US" sz="2800" dirty="0" smtClean="0">
                <a:latin typeface="Kristen ITC" panose="03050502040202030202" pitchFamily="66" charset="0"/>
              </a:rPr>
              <a:t>Leader: Dr. </a:t>
            </a:r>
            <a:r>
              <a:rPr lang="en-US" sz="2800" dirty="0" err="1" smtClean="0">
                <a:latin typeface="Kristen ITC" panose="03050502040202030202" pitchFamily="66" charset="0"/>
              </a:rPr>
              <a:t>Khajeh</a:t>
            </a:r>
            <a:endParaRPr lang="fa-IR" sz="2800" dirty="0">
              <a:latin typeface="Kristen ITC" panose="03050502040202030202" pitchFamily="66" charset="0"/>
            </a:endParaRPr>
          </a:p>
        </p:txBody>
      </p:sp>
      <p:cxnSp>
        <p:nvCxnSpPr>
          <p:cNvPr id="8" name="Straight Connector 7"/>
          <p:cNvCxnSpPr/>
          <p:nvPr/>
        </p:nvCxnSpPr>
        <p:spPr>
          <a:xfrm>
            <a:off x="6096000" y="2840736"/>
            <a:ext cx="0" cy="401726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1499616" y="2840736"/>
            <a:ext cx="4596384" cy="1219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6096000" y="2822745"/>
            <a:ext cx="4596384" cy="12192"/>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200657" y="1172576"/>
            <a:ext cx="6125228" cy="1323439"/>
          </a:xfrm>
          <a:prstGeom prst="rect">
            <a:avLst/>
          </a:prstGeom>
          <a:noFill/>
        </p:spPr>
        <p:txBody>
          <a:bodyPr wrap="square" rtlCol="1">
            <a:spAutoFit/>
          </a:bodyPr>
          <a:lstStyle/>
          <a:p>
            <a:r>
              <a:rPr lang="en-US" sz="4000" dirty="0" smtClean="0">
                <a:latin typeface="Kristen ITC" panose="03050502040202030202" pitchFamily="66" charset="0"/>
                <a:cs typeface="B Arash" panose="00000400000000000000" pitchFamily="2" charset="-78"/>
              </a:rPr>
              <a:t>Problem 10: </a:t>
            </a:r>
          </a:p>
          <a:p>
            <a:r>
              <a:rPr lang="en-US" sz="4000" dirty="0" smtClean="0">
                <a:latin typeface="Kristen ITC" panose="03050502040202030202" pitchFamily="66" charset="0"/>
                <a:cs typeface="B Arash" panose="00000400000000000000" pitchFamily="2" charset="-78"/>
              </a:rPr>
              <a:t>     PH indicator</a:t>
            </a:r>
            <a:endParaRPr lang="fa-IR" sz="4000" dirty="0">
              <a:latin typeface="Kristen ITC" panose="03050502040202030202" pitchFamily="66" charset="0"/>
              <a:cs typeface="B Arash" panose="00000400000000000000" pitchFamily="2" charset="-78"/>
            </a:endParaRPr>
          </a:p>
        </p:txBody>
      </p:sp>
      <p:sp>
        <p:nvSpPr>
          <p:cNvPr id="11" name="TextBox 10"/>
          <p:cNvSpPr txBox="1"/>
          <p:nvPr/>
        </p:nvSpPr>
        <p:spPr>
          <a:xfrm>
            <a:off x="3914771" y="200032"/>
            <a:ext cx="3514725" cy="461665"/>
          </a:xfrm>
          <a:prstGeom prst="rect">
            <a:avLst/>
          </a:prstGeom>
          <a:noFill/>
        </p:spPr>
        <p:txBody>
          <a:bodyPr wrap="square" rtlCol="0">
            <a:spAutoFit/>
          </a:bodyPr>
          <a:lstStyle/>
          <a:p>
            <a:r>
              <a:rPr lang="en-US" sz="2400" b="1" dirty="0" smtClean="0"/>
              <a:t>In the name of Allah</a:t>
            </a:r>
            <a:endParaRPr lang="en-US" sz="2400" b="1" dirty="0"/>
          </a:p>
        </p:txBody>
      </p:sp>
    </p:spTree>
    <p:extLst>
      <p:ext uri="{BB962C8B-B14F-4D97-AF65-F5344CB8AC3E}">
        <p14:creationId xmlns="" xmlns:p14="http://schemas.microsoft.com/office/powerpoint/2010/main" val="22761046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173" y="721646"/>
            <a:ext cx="8911687" cy="1280890"/>
          </a:xfrm>
        </p:spPr>
        <p:txBody>
          <a:bodyPr/>
          <a:lstStyle/>
          <a:p>
            <a:r>
              <a:rPr lang="en-US" dirty="0" smtClean="0"/>
              <a:t>How To Create It:</a:t>
            </a:r>
            <a:endParaRPr lang="en-US" dirty="0"/>
          </a:p>
        </p:txBody>
      </p:sp>
      <p:sp>
        <p:nvSpPr>
          <p:cNvPr id="3" name="Content Placeholder 2"/>
          <p:cNvSpPr>
            <a:spLocks noGrp="1"/>
          </p:cNvSpPr>
          <p:nvPr>
            <p:ph idx="1"/>
          </p:nvPr>
        </p:nvSpPr>
        <p:spPr>
          <a:xfrm>
            <a:off x="1050835" y="2100856"/>
            <a:ext cx="4661383" cy="5208105"/>
          </a:xfrm>
        </p:spPr>
        <p:txBody>
          <a:bodyPr>
            <a:normAutofit/>
          </a:bodyPr>
          <a:lstStyle/>
          <a:p>
            <a:pPr marL="0" indent="0" algn="l">
              <a:buNone/>
            </a:pPr>
            <a:r>
              <a:rPr lang="en-US" sz="2800" dirty="0"/>
              <a:t/>
            </a:r>
            <a:br>
              <a:rPr lang="en-US" sz="2800" dirty="0"/>
            </a:br>
            <a:r>
              <a:rPr lang="en-US" sz="2800" dirty="0" smtClean="0"/>
              <a:t>1.Grate </a:t>
            </a:r>
            <a:r>
              <a:rPr lang="en-US" sz="2800" dirty="0"/>
              <a:t>a small </a:t>
            </a:r>
            <a:r>
              <a:rPr lang="en-US" sz="2800" dirty="0" smtClean="0"/>
              <a:t>cabbage </a:t>
            </a:r>
            <a:r>
              <a:rPr lang="en-US" sz="2800" dirty="0"/>
              <a:t>and place the pieces into </a:t>
            </a:r>
            <a:r>
              <a:rPr lang="en-US" sz="2800" dirty="0" smtClean="0"/>
              <a:t>a large </a:t>
            </a:r>
            <a:r>
              <a:rPr lang="en-US" sz="2800" dirty="0"/>
              <a:t>bowl or </a:t>
            </a:r>
            <a:r>
              <a:rPr lang="en-US" sz="2800" dirty="0" smtClean="0"/>
              <a:t>pot.</a:t>
            </a:r>
            <a:endParaRPr lang="en-US" sz="2800" dirty="0"/>
          </a:p>
          <a:p>
            <a:pPr marL="0" indent="0" algn="l">
              <a:buNone/>
            </a:pPr>
            <a:r>
              <a:rPr lang="en-US" sz="2800" dirty="0"/>
              <a:t/>
            </a:r>
            <a:br>
              <a:rPr lang="en-US" sz="2800" dirty="0"/>
            </a:br>
            <a:endParaRPr lang="en-US" sz="2800" dirty="0"/>
          </a:p>
        </p:txBody>
      </p:sp>
      <p:pic>
        <p:nvPicPr>
          <p:cNvPr id="1026" name="Picture 2" descr="Grated purple cabbage in a p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9662" y="1736758"/>
            <a:ext cx="5450096" cy="408757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8</a:t>
            </a:r>
            <a:endParaRPr lang="en-US" sz="2400" b="1" dirty="0">
              <a:solidFill>
                <a:srgbClr val="FFFF00"/>
              </a:solidFill>
            </a:endParaRPr>
          </a:p>
        </p:txBody>
      </p:sp>
    </p:spTree>
    <p:extLst>
      <p:ext uri="{BB962C8B-B14F-4D97-AF65-F5344CB8AC3E}">
        <p14:creationId xmlns="" xmlns:p14="http://schemas.microsoft.com/office/powerpoint/2010/main" val="145244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589" y="1599030"/>
            <a:ext cx="5615540" cy="4805082"/>
          </a:xfrm>
        </p:spPr>
        <p:txBody>
          <a:bodyPr>
            <a:normAutofit/>
          </a:bodyPr>
          <a:lstStyle/>
          <a:p>
            <a:pPr marL="0" indent="0" algn="l">
              <a:buNone/>
            </a:pPr>
            <a:r>
              <a:rPr lang="en-US" sz="2400" dirty="0" smtClean="0"/>
              <a:t>2.</a:t>
            </a:r>
            <a:r>
              <a:rPr lang="en-US" sz="2400" dirty="0"/>
              <a:t> Pour boiling water into the bowl to just cover the cabbage. Use caution when handling the boiling water.</a:t>
            </a:r>
          </a:p>
          <a:p>
            <a:pPr marL="0" indent="0" algn="l">
              <a:buNone/>
            </a:pPr>
            <a:r>
              <a:rPr lang="en-US" sz="2400" dirty="0" smtClean="0"/>
              <a:t>3.Leave </a:t>
            </a:r>
            <a:r>
              <a:rPr lang="en-US" sz="2400" dirty="0"/>
              <a:t>the cabbage mixture steeping, stirring occasionally, until the liquid is room temperature. This may take at least half an hour. </a:t>
            </a:r>
            <a:r>
              <a:rPr lang="en-US" sz="2400" dirty="0" smtClean="0"/>
              <a:t>The liquid </a:t>
            </a:r>
            <a:r>
              <a:rPr lang="en-US" sz="2400" dirty="0"/>
              <a:t>should be reddish purple in </a:t>
            </a:r>
            <a:r>
              <a:rPr lang="en-US" sz="2400" dirty="0" smtClean="0"/>
              <a:t>color.</a:t>
            </a:r>
            <a:endParaRPr lang="en-US" sz="2400" dirty="0"/>
          </a:p>
          <a:p>
            <a:pPr marL="0" indent="0" algn="l">
              <a:buNone/>
            </a:pPr>
            <a:r>
              <a:rPr lang="en-US" sz="2400" dirty="0"/>
              <a:t/>
            </a:r>
            <a:br>
              <a:rPr lang="en-US" sz="2400" dirty="0"/>
            </a:br>
            <a:endParaRPr lang="en-US" sz="2400" dirty="0"/>
          </a:p>
        </p:txBody>
      </p:sp>
      <p:pic>
        <p:nvPicPr>
          <p:cNvPr id="2050" name="Picture 2" descr="Grated purple cabbage soaking in a pot of boiling wat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83490" y="1599030"/>
            <a:ext cx="4628460" cy="348291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9</a:t>
            </a:r>
            <a:endParaRPr lang="en-US" sz="2400" b="1" dirty="0">
              <a:solidFill>
                <a:srgbClr val="FFFF00"/>
              </a:solidFill>
            </a:endParaRPr>
          </a:p>
        </p:txBody>
      </p:sp>
    </p:spTree>
    <p:extLst>
      <p:ext uri="{BB962C8B-B14F-4D97-AF65-F5344CB8AC3E}">
        <p14:creationId xmlns="" xmlns:p14="http://schemas.microsoft.com/office/powerpoint/2010/main" val="102038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073" y="1445799"/>
            <a:ext cx="4363210" cy="5652051"/>
          </a:xfrm>
        </p:spPr>
        <p:txBody>
          <a:bodyPr>
            <a:normAutofit/>
          </a:bodyPr>
          <a:lstStyle/>
          <a:p>
            <a:pPr marL="0" indent="0" algn="l">
              <a:buNone/>
            </a:pPr>
            <a:r>
              <a:rPr lang="en-US" sz="2400" dirty="0" smtClean="0"/>
              <a:t>4.Place </a:t>
            </a:r>
            <a:r>
              <a:rPr lang="en-US" sz="2400" dirty="0"/>
              <a:t>a strainer over a second large bowl or pot and pour </a:t>
            </a:r>
            <a:r>
              <a:rPr lang="en-US" sz="2400" dirty="0" smtClean="0"/>
              <a:t>the </a:t>
            </a:r>
            <a:r>
              <a:rPr lang="en-US" sz="2400" dirty="0"/>
              <a:t>mixture through the strainer to remove the cabbage pulp, as shown in Figure 4, below. Press down on the pulp in the strainer, such as by using a large spoon, to squeeze more liquid out of the pulp.</a:t>
            </a:r>
          </a:p>
          <a:p>
            <a:pPr marL="0" indent="0" algn="l">
              <a:buNone/>
            </a:pPr>
            <a:endParaRPr lang="en-US" sz="2400" dirty="0"/>
          </a:p>
        </p:txBody>
      </p:sp>
      <p:pic>
        <p:nvPicPr>
          <p:cNvPr id="3074" name="Picture 2" descr="Cabbage pulp in a strain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67880" y="1445799"/>
            <a:ext cx="5275338" cy="43785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10</a:t>
            </a:r>
            <a:endParaRPr lang="en-US" sz="2400" b="1" dirty="0">
              <a:solidFill>
                <a:srgbClr val="FFFF00"/>
              </a:solidFill>
            </a:endParaRPr>
          </a:p>
        </p:txBody>
      </p:sp>
    </p:spTree>
    <p:extLst>
      <p:ext uri="{BB962C8B-B14F-4D97-AF65-F5344CB8AC3E}">
        <p14:creationId xmlns="" xmlns:p14="http://schemas.microsoft.com/office/powerpoint/2010/main" val="3848649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78" y="1849549"/>
            <a:ext cx="4045158" cy="3990073"/>
          </a:xfrm>
        </p:spPr>
        <p:txBody>
          <a:bodyPr>
            <a:normAutofit/>
          </a:bodyPr>
          <a:lstStyle/>
          <a:p>
            <a:pPr marL="0" indent="0" algn="l">
              <a:buNone/>
            </a:pPr>
            <a:r>
              <a:rPr lang="en-US" sz="2400" dirty="0"/>
              <a:t>In the bowl, </a:t>
            </a:r>
            <a:r>
              <a:rPr lang="en-US" sz="2400" dirty="0" smtClean="0"/>
              <a:t>we </a:t>
            </a:r>
            <a:r>
              <a:rPr lang="en-US" sz="2400" dirty="0"/>
              <a:t>have a clear liquid that will either be purple or blue in color, as shown in Figure 5, below. (It should look darker after the pulp is removed.) This will be your indicator solution.</a:t>
            </a:r>
          </a:p>
          <a:p>
            <a:pPr marL="0" indent="0" algn="l">
              <a:buNone/>
            </a:pPr>
            <a:endParaRPr lang="en-US" sz="2400" dirty="0"/>
          </a:p>
        </p:txBody>
      </p:sp>
      <p:pic>
        <p:nvPicPr>
          <p:cNvPr id="4098" name="Picture 2" descr="Homemade pH indicator solution made from purple cabb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49189" y="1849549"/>
            <a:ext cx="4694721" cy="38966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11</a:t>
            </a:r>
            <a:endParaRPr lang="en-US" sz="2400" b="1" dirty="0">
              <a:solidFill>
                <a:srgbClr val="FFFF00"/>
              </a:solidFill>
            </a:endParaRPr>
          </a:p>
        </p:txBody>
      </p:sp>
    </p:spTree>
    <p:extLst>
      <p:ext uri="{BB962C8B-B14F-4D97-AF65-F5344CB8AC3E}">
        <p14:creationId xmlns="" xmlns:p14="http://schemas.microsoft.com/office/powerpoint/2010/main" val="129236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357" y="1740499"/>
            <a:ext cx="8946541" cy="4195481"/>
          </a:xfrm>
        </p:spPr>
        <p:txBody>
          <a:bodyPr>
            <a:normAutofit/>
          </a:bodyPr>
          <a:lstStyle/>
          <a:p>
            <a:pPr marL="0" indent="0" algn="l">
              <a:buNone/>
            </a:pPr>
            <a:r>
              <a:rPr lang="en-US" sz="2400" dirty="0" smtClean="0">
                <a:cs typeface="B Arabic Style" panose="00000400000000000000" pitchFamily="2" charset="-78"/>
              </a:rPr>
              <a:t>A handmade indicator</a:t>
            </a:r>
          </a:p>
          <a:p>
            <a:pPr marL="0" indent="0" algn="l">
              <a:buNone/>
            </a:pPr>
            <a:r>
              <a:rPr lang="en-US" sz="2400" dirty="0" smtClean="0">
                <a:cs typeface="B Arabic Style" panose="00000400000000000000" pitchFamily="2" charset="-78"/>
              </a:rPr>
              <a:t>[Created By Us]</a:t>
            </a:r>
            <a:endParaRPr lang="en-US" sz="2400" dirty="0">
              <a:cs typeface="B Arabic Style" panose="00000400000000000000" pitchFamily="2" charset="-78"/>
            </a:endParaRPr>
          </a:p>
        </p:txBody>
      </p:sp>
      <p:pic>
        <p:nvPicPr>
          <p:cNvPr id="1026" name="Picture 2" descr="C:\Users\Mohammadreza\Desktop\IMG_20160628_04565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0669" y="471768"/>
            <a:ext cx="3760470" cy="501396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2"/>
          <p:cNvSpPr txBox="1">
            <a:spLocks/>
          </p:cNvSpPr>
          <p:nvPr/>
        </p:nvSpPr>
        <p:spPr>
          <a:xfrm>
            <a:off x="4511357" y="3258494"/>
            <a:ext cx="6939433" cy="289694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l">
              <a:buFont typeface="Wingdings 3" charset="2"/>
              <a:buNone/>
            </a:pPr>
            <a:r>
              <a:rPr lang="en-US" sz="4000" dirty="0" smtClean="0">
                <a:latin typeface="Angsana New" panose="02020603050405020304" pitchFamily="18" charset="-34"/>
                <a:cs typeface="Angsana New" panose="02020603050405020304" pitchFamily="18" charset="-34"/>
              </a:rPr>
              <a:t>Red Cabbage Extract Juice Indicator that we wrote the process of creation this above on previous pages</a:t>
            </a:r>
            <a:endParaRPr lang="en-US" sz="4000" dirty="0">
              <a:latin typeface="Angsana New" panose="02020603050405020304" pitchFamily="18" charset="-34"/>
              <a:cs typeface="Angsana New" panose="02020603050405020304" pitchFamily="18" charset="-34"/>
            </a:endParaRPr>
          </a:p>
        </p:txBody>
      </p:sp>
      <p:sp>
        <p:nvSpPr>
          <p:cNvPr id="6" name="TextBox 5"/>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12</a:t>
            </a:r>
            <a:endParaRPr lang="en-US" sz="2400" b="1" dirty="0">
              <a:solidFill>
                <a:srgbClr val="FFFF00"/>
              </a:solidFill>
            </a:endParaRPr>
          </a:p>
        </p:txBody>
      </p:sp>
    </p:spTree>
    <p:extLst>
      <p:ext uri="{BB962C8B-B14F-4D97-AF65-F5344CB8AC3E}">
        <p14:creationId xmlns="" xmlns:p14="http://schemas.microsoft.com/office/powerpoint/2010/main" val="1144234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8098" y="7330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0" name="Picture 9" descr="H:\DCIM\Camera\2016-02-12 20.42.19.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7993773" y="616586"/>
            <a:ext cx="1823376" cy="2491864"/>
          </a:xfrm>
          <a:prstGeom prst="rect">
            <a:avLst/>
          </a:prstGeom>
          <a:noFill/>
          <a:ln>
            <a:noFill/>
          </a:ln>
        </p:spPr>
      </p:pic>
      <p:sp>
        <p:nvSpPr>
          <p:cNvPr id="8" name="TextBox 7"/>
          <p:cNvSpPr txBox="1"/>
          <p:nvPr/>
        </p:nvSpPr>
        <p:spPr>
          <a:xfrm>
            <a:off x="288097" y="1461236"/>
            <a:ext cx="6576165" cy="1323439"/>
          </a:xfrm>
          <a:prstGeom prst="rect">
            <a:avLst/>
          </a:prstGeom>
          <a:noFill/>
        </p:spPr>
        <p:txBody>
          <a:bodyPr wrap="square" rtlCol="1">
            <a:spAutoFit/>
          </a:bodyPr>
          <a:lstStyle/>
          <a:p>
            <a:r>
              <a:rPr lang="en-US" sz="4000" dirty="0">
                <a:latin typeface="JasmineUPC" panose="02020603050405020304" pitchFamily="18" charset="-34"/>
                <a:cs typeface="JasmineUPC" panose="02020603050405020304" pitchFamily="18" charset="-34"/>
              </a:rPr>
              <a:t>Reaction of a pH13 substance with </a:t>
            </a:r>
            <a:r>
              <a:rPr lang="en-US" sz="4000" dirty="0" smtClean="0">
                <a:latin typeface="JasmineUPC" panose="02020603050405020304" pitchFamily="18" charset="-34"/>
                <a:cs typeface="JasmineUPC" panose="02020603050405020304" pitchFamily="18" charset="-34"/>
              </a:rPr>
              <a:t>ox-tongue</a:t>
            </a:r>
            <a:endParaRPr lang="fa-IR" sz="4000" dirty="0">
              <a:latin typeface="JasmineUPC" panose="02020603050405020304" pitchFamily="18" charset="-34"/>
            </a:endParaRPr>
          </a:p>
        </p:txBody>
      </p:sp>
      <p:sp>
        <p:nvSpPr>
          <p:cNvPr id="9" name="TextBox 8"/>
          <p:cNvSpPr txBox="1"/>
          <p:nvPr/>
        </p:nvSpPr>
        <p:spPr>
          <a:xfrm>
            <a:off x="288097" y="3349821"/>
            <a:ext cx="7077205" cy="1323439"/>
          </a:xfrm>
          <a:prstGeom prst="rect">
            <a:avLst/>
          </a:prstGeom>
          <a:noFill/>
        </p:spPr>
        <p:txBody>
          <a:bodyPr wrap="square" rtlCol="1">
            <a:spAutoFit/>
          </a:bodyPr>
          <a:lstStyle/>
          <a:p>
            <a:r>
              <a:rPr lang="en-US" sz="4000" dirty="0">
                <a:latin typeface="JasmineUPC" panose="02020603050405020304" pitchFamily="18" charset="-34"/>
                <a:cs typeface="JasmineUPC" panose="02020603050405020304" pitchFamily="18" charset="-34"/>
              </a:rPr>
              <a:t>Reaction of a pH13 substance with hibiscus tea</a:t>
            </a:r>
          </a:p>
          <a:p>
            <a:endParaRPr lang="fa-IR" sz="4000" dirty="0">
              <a:latin typeface="JasmineUPC" panose="02020603050405020304" pitchFamily="18" charset="-34"/>
            </a:endParaRPr>
          </a:p>
        </p:txBody>
      </p:sp>
      <p:pic>
        <p:nvPicPr>
          <p:cNvPr id="13" name="Picture 12" descr="2016-02-12 20"/>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59529" y="2849884"/>
            <a:ext cx="2491864" cy="1823376"/>
          </a:xfrm>
          <a:prstGeom prst="rect">
            <a:avLst/>
          </a:prstGeom>
          <a:noFill/>
          <a:ln>
            <a:noFill/>
          </a:ln>
        </p:spPr>
      </p:pic>
      <p:pic>
        <p:nvPicPr>
          <p:cNvPr id="14" name="Picture 13" descr="E:\دکتر خواجه\IMG_2895.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59529" y="4748938"/>
            <a:ext cx="2491864" cy="1811735"/>
          </a:xfrm>
          <a:prstGeom prst="rect">
            <a:avLst/>
          </a:prstGeom>
          <a:noFill/>
          <a:ln>
            <a:noFill/>
          </a:ln>
        </p:spPr>
      </p:pic>
      <p:sp>
        <p:nvSpPr>
          <p:cNvPr id="11" name="TextBox 10"/>
          <p:cNvSpPr txBox="1"/>
          <p:nvPr/>
        </p:nvSpPr>
        <p:spPr>
          <a:xfrm>
            <a:off x="288097" y="4938031"/>
            <a:ext cx="7077205" cy="2554545"/>
          </a:xfrm>
          <a:prstGeom prst="rect">
            <a:avLst/>
          </a:prstGeom>
          <a:noFill/>
        </p:spPr>
        <p:txBody>
          <a:bodyPr wrap="square" rtlCol="1">
            <a:spAutoFit/>
          </a:bodyPr>
          <a:lstStyle/>
          <a:p>
            <a:r>
              <a:rPr lang="en-US" sz="4000" dirty="0">
                <a:latin typeface="JasmineUPC" panose="02020603050405020304" pitchFamily="18" charset="-34"/>
                <a:cs typeface="JasmineUPC" panose="02020603050405020304" pitchFamily="18" charset="-34"/>
              </a:rPr>
              <a:t>Reaction of a pH13 substance with red cabbage extract</a:t>
            </a:r>
          </a:p>
          <a:p>
            <a:r>
              <a:rPr lang="en-US" sz="4000" dirty="0">
                <a:latin typeface="JasmineUPC" panose="02020603050405020304" pitchFamily="18" charset="-34"/>
                <a:cs typeface="JasmineUPC" panose="02020603050405020304" pitchFamily="18" charset="-34"/>
              </a:rPr>
              <a:t> </a:t>
            </a:r>
          </a:p>
          <a:p>
            <a:endParaRPr lang="fa-IR" sz="4000" dirty="0">
              <a:latin typeface="JasmineUPC" panose="02020603050405020304" pitchFamily="18" charset="-34"/>
            </a:endParaRPr>
          </a:p>
        </p:txBody>
      </p:sp>
    </p:spTree>
    <p:extLst>
      <p:ext uri="{BB962C8B-B14F-4D97-AF65-F5344CB8AC3E}">
        <p14:creationId xmlns="" xmlns:p14="http://schemas.microsoft.com/office/powerpoint/2010/main" val="636800515"/>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3293" y="1370929"/>
            <a:ext cx="4081706" cy="1323439"/>
          </a:xfrm>
          <a:prstGeom prst="rect">
            <a:avLst/>
          </a:prstGeom>
          <a:noFill/>
        </p:spPr>
        <p:txBody>
          <a:bodyPr wrap="square" rtlCol="1">
            <a:spAutoFit/>
          </a:bodyPr>
          <a:lstStyle/>
          <a:p>
            <a:r>
              <a:rPr lang="en-US" sz="4000" dirty="0" smtClean="0">
                <a:latin typeface="JasmineUPC" panose="02020603050405020304" pitchFamily="18" charset="-34"/>
                <a:cs typeface="JasmineUPC" panose="02020603050405020304" pitchFamily="18" charset="-34"/>
              </a:rPr>
              <a:t>Dissolved red </a:t>
            </a:r>
            <a:r>
              <a:rPr lang="en-US" sz="4000" dirty="0">
                <a:latin typeface="JasmineUPC" panose="02020603050405020304" pitchFamily="18" charset="-34"/>
                <a:cs typeface="JasmineUPC" panose="02020603050405020304" pitchFamily="18" charset="-34"/>
              </a:rPr>
              <a:t>cabbage </a:t>
            </a:r>
            <a:r>
              <a:rPr lang="en-US" sz="4000" dirty="0" smtClean="0">
                <a:latin typeface="JasmineUPC" panose="02020603050405020304" pitchFamily="18" charset="-34"/>
                <a:cs typeface="JasmineUPC" panose="02020603050405020304" pitchFamily="18" charset="-34"/>
              </a:rPr>
              <a:t>juice</a:t>
            </a:r>
            <a:r>
              <a:rPr lang="en-US" sz="4000"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in water</a:t>
            </a:r>
            <a:endParaRPr lang="en-US" sz="4000" dirty="0">
              <a:latin typeface="JasmineUPC" panose="02020603050405020304" pitchFamily="18" charset="-34"/>
              <a:cs typeface="JasmineUPC" panose="02020603050405020304" pitchFamily="18" charset="-34"/>
            </a:endParaRPr>
          </a:p>
        </p:txBody>
      </p:sp>
      <p:pic>
        <p:nvPicPr>
          <p:cNvPr id="5" name="Picture 4" descr="E:\دکتر خواجه\IMG_2894.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77379" y="1247827"/>
            <a:ext cx="2707595" cy="1555244"/>
          </a:xfrm>
          <a:prstGeom prst="rect">
            <a:avLst/>
          </a:prstGeom>
          <a:noFill/>
          <a:ln>
            <a:noFill/>
          </a:ln>
        </p:spPr>
      </p:pic>
      <p:sp>
        <p:nvSpPr>
          <p:cNvPr id="6" name="TextBox 5"/>
          <p:cNvSpPr txBox="1"/>
          <p:nvPr/>
        </p:nvSpPr>
        <p:spPr>
          <a:xfrm>
            <a:off x="1904757" y="3271415"/>
            <a:ext cx="3367331" cy="1323439"/>
          </a:xfrm>
          <a:prstGeom prst="rect">
            <a:avLst/>
          </a:prstGeom>
          <a:noFill/>
        </p:spPr>
        <p:txBody>
          <a:bodyPr wrap="square" rtlCol="1">
            <a:spAutoFit/>
          </a:bodyPr>
          <a:lstStyle/>
          <a:p>
            <a:r>
              <a:rPr lang="en-US" sz="4000" dirty="0" smtClean="0">
                <a:latin typeface="JasmineUPC" panose="02020603050405020304" pitchFamily="18" charset="-34"/>
                <a:cs typeface="JasmineUPC" panose="02020603050405020304" pitchFamily="18" charset="-34"/>
              </a:rPr>
              <a:t>Dissolved </a:t>
            </a:r>
            <a:r>
              <a:rPr lang="en-US" sz="4000" dirty="0" smtClean="0">
                <a:latin typeface="JasmineUPC" panose="02020603050405020304" pitchFamily="18" charset="-34"/>
                <a:cs typeface="JasmineUPC" panose="02020603050405020304" pitchFamily="18" charset="-34"/>
              </a:rPr>
              <a:t>hibiscus tea in water</a:t>
            </a:r>
            <a:endParaRPr lang="en-US" sz="4000" dirty="0">
              <a:latin typeface="JasmineUPC" panose="02020603050405020304" pitchFamily="18" charset="-34"/>
              <a:cs typeface="JasmineUPC" panose="02020603050405020304" pitchFamily="18" charset="-34"/>
            </a:endParaRPr>
          </a:p>
        </p:txBody>
      </p:sp>
      <p:pic>
        <p:nvPicPr>
          <p:cNvPr id="7" name="Picture 6" descr="E:\دکتر خواجه\IMG_2893.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77379" y="2951507"/>
            <a:ext cx="2707594" cy="1801495"/>
          </a:xfrm>
          <a:prstGeom prst="rect">
            <a:avLst/>
          </a:prstGeom>
          <a:noFill/>
          <a:ln>
            <a:noFill/>
          </a:ln>
        </p:spPr>
      </p:pic>
      <p:sp>
        <p:nvSpPr>
          <p:cNvPr id="8" name="TextBox 7"/>
          <p:cNvSpPr txBox="1"/>
          <p:nvPr/>
        </p:nvSpPr>
        <p:spPr>
          <a:xfrm>
            <a:off x="2033393" y="5100462"/>
            <a:ext cx="3195832" cy="1323439"/>
          </a:xfrm>
          <a:prstGeom prst="rect">
            <a:avLst/>
          </a:prstGeom>
          <a:noFill/>
        </p:spPr>
        <p:txBody>
          <a:bodyPr wrap="square" rtlCol="1">
            <a:spAutoFit/>
          </a:bodyPr>
          <a:lstStyle/>
          <a:p>
            <a:r>
              <a:rPr lang="en-US" sz="4000" dirty="0" smtClean="0">
                <a:latin typeface="JasmineUPC" panose="02020603050405020304" pitchFamily="18" charset="-34"/>
                <a:cs typeface="JasmineUPC" panose="02020603050405020304" pitchFamily="18" charset="-34"/>
              </a:rPr>
              <a:t>Dissolved </a:t>
            </a:r>
            <a:r>
              <a:rPr lang="en-US" sz="4000" dirty="0" smtClean="0">
                <a:latin typeface="JasmineUPC" panose="02020603050405020304" pitchFamily="18" charset="-34"/>
                <a:cs typeface="JasmineUPC" panose="02020603050405020304" pitchFamily="18" charset="-34"/>
              </a:rPr>
              <a:t>ox-tongue in water</a:t>
            </a:r>
            <a:endParaRPr lang="en-US" sz="4000" dirty="0">
              <a:latin typeface="JasmineUPC" panose="02020603050405020304" pitchFamily="18" charset="-34"/>
              <a:cs typeface="JasmineUPC" panose="02020603050405020304" pitchFamily="18" charset="-34"/>
            </a:endParaRPr>
          </a:p>
        </p:txBody>
      </p:sp>
      <p:pic>
        <p:nvPicPr>
          <p:cNvPr id="9" name="Picture 8" descr="E:\دکتر خواجه\آزمایشPH\شریفیان\New folder (2)\New folder\IMG_2893.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77379" y="5002867"/>
            <a:ext cx="2707594" cy="1675765"/>
          </a:xfrm>
          <a:prstGeom prst="rect">
            <a:avLst/>
          </a:prstGeom>
          <a:noFill/>
          <a:ln>
            <a:noFill/>
          </a:ln>
        </p:spPr>
      </p:pic>
      <p:sp>
        <p:nvSpPr>
          <p:cNvPr id="10" name="TextBox 9"/>
          <p:cNvSpPr txBox="1"/>
          <p:nvPr/>
        </p:nvSpPr>
        <p:spPr>
          <a:xfrm>
            <a:off x="-6" y="6086476"/>
            <a:ext cx="814387" cy="461665"/>
          </a:xfrm>
          <a:prstGeom prst="rect">
            <a:avLst/>
          </a:prstGeom>
          <a:noFill/>
        </p:spPr>
        <p:txBody>
          <a:bodyPr wrap="square" rtlCol="0">
            <a:spAutoFit/>
          </a:bodyPr>
          <a:lstStyle/>
          <a:p>
            <a:r>
              <a:rPr lang="en-US" sz="2400" b="1" dirty="0" smtClean="0">
                <a:solidFill>
                  <a:srgbClr val="FFFF00"/>
                </a:solidFill>
              </a:rPr>
              <a:t>13</a:t>
            </a:r>
            <a:endParaRPr lang="en-US" sz="2400" b="1" dirty="0">
              <a:solidFill>
                <a:srgbClr val="FFFF00"/>
              </a:solidFill>
            </a:endParaRPr>
          </a:p>
        </p:txBody>
      </p:sp>
    </p:spTree>
    <p:extLst>
      <p:ext uri="{BB962C8B-B14F-4D97-AF65-F5344CB8AC3E}">
        <p14:creationId xmlns="" xmlns:p14="http://schemas.microsoft.com/office/powerpoint/2010/main" val="4097834781"/>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17" y="432419"/>
            <a:ext cx="9404723" cy="1400530"/>
          </a:xfrm>
        </p:spPr>
        <p:txBody>
          <a:bodyPr/>
          <a:lstStyle/>
          <a:p>
            <a:r>
              <a:rPr lang="en-US" sz="4800" b="1" dirty="0">
                <a:latin typeface="Freestyle Script" panose="030804020302050B0404" pitchFamily="66" charset="0"/>
              </a:rPr>
              <a:t>The Effect of Temperature on Color</a:t>
            </a:r>
            <a:endParaRPr lang="en-US" sz="4800" dirty="0">
              <a:latin typeface="Freestyle Script" panose="030804020302050B0404" pitchFamily="66" charset="0"/>
            </a:endParaRPr>
          </a:p>
        </p:txBody>
      </p:sp>
      <p:pic>
        <p:nvPicPr>
          <p:cNvPr id="4" name="Picture 3" descr="E:\دکتر خواجه\۲۰۱۵۱۲۳۱_۲۲۱۲۴۶.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37037" y="686785"/>
            <a:ext cx="3285940" cy="3097367"/>
          </a:xfrm>
          <a:prstGeom prst="rect">
            <a:avLst/>
          </a:prstGeom>
          <a:noFill/>
          <a:ln>
            <a:noFill/>
          </a:ln>
        </p:spPr>
      </p:pic>
      <p:sp>
        <p:nvSpPr>
          <p:cNvPr id="5" name="Rectangle 4"/>
          <p:cNvSpPr/>
          <p:nvPr/>
        </p:nvSpPr>
        <p:spPr>
          <a:xfrm>
            <a:off x="522732" y="2004635"/>
            <a:ext cx="7808035" cy="461665"/>
          </a:xfrm>
          <a:prstGeom prst="rect">
            <a:avLst/>
          </a:prstGeom>
        </p:spPr>
        <p:txBody>
          <a:bodyPr wrap="none">
            <a:spAutoFit/>
          </a:bodyPr>
          <a:lstStyle/>
          <a:p>
            <a:pPr>
              <a:spcAft>
                <a:spcPts val="0"/>
              </a:spcAft>
            </a:pPr>
            <a:r>
              <a:rPr lang="en-US" sz="2400" dirty="0">
                <a:latin typeface="Tahoma" panose="020B0604030504040204" pitchFamily="34" charset="0"/>
                <a:ea typeface="Corbel" panose="020B0503020204020204" pitchFamily="34" charset="0"/>
                <a:cs typeface="Tahoma" panose="020B0604030504040204" pitchFamily="34" charset="0"/>
              </a:rPr>
              <a:t>the color of acid after reaction with the warm </a:t>
            </a:r>
            <a:r>
              <a:rPr lang="en-US" sz="2400" dirty="0" smtClean="0">
                <a:latin typeface="Tahoma" panose="020B0604030504040204" pitchFamily="34" charset="0"/>
                <a:ea typeface="Corbel" panose="020B0503020204020204" pitchFamily="34" charset="0"/>
                <a:cs typeface="Tahoma" panose="020B0604030504040204" pitchFamily="34" charset="0"/>
              </a:rPr>
              <a:t>ox-tongue</a:t>
            </a:r>
            <a:endParaRPr lang="en-US" sz="2400" dirty="0">
              <a:effectLst/>
              <a:latin typeface="Corbel" panose="020B0503020204020204" pitchFamily="34" charset="0"/>
              <a:ea typeface="Corbel" panose="020B0503020204020204" pitchFamily="34" charset="0"/>
              <a:cs typeface="Tahoma" panose="020B0604030504040204" pitchFamily="34" charset="0"/>
            </a:endParaRPr>
          </a:p>
        </p:txBody>
      </p:sp>
      <p:pic>
        <p:nvPicPr>
          <p:cNvPr id="6" name="Picture 5" descr="E:\دکتر خواجه\۲۰۱۵۱۲۳۱_۲۱۵۵۵۱.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37037" y="3784152"/>
            <a:ext cx="3285940" cy="3097367"/>
          </a:xfrm>
          <a:prstGeom prst="rect">
            <a:avLst/>
          </a:prstGeom>
          <a:noFill/>
          <a:ln>
            <a:noFill/>
          </a:ln>
        </p:spPr>
      </p:pic>
      <p:sp>
        <p:nvSpPr>
          <p:cNvPr id="7" name="Rectangle 6"/>
          <p:cNvSpPr/>
          <p:nvPr/>
        </p:nvSpPr>
        <p:spPr>
          <a:xfrm>
            <a:off x="626383" y="5102002"/>
            <a:ext cx="7600735" cy="461665"/>
          </a:xfrm>
          <a:prstGeom prst="rect">
            <a:avLst/>
          </a:prstGeom>
        </p:spPr>
        <p:txBody>
          <a:bodyPr wrap="none">
            <a:spAutoFit/>
          </a:bodyPr>
          <a:lstStyle/>
          <a:p>
            <a:pPr>
              <a:spcAft>
                <a:spcPts val="0"/>
              </a:spcAft>
            </a:pPr>
            <a:r>
              <a:rPr lang="en-US" sz="2400" dirty="0">
                <a:latin typeface="Tahoma" panose="020B0604030504040204" pitchFamily="34" charset="0"/>
                <a:ea typeface="Corbel" panose="020B0503020204020204" pitchFamily="34" charset="0"/>
                <a:cs typeface="Tahoma" panose="020B0604030504040204" pitchFamily="34" charset="0"/>
              </a:rPr>
              <a:t>the color of acid after reaction with the cold </a:t>
            </a:r>
            <a:r>
              <a:rPr lang="en-US" sz="2400" dirty="0" smtClean="0">
                <a:latin typeface="Tahoma" panose="020B0604030504040204" pitchFamily="34" charset="0"/>
                <a:ea typeface="Corbel" panose="020B0503020204020204" pitchFamily="34" charset="0"/>
                <a:cs typeface="Tahoma" panose="020B0604030504040204" pitchFamily="34" charset="0"/>
              </a:rPr>
              <a:t>ox-tongue</a:t>
            </a:r>
            <a:endParaRPr lang="en-US" sz="2400" dirty="0">
              <a:effectLst/>
              <a:latin typeface="Corbel" panose="020B0503020204020204" pitchFamily="34" charset="0"/>
              <a:ea typeface="Corbel" panose="020B0503020204020204" pitchFamily="34" charset="0"/>
              <a:cs typeface="Tahoma" panose="020B0604030504040204" pitchFamily="34" charset="0"/>
            </a:endParaRPr>
          </a:p>
        </p:txBody>
      </p:sp>
      <p:sp>
        <p:nvSpPr>
          <p:cNvPr id="8" name="TextBox 7"/>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14</a:t>
            </a:r>
            <a:endParaRPr lang="en-US" sz="2400" b="1" dirty="0">
              <a:solidFill>
                <a:srgbClr val="FFFF00"/>
              </a:solidFill>
            </a:endParaRPr>
          </a:p>
        </p:txBody>
      </p:sp>
    </p:spTree>
    <p:extLst>
      <p:ext uri="{BB962C8B-B14F-4D97-AF65-F5344CB8AC3E}">
        <p14:creationId xmlns="" xmlns:p14="http://schemas.microsoft.com/office/powerpoint/2010/main" val="2542578325"/>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1" y="331304"/>
            <a:ext cx="10131425" cy="1456267"/>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b="1" dirty="0" smtClean="0"/>
              <a:t>The Effect Of Temperature On Color</a:t>
            </a:r>
            <a:br>
              <a:rPr lang="en-US" b="1" dirty="0" smtClean="0"/>
            </a:br>
            <a:endParaRPr lang="en-US" b="1" dirty="0"/>
          </a:p>
        </p:txBody>
      </p:sp>
      <p:sp>
        <p:nvSpPr>
          <p:cNvPr id="5" name="Content Placeholder 2"/>
          <p:cNvSpPr txBox="1">
            <a:spLocks/>
          </p:cNvSpPr>
          <p:nvPr/>
        </p:nvSpPr>
        <p:spPr>
          <a:xfrm>
            <a:off x="309897" y="1433443"/>
            <a:ext cx="10131425" cy="364913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l">
              <a:buNone/>
            </a:pPr>
            <a:r>
              <a:rPr lang="en-US" sz="2800" dirty="0" smtClean="0"/>
              <a:t>Temperature has more effects on the final color of solution. For instance, if we heat the indicator, the indicator will affect soon.</a:t>
            </a:r>
          </a:p>
          <a:p>
            <a:pPr marL="0" indent="0" algn="l">
              <a:buNone/>
            </a:pPr>
            <a:endParaRPr lang="en-US" sz="2800" dirty="0"/>
          </a:p>
        </p:txBody>
      </p:sp>
      <p:sp>
        <p:nvSpPr>
          <p:cNvPr id="6" name="Content Placeholder 2"/>
          <p:cNvSpPr txBox="1">
            <a:spLocks/>
          </p:cNvSpPr>
          <p:nvPr/>
        </p:nvSpPr>
        <p:spPr>
          <a:xfrm>
            <a:off x="468924" y="1637691"/>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a:t>If the </a:t>
            </a:r>
            <a:r>
              <a:rPr lang="en-US" sz="2800" dirty="0" smtClean="0"/>
              <a:t>ox-tongue </a:t>
            </a:r>
            <a:r>
              <a:rPr lang="en-US" sz="2800" dirty="0"/>
              <a:t>is warm, it exhibits a pink color in acidic environments and the same color for the alkaline. </a:t>
            </a:r>
          </a:p>
        </p:txBody>
      </p:sp>
      <p:sp>
        <p:nvSpPr>
          <p:cNvPr id="7" name="Content Placeholder 2"/>
          <p:cNvSpPr txBox="1">
            <a:spLocks/>
          </p:cNvSpPr>
          <p:nvPr/>
        </p:nvSpPr>
        <p:spPr>
          <a:xfrm>
            <a:off x="685801" y="3738346"/>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a:t>But, if it is cold it just exhibits a brown color in basic environments. While the temperature of </a:t>
            </a:r>
            <a:r>
              <a:rPr lang="en-US" sz="2800" dirty="0" smtClean="0"/>
              <a:t>ox-tongue </a:t>
            </a:r>
            <a:r>
              <a:rPr lang="en-US" sz="2800" dirty="0"/>
              <a:t>affects the color changes, there are some substances that have no effects or they may have more.</a:t>
            </a:r>
          </a:p>
          <a:p>
            <a:pPr>
              <a:buNone/>
            </a:pPr>
            <a:endParaRPr lang="en-US" sz="2800" dirty="0"/>
          </a:p>
        </p:txBody>
      </p:sp>
      <p:sp>
        <p:nvSpPr>
          <p:cNvPr id="8" name="TextBox 7"/>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15</a:t>
            </a:r>
            <a:endParaRPr lang="en-US" sz="2400" b="1" dirty="0">
              <a:solidFill>
                <a:srgbClr val="FFFF00"/>
              </a:solidFill>
            </a:endParaRPr>
          </a:p>
        </p:txBody>
      </p:sp>
    </p:spTree>
    <p:extLst>
      <p:ext uri="{BB962C8B-B14F-4D97-AF65-F5344CB8AC3E}">
        <p14:creationId xmlns="" xmlns:p14="http://schemas.microsoft.com/office/powerpoint/2010/main" val="5224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88157" y="1331702"/>
            <a:ext cx="8946541" cy="4840498"/>
          </a:xfrm>
        </p:spPr>
        <p:txBody>
          <a:bodyPr>
            <a:normAutofit lnSpcReduction="10000"/>
          </a:bodyPr>
          <a:lstStyle/>
          <a:p>
            <a:pPr marL="0" indent="0" algn="l">
              <a:buNone/>
            </a:pPr>
            <a:r>
              <a:rPr lang="en-US" dirty="0" smtClean="0"/>
              <a:t>1-If we have a cold ox-tongue it won’t  have reaction with indicators but if we have a warm ox-tongue it will react with indicators and it will be red.</a:t>
            </a:r>
          </a:p>
          <a:p>
            <a:pPr marL="0" indent="0" algn="l">
              <a:buNone/>
            </a:pPr>
            <a:r>
              <a:rPr lang="en-US" dirty="0" smtClean="0"/>
              <a:t>2-Indicators won’t have an effect on each other. for example if we mixed red cabbage juice with ox-tongue, the final color is the mixing color.</a:t>
            </a:r>
          </a:p>
          <a:p>
            <a:pPr marL="0" indent="0" algn="l">
              <a:buNone/>
            </a:pPr>
            <a:r>
              <a:rPr lang="en-US" dirty="0" smtClean="0"/>
              <a:t>3-if we mix two different materials with same PH but different color, they won’t have a reaction and the final color is the mixing color as same as the above result.</a:t>
            </a:r>
            <a:endParaRPr lang="en-US" dirty="0"/>
          </a:p>
        </p:txBody>
      </p:sp>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16</a:t>
            </a:r>
            <a:endParaRPr lang="en-US" sz="2400" b="1" dirty="0">
              <a:solidFill>
                <a:srgbClr val="FFFF00"/>
              </a:solidFill>
            </a:endParaRPr>
          </a:p>
        </p:txBody>
      </p:sp>
    </p:spTree>
    <p:extLst>
      <p:ext uri="{BB962C8B-B14F-4D97-AF65-F5344CB8AC3E}">
        <p14:creationId xmlns="" xmlns:p14="http://schemas.microsoft.com/office/powerpoint/2010/main" val="211476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latin typeface="Freestyle Script" panose="030804020302050B0404" pitchFamily="66" charset="0"/>
              </a:rPr>
              <a:t>Question:</a:t>
            </a:r>
            <a:endParaRPr lang="fa-IR" sz="6600" b="1" dirty="0">
              <a:latin typeface="Freestyle Script" panose="030804020302050B0404" pitchFamily="66" charset="0"/>
            </a:endParaRPr>
          </a:p>
        </p:txBody>
      </p:sp>
      <p:sp>
        <p:nvSpPr>
          <p:cNvPr id="3" name="Content Placeholder 2"/>
          <p:cNvSpPr>
            <a:spLocks noGrp="1"/>
          </p:cNvSpPr>
          <p:nvPr>
            <p:ph idx="1"/>
          </p:nvPr>
        </p:nvSpPr>
        <p:spPr>
          <a:xfrm>
            <a:off x="2706559" y="2081812"/>
            <a:ext cx="8946541" cy="4195481"/>
          </a:xfrm>
        </p:spPr>
        <p:txBody>
          <a:bodyPr>
            <a:normAutofit/>
          </a:bodyPr>
          <a:lstStyle/>
          <a:p>
            <a:pPr marL="0" indent="0" algn="l">
              <a:buNone/>
            </a:pPr>
            <a:r>
              <a:rPr lang="en-US" sz="4400" dirty="0">
                <a:latin typeface="JasmineUPC" panose="02020603050405020304" pitchFamily="18" charset="-34"/>
                <a:cs typeface="JasmineUPC" panose="02020603050405020304" pitchFamily="18" charset="-34"/>
              </a:rPr>
              <a:t>Fruit and vegetables juices contain natural indicators which change the color of the solution due to their acidity or basicity. Investigate these indicators and then identify their different compounds. Next recommend the most effective and accurate one and then, compare its solubility with common paper </a:t>
            </a:r>
            <a:r>
              <a:rPr lang="en-US" sz="4400" dirty="0" smtClean="0">
                <a:latin typeface="JasmineUPC" panose="02020603050405020304" pitchFamily="18" charset="-34"/>
                <a:cs typeface="JasmineUPC" panose="02020603050405020304" pitchFamily="18" charset="-34"/>
              </a:rPr>
              <a:t>indicators.</a:t>
            </a:r>
            <a:endParaRPr lang="fa-IR" sz="4400" dirty="0">
              <a:latin typeface="JasmineUPC" panose="02020603050405020304" pitchFamily="18" charset="-34"/>
            </a:endParaRPr>
          </a:p>
        </p:txBody>
      </p:sp>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a:t>
            </a:r>
            <a:endParaRPr lang="en-US" sz="2400" b="1" dirty="0">
              <a:solidFill>
                <a:srgbClr val="FFFF00"/>
              </a:solidFill>
            </a:endParaRPr>
          </a:p>
        </p:txBody>
      </p:sp>
    </p:spTree>
    <p:extLst>
      <p:ext uri="{BB962C8B-B14F-4D97-AF65-F5344CB8AC3E}">
        <p14:creationId xmlns="" xmlns:p14="http://schemas.microsoft.com/office/powerpoint/2010/main" val="2177746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58" y="313570"/>
            <a:ext cx="9404723" cy="1400530"/>
          </a:xfrm>
        </p:spPr>
        <p:txBody>
          <a:bodyPr>
            <a:normAutofit fontScale="90000"/>
          </a:bodyPr>
          <a:lstStyle/>
          <a:p>
            <a:r>
              <a:rPr lang="en-US" b="1" dirty="0"/>
              <a:t>Reasons for the following questions:</a:t>
            </a:r>
            <a:r>
              <a:rPr lang="en-US" dirty="0"/>
              <a:t/>
            </a:r>
            <a:br>
              <a:rPr lang="en-US" dirty="0"/>
            </a:br>
            <a:endParaRPr lang="en-US" dirty="0"/>
          </a:p>
        </p:txBody>
      </p:sp>
      <p:sp>
        <p:nvSpPr>
          <p:cNvPr id="3" name="Content Placeholder 2"/>
          <p:cNvSpPr>
            <a:spLocks noGrp="1"/>
          </p:cNvSpPr>
          <p:nvPr>
            <p:ph idx="1"/>
          </p:nvPr>
        </p:nvSpPr>
        <p:spPr>
          <a:xfrm>
            <a:off x="258417" y="1526605"/>
            <a:ext cx="10131425" cy="3649133"/>
          </a:xfrm>
        </p:spPr>
        <p:txBody>
          <a:bodyPr>
            <a:normAutofit/>
          </a:bodyPr>
          <a:lstStyle/>
          <a:p>
            <a:pPr marL="0" indent="0" algn="l">
              <a:buNone/>
            </a:pPr>
            <a:r>
              <a:rPr lang="en-US" sz="3200" dirty="0"/>
              <a:t>1</a:t>
            </a:r>
            <a:r>
              <a:rPr lang="en-US" sz="3200" dirty="0" smtClean="0"/>
              <a:t>) </a:t>
            </a:r>
            <a:r>
              <a:rPr lang="en-US" sz="3200" dirty="0"/>
              <a:t>Why does the color of an indicator </a:t>
            </a:r>
            <a:r>
              <a:rPr lang="en-US" sz="3200" dirty="0" smtClean="0"/>
              <a:t>change?</a:t>
            </a:r>
          </a:p>
        </p:txBody>
      </p:sp>
      <p:sp>
        <p:nvSpPr>
          <p:cNvPr id="4" name="Rectangle 3"/>
          <p:cNvSpPr/>
          <p:nvPr/>
        </p:nvSpPr>
        <p:spPr>
          <a:xfrm>
            <a:off x="3804137" y="3334073"/>
            <a:ext cx="7608277" cy="2062103"/>
          </a:xfrm>
          <a:prstGeom prst="rect">
            <a:avLst/>
          </a:prstGeom>
        </p:spPr>
        <p:txBody>
          <a:bodyPr wrap="square">
            <a:spAutoFit/>
          </a:bodyPr>
          <a:lstStyle/>
          <a:p>
            <a:r>
              <a:rPr lang="en-US" sz="3200" dirty="0"/>
              <a:t>Because it is a </a:t>
            </a:r>
            <a:r>
              <a:rPr lang="en-US" sz="3200" dirty="0" smtClean="0"/>
              <a:t>chemical </a:t>
            </a:r>
            <a:r>
              <a:rPr lang="en-US" sz="3200" dirty="0"/>
              <a:t>reaction and the indicator will be neutral by adding an </a:t>
            </a:r>
            <a:r>
              <a:rPr lang="en-US" sz="3200" dirty="0" smtClean="0"/>
              <a:t>alkaline to an acid or vice versa; </a:t>
            </a:r>
            <a:r>
              <a:rPr lang="en-US" sz="3200" dirty="0"/>
              <a:t>and it will turn to water and salt. </a:t>
            </a:r>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17</a:t>
            </a:r>
            <a:endParaRPr lang="en-US" sz="2400" b="1" dirty="0">
              <a:solidFill>
                <a:srgbClr val="FFFF00"/>
              </a:solidFill>
            </a:endParaRPr>
          </a:p>
        </p:txBody>
      </p:sp>
    </p:spTree>
    <p:extLst>
      <p:ext uri="{BB962C8B-B14F-4D97-AF65-F5344CB8AC3E}">
        <p14:creationId xmlns="" xmlns:p14="http://schemas.microsoft.com/office/powerpoint/2010/main" val="14922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992" y="852442"/>
            <a:ext cx="10131425" cy="3649133"/>
          </a:xfrm>
        </p:spPr>
        <p:txBody>
          <a:bodyPr>
            <a:normAutofit/>
          </a:bodyPr>
          <a:lstStyle/>
          <a:p>
            <a:pPr marL="0" indent="0" algn="l">
              <a:buNone/>
            </a:pPr>
            <a:r>
              <a:rPr lang="en-US" sz="3200" dirty="0"/>
              <a:t>2) As we heat the indicator, its color changes but when we make it cold, its color doesn’t </a:t>
            </a:r>
            <a:r>
              <a:rPr lang="en-US" sz="3200" dirty="0" smtClean="0"/>
              <a:t>change, why?</a:t>
            </a:r>
            <a:endParaRPr lang="en-US" sz="3200" dirty="0"/>
          </a:p>
        </p:txBody>
      </p:sp>
      <p:sp>
        <p:nvSpPr>
          <p:cNvPr id="4" name="Rectangle 3"/>
          <p:cNvSpPr/>
          <p:nvPr/>
        </p:nvSpPr>
        <p:spPr>
          <a:xfrm>
            <a:off x="4546514" y="3748820"/>
            <a:ext cx="6904893" cy="2062103"/>
          </a:xfrm>
          <a:prstGeom prst="rect">
            <a:avLst/>
          </a:prstGeom>
        </p:spPr>
        <p:txBody>
          <a:bodyPr wrap="square">
            <a:spAutoFit/>
          </a:bodyPr>
          <a:lstStyle/>
          <a:p>
            <a:r>
              <a:rPr lang="en-US" sz="3200" dirty="0"/>
              <a:t>2) By heating the indicators number of ions will increase and then it will be ionized, so the indicator color will change.</a:t>
            </a:r>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18</a:t>
            </a:r>
            <a:endParaRPr lang="en-US" sz="2400" b="1" dirty="0">
              <a:solidFill>
                <a:srgbClr val="FFFF00"/>
              </a:solidFill>
            </a:endParaRPr>
          </a:p>
        </p:txBody>
      </p:sp>
    </p:spTree>
    <p:extLst>
      <p:ext uri="{BB962C8B-B14F-4D97-AF65-F5344CB8AC3E}">
        <p14:creationId xmlns="" xmlns:p14="http://schemas.microsoft.com/office/powerpoint/2010/main" val="32817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0676" y="990514"/>
            <a:ext cx="10131425" cy="3649133"/>
          </a:xfrm>
        </p:spPr>
        <p:txBody>
          <a:bodyPr>
            <a:normAutofit/>
          </a:bodyPr>
          <a:lstStyle/>
          <a:p>
            <a:pPr marL="0" indent="0" algn="l">
              <a:buNone/>
            </a:pPr>
            <a:r>
              <a:rPr lang="en-US" sz="3200" dirty="0" smtClean="0"/>
              <a:t>3) </a:t>
            </a:r>
            <a:r>
              <a:rPr lang="en-US" sz="3200" dirty="0"/>
              <a:t>Why does the water take the color of the indicator?</a:t>
            </a:r>
          </a:p>
          <a:p>
            <a:pPr marL="0" indent="0" algn="l">
              <a:buNone/>
            </a:pPr>
            <a:endParaRPr lang="en-US" sz="3200" dirty="0"/>
          </a:p>
        </p:txBody>
      </p:sp>
      <p:sp>
        <p:nvSpPr>
          <p:cNvPr id="4" name="Rectangle 3"/>
          <p:cNvSpPr/>
          <p:nvPr/>
        </p:nvSpPr>
        <p:spPr>
          <a:xfrm>
            <a:off x="3966880" y="2815081"/>
            <a:ext cx="7382435" cy="2554545"/>
          </a:xfrm>
          <a:prstGeom prst="rect">
            <a:avLst/>
          </a:prstGeom>
        </p:spPr>
        <p:txBody>
          <a:bodyPr wrap="square">
            <a:spAutoFit/>
          </a:bodyPr>
          <a:lstStyle/>
          <a:p>
            <a:r>
              <a:rPr lang="en-US" sz="3200" dirty="0" smtClean="0"/>
              <a:t>3) </a:t>
            </a:r>
            <a:r>
              <a:rPr lang="en-US" sz="3200" dirty="0"/>
              <a:t>Because there is no water in the indicator and when there is no water, it means that there is no ion and so the reaction doesn't occur. The base of a reaction is the existence of the ions. </a:t>
            </a:r>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19</a:t>
            </a:r>
            <a:endParaRPr lang="en-US" sz="2400" b="1" dirty="0">
              <a:solidFill>
                <a:srgbClr val="FFFF00"/>
              </a:solidFill>
            </a:endParaRPr>
          </a:p>
        </p:txBody>
      </p:sp>
    </p:spTree>
    <p:extLst>
      <p:ext uri="{BB962C8B-B14F-4D97-AF65-F5344CB8AC3E}">
        <p14:creationId xmlns="" xmlns:p14="http://schemas.microsoft.com/office/powerpoint/2010/main" val="129724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280" y="755993"/>
            <a:ext cx="10131425" cy="3649133"/>
          </a:xfrm>
        </p:spPr>
        <p:txBody>
          <a:bodyPr>
            <a:normAutofit/>
          </a:bodyPr>
          <a:lstStyle/>
          <a:p>
            <a:pPr marL="0" indent="0" algn="l">
              <a:buNone/>
            </a:pPr>
            <a:r>
              <a:rPr lang="en-US" sz="3200" dirty="0" smtClean="0"/>
              <a:t>4) What is the reason of the color change of substance when it adds to the different indicators?</a:t>
            </a:r>
            <a:endParaRPr lang="en-US" sz="3200" dirty="0"/>
          </a:p>
        </p:txBody>
      </p:sp>
      <p:sp>
        <p:nvSpPr>
          <p:cNvPr id="4" name="Rectangle 3"/>
          <p:cNvSpPr/>
          <p:nvPr/>
        </p:nvSpPr>
        <p:spPr>
          <a:xfrm>
            <a:off x="4454005" y="3135536"/>
            <a:ext cx="6096000" cy="2554545"/>
          </a:xfrm>
          <a:prstGeom prst="rect">
            <a:avLst/>
          </a:prstGeom>
        </p:spPr>
        <p:txBody>
          <a:bodyPr>
            <a:spAutoFit/>
          </a:bodyPr>
          <a:lstStyle/>
          <a:p>
            <a:r>
              <a:rPr lang="en-US" sz="3200" dirty="0" smtClean="0"/>
              <a:t>4) </a:t>
            </a:r>
            <a:r>
              <a:rPr lang="en-US" sz="3200" dirty="0"/>
              <a:t>In the procedure of ionization, it begins with </a:t>
            </a:r>
            <a:r>
              <a:rPr lang="en-US" sz="3200" dirty="0" smtClean="0"/>
              <a:t>increasing </a:t>
            </a:r>
            <a:r>
              <a:rPr lang="en-US" sz="3200" dirty="0"/>
              <a:t>and then a </a:t>
            </a:r>
            <a:r>
              <a:rPr lang="en-US" sz="3200" dirty="0" smtClean="0"/>
              <a:t>decreasing </a:t>
            </a:r>
            <a:r>
              <a:rPr lang="en-US" sz="3200" dirty="0"/>
              <a:t>and after that it becomes constant and no reaction occurs.</a:t>
            </a:r>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20</a:t>
            </a:r>
            <a:endParaRPr lang="en-US" sz="2400" b="1" dirty="0">
              <a:solidFill>
                <a:srgbClr val="FFFF00"/>
              </a:solidFill>
            </a:endParaRPr>
          </a:p>
        </p:txBody>
      </p:sp>
    </p:spTree>
    <p:extLst>
      <p:ext uri="{BB962C8B-B14F-4D97-AF65-F5344CB8AC3E}">
        <p14:creationId xmlns="" xmlns:p14="http://schemas.microsoft.com/office/powerpoint/2010/main" val="20301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a:xfrm>
            <a:off x="1962188" y="2407923"/>
            <a:ext cx="8915400" cy="3777622"/>
          </a:xfrm>
        </p:spPr>
        <p:txBody>
          <a:bodyPr>
            <a:normAutofit/>
          </a:bodyPr>
          <a:lstStyle/>
          <a:p>
            <a:pPr marL="0" indent="0" algn="l">
              <a:buNone/>
            </a:pPr>
            <a:r>
              <a:rPr lang="en-US" sz="2800" dirty="0" smtClean="0"/>
              <a:t>1. </a:t>
            </a:r>
            <a:r>
              <a:rPr lang="en-US" sz="2800" dirty="0"/>
              <a:t>Chemistry weblog of 6th grade</a:t>
            </a:r>
          </a:p>
          <a:p>
            <a:pPr marL="0" indent="0" algn="l">
              <a:buNone/>
            </a:pPr>
            <a:r>
              <a:rPr lang="en-US" sz="2800" dirty="0"/>
              <a:t>2</a:t>
            </a:r>
            <a:r>
              <a:rPr lang="en-US" sz="2800" dirty="0" smtClean="0"/>
              <a:t>. </a:t>
            </a:r>
            <a:r>
              <a:rPr lang="en-US" sz="2800" dirty="0"/>
              <a:t>University of Chemistry of </a:t>
            </a:r>
            <a:r>
              <a:rPr lang="en-US" sz="2800" dirty="0" err="1"/>
              <a:t>Lamard</a:t>
            </a:r>
            <a:r>
              <a:rPr lang="en-US" sz="2800" dirty="0"/>
              <a:t> Website</a:t>
            </a:r>
          </a:p>
          <a:p>
            <a:pPr marL="0" indent="0" algn="l">
              <a:buNone/>
            </a:pPr>
            <a:r>
              <a:rPr lang="en-US" sz="2800" dirty="0"/>
              <a:t>3</a:t>
            </a:r>
            <a:r>
              <a:rPr lang="en-US" sz="2800" dirty="0" smtClean="0"/>
              <a:t>. </a:t>
            </a:r>
            <a:r>
              <a:rPr lang="en-US" sz="2800" dirty="0"/>
              <a:t>Prepared Power points by students</a:t>
            </a:r>
          </a:p>
          <a:p>
            <a:pPr marL="0" indent="0" algn="l">
              <a:buNone/>
            </a:pPr>
            <a:r>
              <a:rPr lang="en-US" sz="2800" dirty="0"/>
              <a:t>4</a:t>
            </a:r>
            <a:r>
              <a:rPr lang="en-US" sz="2800" dirty="0" smtClean="0"/>
              <a:t>.Tabriz </a:t>
            </a:r>
            <a:r>
              <a:rPr lang="en-US" sz="2800" dirty="0"/>
              <a:t>Oil Refining Company </a:t>
            </a:r>
            <a:r>
              <a:rPr lang="en-US" sz="2800" dirty="0" smtClean="0"/>
              <a:t>Websites</a:t>
            </a:r>
            <a:endParaRPr lang="en-US" sz="2800" dirty="0"/>
          </a:p>
          <a:p>
            <a:pPr marL="0" indent="0" algn="l">
              <a:buNone/>
            </a:pPr>
            <a:endParaRPr lang="en-US" sz="2800" dirty="0"/>
          </a:p>
        </p:txBody>
      </p:sp>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21</a:t>
            </a:r>
            <a:endParaRPr lang="en-US" sz="2400" b="1" dirty="0">
              <a:solidFill>
                <a:srgbClr val="FFFF00"/>
              </a:solidFill>
            </a:endParaRPr>
          </a:p>
        </p:txBody>
      </p:sp>
    </p:spTree>
    <p:extLst>
      <p:ext uri="{BB962C8B-B14F-4D97-AF65-F5344CB8AC3E}">
        <p14:creationId xmlns="" xmlns:p14="http://schemas.microsoft.com/office/powerpoint/2010/main" val="20438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80">
                                          <p:stCondLst>
                                            <p:cond delay="0"/>
                                          </p:stCondLst>
                                        </p:cTn>
                                        <p:tgtEl>
                                          <p:spTgt spid="3">
                                            <p:txEl>
                                              <p:pRg st="1" end="1"/>
                                            </p:txEl>
                                          </p:spTgt>
                                        </p:tgtEl>
                                      </p:cBhvr>
                                    </p:animEffect>
                                    <p:anim calcmode="lin" valueType="num">
                                      <p:cBhvr>
                                        <p:cTn id="2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1" end="1"/>
                                            </p:txEl>
                                          </p:spTgt>
                                        </p:tgtEl>
                                      </p:cBhvr>
                                      <p:to x="100000" y="60000"/>
                                    </p:animScale>
                                    <p:animScale>
                                      <p:cBhvr>
                                        <p:cTn id="34" dur="166" decel="50000">
                                          <p:stCondLst>
                                            <p:cond delay="676"/>
                                          </p:stCondLst>
                                        </p:cTn>
                                        <p:tgtEl>
                                          <p:spTgt spid="3">
                                            <p:txEl>
                                              <p:pRg st="1" end="1"/>
                                            </p:txEl>
                                          </p:spTgt>
                                        </p:tgtEl>
                                      </p:cBhvr>
                                      <p:to x="100000" y="100000"/>
                                    </p:animScale>
                                    <p:animScale>
                                      <p:cBhvr>
                                        <p:cTn id="35" dur="26">
                                          <p:stCondLst>
                                            <p:cond delay="1312"/>
                                          </p:stCondLst>
                                        </p:cTn>
                                        <p:tgtEl>
                                          <p:spTgt spid="3">
                                            <p:txEl>
                                              <p:pRg st="1" end="1"/>
                                            </p:txEl>
                                          </p:spTgt>
                                        </p:tgtEl>
                                      </p:cBhvr>
                                      <p:to x="100000" y="80000"/>
                                    </p:animScale>
                                    <p:animScale>
                                      <p:cBhvr>
                                        <p:cTn id="36" dur="166" decel="50000">
                                          <p:stCondLst>
                                            <p:cond delay="1338"/>
                                          </p:stCondLst>
                                        </p:cTn>
                                        <p:tgtEl>
                                          <p:spTgt spid="3">
                                            <p:txEl>
                                              <p:pRg st="1" end="1"/>
                                            </p:txEl>
                                          </p:spTgt>
                                        </p:tgtEl>
                                      </p:cBhvr>
                                      <p:to x="100000" y="100000"/>
                                    </p:animScale>
                                    <p:animScale>
                                      <p:cBhvr>
                                        <p:cTn id="37" dur="26">
                                          <p:stCondLst>
                                            <p:cond delay="1642"/>
                                          </p:stCondLst>
                                        </p:cTn>
                                        <p:tgtEl>
                                          <p:spTgt spid="3">
                                            <p:txEl>
                                              <p:pRg st="1" end="1"/>
                                            </p:txEl>
                                          </p:spTgt>
                                        </p:tgtEl>
                                      </p:cBhvr>
                                      <p:to x="100000" y="90000"/>
                                    </p:animScale>
                                    <p:animScale>
                                      <p:cBhvr>
                                        <p:cTn id="38" dur="166" decel="50000">
                                          <p:stCondLst>
                                            <p:cond delay="1668"/>
                                          </p:stCondLst>
                                        </p:cTn>
                                        <p:tgtEl>
                                          <p:spTgt spid="3">
                                            <p:txEl>
                                              <p:pRg st="1" end="1"/>
                                            </p:txEl>
                                          </p:spTgt>
                                        </p:tgtEl>
                                      </p:cBhvr>
                                      <p:to x="100000" y="100000"/>
                                    </p:animScale>
                                    <p:animScale>
                                      <p:cBhvr>
                                        <p:cTn id="39" dur="26">
                                          <p:stCondLst>
                                            <p:cond delay="1808"/>
                                          </p:stCondLst>
                                        </p:cTn>
                                        <p:tgtEl>
                                          <p:spTgt spid="3">
                                            <p:txEl>
                                              <p:pRg st="1" end="1"/>
                                            </p:txEl>
                                          </p:spTgt>
                                        </p:tgtEl>
                                      </p:cBhvr>
                                      <p:to x="100000" y="95000"/>
                                    </p:animScale>
                                    <p:animScale>
                                      <p:cBhvr>
                                        <p:cTn id="40" dur="166" decel="50000">
                                          <p:stCondLst>
                                            <p:cond delay="1834"/>
                                          </p:stCondLst>
                                        </p:cTn>
                                        <p:tgtEl>
                                          <p:spTgt spid="3">
                                            <p:txEl>
                                              <p:pRg st="1" end="1"/>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0094"/>
            <a:ext cx="9956800" cy="1143000"/>
          </a:xfrm>
        </p:spPr>
        <p:txBody>
          <a:bodyPr>
            <a:normAutofit/>
          </a:bodyPr>
          <a:lstStyle/>
          <a:p>
            <a:pPr algn="ctr"/>
            <a:r>
              <a:rPr lang="en-US" sz="5400" dirty="0" smtClean="0">
                <a:solidFill>
                  <a:srgbClr val="FFFF00"/>
                </a:solidFill>
                <a:latin typeface="Brush Script MT" pitchFamily="66" charset="0"/>
              </a:rPr>
              <a:t>Thanks For Your Attention!</a:t>
            </a:r>
            <a:endParaRPr lang="en-US" sz="5400" dirty="0">
              <a:solidFill>
                <a:srgbClr val="FFFF00"/>
              </a:solidFill>
              <a:latin typeface="Brush Script MT" pitchFamily="66" charset="0"/>
            </a:endParaRPr>
          </a:p>
        </p:txBody>
      </p:sp>
    </p:spTree>
    <p:extLst>
      <p:ext uri="{BB962C8B-B14F-4D97-AF65-F5344CB8AC3E}">
        <p14:creationId xmlns="" xmlns:p14="http://schemas.microsoft.com/office/powerpoint/2010/main" val="392645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05" y="421283"/>
            <a:ext cx="8911687" cy="1280890"/>
          </a:xfrm>
        </p:spPr>
        <p:txBody>
          <a:bodyPr/>
          <a:lstStyle/>
          <a:p>
            <a:r>
              <a:rPr lang="en-US" sz="7200" b="1" dirty="0" smtClean="0">
                <a:latin typeface="Freestyle Script" panose="030804020302050B0404" pitchFamily="66" charset="0"/>
              </a:rPr>
              <a:t>Indicators?</a:t>
            </a:r>
            <a:endParaRPr lang="en-US" sz="7200" dirty="0">
              <a:latin typeface="Freestyle Script" panose="030804020302050B0404" pitchFamily="66" charset="0"/>
            </a:endParaRPr>
          </a:p>
        </p:txBody>
      </p:sp>
      <p:sp>
        <p:nvSpPr>
          <p:cNvPr id="3" name="Content Placeholder 2"/>
          <p:cNvSpPr>
            <a:spLocks noGrp="1"/>
          </p:cNvSpPr>
          <p:nvPr>
            <p:ph idx="1"/>
          </p:nvPr>
        </p:nvSpPr>
        <p:spPr>
          <a:xfrm>
            <a:off x="858357" y="1787517"/>
            <a:ext cx="10475286" cy="2778387"/>
          </a:xfrm>
        </p:spPr>
        <p:txBody>
          <a:bodyPr>
            <a:noAutofit/>
          </a:bodyPr>
          <a:lstStyle/>
          <a:p>
            <a:pPr marL="0" indent="0" algn="l">
              <a:buNone/>
            </a:pPr>
            <a:r>
              <a:rPr lang="en-US" sz="3200" dirty="0" smtClean="0"/>
              <a:t>Chemical </a:t>
            </a:r>
            <a:r>
              <a:rPr lang="en-US" sz="3200" dirty="0"/>
              <a:t>reactions of dissociation and integration of indicators associate with the inner structural rearrangement which cause the color of the solution to change.</a:t>
            </a:r>
          </a:p>
          <a:p>
            <a:pPr marL="0" indent="0" algn="l">
              <a:buNone/>
            </a:pPr>
            <a:endParaRPr lang="en-US" sz="3200" dirty="0">
              <a:latin typeface="JasmineUPC" panose="02020603050405020304" pitchFamily="18" charset="-34"/>
              <a:cs typeface="JasmineUPC" panose="02020603050405020304" pitchFamily="18" charset="-34"/>
            </a:endParaRPr>
          </a:p>
        </p:txBody>
      </p:sp>
      <p:pic>
        <p:nvPicPr>
          <p:cNvPr id="4" name="Content Placeholder 3" descr="C:\Users\Poshtiban\AppData\Local\Microsoft\Windows\INetCache\Content.Word\images.jpg"/>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7839456" y="3585677"/>
            <a:ext cx="4035552" cy="3272323"/>
          </a:xfrm>
          <a:prstGeom prst="rect">
            <a:avLst/>
          </a:prstGeom>
          <a:noFill/>
          <a:ln>
            <a:noFill/>
          </a:ln>
        </p:spPr>
      </p:pic>
      <p:sp>
        <p:nvSpPr>
          <p:cNvPr id="7" name="TextBox 6"/>
          <p:cNvSpPr txBox="1"/>
          <p:nvPr/>
        </p:nvSpPr>
        <p:spPr>
          <a:xfrm>
            <a:off x="1035423" y="4491317"/>
            <a:ext cx="4679577" cy="523220"/>
          </a:xfrm>
          <a:prstGeom prst="rect">
            <a:avLst/>
          </a:prstGeom>
          <a:noFill/>
        </p:spPr>
        <p:txBody>
          <a:bodyPr wrap="square" rtlCol="0">
            <a:spAutoFit/>
          </a:bodyPr>
          <a:lstStyle/>
          <a:p>
            <a:r>
              <a:rPr lang="en-US" sz="2800" dirty="0" smtClean="0"/>
              <a:t>What is an indicator?</a:t>
            </a:r>
            <a:endParaRPr lang="en-US" sz="2800" dirty="0"/>
          </a:p>
        </p:txBody>
      </p:sp>
      <p:sp>
        <p:nvSpPr>
          <p:cNvPr id="8" name="TextBox 7"/>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2</a:t>
            </a:r>
            <a:endParaRPr lang="en-US" sz="2400" b="1" dirty="0">
              <a:solidFill>
                <a:srgbClr val="FFFF00"/>
              </a:solidFill>
            </a:endParaRPr>
          </a:p>
        </p:txBody>
      </p:sp>
    </p:spTree>
    <p:extLst>
      <p:ext uri="{BB962C8B-B14F-4D97-AF65-F5344CB8AC3E}">
        <p14:creationId xmlns="" xmlns:p14="http://schemas.microsoft.com/office/powerpoint/2010/main" val="6723435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976" y="494001"/>
            <a:ext cx="8946541" cy="5669015"/>
          </a:xfrm>
        </p:spPr>
        <p:txBody>
          <a:bodyPr>
            <a:normAutofit/>
          </a:bodyPr>
          <a:lstStyle/>
          <a:p>
            <a:pPr marL="0" indent="0" algn="l">
              <a:buNone/>
            </a:pPr>
            <a:endParaRPr lang="en-US" sz="4400" dirty="0" smtClean="0">
              <a:latin typeface="JasmineUPC" panose="02020603050405020304" pitchFamily="18" charset="-34"/>
              <a:cs typeface="JasmineUPC" panose="02020603050405020304" pitchFamily="18" charset="-34"/>
            </a:endParaRPr>
          </a:p>
          <a:p>
            <a:pPr marL="0" indent="0" algn="l">
              <a:buNone/>
            </a:pPr>
            <a:r>
              <a:rPr lang="en-US" sz="4400" dirty="0" smtClean="0">
                <a:latin typeface="JasmineUPC" panose="02020603050405020304" pitchFamily="18" charset="-34"/>
                <a:cs typeface="JasmineUPC" panose="02020603050405020304" pitchFamily="18" charset="-34"/>
              </a:rPr>
              <a:t>Acid = donate proton or hydrogen ion</a:t>
            </a:r>
            <a:endParaRPr lang="en-US" sz="4400" dirty="0">
              <a:latin typeface="JasmineUPC" panose="02020603050405020304" pitchFamily="18" charset="-34"/>
              <a:cs typeface="JasmineUPC" panose="02020603050405020304" pitchFamily="18" charset="-34"/>
            </a:endParaRPr>
          </a:p>
          <a:p>
            <a:pPr marL="0" indent="0" algn="l">
              <a:buNone/>
            </a:pPr>
            <a:endParaRPr lang="en-US" sz="4400" dirty="0" smtClean="0">
              <a:latin typeface="JasmineUPC" panose="02020603050405020304" pitchFamily="18" charset="-34"/>
              <a:cs typeface="JasmineUPC" panose="02020603050405020304" pitchFamily="18" charset="-34"/>
            </a:endParaRPr>
          </a:p>
          <a:p>
            <a:pPr marL="0" indent="0" algn="l">
              <a:buNone/>
            </a:pPr>
            <a:endParaRPr lang="en-US" sz="4400" dirty="0" smtClean="0">
              <a:latin typeface="JasmineUPC" panose="02020603050405020304" pitchFamily="18" charset="-34"/>
              <a:cs typeface="JasmineUPC" panose="02020603050405020304" pitchFamily="18" charset="-34"/>
            </a:endParaRPr>
          </a:p>
          <a:p>
            <a:pPr marL="0" indent="0" algn="l">
              <a:buNone/>
            </a:pPr>
            <a:r>
              <a:rPr lang="en-US" sz="4400" dirty="0" smtClean="0">
                <a:latin typeface="JasmineUPC" panose="02020603050405020304" pitchFamily="18" charset="-34"/>
                <a:cs typeface="JasmineUPC" panose="02020603050405020304" pitchFamily="18" charset="-34"/>
              </a:rPr>
              <a:t>Alkali = accept proton or hydrogen ion</a:t>
            </a:r>
            <a:endParaRPr lang="en-US" sz="4400" dirty="0">
              <a:latin typeface="JasmineUPC" panose="02020603050405020304" pitchFamily="18" charset="-34"/>
              <a:cs typeface="JasmineUPC" panose="02020603050405020304" pitchFamily="18" charset="-34"/>
            </a:endParaRPr>
          </a:p>
          <a:p>
            <a:pPr marL="0" indent="0" algn="l">
              <a:buNone/>
            </a:pPr>
            <a:endParaRPr lang="en-US" sz="4400" dirty="0">
              <a:latin typeface="JasmineUPC" panose="02020603050405020304" pitchFamily="18" charset="-34"/>
              <a:cs typeface="JasmineUPC" panose="02020603050405020304" pitchFamily="18" charset="-34"/>
            </a:endParaRPr>
          </a:p>
        </p:txBody>
      </p:sp>
      <p:sp>
        <p:nvSpPr>
          <p:cNvPr id="6" name="Rectangle 5"/>
          <p:cNvSpPr>
            <a:spLocks noChangeArrowheads="1"/>
          </p:cNvSpPr>
          <p:nvPr/>
        </p:nvSpPr>
        <p:spPr bwMode="auto">
          <a:xfrm>
            <a:off x="0" y="154305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0" y="2153768"/>
            <a:ext cx="5576013" cy="1256616"/>
          </a:xfrm>
          <a:prstGeom prst="rect">
            <a:avLst/>
          </a:prstGeom>
          <a:noFill/>
          <a:ln w="9525">
            <a:solidFill>
              <a:srgbClr val="FF0000"/>
            </a:solidFill>
            <a:miter lim="800000"/>
            <a:headEnd/>
            <a:tailEnd/>
          </a:ln>
          <a:effectLst/>
          <a:extLst/>
        </p:spPr>
      </p:pic>
      <p:pic>
        <p:nvPicPr>
          <p:cNvPr id="10" name="Picture 9"/>
          <p:cNvPicPr/>
          <p:nvPr/>
        </p:nvPicPr>
        <p:blipFill>
          <a:blip r:embed="rId2">
            <a:extLst>
              <a:ext uri="{28A0092B-C50C-407E-A947-70E740481C1C}">
                <a14:useLocalDpi xmlns="" xmlns:a14="http://schemas.microsoft.com/office/drawing/2010/main" val="0"/>
              </a:ext>
            </a:extLst>
          </a:blip>
          <a:srcRect/>
          <a:stretch>
            <a:fillRect/>
          </a:stretch>
        </p:blipFill>
        <p:spPr bwMode="auto">
          <a:xfrm>
            <a:off x="6095999" y="4809166"/>
            <a:ext cx="5576013" cy="1256617"/>
          </a:xfrm>
          <a:prstGeom prst="rect">
            <a:avLst/>
          </a:prstGeom>
          <a:noFill/>
          <a:ln w="9525">
            <a:solidFill>
              <a:srgbClr val="FF0000"/>
            </a:solidFill>
            <a:miter lim="800000"/>
            <a:headEnd/>
            <a:tailEnd/>
          </a:ln>
          <a:effectLst/>
          <a:extLst/>
        </p:spPr>
      </p:pic>
    </p:spTree>
    <p:extLst>
      <p:ext uri="{BB962C8B-B14F-4D97-AF65-F5344CB8AC3E}">
        <p14:creationId xmlns="" xmlns:p14="http://schemas.microsoft.com/office/powerpoint/2010/main" val="27703345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500"/>
                                        <p:tgtEl>
                                          <p:spTgt spid="3">
                                            <p:txEl>
                                              <p:pRg st="4" end="4"/>
                                            </p:txEl>
                                          </p:spTgt>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749" y="526574"/>
            <a:ext cx="8911687" cy="1280890"/>
          </a:xfrm>
        </p:spPr>
        <p:txBody>
          <a:bodyPr/>
          <a:lstStyle/>
          <a:p>
            <a:r>
              <a:rPr lang="en-US" sz="6000" b="1" dirty="0" smtClean="0">
                <a:latin typeface="Freestyle Script" panose="030804020302050B0404" pitchFamily="66" charset="0"/>
                <a:cs typeface="JasmineUPC" panose="02020603050405020304" pitchFamily="18" charset="-34"/>
              </a:rPr>
              <a:t>What We Did !</a:t>
            </a:r>
            <a:endParaRPr lang="en-US" sz="6000" dirty="0">
              <a:latin typeface="Freestyle Script" panose="030804020302050B0404" pitchFamily="66" charset="0"/>
              <a:cs typeface="JasmineUPC" panose="02020603050405020304" pitchFamily="18" charset="-34"/>
            </a:endParaRPr>
          </a:p>
        </p:txBody>
      </p:sp>
      <p:sp>
        <p:nvSpPr>
          <p:cNvPr id="3" name="Content Placeholder 2"/>
          <p:cNvSpPr>
            <a:spLocks noGrp="1"/>
          </p:cNvSpPr>
          <p:nvPr>
            <p:ph idx="1"/>
          </p:nvPr>
        </p:nvSpPr>
        <p:spPr>
          <a:xfrm>
            <a:off x="1086281" y="1810512"/>
            <a:ext cx="8946541" cy="4195481"/>
          </a:xfrm>
        </p:spPr>
        <p:txBody>
          <a:bodyPr>
            <a:normAutofit/>
          </a:bodyPr>
          <a:lstStyle/>
          <a:p>
            <a:pPr marL="0" indent="0" algn="l">
              <a:buNone/>
            </a:pPr>
            <a:endParaRPr lang="fa-IR" sz="4800" dirty="0" smtClean="0">
              <a:latin typeface="JasmineUPC" panose="02020603050405020304" pitchFamily="18" charset="-34"/>
              <a:cs typeface="JasmineUPC" panose="02020603050405020304" pitchFamily="18" charset="-34"/>
            </a:endParaRPr>
          </a:p>
          <a:p>
            <a:pPr marL="0" indent="0" algn="l">
              <a:buNone/>
            </a:pPr>
            <a:r>
              <a:rPr lang="en-US" sz="4800" dirty="0" smtClean="0">
                <a:latin typeface="JasmineUPC" panose="02020603050405020304" pitchFamily="18" charset="-34"/>
                <a:cs typeface="JasmineUPC" panose="02020603050405020304" pitchFamily="18" charset="-34"/>
              </a:rPr>
              <a:t> By Using Fruits and Vegetable juices; We Created Some Indicators. Then</a:t>
            </a:r>
            <a:r>
              <a:rPr lang="en-US" sz="4800" dirty="0">
                <a:latin typeface="JasmineUPC" panose="02020603050405020304" pitchFamily="18" charset="-34"/>
                <a:cs typeface="JasmineUPC" panose="02020603050405020304" pitchFamily="18" charset="-34"/>
              </a:rPr>
              <a:t>, we add them to different substances and specify them based on their colors. </a:t>
            </a:r>
          </a:p>
        </p:txBody>
      </p:sp>
      <p:sp>
        <p:nvSpPr>
          <p:cNvPr id="4" name="TextBox 3"/>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3</a:t>
            </a:r>
            <a:endParaRPr lang="en-US" sz="2400" b="1" dirty="0">
              <a:solidFill>
                <a:srgbClr val="FFFF00"/>
              </a:solidFill>
            </a:endParaRPr>
          </a:p>
        </p:txBody>
      </p:sp>
    </p:spTree>
    <p:extLst>
      <p:ext uri="{BB962C8B-B14F-4D97-AF65-F5344CB8AC3E}">
        <p14:creationId xmlns="" xmlns:p14="http://schemas.microsoft.com/office/powerpoint/2010/main" val="35356744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1" nodeType="afterEffect">
                                  <p:stCondLst>
                                    <p:cond delay="0"/>
                                  </p:stCondLst>
                                  <p:iterate type="lt">
                                    <p:tmPct val="0"/>
                                  </p:iterate>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559" y="604199"/>
            <a:ext cx="9404723" cy="1400530"/>
          </a:xfrm>
        </p:spPr>
        <p:txBody>
          <a:bodyPr>
            <a:normAutofit fontScale="90000"/>
          </a:bodyPr>
          <a:lstStyle/>
          <a:p>
            <a:r>
              <a:rPr lang="en-US" sz="5400" b="1" dirty="0" smtClean="0">
                <a:latin typeface="JasmineUPC" panose="02020603050405020304" pitchFamily="18" charset="-34"/>
                <a:cs typeface="JasmineUPC" panose="02020603050405020304" pitchFamily="18" charset="-34"/>
              </a:rPr>
              <a:t>Red cabbage juice</a:t>
            </a:r>
            <a:r>
              <a:rPr lang="en-US" sz="5400" dirty="0">
                <a:latin typeface="JasmineUPC" panose="02020603050405020304" pitchFamily="18" charset="-34"/>
                <a:cs typeface="JasmineUPC" panose="02020603050405020304" pitchFamily="18" charset="-34"/>
              </a:rPr>
              <a:t/>
            </a:r>
            <a:br>
              <a:rPr lang="en-US" sz="5400" dirty="0">
                <a:latin typeface="JasmineUPC" panose="02020603050405020304" pitchFamily="18" charset="-34"/>
                <a:cs typeface="JasmineUPC" panose="02020603050405020304" pitchFamily="18" charset="-34"/>
              </a:rPr>
            </a:br>
            <a:endParaRPr lang="en-US" sz="5400" b="1" dirty="0">
              <a:latin typeface="JasmineUPC" panose="02020603050405020304" pitchFamily="18" charset="-34"/>
              <a:cs typeface="JasmineUPC" panose="02020603050405020304" pitchFamily="18" charset="-34"/>
            </a:endParaRPr>
          </a:p>
        </p:txBody>
      </p:sp>
      <p:sp>
        <p:nvSpPr>
          <p:cNvPr id="3" name="Content Placeholder 2"/>
          <p:cNvSpPr>
            <a:spLocks noGrp="1"/>
          </p:cNvSpPr>
          <p:nvPr>
            <p:ph idx="1"/>
          </p:nvPr>
        </p:nvSpPr>
        <p:spPr>
          <a:xfrm>
            <a:off x="2796982" y="2947174"/>
            <a:ext cx="11537629" cy="4752074"/>
          </a:xfrm>
        </p:spPr>
        <p:txBody>
          <a:bodyPr>
            <a:noAutofit/>
          </a:bodyPr>
          <a:lstStyle/>
          <a:p>
            <a:pPr marL="0" indent="0" algn="l">
              <a:buNone/>
            </a:pPr>
            <a:r>
              <a:rPr lang="en-US" sz="2800" dirty="0" smtClean="0"/>
              <a:t>Red Or Pink = 0-6</a:t>
            </a:r>
          </a:p>
          <a:p>
            <a:pPr marL="0" indent="0" algn="l">
              <a:buNone/>
            </a:pPr>
            <a:r>
              <a:rPr lang="en-US" sz="2800" dirty="0" smtClean="0"/>
              <a:t>Blue = 7</a:t>
            </a:r>
          </a:p>
          <a:p>
            <a:pPr marL="0" indent="0" algn="l">
              <a:buNone/>
            </a:pPr>
            <a:r>
              <a:rPr lang="en-US" sz="2800" dirty="0" smtClean="0"/>
              <a:t>Green = 8-9</a:t>
            </a:r>
          </a:p>
          <a:p>
            <a:pPr marL="0" indent="0" algn="l">
              <a:buNone/>
            </a:pPr>
            <a:r>
              <a:rPr lang="en-US" sz="2800" dirty="0" smtClean="0"/>
              <a:t>Brown = 10-11,</a:t>
            </a:r>
          </a:p>
          <a:p>
            <a:pPr marL="0" indent="0" algn="l">
              <a:buNone/>
            </a:pPr>
            <a:r>
              <a:rPr lang="en-US" sz="2800" dirty="0" smtClean="0"/>
              <a:t>Yellow = 12</a:t>
            </a:r>
          </a:p>
          <a:p>
            <a:pPr marL="0" indent="0" algn="l">
              <a:buNone/>
            </a:pPr>
            <a:r>
              <a:rPr lang="en-US" sz="2800" dirty="0" smtClean="0"/>
              <a:t>Purple = 13</a:t>
            </a:r>
          </a:p>
          <a:p>
            <a:pPr marL="0" indent="0" algn="l">
              <a:buNone/>
            </a:pPr>
            <a:r>
              <a:rPr lang="en-US" sz="2800" dirty="0" smtClean="0"/>
              <a:t>Black = 14</a:t>
            </a:r>
          </a:p>
        </p:txBody>
      </p:sp>
      <p:pic>
        <p:nvPicPr>
          <p:cNvPr id="4" name="Picture 3" descr="IMG_290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50711" y="2744371"/>
            <a:ext cx="5056975" cy="3518452"/>
          </a:xfrm>
          <a:prstGeom prst="rect">
            <a:avLst/>
          </a:prstGeom>
          <a:noFill/>
          <a:ln>
            <a:noFill/>
          </a:ln>
        </p:spPr>
      </p:pic>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4</a:t>
            </a:r>
            <a:endParaRPr lang="en-US" sz="2400" b="1" dirty="0">
              <a:solidFill>
                <a:srgbClr val="FFFF00"/>
              </a:solidFill>
            </a:endParaRPr>
          </a:p>
        </p:txBody>
      </p:sp>
    </p:spTree>
    <p:extLst>
      <p:ext uri="{BB962C8B-B14F-4D97-AF65-F5344CB8AC3E}">
        <p14:creationId xmlns="" xmlns:p14="http://schemas.microsoft.com/office/powerpoint/2010/main" val="18366193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3" presetClass="emph" presetSubtype="2" fill="hold" nodeType="withEffect">
                                  <p:stCondLst>
                                    <p:cond delay="0"/>
                                  </p:stCondLst>
                                  <p:childTnLst>
                                    <p:animClr clrSpc="rgb" dir="cw">
                                      <p:cBhvr override="childStyle">
                                        <p:cTn id="9" dur="2000" fill="hold"/>
                                        <p:tgtEl>
                                          <p:spTgt spid="3">
                                            <p:txEl>
                                              <p:pRg st="0" end="0"/>
                                            </p:txEl>
                                          </p:spTgt>
                                        </p:tgtEl>
                                        <p:attrNameLst>
                                          <p:attrName>style.color</p:attrName>
                                        </p:attrNameLst>
                                      </p:cBhvr>
                                      <p:to>
                                        <a:srgbClr val="FF0000"/>
                                      </p:to>
                                    </p:animClr>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3" presetClass="emph" presetSubtype="2" fill="hold" nodeType="withEffect">
                                  <p:stCondLst>
                                    <p:cond delay="0"/>
                                  </p:stCondLst>
                                  <p:childTnLst>
                                    <p:animClr clrSpc="rgb" dir="cw">
                                      <p:cBhvr override="childStyle">
                                        <p:cTn id="15" dur="2000" fill="hold"/>
                                        <p:tgtEl>
                                          <p:spTgt spid="3">
                                            <p:txEl>
                                              <p:pRg st="1" end="1"/>
                                            </p:txEl>
                                          </p:spTgt>
                                        </p:tgtEl>
                                        <p:attrNameLst>
                                          <p:attrName>style.color</p:attrName>
                                        </p:attrNameLst>
                                      </p:cBhvr>
                                      <p:to>
                                        <a:srgbClr val="0E72EC"/>
                                      </p:to>
                                    </p:animClr>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3" presetClass="emph" presetSubtype="2" fill="hold" nodeType="withEffect">
                                  <p:stCondLst>
                                    <p:cond delay="0"/>
                                  </p:stCondLst>
                                  <p:childTnLst>
                                    <p:animClr clrSpc="rgb" dir="cw">
                                      <p:cBhvr override="childStyle">
                                        <p:cTn id="21" dur="2000" fill="hold"/>
                                        <p:tgtEl>
                                          <p:spTgt spid="3">
                                            <p:txEl>
                                              <p:pRg st="2" end="2"/>
                                            </p:txEl>
                                          </p:spTgt>
                                        </p:tgtEl>
                                        <p:attrNameLst>
                                          <p:attrName>style.color</p:attrName>
                                        </p:attrNameLst>
                                      </p:cBhvr>
                                      <p:to>
                                        <a:srgbClr val="217C50"/>
                                      </p:to>
                                    </p:animClr>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par>
                                <p:cTn id="26" presetID="3" presetClass="emph" presetSubtype="2" fill="hold" nodeType="withEffect">
                                  <p:stCondLst>
                                    <p:cond delay="0"/>
                                  </p:stCondLst>
                                  <p:childTnLst>
                                    <p:animClr clrSpc="rgb" dir="cw">
                                      <p:cBhvr override="childStyle">
                                        <p:cTn id="27" dur="2000" fill="hold"/>
                                        <p:tgtEl>
                                          <p:spTgt spid="3">
                                            <p:txEl>
                                              <p:pRg st="3" end="3"/>
                                            </p:txEl>
                                          </p:spTgt>
                                        </p:tgtEl>
                                        <p:attrNameLst>
                                          <p:attrName>style.color</p:attrName>
                                        </p:attrNameLst>
                                      </p:cBhvr>
                                      <p:to>
                                        <a:srgbClr val="803B09"/>
                                      </p:to>
                                    </p:animClr>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par>
                                <p:cTn id="32" presetID="3" presetClass="emph" presetSubtype="2" fill="hold" nodeType="withEffect">
                                  <p:stCondLst>
                                    <p:cond delay="0"/>
                                  </p:stCondLst>
                                  <p:childTnLst>
                                    <p:animClr clrSpc="rgb" dir="cw">
                                      <p:cBhvr override="childStyle">
                                        <p:cTn id="33" dur="2000" fill="hold"/>
                                        <p:tgtEl>
                                          <p:spTgt spid="3">
                                            <p:txEl>
                                              <p:pRg st="4" end="4"/>
                                            </p:txEl>
                                          </p:spTgt>
                                        </p:tgtEl>
                                        <p:attrNameLst>
                                          <p:attrName>style.color</p:attrName>
                                        </p:attrNameLst>
                                      </p:cBhvr>
                                      <p:to>
                                        <a:srgbClr val="FFFF00"/>
                                      </p:to>
                                    </p:animClr>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par>
                                <p:cTn id="38" presetID="3" presetClass="emph" presetSubtype="2" fill="hold" nodeType="withEffect">
                                  <p:stCondLst>
                                    <p:cond delay="0"/>
                                  </p:stCondLst>
                                  <p:childTnLst>
                                    <p:animClr clrSpc="rgb" dir="cw">
                                      <p:cBhvr override="childStyle">
                                        <p:cTn id="39" dur="2000" fill="hold"/>
                                        <p:tgtEl>
                                          <p:spTgt spid="3">
                                            <p:txEl>
                                              <p:pRg st="5" end="5"/>
                                            </p:txEl>
                                          </p:spTgt>
                                        </p:tgtEl>
                                        <p:attrNameLst>
                                          <p:attrName>style.color</p:attrName>
                                        </p:attrNameLst>
                                      </p:cBhvr>
                                      <p:to>
                                        <a:srgbClr val="7030A0"/>
                                      </p:to>
                                    </p:animClr>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par>
                                <p:cTn id="44" presetID="3" presetClass="emph" presetSubtype="2" fill="hold" nodeType="withEffect">
                                  <p:stCondLst>
                                    <p:cond delay="0"/>
                                  </p:stCondLst>
                                  <p:childTnLst>
                                    <p:animClr clrSpc="rgb" dir="cw">
                                      <p:cBhvr override="childStyle">
                                        <p:cTn id="45" dur="2000" fill="hold"/>
                                        <p:tgtEl>
                                          <p:spTgt spid="3">
                                            <p:txEl>
                                              <p:pRg st="6" end="6"/>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8170" y="327967"/>
            <a:ext cx="8946541" cy="1352916"/>
          </a:xfrm>
        </p:spPr>
        <p:txBody>
          <a:bodyPr>
            <a:normAutofit/>
          </a:bodyPr>
          <a:lstStyle/>
          <a:p>
            <a:pPr marL="0" indent="0" algn="l">
              <a:buNone/>
            </a:pPr>
            <a:r>
              <a:rPr lang="en-US" sz="6600" b="1" dirty="0" smtClean="0">
                <a:latin typeface="JasmineUPC" panose="02020603050405020304" pitchFamily="18" charset="-34"/>
                <a:cs typeface="JasmineUPC" panose="02020603050405020304" pitchFamily="18" charset="-34"/>
              </a:rPr>
              <a:t>ox-tongue</a:t>
            </a:r>
            <a:endParaRPr lang="en-US" sz="6600" b="1" dirty="0">
              <a:latin typeface="JasmineUPC" panose="02020603050405020304" pitchFamily="18" charset="-34"/>
              <a:cs typeface="JasmineUPC" panose="02020603050405020304" pitchFamily="18" charset="-34"/>
            </a:endParaRPr>
          </a:p>
        </p:txBody>
      </p:sp>
      <p:pic>
        <p:nvPicPr>
          <p:cNvPr id="4" name="Picture 3" descr="C:\Users\Poshtiban\Desktop\IMG_5138.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01126" y="3150704"/>
            <a:ext cx="4109263" cy="3457640"/>
          </a:xfrm>
          <a:prstGeom prst="rect">
            <a:avLst/>
          </a:prstGeom>
          <a:noFill/>
          <a:ln>
            <a:noFill/>
          </a:ln>
        </p:spPr>
      </p:pic>
      <p:sp>
        <p:nvSpPr>
          <p:cNvPr id="2" name="Rectangle 1"/>
          <p:cNvSpPr/>
          <p:nvPr/>
        </p:nvSpPr>
        <p:spPr>
          <a:xfrm>
            <a:off x="2811845" y="3150704"/>
            <a:ext cx="11145079" cy="3108543"/>
          </a:xfrm>
          <a:prstGeom prst="rect">
            <a:avLst/>
          </a:prstGeom>
        </p:spPr>
        <p:txBody>
          <a:bodyPr wrap="square">
            <a:spAutoFit/>
          </a:bodyPr>
          <a:lstStyle/>
          <a:p>
            <a:r>
              <a:rPr lang="en-US" sz="2800" dirty="0"/>
              <a:t>Red Or Pink = 0-6</a:t>
            </a:r>
          </a:p>
          <a:p>
            <a:r>
              <a:rPr lang="en-US" sz="2800" dirty="0" smtClean="0"/>
              <a:t>Black </a:t>
            </a:r>
            <a:r>
              <a:rPr lang="en-US" sz="2800" dirty="0"/>
              <a:t>= 7</a:t>
            </a:r>
          </a:p>
          <a:p>
            <a:r>
              <a:rPr lang="en-US" sz="2800" dirty="0"/>
              <a:t>Green = 8-9</a:t>
            </a:r>
          </a:p>
          <a:p>
            <a:r>
              <a:rPr lang="en-US" sz="2800" dirty="0"/>
              <a:t>Brown = 10-11,</a:t>
            </a:r>
          </a:p>
          <a:p>
            <a:r>
              <a:rPr lang="en-US" sz="2800" dirty="0"/>
              <a:t>Yellow = 12</a:t>
            </a:r>
          </a:p>
          <a:p>
            <a:r>
              <a:rPr lang="en-US" sz="2800" dirty="0"/>
              <a:t>Purple = 13</a:t>
            </a:r>
          </a:p>
          <a:p>
            <a:r>
              <a:rPr lang="en-US" sz="2800" dirty="0" smtClean="0"/>
              <a:t>Dark brown </a:t>
            </a:r>
            <a:r>
              <a:rPr lang="en-US" sz="2800" dirty="0"/>
              <a:t>= </a:t>
            </a:r>
            <a:r>
              <a:rPr lang="en-US" sz="2800" dirty="0" smtClean="0"/>
              <a:t>14</a:t>
            </a:r>
            <a:endParaRPr lang="en-US" sz="2800" dirty="0"/>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5</a:t>
            </a:r>
            <a:endParaRPr lang="en-US" sz="2400" b="1" dirty="0">
              <a:solidFill>
                <a:srgbClr val="FFFF00"/>
              </a:solidFill>
            </a:endParaRPr>
          </a:p>
        </p:txBody>
      </p:sp>
    </p:spTree>
    <p:extLst>
      <p:ext uri="{BB962C8B-B14F-4D97-AF65-F5344CB8AC3E}">
        <p14:creationId xmlns="" xmlns:p14="http://schemas.microsoft.com/office/powerpoint/2010/main" val="39209438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3" presetClass="emph" presetSubtype="2" fill="hold" nodeType="withEffect">
                                  <p:stCondLst>
                                    <p:cond delay="0"/>
                                  </p:stCondLst>
                                  <p:childTnLst>
                                    <p:animClr clrSpc="rgb" dir="cw">
                                      <p:cBhvr override="childStyle">
                                        <p:cTn id="9" dur="2000" fill="hold"/>
                                        <p:tgtEl>
                                          <p:spTgt spid="2">
                                            <p:txEl>
                                              <p:pRg st="0" end="0"/>
                                            </p:txEl>
                                          </p:spTgt>
                                        </p:tgtEl>
                                        <p:attrNameLst>
                                          <p:attrName>style.color</p:attrName>
                                        </p:attrNameLst>
                                      </p:cBhvr>
                                      <p:to>
                                        <a:srgbClr val="FF0000"/>
                                      </p:to>
                                    </p:animClr>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3" presetClass="emph" presetSubtype="2" fill="hold" nodeType="withEffect">
                                  <p:stCondLst>
                                    <p:cond delay="0"/>
                                  </p:stCondLst>
                                  <p:childTnLst>
                                    <p:animClr clrSpc="rgb" dir="cw">
                                      <p:cBhvr override="childStyle">
                                        <p:cTn id="15" dur="2000" fill="hold"/>
                                        <p:tgtEl>
                                          <p:spTgt spid="2">
                                            <p:txEl>
                                              <p:pRg st="1" end="1"/>
                                            </p:txEl>
                                          </p:spTgt>
                                        </p:tgtEl>
                                        <p:attrNameLst>
                                          <p:attrName>style.color</p:attrName>
                                        </p:attrNameLst>
                                      </p:cBhvr>
                                      <p:to>
                                        <a:srgbClr val="0C0C0C"/>
                                      </p:to>
                                    </p:animClr>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par>
                                <p:cTn id="20" presetID="3" presetClass="emph" presetSubtype="2" fill="hold" nodeType="withEffect">
                                  <p:stCondLst>
                                    <p:cond delay="0"/>
                                  </p:stCondLst>
                                  <p:childTnLst>
                                    <p:animClr clrSpc="rgb" dir="cw">
                                      <p:cBhvr override="childStyle">
                                        <p:cTn id="21" dur="2000" fill="hold"/>
                                        <p:tgtEl>
                                          <p:spTgt spid="2">
                                            <p:txEl>
                                              <p:pRg st="2" end="2"/>
                                            </p:txEl>
                                          </p:spTgt>
                                        </p:tgtEl>
                                        <p:attrNameLst>
                                          <p:attrName>style.color</p:attrName>
                                        </p:attrNameLst>
                                      </p:cBhvr>
                                      <p:to>
                                        <a:srgbClr val="217C50"/>
                                      </p:to>
                                    </p:animClr>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000"/>
                                        <p:tgtEl>
                                          <p:spTgt spid="2">
                                            <p:txEl>
                                              <p:pRg st="3" end="3"/>
                                            </p:txEl>
                                          </p:spTgt>
                                        </p:tgtEl>
                                      </p:cBhvr>
                                    </p:animEffect>
                                  </p:childTnLst>
                                </p:cTn>
                              </p:par>
                              <p:par>
                                <p:cTn id="26" presetID="3" presetClass="emph" presetSubtype="2" fill="hold" nodeType="withEffect">
                                  <p:stCondLst>
                                    <p:cond delay="0"/>
                                  </p:stCondLst>
                                  <p:childTnLst>
                                    <p:animClr clrSpc="rgb" dir="cw">
                                      <p:cBhvr override="childStyle">
                                        <p:cTn id="27" dur="2000" fill="hold"/>
                                        <p:tgtEl>
                                          <p:spTgt spid="2">
                                            <p:txEl>
                                              <p:pRg st="3" end="3"/>
                                            </p:txEl>
                                          </p:spTgt>
                                        </p:tgtEl>
                                        <p:attrNameLst>
                                          <p:attrName>style.color</p:attrName>
                                        </p:attrNameLst>
                                      </p:cBhvr>
                                      <p:to>
                                        <a:srgbClr val="803B09"/>
                                      </p:to>
                                    </p:animClr>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2000"/>
                                        <p:tgtEl>
                                          <p:spTgt spid="2">
                                            <p:txEl>
                                              <p:pRg st="4" end="4"/>
                                            </p:txEl>
                                          </p:spTgt>
                                        </p:tgtEl>
                                      </p:cBhvr>
                                    </p:animEffect>
                                  </p:childTnLst>
                                </p:cTn>
                              </p:par>
                              <p:par>
                                <p:cTn id="32" presetID="3" presetClass="emph" presetSubtype="2" fill="hold" nodeType="withEffect">
                                  <p:stCondLst>
                                    <p:cond delay="0"/>
                                  </p:stCondLst>
                                  <p:childTnLst>
                                    <p:animClr clrSpc="rgb" dir="cw">
                                      <p:cBhvr override="childStyle">
                                        <p:cTn id="33" dur="2000" fill="hold"/>
                                        <p:tgtEl>
                                          <p:spTgt spid="2">
                                            <p:txEl>
                                              <p:pRg st="4" end="4"/>
                                            </p:txEl>
                                          </p:spTgt>
                                        </p:tgtEl>
                                        <p:attrNameLst>
                                          <p:attrName>style.color</p:attrName>
                                        </p:attrNameLst>
                                      </p:cBhvr>
                                      <p:to>
                                        <a:srgbClr val="FFFF00"/>
                                      </p:to>
                                    </p:animClr>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par>
                                <p:cTn id="38" presetID="3" presetClass="emph" presetSubtype="2" fill="hold" nodeType="withEffect">
                                  <p:stCondLst>
                                    <p:cond delay="0"/>
                                  </p:stCondLst>
                                  <p:childTnLst>
                                    <p:animClr clrSpc="rgb" dir="cw">
                                      <p:cBhvr override="childStyle">
                                        <p:cTn id="39" dur="2000" fill="hold"/>
                                        <p:tgtEl>
                                          <p:spTgt spid="2">
                                            <p:txEl>
                                              <p:pRg st="5" end="5"/>
                                            </p:txEl>
                                          </p:spTgt>
                                        </p:tgtEl>
                                        <p:attrNameLst>
                                          <p:attrName>style.color</p:attrName>
                                        </p:attrNameLst>
                                      </p:cBhvr>
                                      <p:to>
                                        <a:srgbClr val="7030A0"/>
                                      </p:to>
                                    </p:animClr>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2000"/>
                                        <p:tgtEl>
                                          <p:spTgt spid="2">
                                            <p:txEl>
                                              <p:pRg st="6" end="6"/>
                                            </p:txEl>
                                          </p:spTgt>
                                        </p:tgtEl>
                                      </p:cBhvr>
                                    </p:animEffect>
                                  </p:childTnLst>
                                </p:cTn>
                              </p:par>
                              <p:par>
                                <p:cTn id="44" presetID="3" presetClass="emph" presetSubtype="2" fill="hold" nodeType="withEffect">
                                  <p:stCondLst>
                                    <p:cond delay="0"/>
                                  </p:stCondLst>
                                  <p:childTnLst>
                                    <p:animClr clrSpc="rgb" dir="cw">
                                      <p:cBhvr override="childStyle">
                                        <p:cTn id="45" dur="2000" fill="hold"/>
                                        <p:tgtEl>
                                          <p:spTgt spid="2">
                                            <p:txEl>
                                              <p:pRg st="6" end="6"/>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46" y="511174"/>
            <a:ext cx="8946541" cy="4195481"/>
          </a:xfrm>
        </p:spPr>
        <p:txBody>
          <a:bodyPr>
            <a:normAutofit/>
          </a:bodyPr>
          <a:lstStyle/>
          <a:p>
            <a:pPr marL="0" indent="0" algn="l">
              <a:buNone/>
            </a:pPr>
            <a:r>
              <a:rPr lang="en-US" sz="6000" b="1" i="1" dirty="0">
                <a:latin typeface="JasmineUPC" panose="02020603050405020304" pitchFamily="18" charset="-34"/>
                <a:cs typeface="JasmineUPC" panose="02020603050405020304" pitchFamily="18" charset="-34"/>
              </a:rPr>
              <a:t>Hibiscus </a:t>
            </a:r>
            <a:r>
              <a:rPr lang="en-US" sz="6000" b="1" i="1" dirty="0" smtClean="0">
                <a:latin typeface="JasmineUPC" panose="02020603050405020304" pitchFamily="18" charset="-34"/>
                <a:cs typeface="JasmineUPC" panose="02020603050405020304" pitchFamily="18" charset="-34"/>
              </a:rPr>
              <a:t>tea</a:t>
            </a:r>
            <a:r>
              <a:rPr lang="en-US" sz="6000" b="1" dirty="0" smtClean="0">
                <a:latin typeface="JasmineUPC" panose="02020603050405020304" pitchFamily="18" charset="-34"/>
                <a:cs typeface="JasmineUPC" panose="02020603050405020304" pitchFamily="18" charset="-34"/>
              </a:rPr>
              <a:t>.</a:t>
            </a:r>
            <a:endParaRPr lang="en-US" sz="6000" b="1" dirty="0">
              <a:latin typeface="JasmineUPC" panose="02020603050405020304" pitchFamily="18" charset="-34"/>
              <a:cs typeface="JasmineUPC" panose="02020603050405020304" pitchFamily="18" charset="-34"/>
            </a:endParaRPr>
          </a:p>
        </p:txBody>
      </p:sp>
      <p:pic>
        <p:nvPicPr>
          <p:cNvPr id="4" name="Picture 3" descr="chay torsh-6218"/>
          <p:cNvPicPr/>
          <p:nvPr/>
        </p:nvPicPr>
        <p:blipFill>
          <a:blip r:embed="rId3">
            <a:extLst>
              <a:ext uri="{28A0092B-C50C-407E-A947-70E740481C1C}">
                <a14:useLocalDpi xmlns="" xmlns:a14="http://schemas.microsoft.com/office/drawing/2010/main" val="0"/>
              </a:ext>
            </a:extLst>
          </a:blip>
          <a:srcRect/>
          <a:stretch>
            <a:fillRect/>
          </a:stretch>
        </p:blipFill>
        <p:spPr bwMode="auto">
          <a:xfrm>
            <a:off x="7444725" y="2555310"/>
            <a:ext cx="4127291" cy="4302690"/>
          </a:xfrm>
          <a:prstGeom prst="rect">
            <a:avLst/>
          </a:prstGeom>
          <a:noFill/>
          <a:ln>
            <a:noFill/>
          </a:ln>
        </p:spPr>
      </p:pic>
      <p:sp>
        <p:nvSpPr>
          <p:cNvPr id="2" name="Rectangle 1"/>
          <p:cNvSpPr/>
          <p:nvPr/>
        </p:nvSpPr>
        <p:spPr>
          <a:xfrm>
            <a:off x="2875456" y="2936940"/>
            <a:ext cx="11986591" cy="3539430"/>
          </a:xfrm>
          <a:prstGeom prst="rect">
            <a:avLst/>
          </a:prstGeom>
        </p:spPr>
        <p:txBody>
          <a:bodyPr wrap="square">
            <a:spAutoFit/>
          </a:bodyPr>
          <a:lstStyle/>
          <a:p>
            <a:r>
              <a:rPr lang="en-US" sz="2800" dirty="0"/>
              <a:t>Red Or Pink = 0-6</a:t>
            </a:r>
          </a:p>
          <a:p>
            <a:r>
              <a:rPr lang="en-US" sz="2800" dirty="0" smtClean="0"/>
              <a:t>Light Red </a:t>
            </a:r>
            <a:r>
              <a:rPr lang="en-US" sz="2800" dirty="0"/>
              <a:t>= 7</a:t>
            </a:r>
          </a:p>
          <a:p>
            <a:r>
              <a:rPr lang="en-US" sz="2800" dirty="0"/>
              <a:t>Green = </a:t>
            </a:r>
            <a:r>
              <a:rPr lang="en-US" sz="2800" dirty="0" smtClean="0"/>
              <a:t>8-9</a:t>
            </a:r>
          </a:p>
          <a:p>
            <a:endParaRPr lang="en-US" sz="2800" dirty="0"/>
          </a:p>
          <a:p>
            <a:r>
              <a:rPr lang="en-US" sz="2800" dirty="0" smtClean="0"/>
              <a:t>Purple  </a:t>
            </a:r>
          </a:p>
          <a:p>
            <a:r>
              <a:rPr lang="en-US" sz="2800" dirty="0" smtClean="0"/>
              <a:t>Orange   10,11,12,13,14</a:t>
            </a:r>
          </a:p>
          <a:p>
            <a:r>
              <a:rPr lang="en-US" sz="2800" dirty="0" smtClean="0"/>
              <a:t>Black </a:t>
            </a:r>
            <a:endParaRPr lang="en-US" sz="2800" dirty="0"/>
          </a:p>
          <a:p>
            <a:r>
              <a:rPr lang="en-US" sz="2800" dirty="0"/>
              <a:t>     </a:t>
            </a:r>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6</a:t>
            </a:r>
            <a:endParaRPr lang="en-US" sz="2400" b="1" dirty="0">
              <a:solidFill>
                <a:srgbClr val="FFFF00"/>
              </a:solidFill>
            </a:endParaRPr>
          </a:p>
        </p:txBody>
      </p:sp>
    </p:spTree>
    <p:extLst>
      <p:ext uri="{BB962C8B-B14F-4D97-AF65-F5344CB8AC3E}">
        <p14:creationId xmlns="" xmlns:p14="http://schemas.microsoft.com/office/powerpoint/2010/main" val="32444831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2">
                                            <p:txEl>
                                              <p:pRg st="0" end="0"/>
                                            </p:txEl>
                                          </p:spTgt>
                                        </p:tgtEl>
                                        <p:attrNameLst>
                                          <p:attrName>style.color</p:attrName>
                                        </p:attrNameLst>
                                      </p:cBhvr>
                                      <p:to>
                                        <a:srgbClr val="FF0000"/>
                                      </p:to>
                                    </p:animClr>
                                  </p:childTnLst>
                                </p:cTn>
                              </p:par>
                            </p:childTnLst>
                          </p:cTn>
                        </p:par>
                        <p:par>
                          <p:cTn id="7" fill="hold">
                            <p:stCondLst>
                              <p:cond delay="2000"/>
                            </p:stCondLst>
                            <p:childTnLst>
                              <p:par>
                                <p:cTn id="8" presetID="3" presetClass="emph" presetSubtype="2" fill="hold" nodeType="afterEffect">
                                  <p:stCondLst>
                                    <p:cond delay="0"/>
                                  </p:stCondLst>
                                  <p:childTnLst>
                                    <p:animClr clrSpc="rgb" dir="cw">
                                      <p:cBhvr override="childStyle">
                                        <p:cTn id="9" dur="2000" fill="hold"/>
                                        <p:tgtEl>
                                          <p:spTgt spid="2">
                                            <p:txEl>
                                              <p:pRg st="1" end="1"/>
                                            </p:txEl>
                                          </p:spTgt>
                                        </p:tgtEl>
                                        <p:attrNameLst>
                                          <p:attrName>style.color</p:attrName>
                                        </p:attrNameLst>
                                      </p:cBhvr>
                                      <p:to>
                                        <a:srgbClr val="F5AF7B"/>
                                      </p:to>
                                    </p:animClr>
                                  </p:childTnLst>
                                </p:cTn>
                              </p:par>
                            </p:childTnLst>
                          </p:cTn>
                        </p:par>
                        <p:par>
                          <p:cTn id="10" fill="hold">
                            <p:stCondLst>
                              <p:cond delay="4000"/>
                            </p:stCondLst>
                            <p:childTnLst>
                              <p:par>
                                <p:cTn id="11" presetID="3" presetClass="emph" presetSubtype="2" fill="hold" nodeType="afterEffect">
                                  <p:stCondLst>
                                    <p:cond delay="0"/>
                                  </p:stCondLst>
                                  <p:childTnLst>
                                    <p:animClr clrSpc="rgb" dir="cw">
                                      <p:cBhvr override="childStyle">
                                        <p:cTn id="12" dur="2000" fill="hold"/>
                                        <p:tgtEl>
                                          <p:spTgt spid="2">
                                            <p:txEl>
                                              <p:pRg st="2" end="2"/>
                                            </p:txEl>
                                          </p:spTgt>
                                        </p:tgtEl>
                                        <p:attrNameLst>
                                          <p:attrName>style.color</p:attrName>
                                        </p:attrNameLst>
                                      </p:cBhvr>
                                      <p:to>
                                        <a:srgbClr val="217C50"/>
                                      </p:to>
                                    </p:animClr>
                                  </p:childTnLst>
                                </p:cTn>
                              </p:par>
                            </p:childTnLst>
                          </p:cTn>
                        </p:par>
                        <p:par>
                          <p:cTn id="13" fill="hold">
                            <p:stCondLst>
                              <p:cond delay="6000"/>
                            </p:stCondLst>
                            <p:childTnLst>
                              <p:par>
                                <p:cTn id="14" presetID="3" presetClass="emph" presetSubtype="2" fill="hold" nodeType="afterEffect">
                                  <p:stCondLst>
                                    <p:cond delay="0"/>
                                  </p:stCondLst>
                                  <p:childTnLst>
                                    <p:animClr clrSpc="rgb" dir="cw">
                                      <p:cBhvr override="childStyle">
                                        <p:cTn id="15" dur="2000" fill="hold"/>
                                        <p:tgtEl>
                                          <p:spTgt spid="2">
                                            <p:txEl>
                                              <p:pRg st="4" end="4"/>
                                            </p:txEl>
                                          </p:spTgt>
                                        </p:tgtEl>
                                        <p:attrNameLst>
                                          <p:attrName>style.color</p:attrName>
                                        </p:attrNameLst>
                                      </p:cBhvr>
                                      <p:to>
                                        <a:srgbClr val="7030A0"/>
                                      </p:to>
                                    </p:animClr>
                                  </p:childTnLst>
                                </p:cTn>
                              </p:par>
                            </p:childTnLst>
                          </p:cTn>
                        </p:par>
                        <p:par>
                          <p:cTn id="16" fill="hold">
                            <p:stCondLst>
                              <p:cond delay="8000"/>
                            </p:stCondLst>
                            <p:childTnLst>
                              <p:par>
                                <p:cTn id="17" presetID="3" presetClass="emph" presetSubtype="2" fill="hold" nodeType="afterEffect">
                                  <p:stCondLst>
                                    <p:cond delay="0"/>
                                  </p:stCondLst>
                                  <p:childTnLst>
                                    <p:animClr clrSpc="rgb" dir="cw">
                                      <p:cBhvr override="childStyle">
                                        <p:cTn id="18" dur="2000" fill="hold"/>
                                        <p:tgtEl>
                                          <p:spTgt spid="2">
                                            <p:txEl>
                                              <p:pRg st="5" end="5"/>
                                            </p:txEl>
                                          </p:spTgt>
                                        </p:tgtEl>
                                        <p:attrNameLst>
                                          <p:attrName>style.color</p:attrName>
                                        </p:attrNameLst>
                                      </p:cBhvr>
                                      <p:to>
                                        <a:srgbClr val="FFC000"/>
                                      </p:to>
                                    </p:animClr>
                                  </p:childTnLst>
                                </p:cTn>
                              </p:par>
                            </p:childTnLst>
                          </p:cTn>
                        </p:par>
                        <p:par>
                          <p:cTn id="19" fill="hold">
                            <p:stCondLst>
                              <p:cond delay="10000"/>
                            </p:stCondLst>
                            <p:childTnLst>
                              <p:par>
                                <p:cTn id="20" presetID="3" presetClass="emph" presetSubtype="2" fill="hold" nodeType="afterEffect">
                                  <p:stCondLst>
                                    <p:cond delay="0"/>
                                  </p:stCondLst>
                                  <p:childTnLst>
                                    <p:animClr clrSpc="rgb" dir="cw">
                                      <p:cBhvr override="childStyle">
                                        <p:cTn id="21" dur="2000" fill="hold"/>
                                        <p:tgtEl>
                                          <p:spTgt spid="2">
                                            <p:txEl>
                                              <p:pRg st="6" end="6"/>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02" y="173278"/>
            <a:ext cx="9404723" cy="1400530"/>
          </a:xfrm>
        </p:spPr>
        <p:txBody>
          <a:bodyPr>
            <a:normAutofit/>
          </a:bodyPr>
          <a:lstStyle/>
          <a:p>
            <a:r>
              <a:rPr lang="en-US" sz="4400" b="1" dirty="0" smtClean="0">
                <a:latin typeface="JasmineUPC" panose="02020603050405020304" pitchFamily="18" charset="-34"/>
                <a:cs typeface="JasmineUPC" panose="02020603050405020304" pitchFamily="18" charset="-34"/>
              </a:rPr>
              <a:t>Making Own Ph Indicator:</a:t>
            </a:r>
            <a:endParaRPr lang="en-US" sz="4400" b="1" dirty="0">
              <a:latin typeface="JasmineUPC" panose="02020603050405020304" pitchFamily="18" charset="-34"/>
              <a:cs typeface="JasmineUPC" panose="02020603050405020304" pitchFamily="18" charset="-34"/>
            </a:endParaRPr>
          </a:p>
        </p:txBody>
      </p:sp>
      <p:sp>
        <p:nvSpPr>
          <p:cNvPr id="3" name="Content Placeholder 2"/>
          <p:cNvSpPr>
            <a:spLocks noGrp="1"/>
          </p:cNvSpPr>
          <p:nvPr>
            <p:ph idx="1"/>
          </p:nvPr>
        </p:nvSpPr>
        <p:spPr>
          <a:xfrm>
            <a:off x="704576" y="1598640"/>
            <a:ext cx="8946541" cy="556731"/>
          </a:xfrm>
        </p:spPr>
        <p:txBody>
          <a:bodyPr>
            <a:normAutofit/>
          </a:bodyPr>
          <a:lstStyle/>
          <a:p>
            <a:pPr marL="0" indent="0" algn="l">
              <a:buNone/>
            </a:pPr>
            <a:r>
              <a:rPr lang="en-US" sz="2400" dirty="0" smtClean="0"/>
              <a:t>Materials that we need:</a:t>
            </a:r>
            <a:endParaRPr lang="en-US" sz="2400" dirty="0"/>
          </a:p>
        </p:txBody>
      </p:sp>
      <p:sp>
        <p:nvSpPr>
          <p:cNvPr id="4" name="Rectangle 3"/>
          <p:cNvSpPr/>
          <p:nvPr/>
        </p:nvSpPr>
        <p:spPr>
          <a:xfrm>
            <a:off x="2446882" y="2110133"/>
            <a:ext cx="6096000" cy="3785652"/>
          </a:xfrm>
          <a:prstGeom prst="rect">
            <a:avLst/>
          </a:prstGeom>
        </p:spPr>
        <p:txBody>
          <a:bodyPr>
            <a:spAutoFit/>
          </a:bodyPr>
          <a:lstStyle/>
          <a:p>
            <a:r>
              <a:rPr lang="en-US" sz="2400" dirty="0" smtClean="0"/>
              <a:t>1-A small red cabbage</a:t>
            </a:r>
            <a:endParaRPr lang="en-US" sz="2400" dirty="0"/>
          </a:p>
          <a:p>
            <a:r>
              <a:rPr lang="en-US" sz="2400" dirty="0" smtClean="0"/>
              <a:t>2-Boiling </a:t>
            </a:r>
            <a:r>
              <a:rPr lang="en-US" sz="2400" dirty="0"/>
              <a:t>pot of water</a:t>
            </a:r>
          </a:p>
          <a:p>
            <a:r>
              <a:rPr lang="en-US" sz="2400" dirty="0" smtClean="0"/>
              <a:t>3-Large </a:t>
            </a:r>
            <a:r>
              <a:rPr lang="en-US" sz="2400" dirty="0"/>
              <a:t>bowls or pots (2)</a:t>
            </a:r>
          </a:p>
          <a:p>
            <a:r>
              <a:rPr lang="en-US" sz="2400" dirty="0" smtClean="0"/>
              <a:t>4-A </a:t>
            </a:r>
            <a:r>
              <a:rPr lang="en-US" sz="2400" dirty="0"/>
              <a:t>series of household items to test the </a:t>
            </a:r>
            <a:r>
              <a:rPr lang="en-US" sz="2400" dirty="0" smtClean="0"/>
              <a:t>       PH of:</a:t>
            </a:r>
          </a:p>
          <a:p>
            <a:r>
              <a:rPr lang="en-US" sz="2400" dirty="0" smtClean="0"/>
              <a:t>Fruit </a:t>
            </a:r>
            <a:r>
              <a:rPr lang="en-US" sz="2400" dirty="0"/>
              <a:t>juice: lemon, lime, </a:t>
            </a:r>
            <a:r>
              <a:rPr lang="en-US" sz="2400" dirty="0" smtClean="0"/>
              <a:t>orange, apple</a:t>
            </a:r>
          </a:p>
          <a:p>
            <a:r>
              <a:rPr lang="en-US" sz="2400" dirty="0" smtClean="0"/>
              <a:t>Soda </a:t>
            </a:r>
            <a:r>
              <a:rPr lang="en-US" sz="2400" dirty="0"/>
              <a:t>pop (dark sodas might be tricky to </a:t>
            </a:r>
            <a:r>
              <a:rPr lang="en-US" sz="2400" dirty="0" smtClean="0"/>
              <a:t>see)</a:t>
            </a:r>
          </a:p>
          <a:p>
            <a:r>
              <a:rPr lang="en-US" sz="2400" dirty="0" smtClean="0"/>
              <a:t>Vinegar</a:t>
            </a:r>
            <a:endParaRPr lang="en-US" sz="2400" dirty="0"/>
          </a:p>
          <a:p>
            <a:r>
              <a:rPr lang="en-US" sz="2400" dirty="0" smtClean="0"/>
              <a:t>Baking soda solution</a:t>
            </a:r>
            <a:endParaRPr lang="en-US" sz="2400" dirty="0"/>
          </a:p>
        </p:txBody>
      </p:sp>
      <p:sp>
        <p:nvSpPr>
          <p:cNvPr id="5" name="TextBox 4"/>
          <p:cNvSpPr txBox="1"/>
          <p:nvPr/>
        </p:nvSpPr>
        <p:spPr>
          <a:xfrm>
            <a:off x="185738" y="6086476"/>
            <a:ext cx="814387" cy="461665"/>
          </a:xfrm>
          <a:prstGeom prst="rect">
            <a:avLst/>
          </a:prstGeom>
          <a:noFill/>
        </p:spPr>
        <p:txBody>
          <a:bodyPr wrap="square" rtlCol="0">
            <a:spAutoFit/>
          </a:bodyPr>
          <a:lstStyle/>
          <a:p>
            <a:r>
              <a:rPr lang="en-US" sz="2400" b="1" dirty="0" smtClean="0">
                <a:solidFill>
                  <a:srgbClr val="FFFF00"/>
                </a:solidFill>
              </a:rPr>
              <a:t>7</a:t>
            </a:r>
            <a:endParaRPr lang="en-US" sz="2400" b="1" dirty="0">
              <a:solidFill>
                <a:srgbClr val="FFFF00"/>
              </a:solidFill>
            </a:endParaRPr>
          </a:p>
        </p:txBody>
      </p:sp>
    </p:spTree>
    <p:extLst>
      <p:ext uri="{BB962C8B-B14F-4D97-AF65-F5344CB8AC3E}">
        <p14:creationId xmlns="" xmlns:p14="http://schemas.microsoft.com/office/powerpoint/2010/main" val="40103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1031</TotalTime>
  <Words>1150</Words>
  <Application>Microsoft Office PowerPoint</Application>
  <PresentationFormat>Custom</PresentationFormat>
  <Paragraphs>149</Paragraphs>
  <Slides>25</Slides>
  <Notes>12</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PH Indicator</vt:lpstr>
      <vt:lpstr>Question:</vt:lpstr>
      <vt:lpstr>Indicators?</vt:lpstr>
      <vt:lpstr>Slide 4</vt:lpstr>
      <vt:lpstr>What We Did !</vt:lpstr>
      <vt:lpstr>Red cabbage juice </vt:lpstr>
      <vt:lpstr>Slide 7</vt:lpstr>
      <vt:lpstr>Slide 8</vt:lpstr>
      <vt:lpstr>Making Own Ph Indicator:</vt:lpstr>
      <vt:lpstr>How To Create It:</vt:lpstr>
      <vt:lpstr>Slide 11</vt:lpstr>
      <vt:lpstr>Slide 12</vt:lpstr>
      <vt:lpstr>Slide 13</vt:lpstr>
      <vt:lpstr>Slide 14</vt:lpstr>
      <vt:lpstr>Slide 15</vt:lpstr>
      <vt:lpstr>Slide 16</vt:lpstr>
      <vt:lpstr>The Effect of Temperature on Color</vt:lpstr>
      <vt:lpstr>Slide 18</vt:lpstr>
      <vt:lpstr>Conclusion:</vt:lpstr>
      <vt:lpstr>Reasons for the following questions: </vt:lpstr>
      <vt:lpstr>Slide 21</vt:lpstr>
      <vt:lpstr>Slide 22</vt:lpstr>
      <vt:lpstr>Slide 23</vt:lpstr>
      <vt:lpstr>References:</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 Indicator</dc:title>
  <dc:creator>Poshtiban</dc:creator>
  <cp:lastModifiedBy>Sony</cp:lastModifiedBy>
  <cp:revision>76</cp:revision>
  <dcterms:created xsi:type="dcterms:W3CDTF">2016-03-04T11:19:09Z</dcterms:created>
  <dcterms:modified xsi:type="dcterms:W3CDTF">2015-05-12T13:12:19Z</dcterms:modified>
</cp:coreProperties>
</file>