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9"/>
  </p:notesMasterIdLst>
  <p:sldIdLst>
    <p:sldId id="289" r:id="rId6"/>
    <p:sldId id="288" r:id="rId7"/>
    <p:sldId id="264" r:id="rId8"/>
    <p:sldId id="259" r:id="rId9"/>
    <p:sldId id="265" r:id="rId10"/>
    <p:sldId id="267" r:id="rId11"/>
    <p:sldId id="261" r:id="rId12"/>
    <p:sldId id="277" r:id="rId13"/>
    <p:sldId id="281" r:id="rId14"/>
    <p:sldId id="269" r:id="rId15"/>
    <p:sldId id="270" r:id="rId16"/>
    <p:sldId id="271" r:id="rId17"/>
    <p:sldId id="272" r:id="rId18"/>
    <p:sldId id="273" r:id="rId19"/>
    <p:sldId id="279" r:id="rId20"/>
    <p:sldId id="283" r:id="rId21"/>
    <p:sldId id="275" r:id="rId22"/>
    <p:sldId id="282" r:id="rId23"/>
    <p:sldId id="286" r:id="rId24"/>
    <p:sldId id="287" r:id="rId25"/>
    <p:sldId id="285" r:id="rId26"/>
    <p:sldId id="284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A7844-7F7C-4B56-8DDA-AC354B6D1245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AA7393-05BD-429D-BD01-EF7B3BE4CCA0}">
      <dgm:prSet phldrT="[Text]"/>
      <dgm:spPr/>
      <dgm:t>
        <a:bodyPr/>
        <a:lstStyle/>
        <a:p>
          <a:pPr algn="ctr"/>
          <a:r>
            <a:rPr lang="en-US" dirty="0" smtClean="0"/>
            <a:t>positive phototropism</a:t>
          </a:r>
          <a:endParaRPr lang="en-US" dirty="0"/>
        </a:p>
      </dgm:t>
    </dgm:pt>
    <dgm:pt modelId="{D84FA186-BF87-45D7-AB61-077EC5A24DF5}" type="parTrans" cxnId="{3CCA119D-067A-449A-84A7-7041E2DBBA80}">
      <dgm:prSet/>
      <dgm:spPr/>
      <dgm:t>
        <a:bodyPr/>
        <a:lstStyle/>
        <a:p>
          <a:pPr algn="ctr"/>
          <a:endParaRPr lang="en-US"/>
        </a:p>
      </dgm:t>
    </dgm:pt>
    <dgm:pt modelId="{80D46A8F-B6D8-4AF6-BF7B-210DD2630AB2}" type="sibTrans" cxnId="{3CCA119D-067A-449A-84A7-7041E2DBBA80}">
      <dgm:prSet/>
      <dgm:spPr/>
      <dgm:t>
        <a:bodyPr/>
        <a:lstStyle/>
        <a:p>
          <a:pPr algn="ctr"/>
          <a:endParaRPr lang="en-US"/>
        </a:p>
      </dgm:t>
    </dgm:pt>
    <dgm:pt modelId="{EB52B340-93F9-404B-A65A-54326E0797E3}">
      <dgm:prSet phldrT="[Text]"/>
      <dgm:spPr/>
      <dgm:t>
        <a:bodyPr/>
        <a:lstStyle/>
        <a:p>
          <a:pPr algn="ctr"/>
          <a:r>
            <a:rPr lang="en-US" dirty="0" smtClean="0"/>
            <a:t>negative phototropism</a:t>
          </a:r>
          <a:endParaRPr lang="en-US" dirty="0"/>
        </a:p>
      </dgm:t>
    </dgm:pt>
    <dgm:pt modelId="{46BA5C4C-185F-4346-9D7C-CB17AF3B404A}" type="parTrans" cxnId="{B7E07D19-E1E9-4723-938E-BB087B5B4585}">
      <dgm:prSet/>
      <dgm:spPr/>
      <dgm:t>
        <a:bodyPr/>
        <a:lstStyle/>
        <a:p>
          <a:pPr algn="ctr"/>
          <a:endParaRPr lang="en-US"/>
        </a:p>
      </dgm:t>
    </dgm:pt>
    <dgm:pt modelId="{380680C8-148B-4F7A-8EF7-554DBAC88C69}" type="sibTrans" cxnId="{B7E07D19-E1E9-4723-938E-BB087B5B4585}">
      <dgm:prSet/>
      <dgm:spPr/>
      <dgm:t>
        <a:bodyPr/>
        <a:lstStyle/>
        <a:p>
          <a:pPr algn="ctr"/>
          <a:endParaRPr lang="en-US"/>
        </a:p>
      </dgm:t>
    </dgm:pt>
    <dgm:pt modelId="{44416FEA-2691-4E1D-B7EB-C29371CB39B9}" type="pres">
      <dgm:prSet presAssocID="{929A7844-7F7C-4B56-8DDA-AC354B6D124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20237A-1F70-449B-9AD9-10D92B628A5D}" type="pres">
      <dgm:prSet presAssocID="{929A7844-7F7C-4B56-8DDA-AC354B6D1245}" presName="Background" presStyleLbl="bgImgPlace1" presStyleIdx="0" presStyleCnt="1"/>
      <dgm:spPr>
        <a:solidFill>
          <a:srgbClr val="FFFFCC"/>
        </a:solidFill>
      </dgm:spPr>
    </dgm:pt>
    <dgm:pt modelId="{992BB31B-7819-4D6B-9785-AA493CA79A35}" type="pres">
      <dgm:prSet presAssocID="{929A7844-7F7C-4B56-8DDA-AC354B6D124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5A76D-DB0B-45A5-AAB7-49CF9B96E3BC}" type="pres">
      <dgm:prSet presAssocID="{929A7844-7F7C-4B56-8DDA-AC354B6D124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169ED-A30D-44CD-AD0E-CEAC0DFFEE04}" type="pres">
      <dgm:prSet presAssocID="{929A7844-7F7C-4B56-8DDA-AC354B6D1245}" presName="Plus" presStyleLbl="alignNode1" presStyleIdx="0" presStyleCnt="2"/>
      <dgm:spPr>
        <a:solidFill>
          <a:srgbClr val="92D050"/>
        </a:solidFill>
        <a:ln>
          <a:solidFill>
            <a:srgbClr val="002060"/>
          </a:solidFill>
        </a:ln>
      </dgm:spPr>
    </dgm:pt>
    <dgm:pt modelId="{A84CB57B-4D65-4DE3-9F67-0DAE949F7739}" type="pres">
      <dgm:prSet presAssocID="{929A7844-7F7C-4B56-8DDA-AC354B6D1245}" presName="Minus" presStyleLbl="alignNode1" presStyleIdx="1" presStyleCnt="2"/>
      <dgm:spPr>
        <a:solidFill>
          <a:srgbClr val="C00000"/>
        </a:solidFill>
        <a:ln>
          <a:solidFill>
            <a:srgbClr val="002060"/>
          </a:solidFill>
        </a:ln>
      </dgm:spPr>
    </dgm:pt>
    <dgm:pt modelId="{7F66E3BE-8C91-4D19-8467-64C3EC65BA6A}" type="pres">
      <dgm:prSet presAssocID="{929A7844-7F7C-4B56-8DDA-AC354B6D1245}" presName="Divider" presStyleLbl="parChTrans1D1" presStyleIdx="0" presStyleCnt="1"/>
      <dgm:spPr/>
    </dgm:pt>
  </dgm:ptLst>
  <dgm:cxnLst>
    <dgm:cxn modelId="{3CCA119D-067A-449A-84A7-7041E2DBBA80}" srcId="{929A7844-7F7C-4B56-8DDA-AC354B6D1245}" destId="{31AA7393-05BD-429D-BD01-EF7B3BE4CCA0}" srcOrd="0" destOrd="0" parTransId="{D84FA186-BF87-45D7-AB61-077EC5A24DF5}" sibTransId="{80D46A8F-B6D8-4AF6-BF7B-210DD2630AB2}"/>
    <dgm:cxn modelId="{69D11BF2-8A6B-468B-8213-9463A6C5D8C9}" type="presOf" srcId="{929A7844-7F7C-4B56-8DDA-AC354B6D1245}" destId="{44416FEA-2691-4E1D-B7EB-C29371CB39B9}" srcOrd="0" destOrd="0" presId="urn:microsoft.com/office/officeart/2009/3/layout/PlusandMinus"/>
    <dgm:cxn modelId="{89E72852-DAB7-4BCA-B3EA-8F3A4BE93F6E}" type="presOf" srcId="{EB52B340-93F9-404B-A65A-54326E0797E3}" destId="{7F65A76D-DB0B-45A5-AAB7-49CF9B96E3BC}" srcOrd="0" destOrd="0" presId="urn:microsoft.com/office/officeart/2009/3/layout/PlusandMinus"/>
    <dgm:cxn modelId="{B7E07D19-E1E9-4723-938E-BB087B5B4585}" srcId="{929A7844-7F7C-4B56-8DDA-AC354B6D1245}" destId="{EB52B340-93F9-404B-A65A-54326E0797E3}" srcOrd="1" destOrd="0" parTransId="{46BA5C4C-185F-4346-9D7C-CB17AF3B404A}" sibTransId="{380680C8-148B-4F7A-8EF7-554DBAC88C69}"/>
    <dgm:cxn modelId="{8379B901-0D0D-4821-B655-8FE78278D01D}" type="presOf" srcId="{31AA7393-05BD-429D-BD01-EF7B3BE4CCA0}" destId="{992BB31B-7819-4D6B-9785-AA493CA79A35}" srcOrd="0" destOrd="0" presId="urn:microsoft.com/office/officeart/2009/3/layout/PlusandMinus"/>
    <dgm:cxn modelId="{AE97109B-6781-498F-AC66-58163A50A61B}" type="presParOf" srcId="{44416FEA-2691-4E1D-B7EB-C29371CB39B9}" destId="{A720237A-1F70-449B-9AD9-10D92B628A5D}" srcOrd="0" destOrd="0" presId="urn:microsoft.com/office/officeart/2009/3/layout/PlusandMinus"/>
    <dgm:cxn modelId="{EB74EBC5-4582-4AE0-B086-C01DEA322CA8}" type="presParOf" srcId="{44416FEA-2691-4E1D-B7EB-C29371CB39B9}" destId="{992BB31B-7819-4D6B-9785-AA493CA79A35}" srcOrd="1" destOrd="0" presId="urn:microsoft.com/office/officeart/2009/3/layout/PlusandMinus"/>
    <dgm:cxn modelId="{410B2876-937D-4C6C-95BF-06ED2EE1CF4F}" type="presParOf" srcId="{44416FEA-2691-4E1D-B7EB-C29371CB39B9}" destId="{7F65A76D-DB0B-45A5-AAB7-49CF9B96E3BC}" srcOrd="2" destOrd="0" presId="urn:microsoft.com/office/officeart/2009/3/layout/PlusandMinus"/>
    <dgm:cxn modelId="{2D798FB0-47F2-4ABC-BA94-9891E8054C3E}" type="presParOf" srcId="{44416FEA-2691-4E1D-B7EB-C29371CB39B9}" destId="{502169ED-A30D-44CD-AD0E-CEAC0DFFEE04}" srcOrd="3" destOrd="0" presId="urn:microsoft.com/office/officeart/2009/3/layout/PlusandMinus"/>
    <dgm:cxn modelId="{4DF4501C-D0C5-4F3F-850D-3042C3B7BBD4}" type="presParOf" srcId="{44416FEA-2691-4E1D-B7EB-C29371CB39B9}" destId="{A84CB57B-4D65-4DE3-9F67-0DAE949F7739}" srcOrd="4" destOrd="0" presId="urn:microsoft.com/office/officeart/2009/3/layout/PlusandMinus"/>
    <dgm:cxn modelId="{0B19B3D0-C545-49D6-844E-915A939BAF55}" type="presParOf" srcId="{44416FEA-2691-4E1D-B7EB-C29371CB39B9}" destId="{7F66E3BE-8C91-4D19-8467-64C3EC65BA6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0237A-1F70-449B-9AD9-10D92B628A5D}">
      <dsp:nvSpPr>
        <dsp:cNvPr id="0" name=""/>
        <dsp:cNvSpPr/>
      </dsp:nvSpPr>
      <dsp:spPr>
        <a:xfrm>
          <a:off x="803609" y="1454756"/>
          <a:ext cx="7768223" cy="4014570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BB31B-7819-4D6B-9785-AA493CA79A35}">
      <dsp:nvSpPr>
        <dsp:cNvPr id="0" name=""/>
        <dsp:cNvSpPr/>
      </dsp:nvSpPr>
      <dsp:spPr>
        <a:xfrm>
          <a:off x="1035763" y="1924265"/>
          <a:ext cx="3607312" cy="343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positive phototropism</a:t>
          </a:r>
          <a:endParaRPr lang="en-US" sz="4800" kern="1200" dirty="0"/>
        </a:p>
      </dsp:txBody>
      <dsp:txXfrm>
        <a:off x="1035763" y="1924265"/>
        <a:ext cx="3607312" cy="3434415"/>
      </dsp:txXfrm>
    </dsp:sp>
    <dsp:sp modelId="{7F65A76D-DB0B-45A5-AAB7-49CF9B96E3BC}">
      <dsp:nvSpPr>
        <dsp:cNvPr id="0" name=""/>
        <dsp:cNvSpPr/>
      </dsp:nvSpPr>
      <dsp:spPr>
        <a:xfrm>
          <a:off x="4723436" y="1924265"/>
          <a:ext cx="3607312" cy="3434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negative phototropism</a:t>
          </a:r>
          <a:endParaRPr lang="en-US" sz="4800" kern="1200" dirty="0"/>
        </a:p>
      </dsp:txBody>
      <dsp:txXfrm>
        <a:off x="4723436" y="1924265"/>
        <a:ext cx="3607312" cy="3434415"/>
      </dsp:txXfrm>
    </dsp:sp>
    <dsp:sp modelId="{502169ED-A30D-44CD-AD0E-CEAC0DFFEE04}">
      <dsp:nvSpPr>
        <dsp:cNvPr id="0" name=""/>
        <dsp:cNvSpPr/>
      </dsp:nvSpPr>
      <dsp:spPr>
        <a:xfrm>
          <a:off x="0" y="651352"/>
          <a:ext cx="1517928" cy="1517928"/>
        </a:xfrm>
        <a:prstGeom prst="plus">
          <a:avLst>
            <a:gd name="adj" fmla="val 32810"/>
          </a:avLst>
        </a:prstGeom>
        <a:solidFill>
          <a:srgbClr val="92D05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CB57B-4D65-4DE3-9F67-0DAE949F7739}">
      <dsp:nvSpPr>
        <dsp:cNvPr id="0" name=""/>
        <dsp:cNvSpPr/>
      </dsp:nvSpPr>
      <dsp:spPr>
        <a:xfrm>
          <a:off x="7500353" y="1197236"/>
          <a:ext cx="1428638" cy="489581"/>
        </a:xfrm>
        <a:prstGeom prst="rect">
          <a:avLst/>
        </a:prstGeom>
        <a:solidFill>
          <a:srgbClr val="C00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6E3BE-8C91-4D19-8467-64C3EC65BA6A}">
      <dsp:nvSpPr>
        <dsp:cNvPr id="0" name=""/>
        <dsp:cNvSpPr/>
      </dsp:nvSpPr>
      <dsp:spPr>
        <a:xfrm>
          <a:off x="4687720" y="1931609"/>
          <a:ext cx="892" cy="3280197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BBC6C-359D-43A9-BEED-FE3D100F9B29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407A-66A8-4F1E-909D-526D2D066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4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8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2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6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1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0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6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96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55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88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1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2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03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93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3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3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7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8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DB8C81E-5523-4573-8841-DE6583AEF032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2801E1-DB49-4C7D-A5D3-E3A3EC47FC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BB85390-5893-49BA-AC99-C7D89D68A76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13/10/1437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4EB8A8E-3E8B-4CDA-A541-5F5476F5116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0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8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9"/>
            <a:ext cx="6858001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8600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Experiment No.1:</a:t>
            </a:r>
            <a:br>
              <a:rPr lang="en-US" sz="6000" dirty="0" smtClean="0"/>
            </a:br>
            <a:r>
              <a:rPr lang="en-US" sz="6000" dirty="0" smtClean="0">
                <a:solidFill>
                  <a:srgbClr val="00B050"/>
                </a:solidFill>
              </a:rPr>
              <a:t>positive phototropism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6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Step1: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8237" y="2612239"/>
            <a:ext cx="5359685" cy="31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6153" y="2701995"/>
            <a:ext cx="53596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6630" y="2651539"/>
            <a:ext cx="5359685" cy="30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1619672" y="1196752"/>
            <a:ext cx="1440160" cy="1008112"/>
          </a:xfrm>
          <a:prstGeom prst="wedgeRect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7703840" y="1182491"/>
            <a:ext cx="1440160" cy="1008112"/>
          </a:xfrm>
          <a:prstGeom prst="wedgeRect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572000" y="1196752"/>
            <a:ext cx="1440160" cy="1008112"/>
          </a:xfrm>
          <a:prstGeom prst="wedgeRect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7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Step2:</a:t>
            </a:r>
            <a:endParaRPr lang="en-US" dirty="0"/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1086" y="4592717"/>
            <a:ext cx="2722483" cy="180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8086" y="1915835"/>
            <a:ext cx="2811400" cy="16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4063" y="4668060"/>
            <a:ext cx="2706248" cy="167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067" y="4808503"/>
            <a:ext cx="2706247" cy="13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5812" y="4701375"/>
            <a:ext cx="2706246" cy="16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121" y="2045615"/>
            <a:ext cx="2814704" cy="140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6608" y="1956964"/>
            <a:ext cx="2812596" cy="157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6903" y="4626630"/>
            <a:ext cx="2718480" cy="17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6626" y="1845310"/>
            <a:ext cx="2811401" cy="180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0444" y="1873920"/>
            <a:ext cx="2811399" cy="17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Notched Right Arrow 13"/>
          <p:cNvSpPr/>
          <p:nvPr/>
        </p:nvSpPr>
        <p:spPr>
          <a:xfrm>
            <a:off x="1590815" y="1016319"/>
            <a:ext cx="5141425" cy="648072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Days No.1-5</a:t>
            </a:r>
            <a:endParaRPr lang="en-US" dirty="0"/>
          </a:p>
        </p:txBody>
      </p:sp>
      <p:sp>
        <p:nvSpPr>
          <p:cNvPr id="16" name="Notched Right Arrow 15"/>
          <p:cNvSpPr/>
          <p:nvPr/>
        </p:nvSpPr>
        <p:spPr>
          <a:xfrm>
            <a:off x="1743215" y="3831024"/>
            <a:ext cx="5141425" cy="648072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Days No.5-10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8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Step3: </a:t>
            </a:r>
            <a:endParaRPr lang="en-US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0679" y="1774816"/>
            <a:ext cx="2843355" cy="162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5941" y="4516364"/>
            <a:ext cx="2847578" cy="18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3647" y="1893878"/>
            <a:ext cx="2843355" cy="13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5842" y="1803633"/>
            <a:ext cx="2843356" cy="157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5368" y="4701333"/>
            <a:ext cx="2847585" cy="146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7484" y="1855865"/>
            <a:ext cx="2843355" cy="146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3828" y="1670895"/>
            <a:ext cx="2843352" cy="18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182646" y="4738237"/>
            <a:ext cx="2847577" cy="139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228569" y="4620285"/>
            <a:ext cx="2847578" cy="162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782" y="4641053"/>
            <a:ext cx="2876545" cy="16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Notched Right Arrow 13"/>
          <p:cNvSpPr/>
          <p:nvPr/>
        </p:nvSpPr>
        <p:spPr>
          <a:xfrm>
            <a:off x="1590815" y="1016319"/>
            <a:ext cx="5141425" cy="648072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Days No.1-5</a:t>
            </a:r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>
            <a:off x="1743215" y="3831024"/>
            <a:ext cx="5141425" cy="648072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Days No.5-10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9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they turn like this?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7" y="2929851"/>
            <a:ext cx="8793434" cy="38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10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stack.imgur.com/bjH5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46"/>
            <a:ext cx="8892480" cy="66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11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ntphys.info/plant_physiology/images/auxindiffgrow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0"/>
            <a:ext cx="9143607" cy="68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12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altech.discoverygarden.ca/islandora/object/ct1%3A1613/datastream/JPG/vi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436096" cy="68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Frits </a:t>
            </a:r>
            <a:r>
              <a:rPr lang="en-US" dirty="0" err="1" smtClean="0"/>
              <a:t>Went’s</a:t>
            </a:r>
            <a:r>
              <a:rPr lang="en-US" dirty="0" smtClean="0"/>
              <a:t> </a:t>
            </a:r>
            <a:r>
              <a:rPr lang="en-US" dirty="0"/>
              <a:t>experiment: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988840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Dutch graduate student named Frits Went first described </a:t>
            </a:r>
            <a:r>
              <a:rPr lang="en-US" sz="3600" dirty="0" err="1"/>
              <a:t>auxins</a:t>
            </a:r>
            <a:r>
              <a:rPr lang="en-US" sz="3600" dirty="0"/>
              <a:t> in 1926 and chose the name </a:t>
            </a:r>
            <a:r>
              <a:rPr lang="en-US" sz="3600" dirty="0" err="1"/>
              <a:t>auxin</a:t>
            </a:r>
            <a:r>
              <a:rPr lang="en-US" sz="3600" dirty="0"/>
              <a:t> from the Greek word </a:t>
            </a:r>
            <a:r>
              <a:rPr lang="en-US" sz="3600" dirty="0" err="1"/>
              <a:t>auxien</a:t>
            </a:r>
            <a:r>
              <a:rPr lang="en-US" sz="3600" dirty="0"/>
              <a:t>, which means 'to grow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13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ntphys.info/plant_physiology/images/paalt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14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www.emaze.com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www.uky.edu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www.sciencepresse.qc.ca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www.sinauer.com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www.whfreeman.com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www.pitara.com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www.plantphys.info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www.</a:t>
            </a:r>
            <a:r>
              <a:rPr lang="en-US" dirty="0" smtClean="0">
                <a:solidFill>
                  <a:srgbClr val="00B050"/>
                </a:solidFill>
              </a:rPr>
              <a:t>slideplayer.com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15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06" y="96721"/>
            <a:ext cx="1670747" cy="2283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44367" y="96721"/>
            <a:ext cx="1675054" cy="2283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4920" y="417016"/>
            <a:ext cx="37091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IYNT 2016</a:t>
            </a:r>
            <a:endParaRPr lang="fa-IR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1529770"/>
            <a:ext cx="4320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Iran-Shiraz</a:t>
            </a:r>
            <a:endParaRPr lang="fa-IR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57" y="4129673"/>
            <a:ext cx="2570842" cy="1962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913" y="2730099"/>
            <a:ext cx="926312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International Young Naturalist’s Tournament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26953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509120"/>
            <a:ext cx="9396536" cy="1143000"/>
          </a:xfrm>
        </p:spPr>
        <p:txBody>
          <a:bodyPr>
            <a:noAutofit/>
          </a:bodyPr>
          <a:lstStyle/>
          <a:p>
            <a:pPr rtl="0"/>
            <a:r>
              <a:rPr lang="en-US" sz="4800" dirty="0" smtClean="0">
                <a:latin typeface="Arial Black" pitchFamily="34" charset="0"/>
              </a:rPr>
              <a:t>The end,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Thanks for your attention!</a:t>
            </a:r>
            <a:endParaRPr lang="fa-IR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ntphys.info/plant_physiology/images/coleogr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ntphys.info/plant_physiology/images/auxindegrad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" y="0"/>
            <a:ext cx="9131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ciencepresse.qc.ca/sites/www.sciencepresse.qc.ca/files/archive/charles-darwi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</a:t>
            </a:r>
            <a:r>
              <a:rPr lang="en-US" dirty="0" smtClean="0"/>
              <a:t>Darwin’s experiment: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70080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Charles Darwin and his son Francis studied the familiar reaction of plants growing toward light.</a:t>
            </a:r>
          </a:p>
        </p:txBody>
      </p:sp>
    </p:spTree>
    <p:extLst>
      <p:ext uri="{BB962C8B-B14F-4D97-AF65-F5344CB8AC3E}">
        <p14:creationId xmlns:p14="http://schemas.microsoft.com/office/powerpoint/2010/main" val="3447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s.6sqft.com/wp-content/uploads/2016/04/29152633/Dracaenas-air-purifying-cleaning-pl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2426"/>
            <a:ext cx="6314075" cy="42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408333" cy="3450696"/>
          </a:xfrm>
        </p:spPr>
        <p:txBody>
          <a:bodyPr/>
          <a:lstStyle/>
          <a:p>
            <a:pPr algn="l" rtl="0"/>
            <a:r>
              <a:rPr lang="en-US" dirty="0" smtClean="0"/>
              <a:t>Reporter: </a:t>
            </a:r>
            <a:r>
              <a:rPr lang="en-US" dirty="0" err="1" smtClean="0"/>
              <a:t>Zeinab</a:t>
            </a:r>
            <a:r>
              <a:rPr lang="en-US" dirty="0" smtClean="0"/>
              <a:t> </a:t>
            </a:r>
            <a:r>
              <a:rPr lang="en-US" dirty="0" err="1" smtClean="0"/>
              <a:t>Ammari</a:t>
            </a:r>
            <a:r>
              <a:rPr lang="en-US" dirty="0" smtClean="0"/>
              <a:t> </a:t>
            </a:r>
            <a:r>
              <a:rPr lang="en-US" dirty="0" err="1" smtClean="0"/>
              <a:t>Allahyari</a:t>
            </a:r>
            <a:endParaRPr lang="en-US" dirty="0" smtClean="0"/>
          </a:p>
          <a:p>
            <a:pPr algn="l" rtl="0"/>
            <a:r>
              <a:rPr lang="en-US" dirty="0" smtClean="0"/>
              <a:t>Maple group</a:t>
            </a:r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No.7.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4427" y="1935001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7. Plants in Motion</a:t>
            </a:r>
          </a:p>
          <a:p>
            <a:pPr algn="l"/>
            <a:r>
              <a:rPr lang="en-US" sz="3200" dirty="0">
                <a:latin typeface="+mn-lt"/>
              </a:rPr>
              <a:t>Various plants can turn in response to the position of the sun or other </a:t>
            </a:r>
            <a:r>
              <a:rPr lang="en-US" sz="3200" dirty="0" smtClean="0">
                <a:latin typeface="+mn-lt"/>
              </a:rPr>
              <a:t>light sources</a:t>
            </a:r>
            <a:r>
              <a:rPr lang="en-US" sz="3200" dirty="0">
                <a:latin typeface="+mn-lt"/>
              </a:rPr>
              <a:t>.  </a:t>
            </a:r>
            <a:r>
              <a:rPr lang="en-US" sz="3200" dirty="0" smtClean="0">
                <a:latin typeface="+mn-lt"/>
              </a:rPr>
              <a:t>                                           Investigate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this </a:t>
            </a:r>
            <a:r>
              <a:rPr lang="en-US" sz="3200" dirty="0">
                <a:latin typeface="+mn-lt"/>
              </a:rPr>
              <a:t>motion experimentally and theoretically.</a:t>
            </a:r>
          </a:p>
        </p:txBody>
      </p:sp>
    </p:spTree>
    <p:extLst>
      <p:ext uri="{BB962C8B-B14F-4D97-AF65-F5344CB8AC3E}">
        <p14:creationId xmlns:p14="http://schemas.microsoft.com/office/powerpoint/2010/main" val="38353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place.com/userfiles/image/plant%20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8084440">
            <a:off x="5114369" y="2376864"/>
            <a:ext cx="720080" cy="1337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Grows up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164288" y="476672"/>
            <a:ext cx="86409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Grows out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3338571">
            <a:off x="6364815" y="5049146"/>
            <a:ext cx="864096" cy="1498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Grow down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1</a:t>
            </a:r>
            <a:endParaRPr lang="de-DE" altLang="de-DE" sz="1000" b="1" dirty="0">
              <a:solidFill>
                <a:srgbClr val="3C4B95"/>
              </a:solidFill>
            </a:endParaRP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tropisms?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0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2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upload.wikimedia.org/wikipedia/commons/thumb/1/1f/Phototrophic_Response_to_Stimulus.svg/220px-Phototrophic_Response_to_Stimulus.svg.pn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06" y="-18872"/>
            <a:ext cx="9163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What’s phototropism?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8202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Phototropism is a curvature in relation to directional light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3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5046218"/>
              </p:ext>
            </p:extLst>
          </p:nvPr>
        </p:nvGraphicFramePr>
        <p:xfrm>
          <a:off x="107504" y="260648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4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6" name="Picture 2" descr="http://glencoe.mheducation.com/sites/dl/free/0078675626/181859/Ch23_0_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5561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6189" y="1378816"/>
            <a:ext cx="2172553" cy="109323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positive phototropism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95789" y="4581128"/>
            <a:ext cx="2172553" cy="1093234"/>
          </a:xfrm>
          <a:prstGeom prst="right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</a:t>
            </a:r>
          </a:p>
          <a:p>
            <a:pPr lvl="0" algn="ctr"/>
            <a:r>
              <a:rPr lang="en-US" dirty="0" smtClean="0"/>
              <a:t> phototropism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32250" y="6586537"/>
            <a:ext cx="511175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GB" sz="1000" b="1" dirty="0" smtClean="0">
                <a:solidFill>
                  <a:srgbClr val="3C4B95"/>
                </a:solidFill>
              </a:rPr>
              <a:t>International </a:t>
            </a:r>
            <a:r>
              <a:rPr lang="en-GB" sz="1000" b="1" dirty="0">
                <a:solidFill>
                  <a:srgbClr val="3C4B95"/>
                </a:solidFill>
              </a:rPr>
              <a:t>Young Naturalist’s </a:t>
            </a:r>
            <a:r>
              <a:rPr lang="en-GB" sz="1000" b="1" dirty="0" smtClean="0">
                <a:solidFill>
                  <a:srgbClr val="3C4B95"/>
                </a:solidFill>
              </a:rPr>
              <a:t>Tournament </a:t>
            </a:r>
            <a:r>
              <a:rPr lang="en-US" altLang="de-DE" sz="1000" b="1" dirty="0" smtClean="0">
                <a:solidFill>
                  <a:srgbClr val="3C4B95"/>
                </a:solidFill>
              </a:rPr>
              <a:t>|  </a:t>
            </a:r>
            <a:r>
              <a:rPr lang="de-DE" altLang="de-DE" sz="1000" b="1" dirty="0" smtClean="0">
                <a:solidFill>
                  <a:srgbClr val="3C4B95"/>
                </a:solidFill>
              </a:rPr>
              <a:t>08/2016  </a:t>
            </a:r>
            <a:r>
              <a:rPr lang="de-DE" altLang="de-DE" sz="1000" b="1" dirty="0">
                <a:solidFill>
                  <a:srgbClr val="3C4B95"/>
                </a:solidFill>
              </a:rPr>
              <a:t>|   page 5</a:t>
            </a:r>
          </a:p>
          <a:p>
            <a:r>
              <a:rPr lang="en-US" altLang="de-DE" sz="1000" dirty="0" smtClean="0">
                <a:solidFill>
                  <a:schemeClr val="tx2"/>
                </a:solidFill>
              </a:rPr>
              <a:t>`</a:t>
            </a:r>
            <a:endParaRPr lang="en-US" altLang="de-D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4C6311"/>
      </a:hlink>
      <a:folHlink>
        <a:srgbClr val="598C8C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319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Calibri</vt:lpstr>
      <vt:lpstr>Cambria</vt:lpstr>
      <vt:lpstr>Candara</vt:lpstr>
      <vt:lpstr>Symbol</vt:lpstr>
      <vt:lpstr>Times New Roman</vt:lpstr>
      <vt:lpstr>Wingdings 2</vt:lpstr>
      <vt:lpstr>Office Theme</vt:lpstr>
      <vt:lpstr>1_Office Theme</vt:lpstr>
      <vt:lpstr>Austin</vt:lpstr>
      <vt:lpstr>Waveform</vt:lpstr>
      <vt:lpstr>2_Office Theme</vt:lpstr>
      <vt:lpstr>PowerPoint Presentation</vt:lpstr>
      <vt:lpstr>PowerPoint Presentation</vt:lpstr>
      <vt:lpstr>Problem No.7.</vt:lpstr>
      <vt:lpstr>7. Plants in Motion Various plants can turn in response to the position of the sun or other light sources.                                             Investigate this motion experimentally and theoretically.</vt:lpstr>
      <vt:lpstr>PowerPoint Presentation</vt:lpstr>
      <vt:lpstr>What’s tropisms?</vt:lpstr>
      <vt:lpstr>What’s phototropism?</vt:lpstr>
      <vt:lpstr>PowerPoint Presentation</vt:lpstr>
      <vt:lpstr> </vt:lpstr>
      <vt:lpstr>Experiment No.1: positive phototropism</vt:lpstr>
      <vt:lpstr>Step1:</vt:lpstr>
      <vt:lpstr>Step2:</vt:lpstr>
      <vt:lpstr>Step3: </vt:lpstr>
      <vt:lpstr>How can they turn like this?</vt:lpstr>
      <vt:lpstr>PowerPoint Presentation</vt:lpstr>
      <vt:lpstr>PowerPoint Presentation</vt:lpstr>
      <vt:lpstr>Frits Went’s experiment: </vt:lpstr>
      <vt:lpstr>PowerPoint Presentation</vt:lpstr>
      <vt:lpstr>Sources:</vt:lpstr>
      <vt:lpstr>The end, Thanks for your attention!</vt:lpstr>
      <vt:lpstr>PowerPoint Presentation</vt:lpstr>
      <vt:lpstr>PowerPoint Presentation</vt:lpstr>
      <vt:lpstr>Charles Darwin’s experiment: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Rayka</dc:creator>
  <cp:lastModifiedBy>tahere</cp:lastModifiedBy>
  <cp:revision>46</cp:revision>
  <dcterms:created xsi:type="dcterms:W3CDTF">2016-07-04T10:01:31Z</dcterms:created>
  <dcterms:modified xsi:type="dcterms:W3CDTF">2016-07-18T17:14:18Z</dcterms:modified>
</cp:coreProperties>
</file>