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33"/>
  </p:notesMasterIdLst>
  <p:sldIdLst>
    <p:sldId id="309" r:id="rId4"/>
    <p:sldId id="308" r:id="rId5"/>
    <p:sldId id="292" r:id="rId6"/>
    <p:sldId id="265" r:id="rId7"/>
    <p:sldId id="257" r:id="rId8"/>
    <p:sldId id="258" r:id="rId9"/>
    <p:sldId id="266" r:id="rId10"/>
    <p:sldId id="260" r:id="rId11"/>
    <p:sldId id="261" r:id="rId12"/>
    <p:sldId id="279"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283" r:id="rId28"/>
    <p:sldId id="284" r:id="rId29"/>
    <p:sldId id="307" r:id="rId30"/>
    <p:sldId id="310" r:id="rId31"/>
    <p:sldId id="285"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328" autoAdjust="0"/>
    <p:restoredTop sz="94376" autoAdjust="0"/>
  </p:normalViewPr>
  <p:slideViewPr>
    <p:cSldViewPr>
      <p:cViewPr varScale="1">
        <p:scale>
          <a:sx n="83" d="100"/>
          <a:sy n="83" d="100"/>
        </p:scale>
        <p:origin x="158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DCCEE-7359-4356-9A6C-FD872AEFE3B0}" type="doc">
      <dgm:prSet loTypeId="urn:microsoft.com/office/officeart/2008/layout/BendingPictureBlocks" loCatId="picture" qsTypeId="urn:microsoft.com/office/officeart/2005/8/quickstyle/simple1" qsCatId="simple" csTypeId="urn:microsoft.com/office/officeart/2005/8/colors/colorful5" csCatId="colorful" phldr="1"/>
      <dgm:spPr/>
      <dgm:t>
        <a:bodyPr/>
        <a:lstStyle/>
        <a:p>
          <a:endParaRPr lang="en-US"/>
        </a:p>
      </dgm:t>
    </dgm:pt>
    <dgm:pt modelId="{AE144852-1564-4733-B132-E5402048A31C}">
      <dgm:prSet phldrT="[Text]"/>
      <dgm:spPr/>
      <dgm:t>
        <a:bodyPr/>
        <a:lstStyle/>
        <a:p>
          <a:r>
            <a:rPr lang="en-US" dirty="0" smtClean="0">
              <a:latin typeface="Arial Rounded MT Bold" pitchFamily="34" charset="0"/>
            </a:rPr>
            <a:t>Universal paper</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EADCA2B-D7DC-4156-864F-8A6ACC9FBE05}" type="parTrans" cxnId="{B0378B2D-3EFD-4473-B69A-40241FA6533F}">
      <dgm:prSet/>
      <dgm:spPr/>
      <dgm:t>
        <a:bodyPr/>
        <a:lstStyle/>
        <a:p>
          <a:endParaRPr lang="en-US"/>
        </a:p>
      </dgm:t>
    </dgm:pt>
    <dgm:pt modelId="{88425514-4DCE-4B21-9F14-BD76D301DDFE}" type="sibTrans" cxnId="{B0378B2D-3EFD-4473-B69A-40241FA6533F}">
      <dgm:prSet/>
      <dgm:spPr/>
      <dgm:t>
        <a:bodyPr/>
        <a:lstStyle/>
        <a:p>
          <a:endParaRPr lang="en-US"/>
        </a:p>
      </dgm:t>
    </dgm:pt>
    <dgm:pt modelId="{CA14E118-8D48-421B-974E-F454DA1DA9B2}">
      <dgm:prSet phldrT="[Text]"/>
      <dgm:spPr/>
      <dgm:t>
        <a:bodyPr/>
        <a:lstStyle/>
        <a:p>
          <a:r>
            <a:rPr lang="en-US" dirty="0" smtClean="0">
              <a:latin typeface="Arial Rounded MT Bold" pitchFamily="34" charset="0"/>
            </a:rPr>
            <a:t>Litmus papers</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7708C67-A7F7-45E6-BA3D-D89D730B9214}" type="parTrans" cxnId="{C4ABB654-E088-490D-9C66-30108E216146}">
      <dgm:prSet/>
      <dgm:spPr/>
      <dgm:t>
        <a:bodyPr/>
        <a:lstStyle/>
        <a:p>
          <a:endParaRPr lang="en-US"/>
        </a:p>
      </dgm:t>
    </dgm:pt>
    <dgm:pt modelId="{4CB7CAD4-FB1E-48D8-95B8-D079F1E775BC}" type="sibTrans" cxnId="{C4ABB654-E088-490D-9C66-30108E216146}">
      <dgm:prSet/>
      <dgm:spPr/>
      <dgm:t>
        <a:bodyPr/>
        <a:lstStyle/>
        <a:p>
          <a:endParaRPr lang="en-US"/>
        </a:p>
      </dgm:t>
    </dgm:pt>
    <dgm:pt modelId="{890E2B20-E3A8-48B3-B265-FF16CF520493}">
      <dgm:prSet phldrT="[Text]"/>
      <dgm:spPr/>
      <dgm:t>
        <a:bodyPr/>
        <a:lstStyle/>
        <a:p>
          <a:r>
            <a:rPr lang="en-US" dirty="0" smtClean="0">
              <a:latin typeface="Arial Rounded MT Bold" pitchFamily="34" charset="0"/>
            </a:rPr>
            <a:t>Indicator solutions</a:t>
          </a:r>
          <a:endParaRPr lang="en-US" dirty="0"/>
        </a:p>
      </dgm:t>
    </dgm:pt>
    <dgm:pt modelId="{DCE5BE33-425A-40F8-85BF-F1BC9B6F0047}" type="parTrans" cxnId="{94D03695-73CE-455B-BB4D-3BCD7FC864C0}">
      <dgm:prSet/>
      <dgm:spPr/>
      <dgm:t>
        <a:bodyPr/>
        <a:lstStyle/>
        <a:p>
          <a:endParaRPr lang="en-US"/>
        </a:p>
      </dgm:t>
    </dgm:pt>
    <dgm:pt modelId="{3D0A8236-0EE3-4FAB-8B18-0ED30BAC5B8F}" type="sibTrans" cxnId="{94D03695-73CE-455B-BB4D-3BCD7FC864C0}">
      <dgm:prSet/>
      <dgm:spPr/>
      <dgm:t>
        <a:bodyPr/>
        <a:lstStyle/>
        <a:p>
          <a:endParaRPr lang="en-US"/>
        </a:p>
      </dgm:t>
    </dgm:pt>
    <dgm:pt modelId="{0D0F2E6C-9D13-4124-86CC-794D111CDDA7}">
      <dgm:prSet/>
      <dgm:spPr/>
      <dgm:t>
        <a:bodyPr/>
        <a:lstStyle/>
        <a:p>
          <a:pPr rtl="0"/>
          <a:r>
            <a:rPr lang="en-US" dirty="0" smtClean="0">
              <a:latin typeface="Arial Rounded MT Bold" pitchFamily="34" charset="0"/>
            </a:rPr>
            <a:t>Naturally pH indicators</a:t>
          </a:r>
          <a:r>
            <a:rPr lang="en-US" dirty="0" smtClean="0">
              <a:latin typeface="Anklepants" pitchFamily="2" charset="0"/>
            </a:rPr>
            <a:t>:</a:t>
          </a:r>
          <a:endParaRPr lang="en-US" dirty="0"/>
        </a:p>
      </dgm:t>
    </dgm:pt>
    <dgm:pt modelId="{9D239431-70A8-46D7-B895-FD2764A65CAB}" type="parTrans" cxnId="{65A57E59-EDC5-43E0-A0B9-E04D4B0F30B5}">
      <dgm:prSet/>
      <dgm:spPr/>
      <dgm:t>
        <a:bodyPr/>
        <a:lstStyle/>
        <a:p>
          <a:endParaRPr lang="en-US"/>
        </a:p>
      </dgm:t>
    </dgm:pt>
    <dgm:pt modelId="{61E08B06-7665-490E-94E3-23E5E7E6B4FB}" type="sibTrans" cxnId="{65A57E59-EDC5-43E0-A0B9-E04D4B0F30B5}">
      <dgm:prSet/>
      <dgm:spPr/>
      <dgm:t>
        <a:bodyPr/>
        <a:lstStyle/>
        <a:p>
          <a:endParaRPr lang="en-US"/>
        </a:p>
      </dgm:t>
    </dgm:pt>
    <dgm:pt modelId="{8558614D-E638-4597-A5B6-8476460874C2}" type="pres">
      <dgm:prSet presAssocID="{595DCCEE-7359-4356-9A6C-FD872AEFE3B0}" presName="Name0" presStyleCnt="0">
        <dgm:presLayoutVars>
          <dgm:dir/>
          <dgm:resizeHandles/>
        </dgm:presLayoutVars>
      </dgm:prSet>
      <dgm:spPr/>
      <dgm:t>
        <a:bodyPr/>
        <a:lstStyle/>
        <a:p>
          <a:endParaRPr lang="en-US"/>
        </a:p>
      </dgm:t>
    </dgm:pt>
    <dgm:pt modelId="{68F50E8C-87B2-42B0-AD62-FEFA255AF40E}" type="pres">
      <dgm:prSet presAssocID="{AE144852-1564-4733-B132-E5402048A31C}" presName="composite" presStyleCnt="0"/>
      <dgm:spPr/>
    </dgm:pt>
    <dgm:pt modelId="{5D3D13B3-0F30-46F3-9DFC-4F85D86C0253}" type="pres">
      <dgm:prSet presAssocID="{AE144852-1564-4733-B132-E5402048A31C}" presName="rect1" presStyleLbl="bgImgPlace1" presStyleIdx="0" presStyleCnt="4"/>
      <dgm:spPr>
        <a:blipFill rotWithShape="1">
          <a:blip xmlns:r="http://schemas.openxmlformats.org/officeDocument/2006/relationships" r:embed="rId3"/>
          <a:stretch>
            <a:fillRect/>
          </a:stretch>
        </a:blipFill>
      </dgm:spPr>
    </dgm:pt>
    <dgm:pt modelId="{5C6E70DC-5BDD-4992-97A3-D36EEA469662}" type="pres">
      <dgm:prSet presAssocID="{AE144852-1564-4733-B132-E5402048A31C}" presName="rect2" presStyleLbl="node1" presStyleIdx="0" presStyleCnt="4">
        <dgm:presLayoutVars>
          <dgm:bulletEnabled val="1"/>
        </dgm:presLayoutVars>
      </dgm:prSet>
      <dgm:spPr/>
      <dgm:t>
        <a:bodyPr/>
        <a:lstStyle/>
        <a:p>
          <a:endParaRPr lang="en-US"/>
        </a:p>
      </dgm:t>
    </dgm:pt>
    <dgm:pt modelId="{7D0D271C-4838-4FE0-8CD2-DB8F9ECE15B1}" type="pres">
      <dgm:prSet presAssocID="{88425514-4DCE-4B21-9F14-BD76D301DDFE}" presName="sibTrans" presStyleCnt="0"/>
      <dgm:spPr/>
    </dgm:pt>
    <dgm:pt modelId="{16586D9A-665C-4729-AE77-A4C1C89D69F2}" type="pres">
      <dgm:prSet presAssocID="{CA14E118-8D48-421B-974E-F454DA1DA9B2}" presName="composite" presStyleCnt="0"/>
      <dgm:spPr/>
    </dgm:pt>
    <dgm:pt modelId="{B000462D-9A58-47EF-9D96-51FB00E755A3}" type="pres">
      <dgm:prSet presAssocID="{CA14E118-8D48-421B-974E-F454DA1DA9B2}" presName="rect1" presStyleLbl="bgImgPlace1" presStyleIdx="1" presStyleCnt="4"/>
      <dgm:spPr>
        <a:blipFill rotWithShape="1">
          <a:blip xmlns:r="http://schemas.openxmlformats.org/officeDocument/2006/relationships" r:embed="rId4"/>
          <a:stretch>
            <a:fillRect/>
          </a:stretch>
        </a:blipFill>
      </dgm:spPr>
    </dgm:pt>
    <dgm:pt modelId="{2FC27896-A89B-4E3F-B1F7-6A1962D7D927}" type="pres">
      <dgm:prSet presAssocID="{CA14E118-8D48-421B-974E-F454DA1DA9B2}" presName="rect2" presStyleLbl="node1" presStyleIdx="1" presStyleCnt="4">
        <dgm:presLayoutVars>
          <dgm:bulletEnabled val="1"/>
        </dgm:presLayoutVars>
      </dgm:prSet>
      <dgm:spPr/>
      <dgm:t>
        <a:bodyPr/>
        <a:lstStyle/>
        <a:p>
          <a:endParaRPr lang="en-US"/>
        </a:p>
      </dgm:t>
    </dgm:pt>
    <dgm:pt modelId="{A7A3AFDE-59E4-4DFD-B89A-844047E1DD4D}" type="pres">
      <dgm:prSet presAssocID="{4CB7CAD4-FB1E-48D8-95B8-D079F1E775BC}" presName="sibTrans" presStyleCnt="0"/>
      <dgm:spPr/>
    </dgm:pt>
    <dgm:pt modelId="{7FE9CFB8-EB2E-4566-A793-E8E1D2750CF2}" type="pres">
      <dgm:prSet presAssocID="{890E2B20-E3A8-48B3-B265-FF16CF520493}" presName="composite" presStyleCnt="0"/>
      <dgm:spPr/>
    </dgm:pt>
    <dgm:pt modelId="{CE435B24-C968-472F-86A2-B10412420579}" type="pres">
      <dgm:prSet presAssocID="{890E2B20-E3A8-48B3-B265-FF16CF520493}" presName="rect1" presStyleLbl="bgImgPlace1" presStyleIdx="2" presStyleCnt="4"/>
      <dgm:spPr>
        <a:blipFill rotWithShape="1">
          <a:blip xmlns:r="http://schemas.openxmlformats.org/officeDocument/2006/relationships" r:embed="rId5"/>
          <a:stretch>
            <a:fillRect/>
          </a:stretch>
        </a:blipFill>
      </dgm:spPr>
    </dgm:pt>
    <dgm:pt modelId="{0D33649B-F94D-47D7-B91A-E229987B2541}" type="pres">
      <dgm:prSet presAssocID="{890E2B20-E3A8-48B3-B265-FF16CF520493}" presName="rect2" presStyleLbl="node1" presStyleIdx="2" presStyleCnt="4">
        <dgm:presLayoutVars>
          <dgm:bulletEnabled val="1"/>
        </dgm:presLayoutVars>
      </dgm:prSet>
      <dgm:spPr/>
      <dgm:t>
        <a:bodyPr/>
        <a:lstStyle/>
        <a:p>
          <a:endParaRPr lang="en-US"/>
        </a:p>
      </dgm:t>
    </dgm:pt>
    <dgm:pt modelId="{28E65989-EAB0-402D-8B9C-5ABF7AD8EA3A}" type="pres">
      <dgm:prSet presAssocID="{3D0A8236-0EE3-4FAB-8B18-0ED30BAC5B8F}" presName="sibTrans" presStyleCnt="0"/>
      <dgm:spPr/>
    </dgm:pt>
    <dgm:pt modelId="{2C15ED50-C741-4831-B0B5-F7E26B393041}" type="pres">
      <dgm:prSet presAssocID="{0D0F2E6C-9D13-4124-86CC-794D111CDDA7}" presName="composite" presStyleCnt="0"/>
      <dgm:spPr/>
    </dgm:pt>
    <dgm:pt modelId="{0FD60B5B-050B-4EC9-A70F-DCF5633C1F5E}" type="pres">
      <dgm:prSet presAssocID="{0D0F2E6C-9D13-4124-86CC-794D111CDDA7}" presName="rect1" presStyleLbl="bgImgPlace1" presStyleIdx="3" presStyleCnt="4"/>
      <dgm:spPr>
        <a:blipFill rotWithShape="1">
          <a:blip xmlns:r="http://schemas.openxmlformats.org/officeDocument/2006/relationships" r:embed="rId6"/>
          <a:stretch>
            <a:fillRect/>
          </a:stretch>
        </a:blipFill>
      </dgm:spPr>
    </dgm:pt>
    <dgm:pt modelId="{1573676D-1F00-4F6E-9A72-7BFD846B2592}" type="pres">
      <dgm:prSet presAssocID="{0D0F2E6C-9D13-4124-86CC-794D111CDDA7}" presName="rect2" presStyleLbl="node1" presStyleIdx="3" presStyleCnt="4">
        <dgm:presLayoutVars>
          <dgm:bulletEnabled val="1"/>
        </dgm:presLayoutVars>
      </dgm:prSet>
      <dgm:spPr/>
      <dgm:t>
        <a:bodyPr/>
        <a:lstStyle/>
        <a:p>
          <a:endParaRPr lang="en-US"/>
        </a:p>
      </dgm:t>
    </dgm:pt>
  </dgm:ptLst>
  <dgm:cxnLst>
    <dgm:cxn modelId="{7393EFA6-0E5C-455D-AF30-A9ED14678664}" type="presOf" srcId="{AE144852-1564-4733-B132-E5402048A31C}" destId="{5C6E70DC-5BDD-4992-97A3-D36EEA469662}" srcOrd="0" destOrd="0" presId="urn:microsoft.com/office/officeart/2008/layout/BendingPictureBlocks"/>
    <dgm:cxn modelId="{4A141E16-8998-4ADD-858C-3527137534AB}" type="presOf" srcId="{595DCCEE-7359-4356-9A6C-FD872AEFE3B0}" destId="{8558614D-E638-4597-A5B6-8476460874C2}" srcOrd="0" destOrd="0" presId="urn:microsoft.com/office/officeart/2008/layout/BendingPictureBlocks"/>
    <dgm:cxn modelId="{7937AED1-77BD-4A59-B822-A95D2B6A06DA}" type="presOf" srcId="{CA14E118-8D48-421B-974E-F454DA1DA9B2}" destId="{2FC27896-A89B-4E3F-B1F7-6A1962D7D927}" srcOrd="0" destOrd="0" presId="urn:microsoft.com/office/officeart/2008/layout/BendingPictureBlocks"/>
    <dgm:cxn modelId="{CEE745A2-1F14-4827-ACB4-D12EE1F0E0B5}" type="presOf" srcId="{0D0F2E6C-9D13-4124-86CC-794D111CDDA7}" destId="{1573676D-1F00-4F6E-9A72-7BFD846B2592}" srcOrd="0" destOrd="0" presId="urn:microsoft.com/office/officeart/2008/layout/BendingPictureBlocks"/>
    <dgm:cxn modelId="{B5E78688-1919-427F-8174-0B18885F6080}" type="presOf" srcId="{890E2B20-E3A8-48B3-B265-FF16CF520493}" destId="{0D33649B-F94D-47D7-B91A-E229987B2541}" srcOrd="0" destOrd="0" presId="urn:microsoft.com/office/officeart/2008/layout/BendingPictureBlocks"/>
    <dgm:cxn modelId="{94D03695-73CE-455B-BB4D-3BCD7FC864C0}" srcId="{595DCCEE-7359-4356-9A6C-FD872AEFE3B0}" destId="{890E2B20-E3A8-48B3-B265-FF16CF520493}" srcOrd="2" destOrd="0" parTransId="{DCE5BE33-425A-40F8-85BF-F1BC9B6F0047}" sibTransId="{3D0A8236-0EE3-4FAB-8B18-0ED30BAC5B8F}"/>
    <dgm:cxn modelId="{65A57E59-EDC5-43E0-A0B9-E04D4B0F30B5}" srcId="{595DCCEE-7359-4356-9A6C-FD872AEFE3B0}" destId="{0D0F2E6C-9D13-4124-86CC-794D111CDDA7}" srcOrd="3" destOrd="0" parTransId="{9D239431-70A8-46D7-B895-FD2764A65CAB}" sibTransId="{61E08B06-7665-490E-94E3-23E5E7E6B4FB}"/>
    <dgm:cxn modelId="{C4ABB654-E088-490D-9C66-30108E216146}" srcId="{595DCCEE-7359-4356-9A6C-FD872AEFE3B0}" destId="{CA14E118-8D48-421B-974E-F454DA1DA9B2}" srcOrd="1" destOrd="0" parTransId="{97708C67-A7F7-45E6-BA3D-D89D730B9214}" sibTransId="{4CB7CAD4-FB1E-48D8-95B8-D079F1E775BC}"/>
    <dgm:cxn modelId="{B0378B2D-3EFD-4473-B69A-40241FA6533F}" srcId="{595DCCEE-7359-4356-9A6C-FD872AEFE3B0}" destId="{AE144852-1564-4733-B132-E5402048A31C}" srcOrd="0" destOrd="0" parTransId="{9EADCA2B-D7DC-4156-864F-8A6ACC9FBE05}" sibTransId="{88425514-4DCE-4B21-9F14-BD76D301DDFE}"/>
    <dgm:cxn modelId="{71E78B6C-8F93-40D6-86F8-256A1ED278E6}" type="presParOf" srcId="{8558614D-E638-4597-A5B6-8476460874C2}" destId="{68F50E8C-87B2-42B0-AD62-FEFA255AF40E}" srcOrd="0" destOrd="0" presId="urn:microsoft.com/office/officeart/2008/layout/BendingPictureBlocks"/>
    <dgm:cxn modelId="{BE2EB1BA-B7B4-41E3-83ED-2CC0BBA51A58}" type="presParOf" srcId="{68F50E8C-87B2-42B0-AD62-FEFA255AF40E}" destId="{5D3D13B3-0F30-46F3-9DFC-4F85D86C0253}" srcOrd="0" destOrd="0" presId="urn:microsoft.com/office/officeart/2008/layout/BendingPictureBlocks"/>
    <dgm:cxn modelId="{E6C76B90-30E4-4495-A221-EB714776B854}" type="presParOf" srcId="{68F50E8C-87B2-42B0-AD62-FEFA255AF40E}" destId="{5C6E70DC-5BDD-4992-97A3-D36EEA469662}" srcOrd="1" destOrd="0" presId="urn:microsoft.com/office/officeart/2008/layout/BendingPictureBlocks"/>
    <dgm:cxn modelId="{78E70343-816B-4565-B0A0-D9089FBA1749}" type="presParOf" srcId="{8558614D-E638-4597-A5B6-8476460874C2}" destId="{7D0D271C-4838-4FE0-8CD2-DB8F9ECE15B1}" srcOrd="1" destOrd="0" presId="urn:microsoft.com/office/officeart/2008/layout/BendingPictureBlocks"/>
    <dgm:cxn modelId="{F48694F2-316C-4AA8-A264-927E618EC582}" type="presParOf" srcId="{8558614D-E638-4597-A5B6-8476460874C2}" destId="{16586D9A-665C-4729-AE77-A4C1C89D69F2}" srcOrd="2" destOrd="0" presId="urn:microsoft.com/office/officeart/2008/layout/BendingPictureBlocks"/>
    <dgm:cxn modelId="{5A059007-4192-46B6-9A6E-54FA875EB79C}" type="presParOf" srcId="{16586D9A-665C-4729-AE77-A4C1C89D69F2}" destId="{B000462D-9A58-47EF-9D96-51FB00E755A3}" srcOrd="0" destOrd="0" presId="urn:microsoft.com/office/officeart/2008/layout/BendingPictureBlocks"/>
    <dgm:cxn modelId="{FF26A58D-46EA-41E0-969B-E0826A385CF9}" type="presParOf" srcId="{16586D9A-665C-4729-AE77-A4C1C89D69F2}" destId="{2FC27896-A89B-4E3F-B1F7-6A1962D7D927}" srcOrd="1" destOrd="0" presId="urn:microsoft.com/office/officeart/2008/layout/BendingPictureBlocks"/>
    <dgm:cxn modelId="{79718A05-FB7D-45B4-AE78-083305680009}" type="presParOf" srcId="{8558614D-E638-4597-A5B6-8476460874C2}" destId="{A7A3AFDE-59E4-4DFD-B89A-844047E1DD4D}" srcOrd="3" destOrd="0" presId="urn:microsoft.com/office/officeart/2008/layout/BendingPictureBlocks"/>
    <dgm:cxn modelId="{5DC5ACA7-A8DE-4A1F-BF97-5D29132A74D4}" type="presParOf" srcId="{8558614D-E638-4597-A5B6-8476460874C2}" destId="{7FE9CFB8-EB2E-4566-A793-E8E1D2750CF2}" srcOrd="4" destOrd="0" presId="urn:microsoft.com/office/officeart/2008/layout/BendingPictureBlocks"/>
    <dgm:cxn modelId="{95B3B435-F908-4983-A2D6-B4101B37F0E0}" type="presParOf" srcId="{7FE9CFB8-EB2E-4566-A793-E8E1D2750CF2}" destId="{CE435B24-C968-472F-86A2-B10412420579}" srcOrd="0" destOrd="0" presId="urn:microsoft.com/office/officeart/2008/layout/BendingPictureBlocks"/>
    <dgm:cxn modelId="{75971F92-5BCD-41AC-83BB-5771679C1728}" type="presParOf" srcId="{7FE9CFB8-EB2E-4566-A793-E8E1D2750CF2}" destId="{0D33649B-F94D-47D7-B91A-E229987B2541}" srcOrd="1" destOrd="0" presId="urn:microsoft.com/office/officeart/2008/layout/BendingPictureBlocks"/>
    <dgm:cxn modelId="{DA892D14-9A58-4C3F-8FF2-CAA9B7F171A0}" type="presParOf" srcId="{8558614D-E638-4597-A5B6-8476460874C2}" destId="{28E65989-EAB0-402D-8B9C-5ABF7AD8EA3A}" srcOrd="5" destOrd="0" presId="urn:microsoft.com/office/officeart/2008/layout/BendingPictureBlocks"/>
    <dgm:cxn modelId="{B68B114F-0B1D-4FA1-90B0-77531634EA45}" type="presParOf" srcId="{8558614D-E638-4597-A5B6-8476460874C2}" destId="{2C15ED50-C741-4831-B0B5-F7E26B393041}" srcOrd="6" destOrd="0" presId="urn:microsoft.com/office/officeart/2008/layout/BendingPictureBlocks"/>
    <dgm:cxn modelId="{D458BADF-5454-49F2-83E0-02B63FF01176}" type="presParOf" srcId="{2C15ED50-C741-4831-B0B5-F7E26B393041}" destId="{0FD60B5B-050B-4EC9-A70F-DCF5633C1F5E}" srcOrd="0" destOrd="0" presId="urn:microsoft.com/office/officeart/2008/layout/BendingPictureBlocks"/>
    <dgm:cxn modelId="{6B67B107-7745-44E7-847A-4F3063C95573}" type="presParOf" srcId="{2C15ED50-C741-4831-B0B5-F7E26B393041}" destId="{1573676D-1F00-4F6E-9A72-7BFD846B2592}"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D13B3-0F30-46F3-9DFC-4F85D86C0253}">
      <dsp:nvSpPr>
        <dsp:cNvPr id="0" name=""/>
        <dsp:cNvSpPr/>
      </dsp:nvSpPr>
      <dsp:spPr>
        <a:xfrm>
          <a:off x="1601795" y="286638"/>
          <a:ext cx="2730410" cy="2296469"/>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E70DC-5BDD-4992-97A3-D36EEA469662}">
      <dsp:nvSpPr>
        <dsp:cNvPr id="0" name=""/>
        <dsp:cNvSpPr/>
      </dsp:nvSpPr>
      <dsp:spPr>
        <a:xfrm>
          <a:off x="584620" y="1252033"/>
          <a:ext cx="1479784" cy="147978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Rounded MT Bold" pitchFamily="34" charset="0"/>
            </a:rPr>
            <a:t>Universal paper</a:t>
          </a:r>
          <a:endParaRPr lang="en-US" sz="2000" kern="1200" dirty="0"/>
        </a:p>
      </dsp:txBody>
      <dsp:txXfrm>
        <a:off x="584620" y="1252033"/>
        <a:ext cx="1479784" cy="1479784"/>
      </dsp:txXfrm>
    </dsp:sp>
    <dsp:sp modelId="{B000462D-9A58-47EF-9D96-51FB00E755A3}">
      <dsp:nvSpPr>
        <dsp:cNvPr id="0" name=""/>
        <dsp:cNvSpPr/>
      </dsp:nvSpPr>
      <dsp:spPr>
        <a:xfrm>
          <a:off x="5828969" y="286638"/>
          <a:ext cx="2730410" cy="2296469"/>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27896-A89B-4E3F-B1F7-6A1962D7D927}">
      <dsp:nvSpPr>
        <dsp:cNvPr id="0" name=""/>
        <dsp:cNvSpPr/>
      </dsp:nvSpPr>
      <dsp:spPr>
        <a:xfrm>
          <a:off x="4811794" y="1252033"/>
          <a:ext cx="1479784" cy="1479784"/>
        </a:xfrm>
        <a:prstGeom prst="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Rounded MT Bold" pitchFamily="34" charset="0"/>
            </a:rPr>
            <a:t>Litmus papers</a:t>
          </a:r>
          <a:endParaRPr lang="en-US" sz="2000" kern="1200" dirty="0"/>
        </a:p>
      </dsp:txBody>
      <dsp:txXfrm>
        <a:off x="4811794" y="1252033"/>
        <a:ext cx="1479784" cy="1479784"/>
      </dsp:txXfrm>
    </dsp:sp>
    <dsp:sp modelId="{CE435B24-C968-472F-86A2-B10412420579}">
      <dsp:nvSpPr>
        <dsp:cNvPr id="0" name=""/>
        <dsp:cNvSpPr/>
      </dsp:nvSpPr>
      <dsp:spPr>
        <a:xfrm>
          <a:off x="1601795" y="3145453"/>
          <a:ext cx="2730410" cy="2296469"/>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33649B-F94D-47D7-B91A-E229987B2541}">
      <dsp:nvSpPr>
        <dsp:cNvPr id="0" name=""/>
        <dsp:cNvSpPr/>
      </dsp:nvSpPr>
      <dsp:spPr>
        <a:xfrm>
          <a:off x="584620" y="4110848"/>
          <a:ext cx="1479784" cy="1479784"/>
        </a:xfrm>
        <a:prstGeom prst="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Rounded MT Bold" pitchFamily="34" charset="0"/>
            </a:rPr>
            <a:t>Indicator solutions</a:t>
          </a:r>
          <a:endParaRPr lang="en-US" sz="2000" kern="1200" dirty="0"/>
        </a:p>
      </dsp:txBody>
      <dsp:txXfrm>
        <a:off x="584620" y="4110848"/>
        <a:ext cx="1479784" cy="1479784"/>
      </dsp:txXfrm>
    </dsp:sp>
    <dsp:sp modelId="{0FD60B5B-050B-4EC9-A70F-DCF5633C1F5E}">
      <dsp:nvSpPr>
        <dsp:cNvPr id="0" name=""/>
        <dsp:cNvSpPr/>
      </dsp:nvSpPr>
      <dsp:spPr>
        <a:xfrm>
          <a:off x="5828969" y="3145453"/>
          <a:ext cx="2730410" cy="2296469"/>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3676D-1F00-4F6E-9A72-7BFD846B2592}">
      <dsp:nvSpPr>
        <dsp:cNvPr id="0" name=""/>
        <dsp:cNvSpPr/>
      </dsp:nvSpPr>
      <dsp:spPr>
        <a:xfrm>
          <a:off x="4811794" y="4110848"/>
          <a:ext cx="1479784" cy="1479784"/>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rial Rounded MT Bold" pitchFamily="34" charset="0"/>
            </a:rPr>
            <a:t>Naturally pH indicators</a:t>
          </a:r>
          <a:r>
            <a:rPr lang="en-US" sz="2000" kern="1200" dirty="0" smtClean="0">
              <a:latin typeface="Anklepants" pitchFamily="2" charset="0"/>
            </a:rPr>
            <a:t>:</a:t>
          </a:r>
          <a:endParaRPr lang="en-US" sz="2000" kern="1200" dirty="0"/>
        </a:p>
      </dsp:txBody>
      <dsp:txXfrm>
        <a:off x="4811794" y="4110848"/>
        <a:ext cx="1479784" cy="147978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60BF93-28D6-4F78-AFC0-0DC99C6A91C0}" type="datetimeFigureOut">
              <a:rPr lang="en-US" smtClean="0"/>
              <a:t>7/16/2016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7F3E5-8E10-42D0-A7D0-7FA8DFADCAF5}" type="slidenum">
              <a:rPr lang="en-US" smtClean="0"/>
              <a:t>‹#›</a:t>
            </a:fld>
            <a:endParaRPr lang="en-US"/>
          </a:p>
        </p:txBody>
      </p:sp>
    </p:spTree>
    <p:extLst>
      <p:ext uri="{BB962C8B-B14F-4D97-AF65-F5344CB8AC3E}">
        <p14:creationId xmlns:p14="http://schemas.microsoft.com/office/powerpoint/2010/main" val="4054941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7F3E5-8E10-42D0-A7D0-7FA8DFADCAF5}" type="slidenum">
              <a:rPr lang="en-US" smtClean="0"/>
              <a:t>7</a:t>
            </a:fld>
            <a:endParaRPr lang="en-US" dirty="0"/>
          </a:p>
        </p:txBody>
      </p:sp>
    </p:spTree>
    <p:extLst>
      <p:ext uri="{BB962C8B-B14F-4D97-AF65-F5344CB8AC3E}">
        <p14:creationId xmlns:p14="http://schemas.microsoft.com/office/powerpoint/2010/main" val="253196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1915143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37710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351489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85390-5893-49BA-AC99-C7D89D68A76B}" type="datetimeFigureOut">
              <a:rPr lang="fa-IR" smtClean="0"/>
              <a:t>11/10/1437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85390-5893-49BA-AC99-C7D89D68A76B}" type="datetimeFigureOut">
              <a:rPr lang="fa-IR" smtClean="0"/>
              <a:t>11/10/1437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BB85390-5893-49BA-AC99-C7D89D68A76B}" type="datetimeFigureOut">
              <a:rPr lang="fa-IR" smtClean="0"/>
              <a:t>11/10/1437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124247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BB85390-5893-49BA-AC99-C7D89D68A76B}" type="datetimeFigureOut">
              <a:rPr lang="fa-IR" smtClean="0"/>
              <a:t>11/10/1437</a:t>
            </a:fld>
            <a:endParaRPr lang="fa-I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a-I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4EB8A8E-3E8B-4CDA-A541-5F5476F5116F}" type="slidenum">
              <a:rPr lang="fa-IR" smtClean="0"/>
              <a:t>‹#›</a:t>
            </a:fld>
            <a:endParaRPr lang="fa-I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B85390-5893-49BA-AC99-C7D89D68A76B}" type="datetimeFigureOut">
              <a:rPr lang="fa-IR" smtClean="0"/>
              <a:t>11/10/1437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B85390-5893-49BA-AC99-C7D89D68A76B}" type="datetimeFigureOut">
              <a:rPr lang="fa-IR" smtClean="0"/>
              <a:t>11/10/1437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85390-5893-49BA-AC99-C7D89D68A76B}" type="datetimeFigureOut">
              <a:rPr lang="fa-IR" smtClean="0"/>
              <a:t>11/10/1437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2984101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5390-5893-49BA-AC99-C7D89D68A76B}" type="datetimeFigureOut">
              <a:rPr lang="fa-IR" smtClean="0"/>
              <a:t>11/10/1437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4EB8A8E-3E8B-4CDA-A541-5F5476F5116F}" type="slidenum">
              <a:rPr lang="fa-IR" smtClean="0"/>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280761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BB85390-5893-49BA-AC99-C7D89D68A76B}" type="datetimeFigureOut">
              <a:rPr lang="fa-IR" smtClean="0"/>
              <a:t>11/10/1437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111614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BB85390-5893-49BA-AC99-C7D89D68A76B}" type="datetimeFigureOut">
              <a:rPr lang="fa-IR" smtClean="0"/>
              <a:t>11/10/1437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155001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B85390-5893-49BA-AC99-C7D89D68A76B}" type="datetimeFigureOut">
              <a:rPr lang="fa-IR" smtClean="0"/>
              <a:t>11/10/1437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170745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345427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B85390-5893-49BA-AC99-C7D89D68A76B}" type="datetimeFigureOut">
              <a:rPr lang="fa-IR" smtClean="0"/>
              <a:t>11/10/1437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4EB8A8E-3E8B-4CDA-A541-5F5476F5116F}" type="slidenum">
              <a:rPr lang="fa-IR" smtClean="0"/>
              <a:t>‹#›</a:t>
            </a:fld>
            <a:endParaRPr lang="fa-IR"/>
          </a:p>
        </p:txBody>
      </p:sp>
    </p:spTree>
    <p:extLst>
      <p:ext uri="{BB962C8B-B14F-4D97-AF65-F5344CB8AC3E}">
        <p14:creationId xmlns:p14="http://schemas.microsoft.com/office/powerpoint/2010/main" val="302821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BB85390-5893-49BA-AC99-C7D89D68A76B}" type="datetimeFigureOut">
              <a:rPr lang="fa-IR" smtClean="0"/>
              <a:t>11/10/1437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EB8A8E-3E8B-4CDA-A541-5F5476F5116F}" type="slidenum">
              <a:rPr lang="fa-IR" smtClean="0"/>
              <a:t>‹#›</a:t>
            </a:fld>
            <a:endParaRPr lang="fa-IR"/>
          </a:p>
        </p:txBody>
      </p:sp>
    </p:spTree>
    <p:extLst>
      <p:ext uri="{BB962C8B-B14F-4D97-AF65-F5344CB8AC3E}">
        <p14:creationId xmlns:p14="http://schemas.microsoft.com/office/powerpoint/2010/main" val="183308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BB85390-5893-49BA-AC99-C7D89D68A76B}" type="datetimeFigureOut">
              <a:rPr lang="fa-IR" smtClean="0"/>
              <a:t>11/10/1437</a:t>
            </a:fld>
            <a:endParaRPr lang="fa-I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a-I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4EB8A8E-3E8B-4CDA-A541-5F5476F5116F}" type="slidenum">
              <a:rPr lang="fa-IR" smtClean="0"/>
              <a:t>‹#›</a:t>
            </a:fld>
            <a:endParaRPr lang="fa-I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BB85390-5893-49BA-AC99-C7D89D68A76B}" type="datetimeFigureOut">
              <a:rPr lang="fa-IR" smtClean="0"/>
              <a:t>11/10/1437</a:t>
            </a:fld>
            <a:endParaRPr lang="fa-I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a-I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4EB8A8E-3E8B-4CDA-A541-5F5476F5116F}"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5" Type="http://schemas.openxmlformats.org/officeDocument/2006/relationships/image" Target="../media/image6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jpeg"/></Relationships>
</file>

<file path=ppt/slides/_rels/slide25.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488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2 what are blackcurrant fruit and anthocyani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82089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6</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72054744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9" descr="C:\Documents and Settings\Rayka\Desktop\20160622_103034.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rot="5400000">
            <a:off x="-1503384" y="1495699"/>
            <a:ext cx="6859010" cy="38515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5400000">
            <a:off x="3795611" y="1502614"/>
            <a:ext cx="6844858" cy="385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2204864"/>
            <a:ext cx="7632848" cy="1446550"/>
          </a:xfrm>
          <a:prstGeom prst="rect">
            <a:avLst/>
          </a:prstGeom>
        </p:spPr>
        <p:txBody>
          <a:bodyPr wrap="square">
            <a:spAutoFit/>
          </a:bodyPr>
          <a:lstStyle/>
          <a:p>
            <a:pPr lvl="0" algn="ctr" rtl="0"/>
            <a:r>
              <a:rPr lang="en-US" sz="8800" b="1" dirty="0" smtClean="0">
                <a:latin typeface="Arial" panose="020B0604020202020204" pitchFamily="34" charset="0"/>
                <a:cs typeface="Arial" panose="020B0604020202020204" pitchFamily="34" charset="0"/>
              </a:rPr>
              <a:t>experiment</a:t>
            </a:r>
            <a:endParaRPr lang="fa-IR" sz="8800" b="1" dirty="0">
              <a:latin typeface="Arial" panose="020B0604020202020204" pitchFamily="34" charset="0"/>
              <a:cs typeface="Arial" panose="020B0604020202020204" pitchFamily="34" charset="0"/>
            </a:endParaRPr>
          </a:p>
        </p:txBody>
      </p:sp>
      <p:sp>
        <p:nvSpPr>
          <p:cNvPr id="6"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7</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318075767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185823" y="23169"/>
            <a:ext cx="3911475" cy="683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3563888" y="188640"/>
            <a:ext cx="2533410" cy="1512168"/>
          </a:xfrm>
          <a:prstGeom prst="wedgeRoundRectCallout">
            <a:avLst>
              <a:gd name="adj1" fmla="val -55580"/>
              <a:gd name="adj2" fmla="val 65208"/>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858485" y="373224"/>
            <a:ext cx="1944216" cy="1143000"/>
          </a:xfrm>
        </p:spPr>
        <p:txBody>
          <a:bodyPr>
            <a:noAutofit/>
          </a:bodyPr>
          <a:lstStyle/>
          <a:p>
            <a:r>
              <a:rPr lang="en-US" sz="1800" dirty="0" smtClean="0"/>
              <a:t>Experiment No.1:</a:t>
            </a:r>
            <a:r>
              <a:rPr lang="en-US" sz="2400" dirty="0" smtClean="0"/>
              <a:t/>
            </a:r>
            <a:br>
              <a:rPr lang="en-US" sz="2400" dirty="0" smtClean="0"/>
            </a:br>
            <a:r>
              <a:rPr lang="en-US" sz="2400" dirty="0" smtClean="0"/>
              <a:t>red cabbage juice</a:t>
            </a:r>
            <a:endParaRPr lang="en-US" sz="2400" dirty="0"/>
          </a:p>
        </p:txBody>
      </p:sp>
      <p:sp>
        <p:nvSpPr>
          <p:cNvPr id="5"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8</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61920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lstStyle/>
          <a:p>
            <a:pPr rtl="0"/>
            <a:r>
              <a:rPr lang="en-US" dirty="0" smtClean="0"/>
              <a:t>What do we need?</a:t>
            </a:r>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2776"/>
            <a:ext cx="9144001"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9</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292495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9" y="0"/>
            <a:ext cx="2645843"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080" y="0"/>
            <a:ext cx="2053183"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0"/>
            <a:ext cx="2267297"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12976"/>
            <a:ext cx="262778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3212976"/>
            <a:ext cx="3024336"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5224" y="3212976"/>
            <a:ext cx="3498776"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rot="2275079">
            <a:off x="6389703" y="770204"/>
            <a:ext cx="3073918" cy="1569660"/>
          </a:xfrm>
          <a:prstGeom prst="rect">
            <a:avLst/>
          </a:prstGeom>
          <a:noFill/>
        </p:spPr>
        <p:txBody>
          <a:bodyPr wrap="square" rtlCol="0">
            <a:spAutoFit/>
          </a:bodyPr>
          <a:lstStyle/>
          <a:p>
            <a:pPr algn="ctr" rtl="0"/>
            <a:r>
              <a:rPr lang="en-US" sz="3200" dirty="0" smtClean="0"/>
              <a:t>How can we make the red cabbage juice?</a:t>
            </a:r>
            <a:endParaRPr lang="en-US" sz="3200" dirty="0"/>
          </a:p>
        </p:txBody>
      </p:sp>
      <p:sp>
        <p:nvSpPr>
          <p:cNvPr id="4" name="8-Point Star 3"/>
          <p:cNvSpPr/>
          <p:nvPr/>
        </p:nvSpPr>
        <p:spPr>
          <a:xfrm>
            <a:off x="21599" y="51228"/>
            <a:ext cx="432048"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1" name="8-Point Star 10"/>
          <p:cNvSpPr/>
          <p:nvPr/>
        </p:nvSpPr>
        <p:spPr>
          <a:xfrm>
            <a:off x="5652120" y="3212976"/>
            <a:ext cx="432048"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a:t>
            </a:r>
            <a:endParaRPr lang="en-US" dirty="0"/>
          </a:p>
        </p:txBody>
      </p:sp>
      <p:sp>
        <p:nvSpPr>
          <p:cNvPr id="12" name="8-Point Star 11"/>
          <p:cNvSpPr/>
          <p:nvPr/>
        </p:nvSpPr>
        <p:spPr>
          <a:xfrm>
            <a:off x="2627784" y="3224910"/>
            <a:ext cx="432048"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a:t>
            </a:r>
            <a:endParaRPr lang="en-US" dirty="0"/>
          </a:p>
        </p:txBody>
      </p:sp>
      <p:sp>
        <p:nvSpPr>
          <p:cNvPr id="13" name="8-Point Star 12"/>
          <p:cNvSpPr/>
          <p:nvPr/>
        </p:nvSpPr>
        <p:spPr>
          <a:xfrm>
            <a:off x="107504" y="3224910"/>
            <a:ext cx="432048"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4" name="8-Point Star 13"/>
          <p:cNvSpPr/>
          <p:nvPr/>
        </p:nvSpPr>
        <p:spPr>
          <a:xfrm>
            <a:off x="4895081" y="51228"/>
            <a:ext cx="432048"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5" name="8-Point Star 14"/>
          <p:cNvSpPr/>
          <p:nvPr/>
        </p:nvSpPr>
        <p:spPr>
          <a:xfrm>
            <a:off x="2630524" y="51228"/>
            <a:ext cx="432048"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6"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a:t>
            </a:r>
            <a:r>
              <a:rPr lang="de-DE" altLang="de-DE" sz="1000" b="1" dirty="0" smtClean="0">
                <a:solidFill>
                  <a:srgbClr val="3C4B95"/>
                </a:solidFill>
              </a:rPr>
              <a:t>page 10</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59683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84100"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100" y="3805"/>
            <a:ext cx="4559900" cy="306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68960"/>
            <a:ext cx="4577764" cy="257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4101" y="3065316"/>
            <a:ext cx="4559900" cy="257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5520" y="5877272"/>
            <a:ext cx="8964488" cy="584775"/>
          </a:xfrm>
          <a:prstGeom prst="rect">
            <a:avLst/>
          </a:prstGeom>
          <a:noFill/>
        </p:spPr>
        <p:txBody>
          <a:bodyPr wrap="square" rtlCol="0">
            <a:spAutoFit/>
          </a:bodyPr>
          <a:lstStyle/>
          <a:p>
            <a:pPr algn="ctr"/>
            <a:r>
              <a:rPr lang="en-US" sz="3200" dirty="0" smtClean="0"/>
              <a:t>Acids: sulfuric acid, ketchup sous, vinegar, lime juice. </a:t>
            </a:r>
            <a:endParaRPr lang="en-US" sz="3200" dirty="0"/>
          </a:p>
        </p:txBody>
      </p:sp>
      <p:sp>
        <p:nvSpPr>
          <p:cNvPr id="4" name="8-Point Star 3"/>
          <p:cNvSpPr/>
          <p:nvPr/>
        </p:nvSpPr>
        <p:spPr>
          <a:xfrm>
            <a:off x="0" y="61392"/>
            <a:ext cx="372024" cy="360040"/>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2" name="8-Point Star 11"/>
          <p:cNvSpPr/>
          <p:nvPr/>
        </p:nvSpPr>
        <p:spPr>
          <a:xfrm>
            <a:off x="4612104" y="3068960"/>
            <a:ext cx="372024" cy="360040"/>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3" name="8-Point Star 12"/>
          <p:cNvSpPr/>
          <p:nvPr/>
        </p:nvSpPr>
        <p:spPr>
          <a:xfrm>
            <a:off x="0" y="3068960"/>
            <a:ext cx="372024" cy="360040"/>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14" name="8-Point Star 13"/>
          <p:cNvSpPr/>
          <p:nvPr/>
        </p:nvSpPr>
        <p:spPr>
          <a:xfrm>
            <a:off x="4577764" y="61392"/>
            <a:ext cx="372024" cy="360040"/>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1"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11</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21981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3973960"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6421" y="0"/>
            <a:ext cx="2455372"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793" y="0"/>
            <a:ext cx="2722207"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4797152"/>
            <a:ext cx="8964488" cy="1077218"/>
          </a:xfrm>
          <a:prstGeom prst="rect">
            <a:avLst/>
          </a:prstGeom>
          <a:noFill/>
        </p:spPr>
        <p:txBody>
          <a:bodyPr wrap="square" rtlCol="0">
            <a:spAutoFit/>
          </a:bodyPr>
          <a:lstStyle/>
          <a:p>
            <a:pPr algn="l" rtl="0"/>
            <a:r>
              <a:rPr lang="en-US" sz="3200" dirty="0" smtClean="0"/>
              <a:t>Bases: dish washing liquid, washing machine powder, sodium hydrogen bicarbonate</a:t>
            </a:r>
            <a:endParaRPr lang="en-US" sz="3200" dirty="0"/>
          </a:p>
        </p:txBody>
      </p:sp>
      <p:sp>
        <p:nvSpPr>
          <p:cNvPr id="7" name="8-Point Star 6"/>
          <p:cNvSpPr/>
          <p:nvPr/>
        </p:nvSpPr>
        <p:spPr>
          <a:xfrm>
            <a:off x="76698" y="332656"/>
            <a:ext cx="504056"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8-Point Star 7"/>
          <p:cNvSpPr/>
          <p:nvPr/>
        </p:nvSpPr>
        <p:spPr>
          <a:xfrm>
            <a:off x="6421793" y="332656"/>
            <a:ext cx="504056"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8-Point Star 8"/>
          <p:cNvSpPr/>
          <p:nvPr/>
        </p:nvSpPr>
        <p:spPr>
          <a:xfrm>
            <a:off x="4016082" y="332656"/>
            <a:ext cx="504056" cy="432048"/>
          </a:xfrm>
          <a:prstGeom prst="star8">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12</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000494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5705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rot="19426644">
            <a:off x="1054764" y="3450929"/>
            <a:ext cx="8229600" cy="1143000"/>
          </a:xfrm>
        </p:spPr>
        <p:txBody>
          <a:bodyPr/>
          <a:lstStyle/>
          <a:p>
            <a:r>
              <a:rPr lang="en-US" dirty="0" smtClean="0"/>
              <a:t>It’s too amazing!!!</a:t>
            </a:r>
            <a:endParaRPr lang="en-US" dirty="0"/>
          </a:p>
        </p:txBody>
      </p:sp>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13</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3691118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185823" y="23169"/>
            <a:ext cx="3911475" cy="683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ular Callout 2"/>
          <p:cNvSpPr/>
          <p:nvPr/>
        </p:nvSpPr>
        <p:spPr>
          <a:xfrm>
            <a:off x="3563888" y="188640"/>
            <a:ext cx="2533410" cy="1512168"/>
          </a:xfrm>
          <a:prstGeom prst="wedgeRoundRectCallout">
            <a:avLst>
              <a:gd name="adj1" fmla="val -55580"/>
              <a:gd name="adj2" fmla="val 65208"/>
              <a:gd name="adj3" fmla="val 16667"/>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563888" y="373224"/>
            <a:ext cx="2533409" cy="1143000"/>
          </a:xfrm>
        </p:spPr>
        <p:txBody>
          <a:bodyPr>
            <a:noAutofit/>
          </a:bodyPr>
          <a:lstStyle/>
          <a:p>
            <a:r>
              <a:rPr lang="en-US" sz="1800" dirty="0" smtClean="0"/>
              <a:t>Experiment No.2:</a:t>
            </a:r>
            <a:r>
              <a:rPr lang="en-US" sz="2400" dirty="0" smtClean="0"/>
              <a:t/>
            </a:r>
            <a:br>
              <a:rPr lang="en-US" sz="2400" dirty="0" smtClean="0"/>
            </a:br>
            <a:r>
              <a:rPr lang="en-US" sz="2400" dirty="0" smtClean="0"/>
              <a:t>red cabbage &amp;cherry paper</a:t>
            </a:r>
            <a:endParaRPr lang="en-US" sz="2400" dirty="0"/>
          </a:p>
        </p:txBody>
      </p:sp>
      <p:sp>
        <p:nvSpPr>
          <p:cNvPr id="5"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14</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678303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C:\Documents and Settings\Rayka\Desktop\20160625_1021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392"/>
            <a:ext cx="9144000" cy="69573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810642">
            <a:off x="1999358" y="198048"/>
            <a:ext cx="8229600" cy="1143000"/>
          </a:xfrm>
        </p:spPr>
        <p:txBody>
          <a:bodyPr/>
          <a:lstStyle/>
          <a:p>
            <a:r>
              <a:rPr lang="en-US" dirty="0" smtClean="0"/>
              <a:t>What we need?</a:t>
            </a:r>
            <a:endParaRPr lang="en-US" dirty="0"/>
          </a:p>
        </p:txBody>
      </p:sp>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15</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355227235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7206" y="96721"/>
            <a:ext cx="1670747" cy="2283354"/>
          </a:xfrm>
          <a:prstGeom prst="rect">
            <a:avLst/>
          </a:prstGeom>
        </p:spPr>
      </p:pic>
      <p:pic>
        <p:nvPicPr>
          <p:cNvPr id="5" name="Picture 4"/>
          <p:cNvPicPr>
            <a:picLocks noChangeAspect="1"/>
          </p:cNvPicPr>
          <p:nvPr/>
        </p:nvPicPr>
        <p:blipFill>
          <a:blip r:embed="rId3"/>
          <a:stretch>
            <a:fillRect/>
          </a:stretch>
        </p:blipFill>
        <p:spPr>
          <a:xfrm flipH="1">
            <a:off x="7244367" y="96721"/>
            <a:ext cx="1675054" cy="2283354"/>
          </a:xfrm>
          <a:prstGeom prst="rect">
            <a:avLst/>
          </a:prstGeom>
        </p:spPr>
      </p:pic>
      <p:sp>
        <p:nvSpPr>
          <p:cNvPr id="6" name="TextBox 5"/>
          <p:cNvSpPr txBox="1"/>
          <p:nvPr/>
        </p:nvSpPr>
        <p:spPr>
          <a:xfrm>
            <a:off x="2954920" y="417016"/>
            <a:ext cx="3709115" cy="923330"/>
          </a:xfrm>
          <a:prstGeom prst="rect">
            <a:avLst/>
          </a:prstGeom>
          <a:noFill/>
        </p:spPr>
        <p:txBody>
          <a:bodyPr wrap="square" rtlCol="1">
            <a:spAutoFit/>
          </a:bodyPr>
          <a:lstStyle/>
          <a:p>
            <a:r>
              <a:rPr lang="en-US" sz="5400" dirty="0" smtClean="0"/>
              <a:t>IYNT 2016</a:t>
            </a:r>
            <a:endParaRPr lang="fa-IR" sz="5400" dirty="0"/>
          </a:p>
        </p:txBody>
      </p:sp>
      <p:sp>
        <p:nvSpPr>
          <p:cNvPr id="7" name="TextBox 6"/>
          <p:cNvSpPr txBox="1"/>
          <p:nvPr/>
        </p:nvSpPr>
        <p:spPr>
          <a:xfrm>
            <a:off x="2195736" y="1529770"/>
            <a:ext cx="4320480" cy="923330"/>
          </a:xfrm>
          <a:prstGeom prst="rect">
            <a:avLst/>
          </a:prstGeom>
          <a:noFill/>
        </p:spPr>
        <p:txBody>
          <a:bodyPr wrap="square" rtlCol="1">
            <a:spAutoFit/>
          </a:bodyPr>
          <a:lstStyle/>
          <a:p>
            <a:r>
              <a:rPr lang="en-US" sz="5400" dirty="0" smtClean="0"/>
              <a:t>Iran-Shiraz</a:t>
            </a:r>
            <a:endParaRPr lang="fa-IR" sz="5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057" y="4129673"/>
            <a:ext cx="2570842" cy="1962034"/>
          </a:xfrm>
          <a:prstGeom prst="rect">
            <a:avLst/>
          </a:prstGeom>
        </p:spPr>
      </p:pic>
      <p:sp>
        <p:nvSpPr>
          <p:cNvPr id="9" name="TextBox 8"/>
          <p:cNvSpPr txBox="1"/>
          <p:nvPr/>
        </p:nvSpPr>
        <p:spPr>
          <a:xfrm>
            <a:off x="177913" y="2730099"/>
            <a:ext cx="9263129" cy="1323439"/>
          </a:xfrm>
          <a:prstGeom prst="rect">
            <a:avLst/>
          </a:prstGeom>
          <a:noFill/>
        </p:spPr>
        <p:txBody>
          <a:bodyPr wrap="square" rtlCol="1">
            <a:spAutoFit/>
          </a:bodyPr>
          <a:lstStyle/>
          <a:p>
            <a:pPr algn="ctr"/>
            <a:r>
              <a:rPr lang="en-US" sz="4000" dirty="0" smtClean="0"/>
              <a:t>International Young Naturalist’s Tournament</a:t>
            </a:r>
            <a:endParaRPr lang="fa-IR" sz="4000" dirty="0"/>
          </a:p>
        </p:txBody>
      </p:sp>
    </p:spTree>
    <p:extLst>
      <p:ext uri="{BB962C8B-B14F-4D97-AF65-F5344CB8AC3E}">
        <p14:creationId xmlns:p14="http://schemas.microsoft.com/office/powerpoint/2010/main" val="1740591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C:\Documents and Settings\Rayka\Desktop\20160626_1111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 y="404664"/>
            <a:ext cx="3285303" cy="18448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404664"/>
            <a:ext cx="2940265"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001295"/>
            <a:ext cx="3285301" cy="189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3001295"/>
            <a:ext cx="2940265" cy="189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3419872" y="908720"/>
            <a:ext cx="2448272" cy="1008112"/>
          </a:xfrm>
          <a:prstGeom prst="right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Red cabbage juice</a:t>
            </a:r>
            <a:endParaRPr lang="en-US" dirty="0"/>
          </a:p>
        </p:txBody>
      </p:sp>
      <p:sp>
        <p:nvSpPr>
          <p:cNvPr id="15" name="Right Arrow 14"/>
          <p:cNvSpPr/>
          <p:nvPr/>
        </p:nvSpPr>
        <p:spPr>
          <a:xfrm>
            <a:off x="3419872" y="3284984"/>
            <a:ext cx="2448272" cy="1008112"/>
          </a:xfrm>
          <a:prstGeom prst="rightArrow">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Cherry juice</a:t>
            </a:r>
            <a:endParaRPr lang="en-US" dirty="0"/>
          </a:p>
        </p:txBody>
      </p:sp>
      <p:sp>
        <p:nvSpPr>
          <p:cNvPr id="8"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16</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92732851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90102">
            <a:off x="4920177" y="538455"/>
            <a:ext cx="4735878" cy="1143000"/>
          </a:xfrm>
        </p:spPr>
        <p:txBody>
          <a:bodyPr/>
          <a:lstStyle/>
          <a:p>
            <a:r>
              <a:rPr lang="en-US" dirty="0" smtClean="0"/>
              <a:t>Cherry indicator:</a:t>
            </a:r>
            <a:endParaRPr lang="en-U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0550" y="3795678"/>
            <a:ext cx="5453450" cy="308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92696"/>
            <a:ext cx="5255567" cy="310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17</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55201936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C:\Documents and Settings\Rayka\Desktop\20160622_1028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8403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Comparing:</a:t>
            </a:r>
            <a:endParaRPr lang="en-US" dirty="0"/>
          </a:p>
        </p:txBody>
      </p:sp>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18</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598586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 name="Picture 22" descr="C:\Documents and Settings\Rayka\Desktop\20160625_104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2777"/>
            <a:ext cx="9169928" cy="5481130"/>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p:cNvSpPr/>
          <p:nvPr/>
        </p:nvSpPr>
        <p:spPr>
          <a:xfrm>
            <a:off x="784579" y="116632"/>
            <a:ext cx="1368152" cy="2128042"/>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Sulfuric acid</a:t>
            </a:r>
            <a:endParaRPr lang="en-US" dirty="0"/>
          </a:p>
        </p:txBody>
      </p:sp>
      <p:sp>
        <p:nvSpPr>
          <p:cNvPr id="34" name="Down Arrow 33"/>
          <p:cNvSpPr/>
          <p:nvPr/>
        </p:nvSpPr>
        <p:spPr>
          <a:xfrm>
            <a:off x="2240717" y="116632"/>
            <a:ext cx="1368152" cy="2124237"/>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Hydrochloric acid</a:t>
            </a:r>
            <a:endParaRPr lang="en-US" dirty="0"/>
          </a:p>
        </p:txBody>
      </p:sp>
      <p:sp>
        <p:nvSpPr>
          <p:cNvPr id="35" name="Down Arrow 34"/>
          <p:cNvSpPr/>
          <p:nvPr/>
        </p:nvSpPr>
        <p:spPr>
          <a:xfrm>
            <a:off x="3635896" y="116632"/>
            <a:ext cx="1368152" cy="2124237"/>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Pour water</a:t>
            </a:r>
            <a:endParaRPr lang="en-US" dirty="0"/>
          </a:p>
        </p:txBody>
      </p:sp>
      <p:sp>
        <p:nvSpPr>
          <p:cNvPr id="36" name="Down Arrow 35"/>
          <p:cNvSpPr/>
          <p:nvPr/>
        </p:nvSpPr>
        <p:spPr>
          <a:xfrm>
            <a:off x="5069294" y="116632"/>
            <a:ext cx="1368152" cy="2124237"/>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rtl="0"/>
            <a:r>
              <a:rPr lang="en-US" dirty="0"/>
              <a:t>sodium hydrogen </a:t>
            </a:r>
            <a:r>
              <a:rPr lang="en-US" dirty="0" smtClean="0"/>
              <a:t>bicarbonate</a:t>
            </a:r>
            <a:endParaRPr lang="en-US" dirty="0"/>
          </a:p>
        </p:txBody>
      </p:sp>
      <p:sp>
        <p:nvSpPr>
          <p:cNvPr id="37" name="Down Arrow 36"/>
          <p:cNvSpPr/>
          <p:nvPr/>
        </p:nvSpPr>
        <p:spPr>
          <a:xfrm>
            <a:off x="6516216" y="116632"/>
            <a:ext cx="1368152" cy="2128042"/>
          </a:xfrm>
          <a:prstGeom prst="downArrow">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err="1" smtClean="0"/>
              <a:t>NaOH</a:t>
            </a:r>
            <a:endParaRPr lang="en-US" dirty="0"/>
          </a:p>
        </p:txBody>
      </p:sp>
      <p:sp>
        <p:nvSpPr>
          <p:cNvPr id="8"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19</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416091265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C:\Documents and Settings\Rayka\Desktop\20160622_1054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056270" y="769326"/>
            <a:ext cx="3446544" cy="19078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59505" y="769326"/>
            <a:ext cx="3446542" cy="190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148382" y="769325"/>
            <a:ext cx="3446542" cy="190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318600" y="4190229"/>
            <a:ext cx="3421846" cy="1913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948605" y="776804"/>
            <a:ext cx="3446541" cy="189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420200" y="4188670"/>
            <a:ext cx="3416651" cy="192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501163" y="4191644"/>
            <a:ext cx="3424825" cy="190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750718" y="764749"/>
            <a:ext cx="3433178" cy="190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1144583" y="773127"/>
            <a:ext cx="3433175" cy="188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6200000">
            <a:off x="3055555" y="755239"/>
            <a:ext cx="3433175" cy="192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4339147" y="4200737"/>
            <a:ext cx="3397605" cy="1896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5400000">
            <a:off x="2418254" y="4186723"/>
            <a:ext cx="3424830" cy="191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5400000">
            <a:off x="4950742" y="782750"/>
            <a:ext cx="3450350" cy="188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a:off x="514771" y="4195212"/>
            <a:ext cx="3397606" cy="19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20</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32642663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fltVal val="0"/>
                                          </p:val>
                                        </p:tav>
                                        <p:tav tm="100000">
                                          <p:val>
                                            <p:strVal val="#ppt_w"/>
                                          </p:val>
                                        </p:tav>
                                      </p:tavLst>
                                    </p:anim>
                                    <p:anim calcmode="lin" valueType="num">
                                      <p:cBhvr>
                                        <p:cTn id="8" dur="1000" fill="hold"/>
                                        <p:tgtEl>
                                          <p:spTgt spid="2053"/>
                                        </p:tgtEl>
                                        <p:attrNameLst>
                                          <p:attrName>ppt_h</p:attrName>
                                        </p:attrNameLst>
                                      </p:cBhvr>
                                      <p:tavLst>
                                        <p:tav tm="0">
                                          <p:val>
                                            <p:fltVal val="0"/>
                                          </p:val>
                                        </p:tav>
                                        <p:tav tm="100000">
                                          <p:val>
                                            <p:strVal val="#ppt_h"/>
                                          </p:val>
                                        </p:tav>
                                      </p:tavLst>
                                    </p:anim>
                                    <p:anim calcmode="lin" valueType="num">
                                      <p:cBhvr>
                                        <p:cTn id="9" dur="1000" fill="hold"/>
                                        <p:tgtEl>
                                          <p:spTgt spid="2053"/>
                                        </p:tgtEl>
                                        <p:attrNameLst>
                                          <p:attrName>style.rotation</p:attrName>
                                        </p:attrNameLst>
                                      </p:cBhvr>
                                      <p:tavLst>
                                        <p:tav tm="0">
                                          <p:val>
                                            <p:fltVal val="90"/>
                                          </p:val>
                                        </p:tav>
                                        <p:tav tm="100000">
                                          <p:val>
                                            <p:fltVal val="0"/>
                                          </p:val>
                                        </p:tav>
                                      </p:tavLst>
                                    </p:anim>
                                    <p:animEffect transition="in" filter="fade">
                                      <p:cBhvr>
                                        <p:cTn id="10" dur="1000"/>
                                        <p:tgtEl>
                                          <p:spTgt spid="205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p:cTn id="19" dur="1000" fill="hold"/>
                                        <p:tgtEl>
                                          <p:spTgt spid="2051"/>
                                        </p:tgtEl>
                                        <p:attrNameLst>
                                          <p:attrName>ppt_w</p:attrName>
                                        </p:attrNameLst>
                                      </p:cBhvr>
                                      <p:tavLst>
                                        <p:tav tm="0">
                                          <p:val>
                                            <p:fltVal val="0"/>
                                          </p:val>
                                        </p:tav>
                                        <p:tav tm="100000">
                                          <p:val>
                                            <p:strVal val="#ppt_w"/>
                                          </p:val>
                                        </p:tav>
                                      </p:tavLst>
                                    </p:anim>
                                    <p:anim calcmode="lin" valueType="num">
                                      <p:cBhvr>
                                        <p:cTn id="20" dur="1000" fill="hold"/>
                                        <p:tgtEl>
                                          <p:spTgt spid="2051"/>
                                        </p:tgtEl>
                                        <p:attrNameLst>
                                          <p:attrName>ppt_h</p:attrName>
                                        </p:attrNameLst>
                                      </p:cBhvr>
                                      <p:tavLst>
                                        <p:tav tm="0">
                                          <p:val>
                                            <p:fltVal val="0"/>
                                          </p:val>
                                        </p:tav>
                                        <p:tav tm="100000">
                                          <p:val>
                                            <p:strVal val="#ppt_h"/>
                                          </p:val>
                                        </p:tav>
                                      </p:tavLst>
                                    </p:anim>
                                    <p:anim calcmode="lin" valueType="num">
                                      <p:cBhvr>
                                        <p:cTn id="21" dur="1000" fill="hold"/>
                                        <p:tgtEl>
                                          <p:spTgt spid="2051"/>
                                        </p:tgtEl>
                                        <p:attrNameLst>
                                          <p:attrName>style.rotation</p:attrName>
                                        </p:attrNameLst>
                                      </p:cBhvr>
                                      <p:tavLst>
                                        <p:tav tm="0">
                                          <p:val>
                                            <p:fltVal val="90"/>
                                          </p:val>
                                        </p:tav>
                                        <p:tav tm="100000">
                                          <p:val>
                                            <p:fltVal val="0"/>
                                          </p:val>
                                        </p:tav>
                                      </p:tavLst>
                                    </p:anim>
                                    <p:animEffect transition="in" filter="fade">
                                      <p:cBhvr>
                                        <p:cTn id="22" dur="1000"/>
                                        <p:tgtEl>
                                          <p:spTgt spid="2051"/>
                                        </p:tgtEl>
                                      </p:cBhvr>
                                    </p:animEffect>
                                  </p:childTnLst>
                                </p:cTn>
                              </p:par>
                              <p:par>
                                <p:cTn id="23" presetID="3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fltVal val="0"/>
                                          </p:val>
                                        </p:tav>
                                        <p:tav tm="100000">
                                          <p:val>
                                            <p:strVal val="#ppt_w"/>
                                          </p:val>
                                        </p:tav>
                                      </p:tavLst>
                                    </p:anim>
                                    <p:anim calcmode="lin" valueType="num">
                                      <p:cBhvr>
                                        <p:cTn id="26" dur="1000" fill="hold"/>
                                        <p:tgtEl>
                                          <p:spTgt spid="2050"/>
                                        </p:tgtEl>
                                        <p:attrNameLst>
                                          <p:attrName>ppt_h</p:attrName>
                                        </p:attrNameLst>
                                      </p:cBhvr>
                                      <p:tavLst>
                                        <p:tav tm="0">
                                          <p:val>
                                            <p:fltVal val="0"/>
                                          </p:val>
                                        </p:tav>
                                        <p:tav tm="100000">
                                          <p:val>
                                            <p:strVal val="#ppt_h"/>
                                          </p:val>
                                        </p:tav>
                                      </p:tavLst>
                                    </p:anim>
                                    <p:anim calcmode="lin" valueType="num">
                                      <p:cBhvr>
                                        <p:cTn id="27" dur="1000" fill="hold"/>
                                        <p:tgtEl>
                                          <p:spTgt spid="2050"/>
                                        </p:tgtEl>
                                        <p:attrNameLst>
                                          <p:attrName>style.rotation</p:attrName>
                                        </p:attrNameLst>
                                      </p:cBhvr>
                                      <p:tavLst>
                                        <p:tav tm="0">
                                          <p:val>
                                            <p:fltVal val="90"/>
                                          </p:val>
                                        </p:tav>
                                        <p:tav tm="100000">
                                          <p:val>
                                            <p:fltVal val="0"/>
                                          </p:val>
                                        </p:tav>
                                      </p:tavLst>
                                    </p:anim>
                                    <p:animEffect transition="in" filter="fade">
                                      <p:cBhvr>
                                        <p:cTn id="28" dur="1000"/>
                                        <p:tgtEl>
                                          <p:spTgt spid="2050"/>
                                        </p:tgtEl>
                                      </p:cBhvr>
                                    </p:animEffect>
                                  </p:childTnLst>
                                </p:cTn>
                              </p:par>
                              <p:par>
                                <p:cTn id="29" presetID="31"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 calcmode="lin" valueType="num">
                                      <p:cBhvr>
                                        <p:cTn id="31" dur="1000" fill="hold"/>
                                        <p:tgtEl>
                                          <p:spTgt spid="2052"/>
                                        </p:tgtEl>
                                        <p:attrNameLst>
                                          <p:attrName>ppt_w</p:attrName>
                                        </p:attrNameLst>
                                      </p:cBhvr>
                                      <p:tavLst>
                                        <p:tav tm="0">
                                          <p:val>
                                            <p:fltVal val="0"/>
                                          </p:val>
                                        </p:tav>
                                        <p:tav tm="100000">
                                          <p:val>
                                            <p:strVal val="#ppt_w"/>
                                          </p:val>
                                        </p:tav>
                                      </p:tavLst>
                                    </p:anim>
                                    <p:anim calcmode="lin" valueType="num">
                                      <p:cBhvr>
                                        <p:cTn id="32" dur="1000" fill="hold"/>
                                        <p:tgtEl>
                                          <p:spTgt spid="2052"/>
                                        </p:tgtEl>
                                        <p:attrNameLst>
                                          <p:attrName>ppt_h</p:attrName>
                                        </p:attrNameLst>
                                      </p:cBhvr>
                                      <p:tavLst>
                                        <p:tav tm="0">
                                          <p:val>
                                            <p:fltVal val="0"/>
                                          </p:val>
                                        </p:tav>
                                        <p:tav tm="100000">
                                          <p:val>
                                            <p:strVal val="#ppt_h"/>
                                          </p:val>
                                        </p:tav>
                                      </p:tavLst>
                                    </p:anim>
                                    <p:anim calcmode="lin" valueType="num">
                                      <p:cBhvr>
                                        <p:cTn id="33" dur="1000" fill="hold"/>
                                        <p:tgtEl>
                                          <p:spTgt spid="2052"/>
                                        </p:tgtEl>
                                        <p:attrNameLst>
                                          <p:attrName>style.rotation</p:attrName>
                                        </p:attrNameLst>
                                      </p:cBhvr>
                                      <p:tavLst>
                                        <p:tav tm="0">
                                          <p:val>
                                            <p:fltVal val="90"/>
                                          </p:val>
                                        </p:tav>
                                        <p:tav tm="100000">
                                          <p:val>
                                            <p:fltVal val="0"/>
                                          </p:val>
                                        </p:tav>
                                      </p:tavLst>
                                    </p:anim>
                                    <p:animEffect transition="in" filter="fade">
                                      <p:cBhvr>
                                        <p:cTn id="34" dur="1000"/>
                                        <p:tgtEl>
                                          <p:spTgt spid="2052"/>
                                        </p:tgtEl>
                                      </p:cBhvr>
                                    </p:animEffect>
                                  </p:childTnLst>
                                </p:cTn>
                              </p:par>
                              <p:par>
                                <p:cTn id="35" presetID="31" presetClass="entr" presetSubtype="0" fill="hold" nodeType="with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p:cTn id="37" dur="1000" fill="hold"/>
                                        <p:tgtEl>
                                          <p:spTgt spid="2055"/>
                                        </p:tgtEl>
                                        <p:attrNameLst>
                                          <p:attrName>ppt_w</p:attrName>
                                        </p:attrNameLst>
                                      </p:cBhvr>
                                      <p:tavLst>
                                        <p:tav tm="0">
                                          <p:val>
                                            <p:fltVal val="0"/>
                                          </p:val>
                                        </p:tav>
                                        <p:tav tm="100000">
                                          <p:val>
                                            <p:strVal val="#ppt_w"/>
                                          </p:val>
                                        </p:tav>
                                      </p:tavLst>
                                    </p:anim>
                                    <p:anim calcmode="lin" valueType="num">
                                      <p:cBhvr>
                                        <p:cTn id="38" dur="1000" fill="hold"/>
                                        <p:tgtEl>
                                          <p:spTgt spid="2055"/>
                                        </p:tgtEl>
                                        <p:attrNameLst>
                                          <p:attrName>ppt_h</p:attrName>
                                        </p:attrNameLst>
                                      </p:cBhvr>
                                      <p:tavLst>
                                        <p:tav tm="0">
                                          <p:val>
                                            <p:fltVal val="0"/>
                                          </p:val>
                                        </p:tav>
                                        <p:tav tm="100000">
                                          <p:val>
                                            <p:strVal val="#ppt_h"/>
                                          </p:val>
                                        </p:tav>
                                      </p:tavLst>
                                    </p:anim>
                                    <p:anim calcmode="lin" valueType="num">
                                      <p:cBhvr>
                                        <p:cTn id="39" dur="1000" fill="hold"/>
                                        <p:tgtEl>
                                          <p:spTgt spid="2055"/>
                                        </p:tgtEl>
                                        <p:attrNameLst>
                                          <p:attrName>style.rotation</p:attrName>
                                        </p:attrNameLst>
                                      </p:cBhvr>
                                      <p:tavLst>
                                        <p:tav tm="0">
                                          <p:val>
                                            <p:fltVal val="90"/>
                                          </p:val>
                                        </p:tav>
                                        <p:tav tm="100000">
                                          <p:val>
                                            <p:fltVal val="0"/>
                                          </p:val>
                                        </p:tav>
                                      </p:tavLst>
                                    </p:anim>
                                    <p:animEffect transition="in" filter="fade">
                                      <p:cBhvr>
                                        <p:cTn id="40" dur="1000"/>
                                        <p:tgtEl>
                                          <p:spTgt spid="2055"/>
                                        </p:tgtEl>
                                      </p:cBhvr>
                                    </p:animEffect>
                                  </p:childTnLst>
                                </p:cTn>
                              </p:par>
                              <p:par>
                                <p:cTn id="41" presetID="31" presetClass="entr" presetSubtype="0" fill="hold" nodeType="withEffect">
                                  <p:stCondLst>
                                    <p:cond delay="0"/>
                                  </p:stCondLst>
                                  <p:childTnLst>
                                    <p:set>
                                      <p:cBhvr>
                                        <p:cTn id="42" dur="1" fill="hold">
                                          <p:stCondLst>
                                            <p:cond delay="0"/>
                                          </p:stCondLst>
                                        </p:cTn>
                                        <p:tgtEl>
                                          <p:spTgt spid="2057"/>
                                        </p:tgtEl>
                                        <p:attrNameLst>
                                          <p:attrName>style.visibility</p:attrName>
                                        </p:attrNameLst>
                                      </p:cBhvr>
                                      <p:to>
                                        <p:strVal val="visible"/>
                                      </p:to>
                                    </p:set>
                                    <p:anim calcmode="lin" valueType="num">
                                      <p:cBhvr>
                                        <p:cTn id="43" dur="1000" fill="hold"/>
                                        <p:tgtEl>
                                          <p:spTgt spid="2057"/>
                                        </p:tgtEl>
                                        <p:attrNameLst>
                                          <p:attrName>ppt_w</p:attrName>
                                        </p:attrNameLst>
                                      </p:cBhvr>
                                      <p:tavLst>
                                        <p:tav tm="0">
                                          <p:val>
                                            <p:fltVal val="0"/>
                                          </p:val>
                                        </p:tav>
                                        <p:tav tm="100000">
                                          <p:val>
                                            <p:strVal val="#ppt_w"/>
                                          </p:val>
                                        </p:tav>
                                      </p:tavLst>
                                    </p:anim>
                                    <p:anim calcmode="lin" valueType="num">
                                      <p:cBhvr>
                                        <p:cTn id="44" dur="1000" fill="hold"/>
                                        <p:tgtEl>
                                          <p:spTgt spid="2057"/>
                                        </p:tgtEl>
                                        <p:attrNameLst>
                                          <p:attrName>ppt_h</p:attrName>
                                        </p:attrNameLst>
                                      </p:cBhvr>
                                      <p:tavLst>
                                        <p:tav tm="0">
                                          <p:val>
                                            <p:fltVal val="0"/>
                                          </p:val>
                                        </p:tav>
                                        <p:tav tm="100000">
                                          <p:val>
                                            <p:strVal val="#ppt_h"/>
                                          </p:val>
                                        </p:tav>
                                      </p:tavLst>
                                    </p:anim>
                                    <p:anim calcmode="lin" valueType="num">
                                      <p:cBhvr>
                                        <p:cTn id="45" dur="1000" fill="hold"/>
                                        <p:tgtEl>
                                          <p:spTgt spid="2057"/>
                                        </p:tgtEl>
                                        <p:attrNameLst>
                                          <p:attrName>style.rotation</p:attrName>
                                        </p:attrNameLst>
                                      </p:cBhvr>
                                      <p:tavLst>
                                        <p:tav tm="0">
                                          <p:val>
                                            <p:fltVal val="90"/>
                                          </p:val>
                                        </p:tav>
                                        <p:tav tm="100000">
                                          <p:val>
                                            <p:fltVal val="0"/>
                                          </p:val>
                                        </p:tav>
                                      </p:tavLst>
                                    </p:anim>
                                    <p:animEffect transition="in" filter="fade">
                                      <p:cBhvr>
                                        <p:cTn id="46" dur="1000"/>
                                        <p:tgtEl>
                                          <p:spTgt spid="205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062"/>
                                        </p:tgtEl>
                                        <p:attrNameLst>
                                          <p:attrName>style.visibility</p:attrName>
                                        </p:attrNameLst>
                                      </p:cBhvr>
                                      <p:to>
                                        <p:strVal val="visible"/>
                                      </p:to>
                                    </p:set>
                                    <p:animEffect transition="in" filter="circle(in)">
                                      <p:cBhvr>
                                        <p:cTn id="51" dur="2000"/>
                                        <p:tgtEl>
                                          <p:spTgt spid="2062"/>
                                        </p:tgtEl>
                                      </p:cBhvr>
                                    </p:animEffect>
                                  </p:childTnLst>
                                </p:cTn>
                              </p:par>
                              <p:par>
                                <p:cTn id="52" presetID="6" presetClass="entr" presetSubtype="16" fill="hold" nodeType="withEffect">
                                  <p:stCondLst>
                                    <p:cond delay="0"/>
                                  </p:stCondLst>
                                  <p:childTnLst>
                                    <p:set>
                                      <p:cBhvr>
                                        <p:cTn id="53" dur="1" fill="hold">
                                          <p:stCondLst>
                                            <p:cond delay="0"/>
                                          </p:stCondLst>
                                        </p:cTn>
                                        <p:tgtEl>
                                          <p:spTgt spid="2063"/>
                                        </p:tgtEl>
                                        <p:attrNameLst>
                                          <p:attrName>style.visibility</p:attrName>
                                        </p:attrNameLst>
                                      </p:cBhvr>
                                      <p:to>
                                        <p:strVal val="visible"/>
                                      </p:to>
                                    </p:set>
                                    <p:animEffect transition="in" filter="circle(in)">
                                      <p:cBhvr>
                                        <p:cTn id="54" dur="2000"/>
                                        <p:tgtEl>
                                          <p:spTgt spid="2063"/>
                                        </p:tgtEl>
                                      </p:cBhvr>
                                    </p:animEffect>
                                  </p:childTnLst>
                                </p:cTn>
                              </p:par>
                              <p:par>
                                <p:cTn id="55" presetID="6" presetClass="entr" presetSubtype="16" fill="hold" nodeType="withEffect">
                                  <p:stCondLst>
                                    <p:cond delay="0"/>
                                  </p:stCondLst>
                                  <p:childTnLst>
                                    <p:set>
                                      <p:cBhvr>
                                        <p:cTn id="56" dur="1" fill="hold">
                                          <p:stCondLst>
                                            <p:cond delay="0"/>
                                          </p:stCondLst>
                                        </p:cTn>
                                        <p:tgtEl>
                                          <p:spTgt spid="2064"/>
                                        </p:tgtEl>
                                        <p:attrNameLst>
                                          <p:attrName>style.visibility</p:attrName>
                                        </p:attrNameLst>
                                      </p:cBhvr>
                                      <p:to>
                                        <p:strVal val="visible"/>
                                      </p:to>
                                    </p:set>
                                    <p:animEffect transition="in" filter="circle(in)">
                                      <p:cBhvr>
                                        <p:cTn id="57" dur="2000"/>
                                        <p:tgtEl>
                                          <p:spTgt spid="2064"/>
                                        </p:tgtEl>
                                      </p:cBhvr>
                                    </p:animEffect>
                                  </p:childTnLst>
                                </p:cTn>
                              </p:par>
                              <p:par>
                                <p:cTn id="58" presetID="6" presetClass="entr" presetSubtype="16" fill="hold" nodeType="withEffect">
                                  <p:stCondLst>
                                    <p:cond delay="0"/>
                                  </p:stCondLst>
                                  <p:childTnLst>
                                    <p:set>
                                      <p:cBhvr>
                                        <p:cTn id="59" dur="1" fill="hold">
                                          <p:stCondLst>
                                            <p:cond delay="0"/>
                                          </p:stCondLst>
                                        </p:cTn>
                                        <p:tgtEl>
                                          <p:spTgt spid="2067"/>
                                        </p:tgtEl>
                                        <p:attrNameLst>
                                          <p:attrName>style.visibility</p:attrName>
                                        </p:attrNameLst>
                                      </p:cBhvr>
                                      <p:to>
                                        <p:strVal val="visible"/>
                                      </p:to>
                                    </p:set>
                                    <p:animEffect transition="in" filter="circle(in)">
                                      <p:cBhvr>
                                        <p:cTn id="60" dur="2000"/>
                                        <p:tgtEl>
                                          <p:spTgt spid="2067"/>
                                        </p:tgtEl>
                                      </p:cBhvr>
                                    </p:animEffect>
                                  </p:childTnLst>
                                </p:cTn>
                              </p:par>
                              <p:par>
                                <p:cTn id="61" presetID="6" presetClass="entr" presetSubtype="16" fill="hold" nodeType="withEffect">
                                  <p:stCondLst>
                                    <p:cond delay="0"/>
                                  </p:stCondLst>
                                  <p:childTnLst>
                                    <p:set>
                                      <p:cBhvr>
                                        <p:cTn id="62" dur="1" fill="hold">
                                          <p:stCondLst>
                                            <p:cond delay="0"/>
                                          </p:stCondLst>
                                        </p:cTn>
                                        <p:tgtEl>
                                          <p:spTgt spid="2068"/>
                                        </p:tgtEl>
                                        <p:attrNameLst>
                                          <p:attrName>style.visibility</p:attrName>
                                        </p:attrNameLst>
                                      </p:cBhvr>
                                      <p:to>
                                        <p:strVal val="visible"/>
                                      </p:to>
                                    </p:set>
                                    <p:animEffect transition="in" filter="circle(in)">
                                      <p:cBhvr>
                                        <p:cTn id="63" dur="2000"/>
                                        <p:tgtEl>
                                          <p:spTgt spid="2068"/>
                                        </p:tgtEl>
                                      </p:cBhvr>
                                    </p:animEffect>
                                  </p:childTnLst>
                                </p:cTn>
                              </p:par>
                              <p:par>
                                <p:cTn id="64" presetID="6" presetClass="entr" presetSubtype="16" fill="hold" nodeType="withEffect">
                                  <p:stCondLst>
                                    <p:cond delay="0"/>
                                  </p:stCondLst>
                                  <p:childTnLst>
                                    <p:set>
                                      <p:cBhvr>
                                        <p:cTn id="65" dur="1" fill="hold">
                                          <p:stCondLst>
                                            <p:cond delay="0"/>
                                          </p:stCondLst>
                                        </p:cTn>
                                        <p:tgtEl>
                                          <p:spTgt spid="2066"/>
                                        </p:tgtEl>
                                        <p:attrNameLst>
                                          <p:attrName>style.visibility</p:attrName>
                                        </p:attrNameLst>
                                      </p:cBhvr>
                                      <p:to>
                                        <p:strVal val="visible"/>
                                      </p:to>
                                    </p:set>
                                    <p:animEffect transition="in" filter="circle(in)">
                                      <p:cBhvr>
                                        <p:cTn id="66" dur="2000"/>
                                        <p:tgtEl>
                                          <p:spTgt spid="2066"/>
                                        </p:tgtEl>
                                      </p:cBhvr>
                                    </p:animEffect>
                                  </p:childTnLst>
                                </p:cTn>
                              </p:par>
                              <p:par>
                                <p:cTn id="67" presetID="6" presetClass="entr" presetSubtype="16" fill="hold" nodeType="withEffect">
                                  <p:stCondLst>
                                    <p:cond delay="0"/>
                                  </p:stCondLst>
                                  <p:childTnLst>
                                    <p:set>
                                      <p:cBhvr>
                                        <p:cTn id="68" dur="1" fill="hold">
                                          <p:stCondLst>
                                            <p:cond delay="0"/>
                                          </p:stCondLst>
                                        </p:cTn>
                                        <p:tgtEl>
                                          <p:spTgt spid="2065"/>
                                        </p:tgtEl>
                                        <p:attrNameLst>
                                          <p:attrName>style.visibility</p:attrName>
                                        </p:attrNameLst>
                                      </p:cBhvr>
                                      <p:to>
                                        <p:strVal val="visible"/>
                                      </p:to>
                                    </p:set>
                                    <p:animEffect transition="in" filter="circle(in)">
                                      <p:cBhvr>
                                        <p:cTn id="69" dur="20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result!</a:t>
            </a:r>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2" y="1556792"/>
            <a:ext cx="9153361" cy="3024336"/>
          </a:xfrm>
          <a:prstGeom prst="rect">
            <a:avLst/>
          </a:prstGeom>
        </p:spPr>
      </p:pic>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21</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76172435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tqn.com/y/chemistry/1/S/Q/d/1/EdiblepHIndicat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7957787" cy="597666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2</a:t>
            </a:r>
            <a:r>
              <a:rPr lang="de-DE" altLang="de-DE" sz="1000" b="1" dirty="0" smtClean="0">
                <a:solidFill>
                  <a:srgbClr val="3C4B95"/>
                </a:solidFill>
              </a:rPr>
              <a:t>2</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567147434"/>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C:\Documents and Settings\Rayka\Desktop\20160626_1135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06541" y="1107451"/>
            <a:ext cx="6858000" cy="464309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444432" y="1199575"/>
            <a:ext cx="6899141" cy="449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solidFill>
                  <a:srgbClr val="FFFF00"/>
                </a:solidFill>
              </a:rPr>
              <a:t>Craven experiments:</a:t>
            </a:r>
            <a:endParaRPr lang="en-US" dirty="0">
              <a:solidFill>
                <a:srgbClr val="FFFF00"/>
              </a:solidFill>
            </a:endParaRPr>
          </a:p>
        </p:txBody>
      </p:sp>
      <p:sp>
        <p:nvSpPr>
          <p:cNvPr id="5"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23</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050324439"/>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TextBox 2"/>
          <p:cNvSpPr txBox="1"/>
          <p:nvPr/>
        </p:nvSpPr>
        <p:spPr>
          <a:xfrm>
            <a:off x="539552" y="1556792"/>
            <a:ext cx="8147248" cy="707886"/>
          </a:xfrm>
          <a:prstGeom prst="rect">
            <a:avLst/>
          </a:prstGeom>
          <a:noFill/>
        </p:spPr>
        <p:txBody>
          <a:bodyPr wrap="square" rtlCol="0">
            <a:spAutoFit/>
          </a:bodyPr>
          <a:lstStyle/>
          <a:p>
            <a:pPr marL="742950" indent="-742950" algn="l" rtl="0">
              <a:buFont typeface="+mj-lt"/>
              <a:buAutoNum type="arabicPeriod"/>
            </a:pPr>
            <a:r>
              <a:rPr lang="en-US" sz="4000" dirty="0" smtClean="0"/>
              <a:t>Team’s own solution</a:t>
            </a:r>
            <a:endParaRPr lang="en-US" sz="4000" dirty="0"/>
          </a:p>
        </p:txBody>
      </p:sp>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24</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169273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520" y="476672"/>
            <a:ext cx="9396536" cy="1143000"/>
          </a:xfrm>
        </p:spPr>
        <p:txBody>
          <a:bodyPr>
            <a:noAutofit/>
          </a:bodyPr>
          <a:lstStyle/>
          <a:p>
            <a:r>
              <a:rPr lang="en-US" sz="4800" dirty="0" smtClean="0">
                <a:latin typeface="Arial Black" pitchFamily="34" charset="0"/>
              </a:rPr>
              <a:t>The end,</a:t>
            </a:r>
            <a:br>
              <a:rPr lang="en-US" sz="4800" dirty="0" smtClean="0">
                <a:latin typeface="Arial Black" pitchFamily="34" charset="0"/>
              </a:rPr>
            </a:br>
            <a:r>
              <a:rPr lang="en-US" sz="4800" dirty="0" smtClean="0">
                <a:latin typeface="Arial Black" pitchFamily="34" charset="0"/>
              </a:rPr>
              <a:t>Thanks for your attention!</a:t>
            </a:r>
            <a:endParaRPr lang="fa-IR" sz="4800" dirty="0">
              <a:latin typeface="Arial Black" pitchFamily="34" charset="0"/>
            </a:endParaRPr>
          </a:p>
        </p:txBody>
      </p:sp>
    </p:spTree>
    <p:extLst>
      <p:ext uri="{BB962C8B-B14F-4D97-AF65-F5344CB8AC3E}">
        <p14:creationId xmlns:p14="http://schemas.microsoft.com/office/powerpoint/2010/main" val="204472051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pPr algn="l" rtl="0"/>
            <a:r>
              <a:rPr lang="en-US" dirty="0" smtClean="0"/>
              <a:t>Reporter: </a:t>
            </a:r>
            <a:r>
              <a:rPr lang="en-US" dirty="0" err="1" smtClean="0"/>
              <a:t>Zeinab</a:t>
            </a:r>
            <a:r>
              <a:rPr lang="en-US" dirty="0" smtClean="0"/>
              <a:t> </a:t>
            </a:r>
            <a:r>
              <a:rPr lang="en-US" dirty="0" err="1" smtClean="0"/>
              <a:t>Ammari</a:t>
            </a:r>
            <a:r>
              <a:rPr lang="en-US" dirty="0" smtClean="0"/>
              <a:t> </a:t>
            </a:r>
            <a:r>
              <a:rPr lang="en-US" dirty="0" err="1" smtClean="0"/>
              <a:t>Allahyari</a:t>
            </a:r>
            <a:endParaRPr lang="en-US" dirty="0" smtClean="0"/>
          </a:p>
          <a:p>
            <a:pPr algn="l" rtl="0"/>
            <a:r>
              <a:rPr lang="en-US" dirty="0" smtClean="0"/>
              <a:t>Maple group</a:t>
            </a:r>
          </a:p>
          <a:p>
            <a:pPr algn="l" rtl="0"/>
            <a:endParaRPr lang="en-US" dirty="0"/>
          </a:p>
        </p:txBody>
      </p:sp>
      <p:sp>
        <p:nvSpPr>
          <p:cNvPr id="4" name="Title 1"/>
          <p:cNvSpPr>
            <a:spLocks noGrp="1"/>
          </p:cNvSpPr>
          <p:nvPr>
            <p:ph type="title"/>
          </p:nvPr>
        </p:nvSpPr>
        <p:spPr/>
        <p:txBody>
          <a:bodyPr/>
          <a:lstStyle/>
          <a:p>
            <a:r>
              <a:rPr lang="en-US" dirty="0" smtClean="0"/>
              <a:t>Problem No.10.</a:t>
            </a:r>
            <a:endParaRPr lang="en-US" dirty="0"/>
          </a:p>
        </p:txBody>
      </p:sp>
      <p:pic>
        <p:nvPicPr>
          <p:cNvPr id="9" name="Picture 8" descr="Screen Clipping"/>
          <p:cNvPicPr>
            <a:picLocks noChangeAspect="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899592" y="3861048"/>
            <a:ext cx="7627802" cy="2520280"/>
          </a:xfrm>
          <a:prstGeom prst="rect">
            <a:avLst/>
          </a:prstGeom>
        </p:spPr>
      </p:pic>
    </p:spTree>
    <p:extLst>
      <p:ext uri="{BB962C8B-B14F-4D97-AF65-F5344CB8AC3E}">
        <p14:creationId xmlns:p14="http://schemas.microsoft.com/office/powerpoint/2010/main" val="3745008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229600" cy="4536504"/>
          </a:xfrm>
        </p:spPr>
        <p:txBody>
          <a:bodyPr>
            <a:noAutofit/>
          </a:bodyPr>
          <a:lstStyle/>
          <a:p>
            <a:pPr algn="l" rtl="0"/>
            <a:r>
              <a:rPr lang="en-US" sz="4400" b="1" dirty="0" smtClean="0">
                <a:solidFill>
                  <a:schemeClr val="tx2">
                    <a:lumMod val="75000"/>
                  </a:schemeClr>
                </a:solidFill>
                <a:latin typeface="+mn-lt"/>
              </a:rPr>
              <a:t>10</a:t>
            </a:r>
            <a:r>
              <a:rPr lang="en-US" sz="4400" b="1" dirty="0">
                <a:solidFill>
                  <a:schemeClr val="tx2">
                    <a:lumMod val="75000"/>
                  </a:schemeClr>
                </a:solidFill>
                <a:latin typeface="+mn-lt"/>
              </a:rPr>
              <a:t>. pH Indicator</a:t>
            </a:r>
            <a:r>
              <a:rPr lang="en-US" sz="3200" b="1" dirty="0">
                <a:solidFill>
                  <a:schemeClr val="tx2">
                    <a:lumMod val="75000"/>
                  </a:schemeClr>
                </a:solidFill>
                <a:latin typeface="+mn-lt"/>
              </a:rPr>
              <a:t/>
            </a:r>
            <a:br>
              <a:rPr lang="en-US" sz="3200" b="1" dirty="0">
                <a:solidFill>
                  <a:schemeClr val="tx2">
                    <a:lumMod val="75000"/>
                  </a:schemeClr>
                </a:solidFill>
                <a:latin typeface="+mn-lt"/>
              </a:rPr>
            </a:br>
            <a:r>
              <a:rPr lang="en-US" sz="3200" dirty="0">
                <a:solidFill>
                  <a:schemeClr val="tx2">
                    <a:lumMod val="75000"/>
                  </a:schemeClr>
                </a:solidFill>
                <a:latin typeface="+mn-lt"/>
              </a:rPr>
              <a:t>The juice of many fruits or vegetable crops contains a natural pH indicator that changes </a:t>
            </a:r>
            <a:r>
              <a:rPr lang="en-US" sz="3200" dirty="0" smtClean="0">
                <a:solidFill>
                  <a:schemeClr val="tx2">
                    <a:lumMod val="75000"/>
                  </a:schemeClr>
                </a:solidFill>
                <a:latin typeface="+mn-lt"/>
              </a:rPr>
              <a:t>colors according </a:t>
            </a:r>
            <a:r>
              <a:rPr lang="en-US" sz="3200" dirty="0">
                <a:solidFill>
                  <a:schemeClr val="tx2">
                    <a:lumMod val="75000"/>
                  </a:schemeClr>
                </a:solidFill>
                <a:latin typeface="+mn-lt"/>
              </a:rPr>
              <a:t>to the acidity or basicity of the solution. Investigate such pH indicator juices </a:t>
            </a:r>
            <a:r>
              <a:rPr lang="en-US" sz="3200" dirty="0" smtClean="0">
                <a:solidFill>
                  <a:schemeClr val="tx2">
                    <a:lumMod val="75000"/>
                  </a:schemeClr>
                </a:solidFill>
                <a:latin typeface="+mn-lt"/>
              </a:rPr>
              <a:t>and their</a:t>
            </a:r>
            <a:r>
              <a:rPr lang="en-US" sz="3200" dirty="0">
                <a:solidFill>
                  <a:schemeClr val="tx2">
                    <a:lumMod val="75000"/>
                  </a:schemeClr>
                </a:solidFill>
                <a:latin typeface="+mn-lt"/>
              </a:rPr>
              <a:t> </a:t>
            </a:r>
            <a:r>
              <a:rPr lang="en-US" sz="3200" dirty="0" smtClean="0">
                <a:solidFill>
                  <a:schemeClr val="tx2">
                    <a:lumMod val="75000"/>
                  </a:schemeClr>
                </a:solidFill>
                <a:latin typeface="+mn-lt"/>
              </a:rPr>
              <a:t>mixes</a:t>
            </a:r>
            <a:r>
              <a:rPr lang="en-US" sz="3200" dirty="0">
                <a:solidFill>
                  <a:schemeClr val="tx2">
                    <a:lumMod val="75000"/>
                  </a:schemeClr>
                </a:solidFill>
                <a:latin typeface="+mn-lt"/>
              </a:rPr>
              <a:t>. Propose the most precise and effective composition and compare its properties with </a:t>
            </a:r>
            <a:r>
              <a:rPr lang="en-US" sz="3200" dirty="0" smtClean="0">
                <a:solidFill>
                  <a:schemeClr val="tx2">
                    <a:lumMod val="75000"/>
                  </a:schemeClr>
                </a:solidFill>
                <a:latin typeface="+mn-lt"/>
              </a:rPr>
              <a:t>those of </a:t>
            </a:r>
            <a:r>
              <a:rPr lang="en-US" sz="3200" dirty="0">
                <a:solidFill>
                  <a:schemeClr val="tx2">
                    <a:lumMod val="75000"/>
                  </a:schemeClr>
                </a:solidFill>
                <a:latin typeface="+mn-lt"/>
              </a:rPr>
              <a:t>common indicator paper.</a:t>
            </a:r>
          </a:p>
        </p:txBody>
      </p:sp>
    </p:spTree>
    <p:extLst>
      <p:ext uri="{BB962C8B-B14F-4D97-AF65-F5344CB8AC3E}">
        <p14:creationId xmlns:p14="http://schemas.microsoft.com/office/powerpoint/2010/main" val="227509800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Emad\Desktop\800px-Thomas_Martin_Lowry2.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594569" y="0"/>
            <a:ext cx="454943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Emad\Desktop\Johannes_Brønsted.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3407" y="0"/>
            <a:ext cx="4630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260648"/>
            <a:ext cx="8229600" cy="1143000"/>
          </a:xfrm>
        </p:spPr>
        <p:txBody>
          <a:bodyPr>
            <a:normAutofit/>
          </a:bodyPr>
          <a:lstStyle/>
          <a:p>
            <a:pPr rtl="0"/>
            <a:r>
              <a:rPr lang="en-US" dirty="0"/>
              <a:t>Brønsted–Lowry theory</a:t>
            </a:r>
            <a:endParaRPr lang="fa-IR" dirty="0"/>
          </a:p>
        </p:txBody>
      </p:sp>
      <p:sp>
        <p:nvSpPr>
          <p:cNvPr id="3" name="Content Placeholder 2"/>
          <p:cNvSpPr>
            <a:spLocks noGrp="1"/>
          </p:cNvSpPr>
          <p:nvPr>
            <p:ph idx="1"/>
          </p:nvPr>
        </p:nvSpPr>
        <p:spPr>
          <a:xfrm>
            <a:off x="529208" y="1340768"/>
            <a:ext cx="8229600" cy="2708920"/>
          </a:xfrm>
        </p:spPr>
        <p:txBody>
          <a:bodyPr vert="horz" lIns="91440" tIns="45720" rIns="91440" bIns="45720" rtlCol="1" anchor="ctr">
            <a:normAutofit fontScale="97500"/>
          </a:bodyPr>
          <a:lstStyle/>
          <a:p>
            <a:pPr algn="l" rtl="0">
              <a:spcBef>
                <a:spcPct val="0"/>
              </a:spcBef>
              <a:buNone/>
            </a:pPr>
            <a:r>
              <a:rPr lang="en-US" sz="3600" dirty="0">
                <a:latin typeface="Arial Rounded MT Bold" pitchFamily="34" charset="0"/>
                <a:ea typeface="+mj-ea"/>
                <a:cs typeface="+mj-cs"/>
              </a:rPr>
              <a:t>The Brønsted–Lowry theory is an acid–base reaction </a:t>
            </a:r>
            <a:r>
              <a:rPr lang="en-US" sz="3600" dirty="0" smtClean="0">
                <a:latin typeface="Arial Rounded MT Bold" pitchFamily="34" charset="0"/>
                <a:ea typeface="+mj-ea"/>
                <a:cs typeface="+mj-cs"/>
              </a:rPr>
              <a:t>theory</a:t>
            </a:r>
            <a:endParaRPr lang="en-US" sz="3600" dirty="0">
              <a:latin typeface="Arial Rounded MT Bold" pitchFamily="34" charset="0"/>
              <a:ea typeface="+mj-ea"/>
              <a:cs typeface="+mj-cs"/>
            </a:endParaRPr>
          </a:p>
        </p:txBody>
      </p:sp>
      <p:sp>
        <p:nvSpPr>
          <p:cNvPr id="6"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smtClean="0">
                <a:solidFill>
                  <a:srgbClr val="3C4B95"/>
                </a:solidFill>
              </a:rPr>
              <a:t>1</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85334066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 k;1487\jedal\ax\litmuspaper.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535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891131">
            <a:off x="4513318" y="1076332"/>
            <a:ext cx="4910767" cy="1143000"/>
          </a:xfrm>
        </p:spPr>
        <p:txBody>
          <a:bodyPr>
            <a:normAutofit/>
          </a:bodyPr>
          <a:lstStyle/>
          <a:p>
            <a:pPr rtl="0"/>
            <a:r>
              <a:rPr lang="en-US" dirty="0" smtClean="0">
                <a:latin typeface="+mn-lt"/>
              </a:rPr>
              <a:t>What’s the PH?</a:t>
            </a:r>
            <a:endParaRPr lang="fa-IR" dirty="0">
              <a:latin typeface="+mn-lt"/>
            </a:endParaRPr>
          </a:p>
        </p:txBody>
      </p:sp>
      <p:pic>
        <p:nvPicPr>
          <p:cNvPr id="6" name="Picture 2" descr="http://schoolbag.info/biology/living/living.files/image0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3923928" cy="685799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2</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2756032300"/>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ompoundchem.com/wp-content/uploads/2015/07/Acids-and-Alkalis-The-pH-Scale.png">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141" y="21347"/>
            <a:ext cx="522007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3</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09592377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1" anchor="ctr">
            <a:normAutofit/>
          </a:bodyPr>
          <a:lstStyle/>
          <a:p>
            <a:pPr rtl="0"/>
            <a:r>
              <a:rPr lang="en-US" dirty="0">
                <a:latin typeface="Arial Rounded MT Bold" pitchFamily="34" charset="0"/>
              </a:rPr>
              <a:t>pH </a:t>
            </a:r>
            <a:r>
              <a:rPr lang="en-US" dirty="0" smtClean="0">
                <a:latin typeface="Arial Rounded MT Bold" pitchFamily="34" charset="0"/>
              </a:rPr>
              <a:t>indicators:</a:t>
            </a:r>
            <a:endParaRPr lang="en-US" dirty="0">
              <a:latin typeface="Arial Rounded MT Bold" pitchFamily="34" charset="0"/>
            </a:endParaRPr>
          </a:p>
        </p:txBody>
      </p:sp>
      <p:graphicFrame>
        <p:nvGraphicFramePr>
          <p:cNvPr id="5" name="Diagram 4"/>
          <p:cNvGraphicFramePr/>
          <p:nvPr>
            <p:extLst>
              <p:ext uri="{D42A27DB-BD31-4B8C-83A1-F6EECF244321}">
                <p14:modId xmlns:p14="http://schemas.microsoft.com/office/powerpoint/2010/main" val="4264266927"/>
              </p:ext>
            </p:extLst>
          </p:nvPr>
        </p:nvGraphicFramePr>
        <p:xfrm>
          <a:off x="0" y="980728"/>
          <a:ext cx="91440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4</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86768301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Users\Emad\Desktop\800px-Blue_Hydrangea.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427985" y="3716097"/>
            <a:ext cx="4692703" cy="314190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Emad\Desktop\800px-Hortensiapink.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2548"/>
            <a:ext cx="4427984" cy="371864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 k;1487\jedal\ax\Blackberry.jpeg"/>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 y="3716096"/>
            <a:ext cx="4427984" cy="314190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 k;1487\jedal\ax\1004492w1500q80.jp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427984" y="0"/>
            <a:ext cx="4692703" cy="3751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5536" y="2857500"/>
            <a:ext cx="8435280" cy="1143000"/>
          </a:xfrm>
        </p:spPr>
        <p:txBody>
          <a:bodyPr>
            <a:normAutofit/>
          </a:bodyPr>
          <a:lstStyle/>
          <a:p>
            <a:pPr rtl="0"/>
            <a:r>
              <a:rPr lang="en-US" dirty="0">
                <a:latin typeface="Arial Rounded MT Bold" pitchFamily="34" charset="0"/>
              </a:rPr>
              <a:t>Naturally </a:t>
            </a:r>
            <a:r>
              <a:rPr lang="en-US" dirty="0" smtClean="0">
                <a:latin typeface="Arial Rounded MT Bold" pitchFamily="34" charset="0"/>
              </a:rPr>
              <a:t>pH </a:t>
            </a:r>
            <a:r>
              <a:rPr lang="en-US" dirty="0">
                <a:latin typeface="Arial Rounded MT Bold" pitchFamily="34" charset="0"/>
              </a:rPr>
              <a:t>indicators</a:t>
            </a:r>
            <a:r>
              <a:rPr lang="en-US" dirty="0" smtClean="0">
                <a:latin typeface="Anklepants" pitchFamily="2" charset="0"/>
              </a:rPr>
              <a:t>:</a:t>
            </a:r>
            <a:endParaRPr lang="fa-IR" dirty="0">
              <a:latin typeface="Anklepants" pitchFamily="2" charset="0"/>
            </a:endParaRPr>
          </a:p>
        </p:txBody>
      </p:sp>
      <p:sp>
        <p:nvSpPr>
          <p:cNvPr id="9" name="Footer Placeholder 3"/>
          <p:cNvSpPr>
            <a:spLocks noGrp="1"/>
          </p:cNvSpPr>
          <p:nvPr>
            <p:ph type="ftr" sz="quarter" idx="10"/>
          </p:nvPr>
        </p:nvSpPr>
        <p:spPr>
          <a:xfrm>
            <a:off x="4032250" y="6586537"/>
            <a:ext cx="5111750" cy="27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lvl="0"/>
            <a:r>
              <a:rPr lang="en-GB" sz="1000" b="1" dirty="0" smtClean="0">
                <a:solidFill>
                  <a:srgbClr val="3C4B95"/>
                </a:solidFill>
              </a:rPr>
              <a:t>International </a:t>
            </a:r>
            <a:r>
              <a:rPr lang="en-GB" sz="1000" b="1" dirty="0">
                <a:solidFill>
                  <a:srgbClr val="3C4B95"/>
                </a:solidFill>
              </a:rPr>
              <a:t>Young Naturalist’s </a:t>
            </a:r>
            <a:r>
              <a:rPr lang="en-GB" sz="1000" b="1" dirty="0" smtClean="0">
                <a:solidFill>
                  <a:srgbClr val="3C4B95"/>
                </a:solidFill>
              </a:rPr>
              <a:t>Tournament </a:t>
            </a:r>
            <a:r>
              <a:rPr lang="en-US" altLang="de-DE" sz="1000" b="1" dirty="0" smtClean="0">
                <a:solidFill>
                  <a:srgbClr val="3C4B95"/>
                </a:solidFill>
              </a:rPr>
              <a:t>|  </a:t>
            </a:r>
            <a:r>
              <a:rPr lang="de-DE" altLang="de-DE" sz="1000" b="1" dirty="0" smtClean="0">
                <a:solidFill>
                  <a:srgbClr val="3C4B95"/>
                </a:solidFill>
              </a:rPr>
              <a:t>08/2016  </a:t>
            </a:r>
            <a:r>
              <a:rPr lang="de-DE" altLang="de-DE" sz="1000" b="1" dirty="0">
                <a:solidFill>
                  <a:srgbClr val="3C4B95"/>
                </a:solidFill>
              </a:rPr>
              <a:t>|   page </a:t>
            </a:r>
            <a:r>
              <a:rPr lang="de-DE" altLang="de-DE" sz="1000" b="1" dirty="0">
                <a:solidFill>
                  <a:srgbClr val="3C4B95"/>
                </a:solidFill>
              </a:rPr>
              <a:t>5</a:t>
            </a:r>
            <a:endParaRPr lang="de-DE" altLang="de-DE" sz="1000" b="1" dirty="0">
              <a:solidFill>
                <a:srgbClr val="3C4B95"/>
              </a:solidFill>
            </a:endParaRPr>
          </a:p>
          <a:p>
            <a:r>
              <a:rPr lang="en-US" altLang="de-DE" sz="1000" dirty="0" smtClean="0">
                <a:solidFill>
                  <a:schemeClr val="tx2"/>
                </a:solidFill>
              </a:rPr>
              <a:t>`</a:t>
            </a:r>
            <a:endParaRPr lang="en-US" altLang="de-DE" sz="1000" dirty="0">
              <a:solidFill>
                <a:schemeClr val="tx2"/>
              </a:solidFill>
            </a:endParaRPr>
          </a:p>
        </p:txBody>
      </p:sp>
    </p:spTree>
    <p:extLst>
      <p:ext uri="{BB962C8B-B14F-4D97-AF65-F5344CB8AC3E}">
        <p14:creationId xmlns:p14="http://schemas.microsoft.com/office/powerpoint/2010/main" val="1657417291"/>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Tekton Pro"/>
        <a:ea typeface=""/>
        <a:cs typeface=""/>
      </a:majorFont>
      <a:minorFont>
        <a:latin typeface="Tekt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Custom 1">
      <a:dk1>
        <a:srgbClr val="CDA3D6"/>
      </a:dk1>
      <a:lt1>
        <a:sysClr val="window" lastClr="FFFFFF"/>
      </a:lt1>
      <a:dk2>
        <a:srgbClr val="B13F9A"/>
      </a:dk2>
      <a:lt2>
        <a:srgbClr val="F4E7ED"/>
      </a:lt2>
      <a:accent1>
        <a:srgbClr val="E5BCDC"/>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Austin">
  <a:themeElements>
    <a:clrScheme name="Custom 1">
      <a:dk1>
        <a:srgbClr val="CDA3D6"/>
      </a:dk1>
      <a:lt1>
        <a:sysClr val="window" lastClr="FFFFFF"/>
      </a:lt1>
      <a:dk2>
        <a:srgbClr val="B13F9A"/>
      </a:dk2>
      <a:lt2>
        <a:srgbClr val="F4E7ED"/>
      </a:lt2>
      <a:accent1>
        <a:srgbClr val="E5BCDC"/>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stom 4">
      <a:majorFont>
        <a:latin typeface="Tekton Pro"/>
        <a:ea typeface=""/>
        <a:cs typeface=""/>
      </a:majorFont>
      <a:minorFont>
        <a:latin typeface="Tekton Pro"/>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1664</TotalTime>
  <Words>396</Words>
  <Application>Microsoft Office PowerPoint</Application>
  <PresentationFormat>On-screen Show (4:3)</PresentationFormat>
  <Paragraphs>101</Paragraphs>
  <Slides>29</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29</vt:i4>
      </vt:variant>
    </vt:vector>
  </HeadingPairs>
  <TitlesOfParts>
    <vt:vector size="41" baseType="lpstr">
      <vt:lpstr>Anklepants</vt:lpstr>
      <vt:lpstr>Arial</vt:lpstr>
      <vt:lpstr>Arial Black</vt:lpstr>
      <vt:lpstr>Arial Rounded MT Bold</vt:lpstr>
      <vt:lpstr>Calibri</vt:lpstr>
      <vt:lpstr>Candara</vt:lpstr>
      <vt:lpstr>Symbol</vt:lpstr>
      <vt:lpstr>Tekton Pro</vt:lpstr>
      <vt:lpstr>Wingdings 2</vt:lpstr>
      <vt:lpstr>Office Theme</vt:lpstr>
      <vt:lpstr>Waveform</vt:lpstr>
      <vt:lpstr>Austin</vt:lpstr>
      <vt:lpstr>PowerPoint Presentation</vt:lpstr>
      <vt:lpstr>PowerPoint Presentation</vt:lpstr>
      <vt:lpstr>Problem No.10.</vt:lpstr>
      <vt:lpstr>10. pH Indicator The juice of many fruits or vegetable crops contains a natural pH indicator that changes colors according to the acidity or basicity of the solution. Investigate such pH indicator juices and their mixes. Propose the most precise and effective composition and compare its properties with those of common indicator paper.</vt:lpstr>
      <vt:lpstr>Brønsted–Lowry theory</vt:lpstr>
      <vt:lpstr>What’s the PH?</vt:lpstr>
      <vt:lpstr>PowerPoint Presentation</vt:lpstr>
      <vt:lpstr>pH indicators:</vt:lpstr>
      <vt:lpstr>Naturally pH indicators:</vt:lpstr>
      <vt:lpstr>PowerPoint Presentation</vt:lpstr>
      <vt:lpstr>PowerPoint Presentation</vt:lpstr>
      <vt:lpstr>Experiment No.1: red cabbage juice</vt:lpstr>
      <vt:lpstr>What do we need?</vt:lpstr>
      <vt:lpstr>PowerPoint Presentation</vt:lpstr>
      <vt:lpstr>PowerPoint Presentation</vt:lpstr>
      <vt:lpstr>PowerPoint Presentation</vt:lpstr>
      <vt:lpstr>It’s too amazing!!!</vt:lpstr>
      <vt:lpstr>Experiment No.2: red cabbage &amp;cherry paper</vt:lpstr>
      <vt:lpstr>What we need?</vt:lpstr>
      <vt:lpstr>PowerPoint Presentation</vt:lpstr>
      <vt:lpstr>Cherry indicator:</vt:lpstr>
      <vt:lpstr>Comparing:</vt:lpstr>
      <vt:lpstr>PowerPoint Presentation</vt:lpstr>
      <vt:lpstr>PowerPoint Presentation</vt:lpstr>
      <vt:lpstr>And….. The result!</vt:lpstr>
      <vt:lpstr>PowerPoint Presentation</vt:lpstr>
      <vt:lpstr>Craven experiments:</vt:lpstr>
      <vt:lpstr>reference</vt:lpstr>
      <vt:lpstr>The end, 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Emad</dc:creator>
  <cp:lastModifiedBy>tahere</cp:lastModifiedBy>
  <cp:revision>89</cp:revision>
  <dcterms:created xsi:type="dcterms:W3CDTF">2016-04-06T03:26:05Z</dcterms:created>
  <dcterms:modified xsi:type="dcterms:W3CDTF">2016-07-16T11:52:06Z</dcterms:modified>
</cp:coreProperties>
</file>