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70" r:id="rId7"/>
    <p:sldId id="269" r:id="rId8"/>
    <p:sldId id="261" r:id="rId9"/>
    <p:sldId id="262" r:id="rId10"/>
    <p:sldId id="263" r:id="rId11"/>
    <p:sldId id="264" r:id="rId12"/>
    <p:sldId id="265" r:id="rId13"/>
    <p:sldId id="268" r:id="rId14"/>
    <p:sldId id="266" r:id="rId15"/>
    <p:sldId id="26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68" d="100"/>
          <a:sy n="68" d="100"/>
        </p:scale>
        <p:origin x="-1810"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D8BD707-D9CF-40AE-B4C6-C98DA3205C09}" type="datetimeFigureOut">
              <a:rPr lang="en-US" smtClean="0"/>
              <a:pPr/>
              <a:t>7/3/2016</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D8BD707-D9CF-40AE-B4C6-C98DA3205C09}" type="datetimeFigureOut">
              <a:rPr lang="en-US" smtClean="0"/>
              <a:pPr/>
              <a:t>7/3/2016</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1D8BD707-D9CF-40AE-B4C6-C98DA3205C09}" type="datetimeFigureOut">
              <a:rPr lang="en-US" smtClean="0"/>
              <a:pPr/>
              <a:t>7/3/2016</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6F15528-21DE-4FAA-801E-634DDDAF4B2B}"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D8BD707-D9CF-40AE-B4C6-C98DA3205C09}" type="datetimeFigureOut">
              <a:rPr lang="en-US" smtClean="0"/>
              <a:pPr/>
              <a:t>7/3/2016</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D8BD707-D9CF-40AE-B4C6-C98DA3205C09}" type="datetimeFigureOut">
              <a:rPr lang="en-US" smtClean="0"/>
              <a:pPr/>
              <a:t>7/3/2016</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7/3/2016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D8BD707-D9CF-40AE-B4C6-C98DA3205C09}" type="datetimeFigureOut">
              <a:rPr lang="en-US" smtClean="0"/>
              <a:pPr/>
              <a:t>7/3/2016</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D8BD707-D9CF-40AE-B4C6-C98DA3205C09}" type="datetimeFigureOut">
              <a:rPr lang="en-US" smtClean="0"/>
              <a:pPr/>
              <a:t>7/3/2016</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D8BD707-D9CF-40AE-B4C6-C98DA3205C09}" type="datetimeFigureOut">
              <a:rPr lang="en-US" smtClean="0"/>
              <a:pPr/>
              <a:t>7/3/2016</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D8BD707-D9CF-40AE-B4C6-C98DA3205C09}" type="datetimeFigureOut">
              <a:rPr lang="en-US" smtClean="0"/>
              <a:pPr/>
              <a:t>7/3/2016</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about.ask.com/terms-of-service/" TargetMode="External"/><Relationship Id="rId2" Type="http://schemas.openxmlformats.org/officeDocument/2006/relationships/hyperlink" Target="http://www-nonlinear.physik.uni-bremen.de/~nagler/publications.html" TargetMode="External"/><Relationship Id="rId1" Type="http://schemas.openxmlformats.org/officeDocument/2006/relationships/slideLayout" Target="../slideLayouts/slideLayout6.xml"/><Relationship Id="rId4" Type="http://schemas.openxmlformats.org/officeDocument/2006/relationships/hyperlink" Target="http://www.juegosflash.cl/estrategia/dice-war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3200" dirty="0" smtClean="0"/>
              <a:t>Problems for the 4</a:t>
            </a:r>
            <a:r>
              <a:rPr lang="en-US" sz="3200" baseline="30000" dirty="0" smtClean="0"/>
              <a:t>th</a:t>
            </a:r>
            <a:r>
              <a:rPr lang="en-US" sz="3200" dirty="0" smtClean="0"/>
              <a:t> IYNT Physics competition</a:t>
            </a:r>
            <a:endParaRPr lang="en-US" sz="3200" dirty="0"/>
          </a:p>
        </p:txBody>
      </p:sp>
      <p:sp>
        <p:nvSpPr>
          <p:cNvPr id="3" name="Subtitle 2"/>
          <p:cNvSpPr>
            <a:spLocks noGrp="1"/>
          </p:cNvSpPr>
          <p:nvPr>
            <p:ph type="subTitle" idx="1"/>
          </p:nvPr>
        </p:nvSpPr>
        <p:spPr>
          <a:xfrm>
            <a:off x="540544" y="2250280"/>
            <a:ext cx="8062912" cy="2550320"/>
          </a:xfrm>
        </p:spPr>
        <p:txBody>
          <a:bodyPr/>
          <a:lstStyle/>
          <a:p>
            <a:pPr algn="ctr"/>
            <a:r>
              <a:rPr lang="en-US" dirty="0" smtClean="0">
                <a:solidFill>
                  <a:schemeClr val="bg1"/>
                </a:solidFill>
              </a:rPr>
              <a:t>Group : Mehr</a:t>
            </a:r>
          </a:p>
          <a:p>
            <a:pPr algn="ctr"/>
            <a:r>
              <a:rPr lang="en-US" dirty="0" smtClean="0">
                <a:solidFill>
                  <a:schemeClr val="bg1"/>
                </a:solidFill>
              </a:rPr>
              <a:t>From : Shiraz</a:t>
            </a:r>
          </a:p>
          <a:p>
            <a:pPr algn="ctr"/>
            <a:r>
              <a:rPr lang="en-US" dirty="0" smtClean="0">
                <a:solidFill>
                  <a:schemeClr val="bg1"/>
                </a:solidFill>
              </a:rPr>
              <a:t>By : Sara Ashraf</a:t>
            </a:r>
            <a:endParaRPr lang="en-US" dirty="0">
              <a:solidFill>
                <a:schemeClr val="bg1"/>
              </a:solidFill>
            </a:endParaRP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 for your attention</a:t>
            </a:r>
            <a:endParaRPr lang="en-US" dirty="0"/>
          </a:p>
        </p:txBody>
      </p:sp>
    </p:spTree>
  </p:cSld>
  <p:clrMapOvr>
    <a:masterClrMapping/>
  </p:clrMapOvr>
  <p:transition>
    <p:split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67494"/>
            <a:ext cx="8382000" cy="3390106"/>
          </a:xfrm>
        </p:spPr>
        <p:txBody>
          <a:bodyPr>
            <a:noAutofit/>
          </a:bodyPr>
          <a:lstStyle/>
          <a:p>
            <a:r>
              <a:rPr lang="en-US" sz="2800" dirty="0" smtClean="0"/>
              <a:t/>
            </a:r>
            <a:br>
              <a:rPr lang="en-US" sz="2800" dirty="0" smtClean="0"/>
            </a:br>
            <a:r>
              <a:rPr lang="en-US" sz="2800" dirty="0" smtClean="0"/>
              <a:t>1280 x 1025 </a:t>
            </a:r>
            <a:r>
              <a:rPr lang="en-US" sz="2800" dirty="0" err="1" smtClean="0"/>
              <a:t>px</a:t>
            </a:r>
            <a:r>
              <a:rPr lang="en-US" sz="2800" dirty="0" smtClean="0"/>
              <a:t/>
            </a:r>
            <a:br>
              <a:rPr lang="en-US" sz="2800" dirty="0" smtClean="0"/>
            </a:br>
            <a:r>
              <a:rPr lang="en-US" sz="2800" dirty="0" smtClean="0">
                <a:hlinkClick r:id="rId2"/>
              </a:rPr>
              <a:t>www-nonlinear.physik.uni-bremen.de</a:t>
            </a:r>
            <a:r>
              <a:rPr lang="en-US" sz="2800" dirty="0" smtClean="0"/>
              <a:t> </a:t>
            </a:r>
            <a:br>
              <a:rPr lang="en-US" sz="2800" dirty="0" smtClean="0"/>
            </a:br>
            <a:r>
              <a:rPr lang="en-US" sz="2800" dirty="0" smtClean="0">
                <a:hlinkClick r:id="rId3"/>
              </a:rPr>
              <a:t>Copyright &amp; Disclaimer</a:t>
            </a:r>
            <a:r>
              <a:rPr lang="en-US" sz="2800" dirty="0" smtClean="0"/>
              <a:t> </a:t>
            </a:r>
            <a:br>
              <a:rPr lang="en-US" sz="2800" dirty="0" smtClean="0"/>
            </a:br>
            <a:r>
              <a:rPr lang="en-US" sz="2800" dirty="0" smtClean="0"/>
              <a:t>600 x 450 </a:t>
            </a:r>
            <a:r>
              <a:rPr lang="en-US" sz="2800" dirty="0" err="1" smtClean="0"/>
              <a:t>px</a:t>
            </a:r>
            <a:r>
              <a:rPr lang="en-US" sz="2800" dirty="0" smtClean="0"/>
              <a:t/>
            </a:r>
            <a:br>
              <a:rPr lang="en-US" sz="2800" dirty="0" smtClean="0"/>
            </a:br>
            <a:r>
              <a:rPr lang="en-US" sz="2800" dirty="0" smtClean="0">
                <a:hlinkClick r:id="rId4"/>
              </a:rPr>
              <a:t>www.juegosflash.cl</a:t>
            </a:r>
            <a:r>
              <a:rPr lang="en-US" sz="2800" dirty="0" smtClean="0"/>
              <a:t> </a:t>
            </a:r>
            <a:br>
              <a:rPr lang="en-US" sz="2800" dirty="0" smtClean="0"/>
            </a:br>
            <a:r>
              <a:rPr lang="en-US" sz="2800" dirty="0" smtClean="0">
                <a:hlinkClick r:id="rId3"/>
              </a:rPr>
              <a:t>Copyright &amp; Disclaimer</a:t>
            </a:r>
            <a:r>
              <a:rPr lang="en-US" sz="2800" dirty="0" smtClean="0"/>
              <a:t> </a:t>
            </a:r>
            <a:br>
              <a:rPr lang="en-US" sz="2800" dirty="0" smtClean="0"/>
            </a:br>
            <a:endParaRPr lang="en-US" sz="2800" dirty="0"/>
          </a:p>
        </p:txBody>
      </p:sp>
    </p:spTree>
  </p:cSld>
  <p:clrMapOvr>
    <a:masterClrMapping/>
  </p:clrMapOvr>
  <p:transition>
    <p:spli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en-US" dirty="0"/>
          </a:p>
        </p:txBody>
      </p:sp>
      <p:sp>
        <p:nvSpPr>
          <p:cNvPr id="4" name="Rectangle 3"/>
          <p:cNvSpPr/>
          <p:nvPr/>
        </p:nvSpPr>
        <p:spPr>
          <a:xfrm>
            <a:off x="609600" y="1997838"/>
            <a:ext cx="7543800" cy="3539430"/>
          </a:xfrm>
          <a:prstGeom prst="rect">
            <a:avLst/>
          </a:prstGeom>
        </p:spPr>
        <p:txBody>
          <a:bodyPr wrap="square">
            <a:spAutoFit/>
          </a:bodyPr>
          <a:lstStyle/>
          <a:p>
            <a:endParaRPr lang="en-US" sz="2800" dirty="0" smtClean="0">
              <a:solidFill>
                <a:schemeClr val="bg1"/>
              </a:solidFill>
            </a:endParaRPr>
          </a:p>
          <a:p>
            <a:r>
              <a:rPr lang="en-US" sz="2800" dirty="0" smtClean="0">
                <a:solidFill>
                  <a:schemeClr val="bg1"/>
                </a:solidFill>
              </a:rPr>
              <a:t>Mass or material also doesn’t change the result of the dice</a:t>
            </a:r>
          </a:p>
          <a:p>
            <a:r>
              <a:rPr lang="en-US" sz="2800" dirty="0" smtClean="0">
                <a:solidFill>
                  <a:schemeClr val="bg1"/>
                </a:solidFill>
              </a:rPr>
              <a:t>Surface will have effect on the result because of the friction.</a:t>
            </a:r>
          </a:p>
          <a:p>
            <a:r>
              <a:rPr lang="en-US" sz="2800" dirty="0" smtClean="0">
                <a:solidFill>
                  <a:schemeClr val="bg1"/>
                </a:solidFill>
              </a:rPr>
              <a:t>More friction        it sticks</a:t>
            </a:r>
          </a:p>
          <a:p>
            <a:r>
              <a:rPr lang="en-US" sz="2800" dirty="0" smtClean="0">
                <a:solidFill>
                  <a:schemeClr val="bg1"/>
                </a:solidFill>
              </a:rPr>
              <a:t>Less friction           rolls more</a:t>
            </a:r>
          </a:p>
          <a:p>
            <a:endParaRPr lang="en-US" sz="2800" dirty="0">
              <a:solidFill>
                <a:schemeClr val="bg1"/>
              </a:solidFill>
            </a:endParaRPr>
          </a:p>
        </p:txBody>
      </p:sp>
    </p:spTree>
  </p:cSld>
  <p:clrMapOvr>
    <a:masterClrMapping/>
  </p:clrMapOvr>
  <p:transition>
    <p:pu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A free falling object is an object that is falling under the sole influence of gravity.</a:t>
            </a:r>
          </a:p>
          <a:p>
            <a:r>
              <a:rPr lang="en-US" dirty="0" smtClean="0"/>
              <a:t>Any object that is being acted upon only by the force of gravity is said to be in a state of free fall.</a:t>
            </a:r>
          </a:p>
          <a:p>
            <a:r>
              <a:rPr lang="en-US" dirty="0" smtClean="0"/>
              <a:t>Free falling objects do not encounter air resistance.</a:t>
            </a:r>
          </a:p>
          <a:p>
            <a:r>
              <a:rPr lang="en-US" dirty="0" smtClean="0"/>
              <a:t>All free falling objects(on Earth) accelerate downwards at a rate of 9.8m/s/s.</a:t>
            </a:r>
            <a:endParaRPr lang="en-US" dirty="0"/>
          </a:p>
        </p:txBody>
      </p:sp>
    </p:spTree>
  </p:cSld>
  <p:clrMapOvr>
    <a:masterClrMapping/>
  </p:clrMapOvr>
  <p:transition>
    <p:cover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Torque is a measure of how much a force acting on an object causes that object to rotate.</a:t>
            </a:r>
          </a:p>
          <a:p>
            <a:r>
              <a:rPr lang="en-US" dirty="0" smtClean="0"/>
              <a:t>Objects rotate on an axis, called pivot point and it is label “O”. The force is denoted by “F”. The distance from the pivot point to the point where the force acts is called the moment arm and it is denoted by “r”.</a:t>
            </a:r>
            <a:endParaRPr lang="en-US" dirty="0"/>
          </a:p>
        </p:txBody>
      </p:sp>
    </p:spTree>
  </p:cSld>
  <p:clrMapOvr>
    <a:masterClrMapping/>
  </p:clrMapOvr>
  <p:transition>
    <p:cover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 1996-2016 the physics classroom.</a:t>
            </a:r>
          </a:p>
          <a:p>
            <a:r>
              <a:rPr lang="en-US" dirty="0" smtClean="0"/>
              <a:t>University of Guelph</a:t>
            </a:r>
            <a:endParaRPr lang="en-US" dirty="0"/>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endParaRPr lang="en-US" dirty="0"/>
          </a:p>
        </p:txBody>
      </p:sp>
      <p:sp>
        <p:nvSpPr>
          <p:cNvPr id="3" name="Content Placeholder 2"/>
          <p:cNvSpPr>
            <a:spLocks noGrp="1"/>
          </p:cNvSpPr>
          <p:nvPr>
            <p:ph idx="1"/>
          </p:nvPr>
        </p:nvSpPr>
        <p:spPr/>
        <p:txBody>
          <a:bodyPr/>
          <a:lstStyle/>
          <a:p>
            <a:r>
              <a:rPr lang="en-US" dirty="0" smtClean="0">
                <a:solidFill>
                  <a:schemeClr val="bg1"/>
                </a:solidFill>
              </a:rPr>
              <a:t>6: dice</a:t>
            </a:r>
          </a:p>
          <a:p>
            <a:r>
              <a:rPr lang="en-US" dirty="0" smtClean="0">
                <a:solidFill>
                  <a:schemeClr val="bg1"/>
                </a:solidFill>
              </a:rPr>
              <a:t>In many games, dice are thrown to obtain random results. How does the result of a dice roll depend on its height above a table, if the dice is released at zero initial speed.   </a:t>
            </a:r>
            <a:endParaRPr lang="en-US"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hypothesis </a:t>
            </a:r>
            <a:endParaRPr lang="en-US" dirty="0"/>
          </a:p>
        </p:txBody>
      </p:sp>
      <p:sp>
        <p:nvSpPr>
          <p:cNvPr id="3" name="Content Placeholder 2"/>
          <p:cNvSpPr>
            <a:spLocks noGrp="1"/>
          </p:cNvSpPr>
          <p:nvPr>
            <p:ph idx="1"/>
          </p:nvPr>
        </p:nvSpPr>
        <p:spPr/>
        <p:txBody>
          <a:bodyPr/>
          <a:lstStyle/>
          <a:p>
            <a:r>
              <a:rPr lang="en-US" dirty="0" smtClean="0">
                <a:solidFill>
                  <a:schemeClr val="bg1"/>
                </a:solidFill>
              </a:rPr>
              <a:t> if the dice is released at zero initial speed from different height, the probability of getting result differs.</a:t>
            </a:r>
            <a:endParaRPr lang="en-US" dirty="0">
              <a:solidFill>
                <a:schemeClr val="bg1"/>
              </a:solidFill>
            </a:endParaRPr>
          </a:p>
        </p:txBody>
      </p:sp>
      <p:pic>
        <p:nvPicPr>
          <p:cNvPr id="4" name="Picture 3" descr="is.jpg"/>
          <p:cNvPicPr>
            <a:picLocks noChangeAspect="1"/>
          </p:cNvPicPr>
          <p:nvPr/>
        </p:nvPicPr>
        <p:blipFill>
          <a:blip r:embed="rId2"/>
          <a:stretch>
            <a:fillRect/>
          </a:stretch>
        </p:blipFill>
        <p:spPr>
          <a:xfrm>
            <a:off x="990600" y="3581400"/>
            <a:ext cx="3559628" cy="2849791"/>
          </a:xfrm>
          <a:prstGeom prst="rect">
            <a:avLst/>
          </a:prstGeom>
        </p:spPr>
      </p:pic>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Theoretical background</a:t>
            </a:r>
            <a:endParaRPr lang="en-US" dirty="0"/>
          </a:p>
        </p:txBody>
      </p:sp>
      <p:sp>
        <p:nvSpPr>
          <p:cNvPr id="3" name="Content Placeholder 2"/>
          <p:cNvSpPr>
            <a:spLocks noGrp="1"/>
          </p:cNvSpPr>
          <p:nvPr>
            <p:ph idx="1"/>
          </p:nvPr>
        </p:nvSpPr>
        <p:spPr/>
        <p:txBody>
          <a:bodyPr/>
          <a:lstStyle/>
          <a:p>
            <a:r>
              <a:rPr lang="en-US" dirty="0" smtClean="0">
                <a:solidFill>
                  <a:schemeClr val="bg1"/>
                </a:solidFill>
              </a:rPr>
              <a:t>In studying mechanics, we learnt about free fall motion</a:t>
            </a:r>
            <a:r>
              <a:rPr lang="en-US" dirty="0" smtClean="0">
                <a:solidFill>
                  <a:schemeClr val="bg1"/>
                </a:solidFill>
              </a:rPr>
              <a:t>.</a:t>
            </a:r>
          </a:p>
          <a:p>
            <a:r>
              <a:rPr lang="en-US" dirty="0" smtClean="0">
                <a:solidFill>
                  <a:schemeClr val="bg1"/>
                </a:solidFill>
              </a:rPr>
              <a:t>Any object influencing gravity while falling is at free fall motion.</a:t>
            </a:r>
            <a:endParaRPr lang="en-US" dirty="0" smtClean="0">
              <a:solidFill>
                <a:schemeClr val="bg1"/>
              </a:solidFill>
            </a:endParaRPr>
          </a:p>
          <a:p>
            <a:r>
              <a:rPr lang="en-US" dirty="0" smtClean="0">
                <a:solidFill>
                  <a:schemeClr val="bg1"/>
                </a:solidFill>
              </a:rPr>
              <a:t>The formula is : y = - ½ g t^2 + v0t</a:t>
            </a:r>
            <a:endParaRPr lang="en-US" dirty="0">
              <a:solidFill>
                <a:schemeClr val="bg1"/>
              </a:solidFill>
            </a:endParaRPr>
          </a:p>
        </p:txBody>
      </p:sp>
    </p:spTree>
  </p:cSld>
  <p:clrMapOvr>
    <a:masterClrMapping/>
  </p:clrMapOvr>
  <p:transition>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p:txBody>
          <a:bodyPr/>
          <a:lstStyle/>
          <a:p>
            <a:r>
              <a:rPr lang="en-US" dirty="0" smtClean="0">
                <a:solidFill>
                  <a:schemeClr val="bg1"/>
                </a:solidFill>
              </a:rPr>
              <a:t>I used two dices. The material differ.(wooden and plastic dice)</a:t>
            </a:r>
          </a:p>
          <a:p>
            <a:r>
              <a:rPr lang="en-US" dirty="0" smtClean="0">
                <a:solidFill>
                  <a:schemeClr val="bg1"/>
                </a:solidFill>
              </a:rPr>
              <a:t>I used a ruler above a table.</a:t>
            </a:r>
          </a:p>
          <a:p>
            <a:r>
              <a:rPr lang="en-US" dirty="0" smtClean="0">
                <a:solidFill>
                  <a:schemeClr val="bg1"/>
                </a:solidFill>
              </a:rPr>
              <a:t>All the number 6 were up and then according to the height , I would release it. In this case the probability for getting 6 is 1/6.</a:t>
            </a:r>
            <a:endParaRPr lang="en-US" dirty="0">
              <a:solidFill>
                <a:schemeClr val="bg1"/>
              </a:solidFill>
            </a:endParaRPr>
          </a:p>
        </p:txBody>
      </p:sp>
    </p:spTree>
  </p:cSld>
  <p:clrMapOvr>
    <a:masterClrMapping/>
  </p:clrMapOvr>
  <p:transition>
    <p:pull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Users\sara\Documents\New folder (4)\isCA8QOIV2.jpg"/>
          <p:cNvPicPr>
            <a:picLocks noGrp="1" noChangeAspect="1" noChangeArrowheads="1"/>
          </p:cNvPicPr>
          <p:nvPr>
            <p:ph idx="1"/>
          </p:nvPr>
        </p:nvPicPr>
        <p:blipFill>
          <a:blip r:embed="rId2"/>
          <a:srcRect/>
          <a:stretch>
            <a:fillRect/>
          </a:stretch>
        </p:blipFill>
        <p:spPr bwMode="auto">
          <a:xfrm>
            <a:off x="381000" y="1752600"/>
            <a:ext cx="3349793" cy="3077623"/>
          </a:xfrm>
          <a:prstGeom prst="rect">
            <a:avLst/>
          </a:prstGeom>
          <a:noFill/>
        </p:spPr>
      </p:pic>
      <p:pic>
        <p:nvPicPr>
          <p:cNvPr id="1027" name="Picture 3" descr="C:\Users\sara\Documents\New folder (4)\isCAQSUHM3.jpg"/>
          <p:cNvPicPr>
            <a:picLocks noChangeAspect="1" noChangeArrowheads="1"/>
          </p:cNvPicPr>
          <p:nvPr/>
        </p:nvPicPr>
        <p:blipFill>
          <a:blip r:embed="rId3"/>
          <a:srcRect/>
          <a:stretch>
            <a:fillRect/>
          </a:stretch>
        </p:blipFill>
        <p:spPr bwMode="auto">
          <a:xfrm>
            <a:off x="914400" y="4953000"/>
            <a:ext cx="1752600" cy="1718385"/>
          </a:xfrm>
          <a:prstGeom prst="rect">
            <a:avLst/>
          </a:prstGeom>
          <a:noFill/>
        </p:spPr>
      </p:pic>
      <p:pic>
        <p:nvPicPr>
          <p:cNvPr id="1028" name="Picture 4" descr="C:\Users\sara\Documents\New folder (4)\isCARI90OF.jpg"/>
          <p:cNvPicPr>
            <a:picLocks noChangeAspect="1" noChangeArrowheads="1"/>
          </p:cNvPicPr>
          <p:nvPr/>
        </p:nvPicPr>
        <p:blipFill>
          <a:blip r:embed="rId4"/>
          <a:srcRect/>
          <a:stretch>
            <a:fillRect/>
          </a:stretch>
        </p:blipFill>
        <p:spPr bwMode="auto">
          <a:xfrm>
            <a:off x="3962400" y="1828800"/>
            <a:ext cx="4038600" cy="3020067"/>
          </a:xfrm>
          <a:prstGeom prst="rect">
            <a:avLst/>
          </a:prstGeom>
          <a:noFill/>
        </p:spPr>
      </p:pic>
    </p:spTree>
  </p:cSld>
  <p:clrMapOvr>
    <a:masterClrMapping/>
  </p:clrMapOvr>
  <p:transition>
    <p:split orient="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838200" y="1997839"/>
            <a:ext cx="7467600" cy="3539430"/>
          </a:xfrm>
          <a:prstGeom prst="rect">
            <a:avLst/>
          </a:prstGeom>
        </p:spPr>
        <p:txBody>
          <a:bodyPr wrap="square">
            <a:spAutoFit/>
          </a:bodyPr>
          <a:lstStyle/>
          <a:p>
            <a:endParaRPr lang="en-US" sz="3200" dirty="0" smtClean="0">
              <a:solidFill>
                <a:schemeClr val="bg1"/>
              </a:solidFill>
            </a:endParaRPr>
          </a:p>
          <a:p>
            <a:r>
              <a:rPr lang="en-US" sz="3200" dirty="0" smtClean="0">
                <a:solidFill>
                  <a:schemeClr val="bg1"/>
                </a:solidFill>
              </a:rPr>
              <a:t>Mass or material also doesn’t change the result of the dice</a:t>
            </a:r>
          </a:p>
          <a:p>
            <a:r>
              <a:rPr lang="en-US" sz="3200" dirty="0" smtClean="0">
                <a:solidFill>
                  <a:schemeClr val="bg1"/>
                </a:solidFill>
              </a:rPr>
              <a:t>Surface will have effect on the result because of the friction.</a:t>
            </a:r>
          </a:p>
          <a:p>
            <a:r>
              <a:rPr lang="en-US" sz="3200" dirty="0" smtClean="0">
                <a:solidFill>
                  <a:schemeClr val="bg1"/>
                </a:solidFill>
              </a:rPr>
              <a:t>More friction        it sticks</a:t>
            </a:r>
          </a:p>
          <a:p>
            <a:r>
              <a:rPr lang="en-US" sz="3200" dirty="0" smtClean="0">
                <a:solidFill>
                  <a:schemeClr val="bg1"/>
                </a:solidFill>
              </a:rPr>
              <a:t>Less friction           rolls more</a:t>
            </a:r>
          </a:p>
        </p:txBody>
      </p:sp>
    </p:spTree>
  </p:cSld>
  <p:clrMapOvr>
    <a:masterClrMapping/>
  </p:clrMapOvr>
  <p:transition>
    <p:wheel spokes="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normAutofit/>
          </a:bodyPr>
          <a:lstStyle/>
          <a:p>
            <a:r>
              <a:rPr lang="en-US" sz="2400" dirty="0" smtClean="0"/>
              <a:t>Plastic dice</a:t>
            </a:r>
            <a:endParaRPr lang="en-US" sz="2400" dirty="0"/>
          </a:p>
        </p:txBody>
      </p:sp>
      <p:sp>
        <p:nvSpPr>
          <p:cNvPr id="4" name="Text Placeholder 3"/>
          <p:cNvSpPr>
            <a:spLocks noGrp="1"/>
          </p:cNvSpPr>
          <p:nvPr>
            <p:ph type="body" sz="half" idx="3"/>
          </p:nvPr>
        </p:nvSpPr>
        <p:spPr/>
        <p:txBody>
          <a:bodyPr>
            <a:normAutofit/>
          </a:bodyPr>
          <a:lstStyle/>
          <a:p>
            <a:r>
              <a:rPr lang="en-US" sz="2400" dirty="0" smtClean="0"/>
              <a:t>Wooden dice</a:t>
            </a:r>
            <a:endParaRPr lang="en-US" sz="2400" dirty="0"/>
          </a:p>
        </p:txBody>
      </p:sp>
      <p:graphicFrame>
        <p:nvGraphicFramePr>
          <p:cNvPr id="7" name="Content Placeholder 6"/>
          <p:cNvGraphicFramePr>
            <a:graphicFrameLocks noGrp="1"/>
          </p:cNvGraphicFramePr>
          <p:nvPr>
            <p:ph sz="quarter" idx="2"/>
          </p:nvPr>
        </p:nvGraphicFramePr>
        <p:xfrm>
          <a:off x="2057400" y="381000"/>
          <a:ext cx="5384800" cy="3048001"/>
        </p:xfrm>
        <a:graphic>
          <a:graphicData uri="http://schemas.openxmlformats.org/drawingml/2006/table">
            <a:tbl>
              <a:tblPr firstRow="1" bandRow="1">
                <a:tableStyleId>{5C22544A-7EE6-4342-B048-85BDC9FD1C3A}</a:tableStyleId>
              </a:tblPr>
              <a:tblGrid>
                <a:gridCol w="2692400"/>
                <a:gridCol w="2692400"/>
              </a:tblGrid>
              <a:tr h="869895">
                <a:tc>
                  <a:txBody>
                    <a:bodyPr/>
                    <a:lstStyle/>
                    <a:p>
                      <a:r>
                        <a:rPr lang="en-US" sz="2400" dirty="0" smtClean="0"/>
                        <a:t>Height (cm)</a:t>
                      </a:r>
                      <a:endParaRPr lang="en-US" sz="2400" dirty="0"/>
                    </a:p>
                  </a:txBody>
                  <a:tcPr/>
                </a:tc>
                <a:tc>
                  <a:txBody>
                    <a:bodyPr/>
                    <a:lstStyle/>
                    <a:p>
                      <a:r>
                        <a:rPr lang="en-US" sz="2400" dirty="0" smtClean="0"/>
                        <a:t>Probability of getting</a:t>
                      </a:r>
                      <a:r>
                        <a:rPr lang="en-US" sz="2400" baseline="0" dirty="0" smtClean="0"/>
                        <a:t> 6</a:t>
                      </a:r>
                      <a:endParaRPr lang="en-US" sz="2400" dirty="0"/>
                    </a:p>
                  </a:txBody>
                  <a:tcPr/>
                </a:tc>
              </a:tr>
              <a:tr h="464006">
                <a:tc>
                  <a:txBody>
                    <a:bodyPr/>
                    <a:lstStyle/>
                    <a:p>
                      <a:r>
                        <a:rPr lang="en-US" dirty="0" smtClean="0"/>
                        <a:t>5 </a:t>
                      </a:r>
                      <a:endParaRPr lang="en-US" dirty="0"/>
                    </a:p>
                  </a:txBody>
                  <a:tcPr/>
                </a:tc>
                <a:tc>
                  <a:txBody>
                    <a:bodyPr/>
                    <a:lstStyle/>
                    <a:p>
                      <a:r>
                        <a:rPr lang="en-US" dirty="0" smtClean="0"/>
                        <a:t>12/30 ≈</a:t>
                      </a:r>
                      <a:r>
                        <a:rPr lang="en-US" baseline="0" dirty="0" smtClean="0"/>
                        <a:t> 40%</a:t>
                      </a:r>
                      <a:endParaRPr lang="en-US" dirty="0"/>
                    </a:p>
                  </a:txBody>
                  <a:tcPr/>
                </a:tc>
              </a:tr>
              <a:tr h="464006">
                <a:tc>
                  <a:txBody>
                    <a:bodyPr/>
                    <a:lstStyle/>
                    <a:p>
                      <a:r>
                        <a:rPr lang="en-US" dirty="0" smtClean="0"/>
                        <a:t>10</a:t>
                      </a:r>
                      <a:endParaRPr lang="en-US" dirty="0"/>
                    </a:p>
                  </a:txBody>
                  <a:tcPr/>
                </a:tc>
                <a:tc>
                  <a:txBody>
                    <a:bodyPr/>
                    <a:lstStyle/>
                    <a:p>
                      <a:r>
                        <a:rPr lang="en-US" dirty="0" smtClean="0"/>
                        <a:t>5/30</a:t>
                      </a:r>
                      <a:r>
                        <a:rPr lang="en-US" baseline="0" dirty="0" smtClean="0"/>
                        <a:t> ≈ 16.66%</a:t>
                      </a:r>
                      <a:endParaRPr lang="en-US" dirty="0"/>
                    </a:p>
                  </a:txBody>
                  <a:tcPr/>
                </a:tc>
              </a:tr>
              <a:tr h="464006">
                <a:tc>
                  <a:txBody>
                    <a:bodyPr/>
                    <a:lstStyle/>
                    <a:p>
                      <a:r>
                        <a:rPr lang="en-US" dirty="0" smtClean="0"/>
                        <a:t>15</a:t>
                      </a:r>
                      <a:endParaRPr lang="en-US" dirty="0"/>
                    </a:p>
                  </a:txBody>
                  <a:tcPr/>
                </a:tc>
                <a:tc>
                  <a:txBody>
                    <a:bodyPr/>
                    <a:lstStyle/>
                    <a:p>
                      <a:r>
                        <a:rPr lang="en-US" dirty="0" smtClean="0"/>
                        <a:t>3/30 ≈ 10%</a:t>
                      </a:r>
                      <a:endParaRPr lang="en-US" dirty="0"/>
                    </a:p>
                  </a:txBody>
                  <a:tcPr/>
                </a:tc>
              </a:tr>
              <a:tr h="786088">
                <a:tc>
                  <a:txBody>
                    <a:bodyPr/>
                    <a:lstStyle/>
                    <a:p>
                      <a:r>
                        <a:rPr lang="en-US" dirty="0" smtClean="0"/>
                        <a:t>20</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2/30</a:t>
                      </a:r>
                      <a:r>
                        <a:rPr lang="en-US" baseline="0" dirty="0" smtClean="0"/>
                        <a:t> </a:t>
                      </a:r>
                      <a:r>
                        <a:rPr lang="en-US" baseline="0" dirty="0" smtClean="0"/>
                        <a:t>≈ </a:t>
                      </a:r>
                      <a:r>
                        <a:rPr lang="en-US" baseline="0" dirty="0" smtClean="0"/>
                        <a:t>6.6</a:t>
                      </a:r>
                      <a:r>
                        <a:rPr lang="en-US" baseline="0" dirty="0" smtClean="0"/>
                        <a:t>%</a:t>
                      </a:r>
                      <a:endParaRPr lang="en-US" dirty="0" smtClean="0"/>
                    </a:p>
                    <a:p>
                      <a:endParaRPr lang="en-US" dirty="0"/>
                    </a:p>
                  </a:txBody>
                  <a:tcPr/>
                </a:tc>
              </a:tr>
            </a:tbl>
          </a:graphicData>
        </a:graphic>
      </p:graphicFrame>
      <p:graphicFrame>
        <p:nvGraphicFramePr>
          <p:cNvPr id="10" name="Content Placeholder 9"/>
          <p:cNvGraphicFramePr>
            <a:graphicFrameLocks noGrp="1"/>
          </p:cNvGraphicFramePr>
          <p:nvPr>
            <p:ph sz="quarter" idx="4"/>
          </p:nvPr>
        </p:nvGraphicFramePr>
        <p:xfrm>
          <a:off x="1981199" y="3429000"/>
          <a:ext cx="5486401" cy="3200402"/>
        </p:xfrm>
        <a:graphic>
          <a:graphicData uri="http://schemas.openxmlformats.org/drawingml/2006/table">
            <a:tbl>
              <a:tblPr firstRow="1" bandRow="1">
                <a:tableStyleId>{5C22544A-7EE6-4342-B048-85BDC9FD1C3A}</a:tableStyleId>
              </a:tblPr>
              <a:tblGrid>
                <a:gridCol w="2833635"/>
                <a:gridCol w="2652766"/>
              </a:tblGrid>
              <a:tr h="861134">
                <a:tc>
                  <a:txBody>
                    <a:bodyPr/>
                    <a:lstStyle/>
                    <a:p>
                      <a:r>
                        <a:rPr lang="en-US" sz="2400" dirty="0" smtClean="0"/>
                        <a:t>Height (cm)</a:t>
                      </a:r>
                      <a:endParaRPr lang="en-US" sz="2400" dirty="0"/>
                    </a:p>
                  </a:txBody>
                  <a:tcPr/>
                </a:tc>
                <a:tc>
                  <a:txBody>
                    <a:bodyPr/>
                    <a:lstStyle/>
                    <a:p>
                      <a:r>
                        <a:rPr lang="en-US" sz="2400" dirty="0" smtClean="0"/>
                        <a:t>Probability of getting</a:t>
                      </a:r>
                      <a:r>
                        <a:rPr lang="en-US" sz="2400" baseline="0" dirty="0" smtClean="0"/>
                        <a:t> 6</a:t>
                      </a:r>
                      <a:endParaRPr lang="en-US" sz="2400" dirty="0"/>
                    </a:p>
                  </a:txBody>
                  <a:tcPr/>
                </a:tc>
              </a:tr>
              <a:tr h="584817">
                <a:tc>
                  <a:txBody>
                    <a:bodyPr/>
                    <a:lstStyle/>
                    <a:p>
                      <a:r>
                        <a:rPr lang="en-US" dirty="0" smtClean="0"/>
                        <a:t>5 </a:t>
                      </a:r>
                      <a:endParaRPr lang="en-US" dirty="0"/>
                    </a:p>
                  </a:txBody>
                  <a:tcPr/>
                </a:tc>
                <a:tc>
                  <a:txBody>
                    <a:bodyPr/>
                    <a:lstStyle/>
                    <a:p>
                      <a:r>
                        <a:rPr lang="en-US" dirty="0" smtClean="0"/>
                        <a:t>13/30 ≈ 43.3%</a:t>
                      </a:r>
                      <a:endParaRPr lang="en-US" dirty="0"/>
                    </a:p>
                  </a:txBody>
                  <a:tcPr/>
                </a:tc>
              </a:tr>
              <a:tr h="584817">
                <a:tc>
                  <a:txBody>
                    <a:bodyPr/>
                    <a:lstStyle/>
                    <a:p>
                      <a:r>
                        <a:rPr lang="en-US" dirty="0" smtClean="0"/>
                        <a:t>10</a:t>
                      </a:r>
                      <a:endParaRPr lang="en-US" dirty="0"/>
                    </a:p>
                  </a:txBody>
                  <a:tcPr/>
                </a:tc>
                <a:tc>
                  <a:txBody>
                    <a:bodyPr/>
                    <a:lstStyle/>
                    <a:p>
                      <a:r>
                        <a:rPr lang="en-US" dirty="0" smtClean="0"/>
                        <a:t>6/30</a:t>
                      </a:r>
                      <a:r>
                        <a:rPr lang="en-US" baseline="0" dirty="0" smtClean="0"/>
                        <a:t> ≈ 20%</a:t>
                      </a:r>
                      <a:endParaRPr lang="en-US" dirty="0"/>
                    </a:p>
                  </a:txBody>
                  <a:tcPr/>
                </a:tc>
              </a:tr>
              <a:tr h="584817">
                <a:tc>
                  <a:txBody>
                    <a:bodyPr/>
                    <a:lstStyle/>
                    <a:p>
                      <a:r>
                        <a:rPr lang="en-US" dirty="0" smtClean="0"/>
                        <a:t>15</a:t>
                      </a:r>
                      <a:endParaRPr lang="en-US" dirty="0"/>
                    </a:p>
                  </a:txBody>
                  <a:tcPr/>
                </a:tc>
                <a:tc>
                  <a:txBody>
                    <a:bodyPr/>
                    <a:lstStyle/>
                    <a:p>
                      <a:r>
                        <a:rPr lang="en-US" dirty="0" smtClean="0"/>
                        <a:t>3/30 ≈ 10%</a:t>
                      </a:r>
                      <a:endParaRPr lang="en-US" dirty="0"/>
                    </a:p>
                  </a:txBody>
                  <a:tcPr/>
                </a:tc>
              </a:tr>
              <a:tr h="584817">
                <a:tc>
                  <a:txBody>
                    <a:bodyPr/>
                    <a:lstStyle/>
                    <a:p>
                      <a:r>
                        <a:rPr lang="en-US" dirty="0" smtClean="0"/>
                        <a:t>20</a:t>
                      </a:r>
                      <a:endParaRPr lang="en-US" dirty="0"/>
                    </a:p>
                  </a:txBody>
                  <a:tcPr/>
                </a:tc>
                <a:tc>
                  <a:txBody>
                    <a:bodyPr/>
                    <a:lstStyle/>
                    <a:p>
                      <a:r>
                        <a:rPr lang="en-US" dirty="0" smtClean="0"/>
                        <a:t>2/30 ≈ 6.6%</a:t>
                      </a:r>
                      <a:endParaRPr lang="en-US" dirty="0"/>
                    </a:p>
                  </a:txBody>
                  <a:tcPr/>
                </a:tc>
              </a:tr>
            </a:tbl>
          </a:graphicData>
        </a:graphic>
      </p:graphicFrame>
    </p:spTree>
  </p:cSld>
  <p:clrMapOvr>
    <a:masterClrMapping/>
  </p:clrMapOvr>
  <p:transition>
    <p:wheel spokes="3"/>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Autofit/>
          </a:bodyPr>
          <a:lstStyle/>
          <a:p>
            <a:r>
              <a:rPr lang="en-US" sz="2800" dirty="0" smtClean="0">
                <a:solidFill>
                  <a:schemeClr val="bg1"/>
                </a:solidFill>
              </a:rPr>
              <a:t>Based on physics law and free fall motion, the object shouldn’t have any rotational motion till it reaches the surface and after that it  will have, rolling motion which its velocity before collision divided into horizontal velocity and angular velocity. Due to my experiment if the height increases, as the angular velocity increases, the probability of having 6 decreases. But the role of chance is still inevitable.</a:t>
            </a:r>
          </a:p>
        </p:txBody>
      </p:sp>
    </p:spTree>
  </p:cSld>
  <p:clrMapOvr>
    <a:masterClrMapping/>
  </p:clrMapOvr>
  <p:transition>
    <p:split dir="in"/>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973</TotalTime>
  <Words>513</Words>
  <Application>Microsoft Office PowerPoint</Application>
  <PresentationFormat>On-screen Show (4:3)</PresentationFormat>
  <Paragraphs>61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Verve</vt:lpstr>
      <vt:lpstr>Problems for the 4th IYNT Physics competition</vt:lpstr>
      <vt:lpstr>problem</vt:lpstr>
      <vt:lpstr>hypothesis </vt:lpstr>
      <vt:lpstr>Theoretical background</vt:lpstr>
      <vt:lpstr>procedure</vt:lpstr>
      <vt:lpstr>Slide 6</vt:lpstr>
      <vt:lpstr>Slide 7</vt:lpstr>
      <vt:lpstr>Slide 8</vt:lpstr>
      <vt:lpstr>conclusion</vt:lpstr>
      <vt:lpstr>Thanks for your attention</vt:lpstr>
      <vt:lpstr> 1280 x 1025 px www-nonlinear.physik.uni-bremen.de  Copyright &amp; Disclaimer  600 x 450 px www.juegosflash.cl  Copyright &amp; Disclaimer  </vt:lpstr>
      <vt:lpstr>Slide 12</vt:lpstr>
      <vt:lpstr>Slide 13</vt:lpstr>
      <vt:lpstr>Slide 14</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Problems for the 4th IYNT Physics competition</dc:title>
  <dc:creator>sara</dc:creator>
  <cp:lastModifiedBy>sara</cp:lastModifiedBy>
  <cp:revision>50</cp:revision>
  <dcterms:created xsi:type="dcterms:W3CDTF">2006-08-16T00:00:00Z</dcterms:created>
  <dcterms:modified xsi:type="dcterms:W3CDTF">2016-07-03T11:22:37Z</dcterms:modified>
</cp:coreProperties>
</file>