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71" r:id="rId3"/>
    <p:sldId id="260" r:id="rId4"/>
    <p:sldId id="261" r:id="rId5"/>
    <p:sldId id="262" r:id="rId6"/>
    <p:sldId id="258" r:id="rId7"/>
    <p:sldId id="259" r:id="rId8"/>
    <p:sldId id="263" r:id="rId9"/>
    <p:sldId id="264" r:id="rId10"/>
    <p:sldId id="265" r:id="rId11"/>
    <p:sldId id="267" r:id="rId12"/>
    <p:sldId id="272" r:id="rId13"/>
    <p:sldId id="266" r:id="rId14"/>
    <p:sldId id="269" r:id="rId15"/>
    <p:sldId id="270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9599" autoAdjust="0"/>
  </p:normalViewPr>
  <p:slideViewPr>
    <p:cSldViewPr>
      <p:cViewPr>
        <p:scale>
          <a:sx n="75" d="100"/>
          <a:sy n="75" d="100"/>
        </p:scale>
        <p:origin x="-1181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9749C-A1F9-4410-BFE2-F4EF120E2483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2F5EE-CC66-4FF6-B4DE-4AAD83202D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3165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explaining the process say that I</a:t>
            </a:r>
            <a:r>
              <a:rPr lang="en-US" baseline="0" dirty="0" smtClean="0"/>
              <a:t> used a</a:t>
            </a:r>
            <a:r>
              <a:rPr lang="en-US" dirty="0" smtClean="0"/>
              <a:t> new cup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2F5EE-CC66-4FF6-B4DE-4AAD83202D1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1593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If you react baking soda with water it will not fizz but will just form a paste. If there are impurities in the baking soda it will fizz to form co2.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2F5EE-CC66-4FF6-B4DE-4AAD83202D1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Qualitative – based off observations. Quantitative – can produce a numeric result.</a:t>
            </a:r>
          </a:p>
          <a:p>
            <a:r>
              <a:rPr lang="en-US" baseline="0" dirty="0" smtClean="0"/>
              <a:t>Repeat experiment 3 times and find average.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2F5EE-CC66-4FF6-B4DE-4AAD83202D1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7148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Baking soda – the</a:t>
            </a:r>
            <a:r>
              <a:rPr lang="en-US" baseline="0" dirty="0" smtClean="0"/>
              <a:t> reaction it has with acids isn’t reversible so it’s mostly used for a ‘spot test’ rather than an indicator.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Spot tests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are simple chemical procedures which uniquely identify a substance. They can be done on small samples, even microscopic samples of matter with no preliminary separation. In a typical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spot test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drop of chemical reagent is added to a drop of an UNKNOWN mixture.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 cabbage juice works as an indicator because it contains the pigment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anthocyanin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which changes its structure and its reaction to light depending on the acidity of its environment.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2F5EE-CC66-4FF6-B4DE-4AAD83202D1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2F5EE-CC66-4FF6-B4DE-4AAD83202D1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120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C794855-56E6-4D4D-B001-B40C4DE26D3E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488A364-76CC-4DC0-898A-DDBEF88F5D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4855-56E6-4D4D-B001-B40C4DE26D3E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A364-76CC-4DC0-898A-DDBEF88F5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4855-56E6-4D4D-B001-B40C4DE26D3E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A364-76CC-4DC0-898A-DDBEF88F5D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4855-56E6-4D4D-B001-B40C4DE26D3E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A364-76CC-4DC0-898A-DDBEF88F5D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C794855-56E6-4D4D-B001-B40C4DE26D3E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488A364-76CC-4DC0-898A-DDBEF88F5D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4855-56E6-4D4D-B001-B40C4DE26D3E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A364-76CC-4DC0-898A-DDBEF88F5D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4855-56E6-4D4D-B001-B40C4DE26D3E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A364-76CC-4DC0-898A-DDBEF88F5D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4855-56E6-4D4D-B001-B40C4DE26D3E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A364-76CC-4DC0-898A-DDBEF88F5D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4855-56E6-4D4D-B001-B40C4DE26D3E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A364-76CC-4DC0-898A-DDBEF88F5D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4855-56E6-4D4D-B001-B40C4DE26D3E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A364-76CC-4DC0-898A-DDBEF88F5D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4855-56E6-4D4D-B001-B40C4DE26D3E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A364-76CC-4DC0-898A-DDBEF88F5D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C794855-56E6-4D4D-B001-B40C4DE26D3E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488A364-76CC-4DC0-898A-DDBEF88F5D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push dir="u"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Natural Indicators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029200"/>
            <a:ext cx="7086600" cy="609600"/>
          </a:xfrm>
        </p:spPr>
        <p:txBody>
          <a:bodyPr>
            <a:noAutofit/>
          </a:bodyPr>
          <a:lstStyle/>
          <a:p>
            <a:r>
              <a:rPr lang="en-US" sz="1800" dirty="0" smtClean="0"/>
              <a:t>What is the most effective indicator, with properties most similar to common indicator paper?</a:t>
            </a:r>
          </a:p>
          <a:p>
            <a:endParaRPr lang="en-US" sz="16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Common pH Paper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Which natural indicator gave results that were closest to the common pH paper?</a:t>
            </a:r>
            <a:endParaRPr lang="en-US" sz="1800" dirty="0"/>
          </a:p>
        </p:txBody>
      </p:sp>
      <p:sp>
        <p:nvSpPr>
          <p:cNvPr id="8194" name="AutoShape 2" descr="Displaying 20160616_0155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Displaying 20160616_0155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10330e52-40f3-48e8-b5e6-5bbacf65651b.jpg"/>
          <p:cNvPicPr>
            <a:picLocks noChangeAspect="1"/>
          </p:cNvPicPr>
          <p:nvPr/>
        </p:nvPicPr>
        <p:blipFill>
          <a:blip r:embed="rId2" cstate="print"/>
          <a:srcRect t="1709" b="4303"/>
          <a:stretch>
            <a:fillRect/>
          </a:stretch>
        </p:blipFill>
        <p:spPr>
          <a:xfrm>
            <a:off x="1752600" y="1905000"/>
            <a:ext cx="5943600" cy="4191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How do the natural indicators work?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50322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Contains </a:t>
            </a:r>
            <a:r>
              <a:rPr lang="en-US" dirty="0" err="1" smtClean="0"/>
              <a:t>curcamin</a:t>
            </a:r>
            <a:endParaRPr lang="en-US" dirty="0" smtClean="0"/>
          </a:p>
          <a:p>
            <a:r>
              <a:rPr lang="en-US" dirty="0" smtClean="0"/>
              <a:t>Yellow in acids &amp; neutral solutions</a:t>
            </a:r>
          </a:p>
          <a:p>
            <a:r>
              <a:rPr lang="en-US" dirty="0" smtClean="0"/>
              <a:t>Red in bases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Fizzes in acids</a:t>
            </a:r>
          </a:p>
          <a:p>
            <a:r>
              <a:rPr lang="en-US" dirty="0" smtClean="0"/>
              <a:t>Does not fizz in bases or neutral substances.</a:t>
            </a:r>
          </a:p>
          <a:p>
            <a:r>
              <a:rPr lang="en-US" dirty="0" smtClean="0"/>
              <a:t>HCO3-(</a:t>
            </a:r>
            <a:r>
              <a:rPr lang="en-US" dirty="0" err="1" smtClean="0"/>
              <a:t>aq</a:t>
            </a:r>
            <a:r>
              <a:rPr lang="en-US" dirty="0" smtClean="0"/>
              <a:t>) + H+(</a:t>
            </a:r>
            <a:r>
              <a:rPr lang="en-US" dirty="0" err="1" smtClean="0"/>
              <a:t>aq</a:t>
            </a:r>
            <a:r>
              <a:rPr lang="en-US" dirty="0" smtClean="0"/>
              <a:t>) = H2O(l) + CO2(g). </a:t>
            </a:r>
            <a:br>
              <a:rPr lang="en-US" dirty="0" smtClean="0"/>
            </a:br>
            <a:r>
              <a:rPr lang="en-US" sz="1200" dirty="0" smtClean="0"/>
              <a:t>(Anne </a:t>
            </a:r>
            <a:r>
              <a:rPr lang="en-US" sz="1200" dirty="0" err="1" smtClean="0"/>
              <a:t>marie</a:t>
            </a:r>
            <a:r>
              <a:rPr lang="en-US" sz="1200" dirty="0" smtClean="0"/>
              <a:t> </a:t>
            </a:r>
            <a:r>
              <a:rPr lang="en-US" sz="1200" dirty="0" err="1" smtClean="0"/>
              <a:t>helmenstine</a:t>
            </a:r>
            <a:r>
              <a:rPr lang="en-US" sz="1200" dirty="0" smtClean="0"/>
              <a:t>, 2016)</a:t>
            </a:r>
            <a:endParaRPr lang="en-US" sz="1400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t="22571" r="16429" b="11143"/>
          <a:stretch>
            <a:fillRect/>
          </a:stretch>
        </p:blipFill>
        <p:spPr bwMode="auto">
          <a:xfrm>
            <a:off x="533400" y="1295400"/>
            <a:ext cx="3963472" cy="1964472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http://a3145z1.americdn.com/wp-content/uploads/2014/11/how-to-fight-colds-and-the-flu-with-baking-sod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581400"/>
            <a:ext cx="3962400" cy="2185512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Straight Connector 8"/>
          <p:cNvCxnSpPr/>
          <p:nvPr/>
        </p:nvCxnSpPr>
        <p:spPr>
          <a:xfrm>
            <a:off x="457200" y="3429000"/>
            <a:ext cx="8229600" cy="0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7" descr="http://cdn5.kidsplaybox.com/wp-content/uploads/2013/07/red-cabbage-experime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295400"/>
            <a:ext cx="3539106" cy="3086101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http://antoine.frostburg.edu/chem/senese/101/acidbase/images/redcabba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1295400"/>
            <a:ext cx="3810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3"/>
          <p:cNvSpPr txBox="1">
            <a:spLocks/>
          </p:cNvSpPr>
          <p:nvPr/>
        </p:nvSpPr>
        <p:spPr>
          <a:xfrm>
            <a:off x="457200" y="4648200"/>
            <a:ext cx="5105400" cy="32613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Contains </a:t>
            </a:r>
            <a:r>
              <a:rPr lang="en-US" sz="2800" dirty="0" err="1" smtClean="0"/>
              <a:t>anthocyanin</a:t>
            </a:r>
            <a:r>
              <a:rPr lang="en-US" sz="2800" dirty="0" smtClean="0"/>
              <a:t> </a:t>
            </a:r>
            <a:r>
              <a:rPr lang="en-US" sz="1400" dirty="0" smtClean="0"/>
              <a:t>(</a:t>
            </a:r>
            <a:r>
              <a:rPr lang="en-US" sz="1400" dirty="0" err="1" smtClean="0"/>
              <a:t>Frostburgedu</a:t>
            </a:r>
            <a:r>
              <a:rPr lang="en-US" sz="1400" dirty="0" smtClean="0"/>
              <a:t>, 2016)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8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8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8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8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8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8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8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8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8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" grpId="1" uiExpand="1" build="p"/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1295400"/>
          <a:ext cx="7086599" cy="4916523"/>
        </p:xfrm>
        <a:graphic>
          <a:graphicData uri="http://schemas.openxmlformats.org/drawingml/2006/table">
            <a:tbl>
              <a:tblPr/>
              <a:tblGrid>
                <a:gridCol w="954967"/>
                <a:gridCol w="766454"/>
                <a:gridCol w="766454"/>
                <a:gridCol w="766454"/>
                <a:gridCol w="766454"/>
                <a:gridCol w="766454"/>
                <a:gridCol w="766454"/>
                <a:gridCol w="766454"/>
                <a:gridCol w="766454"/>
              </a:tblGrid>
              <a:tr h="1547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78" marR="5278" marT="5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Tumeric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Baking Soda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Red Cabbage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 Paper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47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78" marR="5278" marT="5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Observation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Observation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Observation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Observation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Apple Juice</a:t>
                      </a:r>
                    </a:p>
                  </a:txBody>
                  <a:tcPr marL="5278" marR="5278" marT="5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yellow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acidic or neutral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little fizz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low acidity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orange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dark orange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47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Shampoo</a:t>
                      </a:r>
                    </a:p>
                  </a:txBody>
                  <a:tcPr marL="5278" marR="5278" marT="5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red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basic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fizz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basic or neutral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very purple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light green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Soda</a:t>
                      </a:r>
                    </a:p>
                  </a:txBody>
                  <a:tcPr marL="5278" marR="5278" marT="5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yellow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acidic or neutral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 lot of fizz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acidic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pink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orange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Vinegar</a:t>
                      </a:r>
                    </a:p>
                  </a:txBody>
                  <a:tcPr marL="5278" marR="5278" marT="5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yellow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acidic or neutral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 lot of fizz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acidic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red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dark orange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7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Soap</a:t>
                      </a:r>
                    </a:p>
                  </a:txBody>
                  <a:tcPr marL="5278" marR="5278" marT="5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red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basic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very little fizz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very lowly acidic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pink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dark yellow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50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78" marR="5278" marT="5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78" marR="5278" marT="5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78" marR="5278" marT="5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78" marR="5278" marT="5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78" marR="5278" marT="5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78" marR="5278" marT="5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78" marR="5278" marT="5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78" marR="5278" marT="5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78" marR="5278" marT="5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7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78" marR="5278" marT="5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Tumeric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Baking Soda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Red Cabbage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 Paper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47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78" marR="5278" marT="5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Observation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Observation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Observation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Observation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Apple Juice</a:t>
                      </a:r>
                    </a:p>
                  </a:txBody>
                  <a:tcPr marL="5278" marR="5278" marT="5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yellow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acidic or neutral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fizz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acidic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pink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dark orange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47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Shampoo</a:t>
                      </a:r>
                    </a:p>
                  </a:txBody>
                  <a:tcPr marL="5278" marR="5278" marT="5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red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basic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fizz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basic or neutral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dark purple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light green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Soda</a:t>
                      </a:r>
                    </a:p>
                  </a:txBody>
                  <a:tcPr marL="5278" marR="5278" marT="5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yellow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acidic or neutral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little fizz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low acidity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dark pink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light orange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Vinegar</a:t>
                      </a:r>
                    </a:p>
                  </a:txBody>
                  <a:tcPr marL="5278" marR="5278" marT="5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yellow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acidic or neutral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 lot of fizz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highly acidic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bright red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dark orange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5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Soap</a:t>
                      </a:r>
                    </a:p>
                  </a:txBody>
                  <a:tcPr marL="5278" marR="5278" marT="5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red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basic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fizz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basic or neutral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light purple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light yellow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50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78" marR="5278" marT="5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78" marR="5278" marT="5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78" marR="5278" marT="5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78" marR="5278" marT="5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78" marR="5278" marT="5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78" marR="5278" marT="5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78" marR="5278" marT="5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78" marR="5278" marT="5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78" marR="5278" marT="5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7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78" marR="5278" marT="5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Tumeric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Baking Soda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Red Cabbage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 Paper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47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78" marR="5278" marT="5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Observation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Observation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Observation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Observation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</a:t>
                      </a:r>
                    </a:p>
                  </a:txBody>
                  <a:tcPr marL="5278" marR="5278" marT="527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Apple Juice</a:t>
                      </a:r>
                    </a:p>
                  </a:txBody>
                  <a:tcPr marL="5278" marR="5278" marT="5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yellow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acidic or neutral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fizz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acidic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dark pink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dark orange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78" marR="5278" marT="527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47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Shampoo</a:t>
                      </a:r>
                    </a:p>
                  </a:txBody>
                  <a:tcPr marL="5278" marR="5278" marT="5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red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basic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fizz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basic or neutral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dark purple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light yellow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278" marR="5278" marT="527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Soda</a:t>
                      </a:r>
                    </a:p>
                  </a:txBody>
                  <a:tcPr marL="5278" marR="5278" marT="5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yellow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acidic or neutral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fizz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low acidity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pink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dark orange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78" marR="5278" marT="527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Vinegar</a:t>
                      </a:r>
                    </a:p>
                  </a:txBody>
                  <a:tcPr marL="5278" marR="5278" marT="5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yellow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acidic or neutral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 lot of fizz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highly acidic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red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dark orange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78" marR="5278" marT="527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5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Soap</a:t>
                      </a:r>
                    </a:p>
                  </a:txBody>
                  <a:tcPr marL="5278" marR="5278" marT="5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red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basic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fizz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basic or neutral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purple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light yellow</a:t>
                      </a:r>
                    </a:p>
                  </a:txBody>
                  <a:tcPr marL="5278" marR="5278" marT="5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278" marR="5278" marT="527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Results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1600200" y="5029200"/>
            <a:ext cx="3124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Qualitative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5029200"/>
            <a:ext cx="32169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Quantitative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524000" y="4800600"/>
            <a:ext cx="3276600" cy="304800"/>
            <a:chOff x="1219200" y="4724400"/>
            <a:chExt cx="3657600" cy="2286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219200" y="4953000"/>
              <a:ext cx="365760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1219200" y="4724400"/>
              <a:ext cx="0" cy="2286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876800" y="4724400"/>
              <a:ext cx="0" cy="2286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181600" y="4800600"/>
            <a:ext cx="3352800" cy="304800"/>
            <a:chOff x="1219200" y="4724400"/>
            <a:chExt cx="3657600" cy="22860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365760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219200" y="4724400"/>
              <a:ext cx="0" cy="2286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876800" y="4724400"/>
              <a:ext cx="0" cy="2286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82296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conclusion can we make?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228600" y="2354759"/>
            <a:ext cx="3581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Baking Soda</a:t>
            </a:r>
            <a:endParaRPr lang="en-US" sz="44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059359"/>
            <a:ext cx="2743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Turmeric</a:t>
            </a:r>
            <a:endParaRPr lang="en-US" sz="44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4183559"/>
            <a:ext cx="4343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Red Cabbage</a:t>
            </a:r>
            <a:endParaRPr lang="en-US" sz="44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19400" y="1211759"/>
            <a:ext cx="5867400" cy="1219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400" dirty="0" smtClean="0"/>
              <a:t>Qualitative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400" dirty="0" smtClean="0"/>
              <a:t>Cannot differentiate between acidic and neutral substances.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733800" y="2507159"/>
            <a:ext cx="5105400" cy="1828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400" dirty="0" smtClean="0"/>
              <a:t>Qualitative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400" dirty="0" smtClean="0"/>
              <a:t>Cannot differentiate between basic and neutral substances.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400" dirty="0" smtClean="0"/>
              <a:t>Not reversible. Used for spot tests. </a:t>
            </a:r>
            <a:r>
              <a:rPr lang="en-US" sz="1200" dirty="0" smtClean="0"/>
              <a:t>(</a:t>
            </a:r>
            <a:r>
              <a:rPr lang="en-US" sz="1200" dirty="0" err="1" smtClean="0"/>
              <a:t>Frostburgedu</a:t>
            </a:r>
            <a:r>
              <a:rPr lang="en-US" sz="1200" dirty="0" smtClean="0"/>
              <a:t>, 2016) </a:t>
            </a:r>
            <a:endParaRPr lang="en-US" sz="24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2430959"/>
            <a:ext cx="8229600" cy="0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1000" y="4259759"/>
            <a:ext cx="8229600" cy="0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4267200" y="4267200"/>
            <a:ext cx="4876800" cy="2209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400" dirty="0" smtClean="0"/>
              <a:t>Quantitative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400" dirty="0" smtClean="0"/>
              <a:t> Changes color to indicate a wide pH range. </a:t>
            </a:r>
            <a:br>
              <a:rPr lang="en-US" sz="2400" dirty="0" smtClean="0"/>
            </a:br>
            <a:r>
              <a:rPr lang="en-US" sz="1200" dirty="0" smtClean="0"/>
              <a:t>(Anne </a:t>
            </a:r>
            <a:r>
              <a:rPr lang="en-US" sz="1200" dirty="0" err="1" smtClean="0"/>
              <a:t>marie</a:t>
            </a:r>
            <a:r>
              <a:rPr lang="en-US" sz="1200" dirty="0" smtClean="0"/>
              <a:t> </a:t>
            </a:r>
            <a:r>
              <a:rPr lang="en-US" sz="1200" dirty="0" err="1" smtClean="0"/>
              <a:t>helmenstine</a:t>
            </a:r>
            <a:r>
              <a:rPr lang="en-US" sz="1200" dirty="0" smtClean="0"/>
              <a:t>, 2016) 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Closest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results to common indicator paper.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References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Frostburgedu</a:t>
            </a:r>
            <a:r>
              <a:rPr lang="en-US" sz="2000" dirty="0" smtClean="0"/>
              <a:t>. (2016). </a:t>
            </a:r>
            <a:r>
              <a:rPr lang="en-US" sz="2000" i="1" dirty="0" err="1" smtClean="0"/>
              <a:t>Frostburgedu</a:t>
            </a:r>
            <a:r>
              <a:rPr lang="en-US" sz="2000" dirty="0" smtClean="0"/>
              <a:t>. Retrieved 11 July, 2016, from http://antoine.frostburg.edu/chem/senese/101/acidbase/faq/natural-indicators.shtml</a:t>
            </a:r>
          </a:p>
          <a:p>
            <a:r>
              <a:rPr lang="en-US" sz="2000" dirty="0" smtClean="0"/>
              <a:t>Anne </a:t>
            </a:r>
            <a:r>
              <a:rPr lang="en-US" sz="2000" dirty="0" err="1" smtClean="0"/>
              <a:t>marie</a:t>
            </a:r>
            <a:r>
              <a:rPr lang="en-US" sz="2000" dirty="0" smtClean="0"/>
              <a:t> </a:t>
            </a:r>
            <a:r>
              <a:rPr lang="en-US" sz="2000" dirty="0" err="1" smtClean="0"/>
              <a:t>helmenstine</a:t>
            </a:r>
            <a:r>
              <a:rPr lang="en-US" sz="2000" dirty="0" smtClean="0"/>
              <a:t>. (2016). </a:t>
            </a:r>
            <a:r>
              <a:rPr lang="en-US" sz="2000" i="1" dirty="0" err="1" smtClean="0"/>
              <a:t>Aboutcom</a:t>
            </a:r>
            <a:r>
              <a:rPr lang="en-US" sz="2000" i="1" dirty="0" smtClean="0"/>
              <a:t> Education</a:t>
            </a:r>
            <a:r>
              <a:rPr lang="en-US" sz="2000" dirty="0" smtClean="0"/>
              <a:t>. Retrieved 11 July 2016, from http://chemistry.about.com/cs/acidsandbases/a/aa060703a.htm</a:t>
            </a:r>
          </a:p>
          <a:p>
            <a:r>
              <a:rPr lang="en-US" sz="2000" dirty="0" smtClean="0"/>
              <a:t>Sue </a:t>
            </a:r>
            <a:r>
              <a:rPr lang="en-US" sz="2000" dirty="0" err="1" smtClean="0"/>
              <a:t>klemmer</a:t>
            </a:r>
            <a:r>
              <a:rPr lang="en-US" sz="2000" dirty="0" smtClean="0"/>
              <a:t>. (2016). </a:t>
            </a:r>
            <a:r>
              <a:rPr lang="en-US" sz="2000" i="1" dirty="0" err="1" smtClean="0"/>
              <a:t>Madsciorg</a:t>
            </a:r>
            <a:r>
              <a:rPr lang="en-US" sz="2000" dirty="0" smtClean="0"/>
              <a:t>. Retrieved 11 July, 2016, from http://www.madsci.org/posts/archives/1998-03/890795428.Ch.r.html</a:t>
            </a:r>
          </a:p>
          <a:p>
            <a:r>
              <a:rPr lang="en-US" sz="2000" dirty="0" err="1" smtClean="0"/>
              <a:t>Googlecom</a:t>
            </a:r>
            <a:r>
              <a:rPr lang="en-US" sz="2000" dirty="0" smtClean="0"/>
              <a:t>. (2016). </a:t>
            </a:r>
            <a:r>
              <a:rPr lang="en-US" sz="2000" i="1" dirty="0" err="1" smtClean="0"/>
              <a:t>Googlecom</a:t>
            </a:r>
            <a:r>
              <a:rPr lang="en-US" sz="2000" dirty="0" smtClean="0"/>
              <a:t>. Retrieved 11 July, 2016, from https://www.google.com/search?q=indicators</a:t>
            </a:r>
          </a:p>
          <a:p>
            <a:endParaRPr lang="en-US" sz="20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Thank you.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5879068"/>
            <a:ext cx="22860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By Sara Bahadori</a:t>
            </a:r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are indicators?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57200" y="1447800"/>
            <a:ext cx="632460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smtClean="0"/>
              <a:t>“A compound that changes color at a specific pH value or in the presence of a particular substance and can be used to monitor acidity, alkalinity, or the progress of a reaction.”</a:t>
            </a: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352800"/>
            <a:ext cx="8229600" cy="6858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does it work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3352800"/>
            <a:ext cx="8229600" cy="0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3962400"/>
            <a:ext cx="7848600" cy="182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000" dirty="0" smtClean="0"/>
              <a:t>They change structure and their reaction to light depending on the acidity of its environment. </a:t>
            </a:r>
            <a:r>
              <a:rPr lang="en-US" sz="1200" dirty="0" smtClean="0"/>
              <a:t>(Sue </a:t>
            </a:r>
            <a:r>
              <a:rPr lang="en-US" sz="1200" dirty="0" err="1" smtClean="0"/>
              <a:t>klemmer</a:t>
            </a:r>
            <a:r>
              <a:rPr lang="en-US" sz="1200" dirty="0" smtClean="0"/>
              <a:t>, 2016)</a:t>
            </a:r>
            <a:endParaRPr lang="en-US" sz="20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6705600" y="2237601"/>
            <a:ext cx="14244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 (</a:t>
            </a:r>
            <a:r>
              <a:rPr lang="en-US" sz="1200" dirty="0" err="1" smtClean="0"/>
              <a:t>Googlecom</a:t>
            </a:r>
            <a:r>
              <a:rPr lang="en-US" sz="1200" dirty="0" smtClean="0"/>
              <a:t>, 2016)</a:t>
            </a:r>
            <a:endParaRPr lang="en-US" sz="12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2800" dirty="0" smtClean="0"/>
              <a:t>What defines a solution as acidic or basic?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What do the particles consist of?</a:t>
            </a:r>
            <a:endParaRPr lang="en-US" sz="2000" dirty="0"/>
          </a:p>
        </p:txBody>
      </p:sp>
      <p:pic>
        <p:nvPicPr>
          <p:cNvPr id="1026" name="Picture 2" descr="http://www.chem4kids.com/files/art/reaction_acidbase4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64" r="5964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33400" y="6400800"/>
            <a:ext cx="5867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Reference: http://www.chem4kids.com/files/art/reaction_acidbase4.png</a:t>
            </a:r>
            <a:endParaRPr lang="en-US" sz="12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What natural indicators did I use?</a:t>
            </a:r>
            <a:endParaRPr lang="en-US" sz="36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 t="22571" r="16429" b="11143"/>
          <a:stretch>
            <a:fillRect/>
          </a:stretch>
        </p:blipFill>
        <p:spPr bwMode="auto">
          <a:xfrm>
            <a:off x="152400" y="1447800"/>
            <a:ext cx="3962400" cy="1964267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7" name="Picture 5" descr="http://a3145z1.americdn.com/wp-content/uploads/2014/11/how-to-fight-colds-and-the-flu-with-baking-sod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81400"/>
            <a:ext cx="3962400" cy="2185512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09600" y="63246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Reference: http://a3145z1.americdn.com/wp-content/uploads/2014/11/how-to-fight-colds-and-the-flu-with-baking-soda1.jpg</a:t>
            </a:r>
            <a:br>
              <a:rPr lang="en-US" sz="800" dirty="0" smtClean="0"/>
            </a:br>
            <a:r>
              <a:rPr lang="en-US" sz="800" dirty="0" smtClean="0"/>
              <a:t> http://www.glutenfreegigi.com/wp-content/uploads/2015/02/Enhancing-the-Bioavailability-of-Turmeric.jpg</a:t>
            </a:r>
            <a:br>
              <a:rPr lang="en-US" sz="800" dirty="0" smtClean="0"/>
            </a:br>
            <a:r>
              <a:rPr lang="en-US" sz="800" dirty="0" smtClean="0"/>
              <a:t> http://cdn5.kidsplaybox.com/wp-content/uploads/2013/07/red-cabbage-experiment.jpg</a:t>
            </a:r>
            <a:endParaRPr lang="en-US" sz="800" dirty="0"/>
          </a:p>
        </p:txBody>
      </p:sp>
      <p:pic>
        <p:nvPicPr>
          <p:cNvPr id="18439" name="Picture 7" descr="http://cdn5.kidsplaybox.com/wp-content/uploads/2013/07/red-cabbage-experim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447800"/>
            <a:ext cx="3539106" cy="3086101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liquids did I use?</a:t>
            </a:r>
            <a:endParaRPr lang="en-US" sz="36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5000" t="10000" r="52857" b="8857"/>
          <a:stretch>
            <a:fillRect/>
          </a:stretch>
        </p:blipFill>
        <p:spPr bwMode="auto">
          <a:xfrm>
            <a:off x="347729" y="1447800"/>
            <a:ext cx="1862071" cy="2240797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0" name="Picture 4" descr="http://www.bestfitnessfoods.com/wp-content/uploads/2016/02/k2-_3185f3c4-7261-4a4f-b1b4-80ad392d4d1c.v1.jpg"/>
          <p:cNvPicPr>
            <a:picLocks noChangeAspect="1" noChangeArrowheads="1"/>
          </p:cNvPicPr>
          <p:nvPr/>
        </p:nvPicPr>
        <p:blipFill>
          <a:blip r:embed="rId3" cstate="print"/>
          <a:srcRect l="22581" r="22581"/>
          <a:stretch>
            <a:fillRect/>
          </a:stretch>
        </p:blipFill>
        <p:spPr bwMode="auto">
          <a:xfrm>
            <a:off x="2362200" y="1447799"/>
            <a:ext cx="1295400" cy="2362199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2" name="Picture 6" descr="http://news.pg.com/sites/pg.newshq.businesswire.com/files/image/image/Head__AND__Shoulders_Anti-Dandruff_Shampoo.jpg"/>
          <p:cNvPicPr>
            <a:picLocks noChangeAspect="1" noChangeArrowheads="1"/>
          </p:cNvPicPr>
          <p:nvPr/>
        </p:nvPicPr>
        <p:blipFill>
          <a:blip r:embed="rId4" cstate="print"/>
          <a:srcRect l="18519" t="9246" r="7407" b="5232"/>
          <a:stretch>
            <a:fillRect/>
          </a:stretch>
        </p:blipFill>
        <p:spPr bwMode="auto">
          <a:xfrm>
            <a:off x="3810000" y="1447800"/>
            <a:ext cx="1565190" cy="2895600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4" name="Picture 8" descr="http://tavernservice.com/wp-content/uploads/2013/04/big_sod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3252" y="1447800"/>
            <a:ext cx="1639548" cy="2286000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6" name="Picture 10" descr="http://cf.ltkcdn.net/crafts/images/std/149334-319x425-glycerin-soap.jpg"/>
          <p:cNvPicPr>
            <a:picLocks noChangeAspect="1" noChangeArrowheads="1"/>
          </p:cNvPicPr>
          <p:nvPr/>
        </p:nvPicPr>
        <p:blipFill>
          <a:blip r:embed="rId6" cstate="print"/>
          <a:srcRect l="15047" t="1882" r="17241" b="2118"/>
          <a:stretch>
            <a:fillRect/>
          </a:stretch>
        </p:blipFill>
        <p:spPr bwMode="auto">
          <a:xfrm>
            <a:off x="7315200" y="1447800"/>
            <a:ext cx="1600200" cy="3022600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57200" y="56388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Reference: http://bevarisalliance.com/wp-content/uploads/2013/03/apple_juice.jpeg </a:t>
            </a:r>
            <a:br>
              <a:rPr lang="en-US" sz="800" dirty="0" smtClean="0"/>
            </a:br>
            <a:r>
              <a:rPr lang="en-US" sz="800" dirty="0" smtClean="0"/>
              <a:t>http://www.bestfitnessfoods.com/wp-content/uploads/2016/02/k2-_3185f3c4-7261-4a4f-b1b4-80ad392d4d1c.v1.jpg</a:t>
            </a:r>
            <a:br>
              <a:rPr lang="en-US" sz="800" dirty="0" smtClean="0"/>
            </a:br>
            <a:r>
              <a:rPr lang="en-US" sz="800" dirty="0" smtClean="0"/>
              <a:t> http://cf.ltkcdn.net/crafts/images/std/149334-319x425-glycerin-soap.jpg</a:t>
            </a:r>
            <a:br>
              <a:rPr lang="en-US" sz="800" dirty="0" smtClean="0"/>
            </a:br>
            <a:r>
              <a:rPr lang="en-US" sz="800" dirty="0" smtClean="0"/>
              <a:t>http://news.pg.com/sites/pg.newshq.businesswire.com/files/image/image/Head__AND__Shoulders_Anti-Dandruff_Shampoo.jpg</a:t>
            </a:r>
            <a:br>
              <a:rPr lang="en-US" sz="800" dirty="0" smtClean="0"/>
            </a:br>
            <a:r>
              <a:rPr lang="en-US" sz="800" dirty="0" smtClean="0"/>
              <a:t>http://tavernservice.com/wp-content/uploads/2013/04/big_soda.jpg</a:t>
            </a:r>
            <a:endParaRPr lang="en-US" sz="8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liquids did I use?</a:t>
            </a:r>
            <a:endParaRPr lang="en-US" sz="2800" dirty="0"/>
          </a:p>
        </p:txBody>
      </p:sp>
      <p:pic>
        <p:nvPicPr>
          <p:cNvPr id="10" name="Picture Placeholder 9" descr="20160615_235137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5406" b="1540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95400"/>
            <a:ext cx="8229600" cy="533400"/>
          </a:xfrm>
        </p:spPr>
        <p:txBody>
          <a:bodyPr>
            <a:noAutofit/>
          </a:bodyPr>
          <a:lstStyle/>
          <a:p>
            <a:r>
              <a:rPr lang="en-US" sz="1800" dirty="0" smtClean="0"/>
              <a:t>Which will be acidic or basic? Which indicator will help find the most accurate pH value?</a:t>
            </a:r>
            <a:endParaRPr lang="en-US" sz="18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Turmeric</a:t>
            </a:r>
            <a:endParaRPr lang="en-US" sz="2800" dirty="0"/>
          </a:p>
        </p:txBody>
      </p:sp>
      <p:pic>
        <p:nvPicPr>
          <p:cNvPr id="7" name="Picture Placeholder 6" descr="20160615_23564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406" b="15406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How well can turmeric detect the pH of these substances?</a:t>
            </a:r>
            <a:endParaRPr lang="en-US" sz="1800" dirty="0"/>
          </a:p>
        </p:txBody>
      </p:sp>
      <p:sp>
        <p:nvSpPr>
          <p:cNvPr id="16386" name="AutoShape 2" descr="Displaying 20160615_2356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Displaying 20160615_2356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Baking Soda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Can baking soda give us an accurate value of the pH?</a:t>
            </a:r>
            <a:endParaRPr lang="en-US" sz="1800" dirty="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 cstate="print"/>
          <a:srcRect l="17143" t="11143" r="17143" b="10000"/>
          <a:stretch>
            <a:fillRect/>
          </a:stretch>
        </p:blipFill>
        <p:spPr bwMode="auto">
          <a:xfrm>
            <a:off x="1752600" y="1828800"/>
            <a:ext cx="5791200" cy="4343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Red Cabbage Juice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Does red cabbage juice find the pH value of the solutions accurately?</a:t>
            </a:r>
            <a:endParaRPr lang="en-US" sz="1800" dirty="0"/>
          </a:p>
        </p:txBody>
      </p:sp>
      <p:pic>
        <p:nvPicPr>
          <p:cNvPr id="5" name="Picture 4" descr="f8282ca2-ff0e-45e0-b9bf-2745af996ec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828800"/>
            <a:ext cx="5715000" cy="42875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1303</TotalTime>
  <Words>683</Words>
  <Application>Microsoft Office PowerPoint</Application>
  <PresentationFormat>On-screen Show (4:3)</PresentationFormat>
  <Paragraphs>246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Origin</vt:lpstr>
      <vt:lpstr>Natural Indicators</vt:lpstr>
      <vt:lpstr>What are indicators?</vt:lpstr>
      <vt:lpstr> What defines a solution as acidic or basic?</vt:lpstr>
      <vt:lpstr>What natural indicators did I use?</vt:lpstr>
      <vt:lpstr>What liquids did I use?</vt:lpstr>
      <vt:lpstr>What liquids did I use?</vt:lpstr>
      <vt:lpstr>Turmeric</vt:lpstr>
      <vt:lpstr>Baking Soda</vt:lpstr>
      <vt:lpstr>Red Cabbage Juice</vt:lpstr>
      <vt:lpstr>Common pH Paper</vt:lpstr>
      <vt:lpstr>How do the natural indicators work?</vt:lpstr>
      <vt:lpstr>Results</vt:lpstr>
      <vt:lpstr>Results</vt:lpstr>
      <vt:lpstr>What conclusion can we make?</vt:lpstr>
      <vt:lpstr>References</vt:lpstr>
      <vt:lpstr>Thank you.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Indicators</dc:title>
  <dc:creator>Sara</dc:creator>
  <cp:lastModifiedBy>Sara</cp:lastModifiedBy>
  <cp:revision>45</cp:revision>
  <dcterms:created xsi:type="dcterms:W3CDTF">2016-06-17T14:14:44Z</dcterms:created>
  <dcterms:modified xsi:type="dcterms:W3CDTF">2016-07-17T00:01:58Z</dcterms:modified>
</cp:coreProperties>
</file>