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6" r:id="rId3"/>
    <p:sldId id="277" r:id="rId4"/>
    <p:sldId id="278" r:id="rId5"/>
    <p:sldId id="264" r:id="rId6"/>
    <p:sldId id="259" r:id="rId7"/>
    <p:sldId id="258" r:id="rId8"/>
    <p:sldId id="262" r:id="rId9"/>
    <p:sldId id="260" r:id="rId10"/>
    <p:sldId id="261" r:id="rId11"/>
    <p:sldId id="263" r:id="rId12"/>
    <p:sldId id="275" r:id="rId13"/>
    <p:sldId id="272" r:id="rId14"/>
    <p:sldId id="273" r:id="rId15"/>
    <p:sldId id="265" r:id="rId16"/>
    <p:sldId id="267" r:id="rId17"/>
    <p:sldId id="274" r:id="rId18"/>
    <p:sldId id="268" r:id="rId19"/>
    <p:sldId id="279" r:id="rId20"/>
    <p:sldId id="269" r:id="rId21"/>
    <p:sldId id="270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17ADB-BC20-4A77-938B-092CA8522501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30C3-65BC-4B23-92BB-C2E22B2684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20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8C5BD-084B-44D4-B674-3B4509D2DAB8}" type="datetimeFigureOut">
              <a:rPr lang="ru-RU" smtClean="0"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AB97B-CD40-4398-9959-253C656DA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312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1AB97B-CD40-4398-9959-253C656DAC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4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C34783-BAA5-41E9-896C-AA628D19C67C}" type="datetime1">
              <a:rPr lang="ru-RU" smtClean="0"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F99FC-B194-40C6-AC65-29C5F103B6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120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206C5-7176-4564-955E-3E6032ACC237}" type="datetime1">
              <a:rPr lang="ru-RU" smtClean="0"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58756-ABAA-48A8-A7BB-47B0363230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2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5B1C2-8F2B-4D32-BD5F-1ACF990EFC87}" type="datetime1">
              <a:rPr lang="ru-RU" smtClean="0"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4FF98-3690-498A-9FA6-AB43E234E5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13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7EB51D-57EC-4CFF-8865-86D0A2E3A9F4}" type="datetime1">
              <a:rPr lang="ru-RU" smtClean="0"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6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E6B06-DF18-4565-90F5-0EE54E9D357F}" type="datetime1">
              <a:rPr lang="ru-RU" smtClean="0"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0BD6-4C75-476A-9D25-617D44DC2B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8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91363-E1CE-42FE-B790-7C4A29063CA2}" type="datetime1">
              <a:rPr lang="ru-RU" smtClean="0"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FDF6D-1B9C-4A6C-A07B-2F9CB846CA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1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C35D9A-38EF-4C6E-A8E3-E7C844BB520A}" type="datetime1">
              <a:rPr lang="ru-RU" smtClean="0"/>
              <a:t>11.07.2016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F0FA3-C622-4CE5-8620-802F6B82A4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BE3DD9-1AF6-494D-9645-4E0672EBFF44}" type="datetime1">
              <a:rPr lang="ru-RU" smtClean="0"/>
              <a:t>11.07.2016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073DC-BC85-45F6-828A-0457F5D440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3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84DF1-AD3E-4FD5-9F30-1EA53E5BBC35}" type="datetime1">
              <a:rPr lang="ru-RU" smtClean="0"/>
              <a:t>11.07.2016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5DDD2-AA3C-421E-9C23-4735E2506E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4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CECEA-C4FE-4BB7-A692-AF5A1804D728}" type="datetime1">
              <a:rPr lang="ru-RU" smtClean="0"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6296B4-B102-4BA9-B6FD-00C8CF60C2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3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F56B08-159A-402B-A03D-FCD32E8DD1C0}" type="datetime1">
              <a:rPr lang="ru-RU" smtClean="0"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D08602-7FD9-4B91-9C8E-8D5D02ABDD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6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0CDB20-41EC-42EE-9991-D039E7F23278}" type="datetime1">
              <a:rPr lang="ru-RU" smtClean="0"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275C59-A463-41F4-85BF-106B7DBFDC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4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6000" dirty="0"/>
              <a:t/>
            </a:r>
            <a:br>
              <a:rPr lang="ru-RU" sz="6000" dirty="0"/>
            </a:br>
            <a:r>
              <a:rPr lang="en-US" sz="5300" dirty="0" smtClean="0">
                <a:latin typeface="Arial Black" panose="020B0A04020102020204" pitchFamily="34" charset="0"/>
              </a:rPr>
              <a:t>Problem </a:t>
            </a:r>
            <a:r>
              <a:rPr lang="ru-RU" sz="5300" dirty="0" smtClean="0">
                <a:latin typeface="Arial Black" panose="020B0A04020102020204" pitchFamily="34" charset="0"/>
              </a:rPr>
              <a:t>№</a:t>
            </a:r>
            <a:r>
              <a:rPr lang="en-US" sz="5300" dirty="0" smtClean="0">
                <a:latin typeface="Arial Black" panose="020B0A04020102020204" pitchFamily="34" charset="0"/>
              </a:rPr>
              <a:t>9</a:t>
            </a:r>
            <a:br>
              <a:rPr lang="en-US" sz="5300" dirty="0" smtClean="0">
                <a:latin typeface="Arial Black" panose="020B0A04020102020204" pitchFamily="34" charset="0"/>
              </a:rPr>
            </a:br>
            <a:r>
              <a:rPr lang="ru-RU" sz="5300" dirty="0" smtClean="0">
                <a:latin typeface="Arial Black" panose="020B0A04020102020204" pitchFamily="34" charset="0"/>
              </a:rPr>
              <a:t>«</a:t>
            </a:r>
            <a:r>
              <a:rPr lang="en-US" sz="5300" dirty="0" smtClean="0">
                <a:latin typeface="Arial Black" panose="020B0A04020102020204" pitchFamily="34" charset="0"/>
              </a:rPr>
              <a:t>Cinder</a:t>
            </a:r>
            <a:r>
              <a:rPr lang="ru-RU" sz="5300" dirty="0" smtClean="0">
                <a:latin typeface="Arial Black" panose="020B0A04020102020204" pitchFamily="34" charset="0"/>
              </a:rPr>
              <a:t>»</a:t>
            </a:r>
            <a:endParaRPr lang="ru-RU" sz="53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Speaker</a:t>
            </a:r>
            <a:r>
              <a:rPr lang="ru-RU" sz="3200" dirty="0" smtClean="0"/>
              <a:t>:</a:t>
            </a:r>
            <a:r>
              <a:rPr lang="en-US" sz="3200" dirty="0" smtClean="0"/>
              <a:t> </a:t>
            </a:r>
            <a:r>
              <a:rPr lang="en-US" sz="3200" dirty="0" err="1" smtClean="0"/>
              <a:t>Artem</a:t>
            </a:r>
            <a:r>
              <a:rPr lang="en-US" sz="3200" dirty="0" smtClean="0"/>
              <a:t> </a:t>
            </a:r>
            <a:r>
              <a:rPr lang="en-US" sz="3200" dirty="0" err="1" smtClean="0"/>
              <a:t>Fursov</a:t>
            </a:r>
            <a:endParaRPr lang="en-US" sz="3200" dirty="0" smtClean="0"/>
          </a:p>
          <a:p>
            <a:r>
              <a:rPr lang="en-US" sz="3200" dirty="0" smtClean="0"/>
              <a:t>Team Russia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31750"/>
            <a:ext cx="12192000" cy="1506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4000" b="1" dirty="0" smtClean="0"/>
              <a:t>Titrate 5 ml of solution with phenolphthalein by molar solution </a:t>
            </a:r>
            <a:r>
              <a:rPr lang="en-US" altLang="ru-RU" sz="4000" b="1" dirty="0" err="1" smtClean="0"/>
              <a:t>HCl</a:t>
            </a:r>
            <a:r>
              <a:rPr lang="en-US" altLang="ru-RU" sz="4000" b="1" dirty="0" smtClean="0"/>
              <a:t> in threes</a:t>
            </a:r>
            <a:r>
              <a:rPr lang="en-US" altLang="ru-RU" sz="4000" b="1" i="1" dirty="0" smtClean="0"/>
              <a:t/>
            </a:r>
            <a:br>
              <a:rPr lang="en-US" altLang="ru-RU" sz="4000" b="1" i="1" dirty="0" smtClean="0"/>
            </a:br>
            <a:endParaRPr lang="ru-RU" altLang="ru-RU" sz="4000" b="1" i="1" dirty="0"/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752600"/>
            <a:ext cx="456565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75260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1763713"/>
            <a:ext cx="382111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10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186988" cy="1506538"/>
          </a:xfrm>
        </p:spPr>
        <p:txBody>
          <a:bodyPr/>
          <a:lstStyle/>
          <a:p>
            <a:pPr eaLnBrk="1" hangingPunct="1"/>
            <a:r>
              <a:rPr lang="en-US" altLang="ru-RU" sz="4400" b="1" i="1" dirty="0" smtClean="0"/>
              <a:t>Analyze concentration of </a:t>
            </a:r>
            <a:r>
              <a:rPr lang="ru-RU" altLang="ru-RU" sz="4400" b="1" i="1" dirty="0" smtClean="0"/>
              <a:t>(</a:t>
            </a:r>
            <a:r>
              <a:rPr lang="en-US" altLang="ru-RU" sz="4400" b="1" i="1" dirty="0"/>
              <a:t>OH</a:t>
            </a:r>
            <a:r>
              <a:rPr lang="en-US" altLang="ru-RU" sz="4400" b="1" i="1" baseline="30000" dirty="0"/>
              <a:t>–</a:t>
            </a:r>
            <a:r>
              <a:rPr lang="ru-RU" altLang="ru-RU" sz="4400" b="1" i="1" dirty="0"/>
              <a:t>) </a:t>
            </a:r>
            <a:r>
              <a:rPr lang="en-US" altLang="ru-RU" sz="4400" b="1" i="1" dirty="0" smtClean="0"/>
              <a:t>and</a:t>
            </a:r>
            <a:r>
              <a:rPr lang="ru-RU" altLang="ru-RU" sz="4400" b="1" i="1" dirty="0" smtClean="0"/>
              <a:t> </a:t>
            </a:r>
            <a:r>
              <a:rPr lang="en-US" altLang="ru-RU" sz="4400" b="1" i="1" dirty="0"/>
              <a:t>pH</a:t>
            </a:r>
            <a:r>
              <a:rPr lang="ru-RU" altLang="ru-RU" sz="4400" b="1" i="1" dirty="0"/>
              <a:t>: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93663" y="1506538"/>
            <a:ext cx="12004675" cy="5764212"/>
          </a:xfrm>
        </p:spPr>
        <p:txBody>
          <a:bodyPr/>
          <a:lstStyle/>
          <a:p>
            <a:pPr eaLnBrk="1" hangingPunct="1"/>
            <a:r>
              <a:rPr lang="en-US" altLang="ru-RU" sz="4000" dirty="0" smtClean="0"/>
              <a:t>V</a:t>
            </a:r>
            <a:r>
              <a:rPr lang="en-US" altLang="ru-RU" sz="4000" baseline="-25000" dirty="0" smtClean="0"/>
              <a:t>tests</a:t>
            </a:r>
            <a:r>
              <a:rPr lang="ru-RU" altLang="ru-RU" sz="4000" dirty="0" smtClean="0"/>
              <a:t>=5</a:t>
            </a:r>
            <a:r>
              <a:rPr lang="en-US" altLang="ru-RU" sz="4000" dirty="0" smtClean="0"/>
              <a:t>ml</a:t>
            </a:r>
            <a:r>
              <a:rPr lang="ru-RU" altLang="ru-RU" sz="4000" dirty="0" smtClean="0"/>
              <a:t>; </a:t>
            </a:r>
            <a:endParaRPr lang="ru-RU" altLang="ru-RU" sz="4000" dirty="0"/>
          </a:p>
          <a:p>
            <a:r>
              <a:rPr lang="en-US" altLang="ru-RU" sz="4000" dirty="0"/>
              <a:t>CO</a:t>
            </a:r>
            <a:r>
              <a:rPr lang="en-US" altLang="ru-RU" sz="4000" baseline="-25000" dirty="0"/>
              <a:t>3</a:t>
            </a:r>
            <a:r>
              <a:rPr lang="ru-RU" altLang="ru-RU" sz="4000" baseline="30000" dirty="0"/>
              <a:t>2–</a:t>
            </a:r>
            <a:r>
              <a:rPr lang="ru-RU" altLang="ru-RU" sz="4000" baseline="-25000" dirty="0"/>
              <a:t> </a:t>
            </a:r>
            <a:r>
              <a:rPr lang="en-US" altLang="ru-RU" sz="4000" dirty="0"/>
              <a:t>+2H</a:t>
            </a:r>
            <a:r>
              <a:rPr lang="en-US" altLang="ru-RU" sz="4000" baseline="30000" dirty="0"/>
              <a:t>+</a:t>
            </a:r>
            <a:r>
              <a:rPr lang="en-US" altLang="ru-RU" sz="4000" dirty="0"/>
              <a:t>=&gt;H</a:t>
            </a:r>
            <a:r>
              <a:rPr lang="en-US" altLang="ru-RU" sz="4000" baseline="-25000" dirty="0"/>
              <a:t>2</a:t>
            </a:r>
            <a:r>
              <a:rPr lang="en-US" altLang="ru-RU" sz="4000" dirty="0"/>
              <a:t>O+CO</a:t>
            </a:r>
            <a:r>
              <a:rPr lang="en-US" altLang="ru-RU" sz="4000" baseline="-25000" dirty="0"/>
              <a:t>2</a:t>
            </a:r>
            <a:r>
              <a:rPr lang="ru-RU" altLang="ru-RU" sz="4000" dirty="0"/>
              <a:t> </a:t>
            </a:r>
            <a:r>
              <a:rPr lang="ru-RU" altLang="ru-RU" sz="4000" dirty="0" smtClean="0"/>
              <a:t>(</a:t>
            </a:r>
            <a:r>
              <a:rPr lang="en-US" altLang="ru-RU" sz="4000" dirty="0" smtClean="0"/>
              <a:t>neutralization</a:t>
            </a:r>
            <a:r>
              <a:rPr lang="ru-RU" altLang="ru-RU" sz="4000" dirty="0" smtClean="0"/>
              <a:t>)</a:t>
            </a: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en-US" altLang="ru-RU" sz="4000" dirty="0"/>
              <a:t>OH</a:t>
            </a:r>
            <a:r>
              <a:rPr lang="en-US" altLang="ru-RU" sz="4000" baseline="30000" dirty="0"/>
              <a:t>–</a:t>
            </a:r>
            <a:r>
              <a:rPr lang="en-US" altLang="ru-RU" sz="4000" dirty="0"/>
              <a:t>+H</a:t>
            </a:r>
            <a:r>
              <a:rPr lang="en-US" altLang="ru-RU" sz="4000" baseline="30000" dirty="0"/>
              <a:t>+</a:t>
            </a:r>
            <a:r>
              <a:rPr lang="en-US" altLang="ru-RU" sz="4000" dirty="0"/>
              <a:t>=&gt; H</a:t>
            </a:r>
            <a:r>
              <a:rPr lang="en-US" altLang="ru-RU" sz="4000" baseline="-25000" dirty="0"/>
              <a:t>2</a:t>
            </a:r>
            <a:r>
              <a:rPr lang="en-US" altLang="ru-RU" sz="4000" dirty="0"/>
              <a:t>O (neutralization</a:t>
            </a:r>
            <a:r>
              <a:rPr lang="ru-RU" altLang="ru-RU" sz="4000" dirty="0" smtClean="0"/>
              <a:t>)</a:t>
            </a:r>
            <a:endParaRPr lang="ru-RU" altLang="ru-RU" sz="4000" dirty="0"/>
          </a:p>
          <a:p>
            <a:r>
              <a:rPr lang="en-US" altLang="ru-RU" sz="4000" dirty="0" smtClean="0"/>
              <a:t>Equivalent low </a:t>
            </a:r>
            <a:r>
              <a:rPr lang="ru-RU" altLang="ru-RU" sz="4000" dirty="0" smtClean="0"/>
              <a:t>: </a:t>
            </a:r>
            <a:r>
              <a:rPr lang="ru-RU" altLang="ru-RU" sz="4000" dirty="0"/>
              <a:t>С</a:t>
            </a:r>
            <a:r>
              <a:rPr lang="ru-RU" altLang="ru-RU" sz="4000" baseline="-25000" dirty="0"/>
              <a:t>1</a:t>
            </a:r>
            <a:r>
              <a:rPr lang="en-US" altLang="ru-RU" sz="4000" dirty="0"/>
              <a:t>V</a:t>
            </a:r>
            <a:r>
              <a:rPr lang="en-US" altLang="ru-RU" sz="4000" baseline="-25000" dirty="0"/>
              <a:t>1</a:t>
            </a:r>
            <a:r>
              <a:rPr lang="en-US" altLang="ru-RU" sz="4000" dirty="0"/>
              <a:t>=C</a:t>
            </a:r>
            <a:r>
              <a:rPr lang="en-US" altLang="ru-RU" sz="4000" baseline="-25000" dirty="0"/>
              <a:t>2</a:t>
            </a:r>
            <a:r>
              <a:rPr lang="en-US" altLang="ru-RU" sz="4000" dirty="0"/>
              <a:t>V</a:t>
            </a:r>
            <a:r>
              <a:rPr lang="en-US" altLang="ru-RU" sz="4000" baseline="-25000" dirty="0"/>
              <a:t>2</a:t>
            </a:r>
            <a:r>
              <a:rPr lang="ru-RU" altLang="ru-RU" sz="4000" dirty="0"/>
              <a:t>; С(</a:t>
            </a:r>
            <a:r>
              <a:rPr lang="en-US" altLang="ru-RU" sz="4000" dirty="0" err="1"/>
              <a:t>HCl</a:t>
            </a:r>
            <a:r>
              <a:rPr lang="en-US" altLang="ru-RU" sz="4000" dirty="0"/>
              <a:t>)*V(</a:t>
            </a:r>
            <a:r>
              <a:rPr lang="en-US" altLang="ru-RU" sz="4000" dirty="0" err="1"/>
              <a:t>HCl</a:t>
            </a:r>
            <a:r>
              <a:rPr lang="en-US" altLang="ru-RU" sz="4000" dirty="0"/>
              <a:t>)=</a:t>
            </a:r>
            <a:r>
              <a:rPr lang="ru-RU" altLang="ru-RU" sz="4000" dirty="0" smtClean="0"/>
              <a:t>С(</a:t>
            </a:r>
            <a:r>
              <a:rPr lang="en-US" altLang="ru-RU" sz="4000" dirty="0" smtClean="0"/>
              <a:t>solution</a:t>
            </a:r>
            <a:r>
              <a:rPr lang="ru-RU" altLang="ru-RU" sz="4000" dirty="0" smtClean="0"/>
              <a:t>)</a:t>
            </a:r>
            <a:r>
              <a:rPr lang="en-US" altLang="ru-RU" sz="4000" dirty="0"/>
              <a:t>*V(solution</a:t>
            </a:r>
            <a:r>
              <a:rPr lang="ru-RU" altLang="ru-RU" sz="4000" dirty="0" smtClean="0"/>
              <a:t>)</a:t>
            </a:r>
            <a:endParaRPr lang="ru-RU" altLang="ru-RU" sz="4000" dirty="0"/>
          </a:p>
          <a:p>
            <a:pPr eaLnBrk="1" hangingPunct="1"/>
            <a:r>
              <a:rPr lang="en-US" altLang="ru-RU" sz="4000" dirty="0"/>
              <a:t>pOH=-</a:t>
            </a:r>
            <a:r>
              <a:rPr lang="en-US" altLang="ru-RU" sz="4000" dirty="0" err="1"/>
              <a:t>lg</a:t>
            </a:r>
            <a:r>
              <a:rPr lang="en-US" altLang="ru-RU" sz="4000" dirty="0"/>
              <a:t>(</a:t>
            </a:r>
            <a:r>
              <a:rPr lang="ru-RU" altLang="ru-RU" sz="4000" dirty="0"/>
              <a:t>С</a:t>
            </a:r>
            <a:r>
              <a:rPr lang="ru-RU" altLang="ru-RU" sz="4000" baseline="-25000" dirty="0"/>
              <a:t>2</a:t>
            </a:r>
            <a:r>
              <a:rPr lang="en-US" altLang="ru-RU" sz="4000" dirty="0"/>
              <a:t>)</a:t>
            </a:r>
            <a:r>
              <a:rPr lang="ru-RU" altLang="ru-RU" sz="4000" dirty="0"/>
              <a:t>; </a:t>
            </a:r>
            <a:br>
              <a:rPr lang="ru-RU" altLang="ru-RU" sz="4000" dirty="0"/>
            </a:br>
            <a:r>
              <a:rPr lang="en-US" altLang="ru-RU" sz="4000" dirty="0" err="1"/>
              <a:t>pH+pOH</a:t>
            </a:r>
            <a:r>
              <a:rPr lang="en-US" altLang="ru-RU" sz="4000" dirty="0"/>
              <a:t>=14</a:t>
            </a:r>
            <a:r>
              <a:rPr lang="ru-RU" altLang="ru-RU" sz="4000" dirty="0"/>
              <a:t>; </a:t>
            </a:r>
            <a:br>
              <a:rPr lang="ru-RU" altLang="ru-RU" sz="4000" dirty="0"/>
            </a:br>
            <a:r>
              <a:rPr lang="en-US" altLang="ru-RU" sz="4000" dirty="0"/>
              <a:t>pH=14-pOH</a:t>
            </a:r>
            <a:endParaRPr lang="ru-RU" altLang="ru-RU" sz="4000" dirty="0"/>
          </a:p>
          <a:p>
            <a:pPr eaLnBrk="1" hangingPunct="1"/>
            <a:endParaRPr lang="en-US" altLang="ru-RU" sz="2800" dirty="0"/>
          </a:p>
          <a:p>
            <a:pPr eaLnBrk="1" hangingPunct="1"/>
            <a:endParaRPr lang="ru-RU" alt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11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303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4000" b="1" dirty="0" smtClean="0"/>
              <a:t>Dependency graph C(OH</a:t>
            </a:r>
            <a:r>
              <a:rPr lang="en-US" altLang="ru-RU" sz="4000" b="1" baseline="30000" dirty="0"/>
              <a:t>–</a:t>
            </a:r>
            <a:r>
              <a:rPr lang="en-US" altLang="ru-RU" sz="4000" b="1" dirty="0"/>
              <a:t>) </a:t>
            </a:r>
            <a:r>
              <a:rPr lang="en-US" altLang="ru-RU" sz="4000" b="1" dirty="0" smtClean="0"/>
              <a:t>of V(cinder</a:t>
            </a:r>
            <a:r>
              <a:rPr lang="ru-RU" altLang="ru-RU" sz="4000" b="1" dirty="0" smtClean="0"/>
              <a:t>)</a:t>
            </a:r>
            <a:r>
              <a:rPr lang="en-US" altLang="ru-RU" sz="4000" b="1" dirty="0" smtClean="0"/>
              <a:t>Part of cinder</a:t>
            </a:r>
            <a:r>
              <a:rPr lang="ru-RU" altLang="ru-RU" sz="4000" b="1" dirty="0" smtClean="0"/>
              <a:t> </a:t>
            </a:r>
            <a:endParaRPr lang="ru-RU" alt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231732"/>
            <a:ext cx="2743200" cy="365125"/>
          </a:xfrm>
        </p:spPr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12</a:t>
            </a:fld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770"/>
            <a:ext cx="11320530" cy="5732471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-1" y="12879"/>
            <a:ext cx="12192000" cy="1430338"/>
          </a:xfrm>
        </p:spPr>
        <p:txBody>
          <a:bodyPr>
            <a:normAutofit/>
          </a:bodyPr>
          <a:lstStyle/>
          <a:p>
            <a:pPr algn="ctr"/>
            <a:r>
              <a:rPr lang="en-US" altLang="ru-RU" sz="4000" b="1" dirty="0"/>
              <a:t>Dependency </a:t>
            </a:r>
            <a:r>
              <a:rPr lang="en-US" altLang="ru-RU" sz="4000" b="1" dirty="0" smtClean="0"/>
              <a:t>graph pH of V(cinder</a:t>
            </a:r>
            <a:r>
              <a:rPr lang="ru-RU" altLang="ru-RU" sz="4000" b="1" dirty="0" smtClean="0"/>
              <a:t>) </a:t>
            </a:r>
            <a:endParaRPr lang="ru-RU" altLang="ru-RU" sz="4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13</a:t>
            </a:fld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682"/>
            <a:ext cx="11207636" cy="565642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065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b="1" dirty="0" smtClean="0"/>
              <a:t>Account of base of solution</a:t>
            </a:r>
            <a:endParaRPr lang="ru-RU" altLang="ru-RU" b="1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30511" y="1403641"/>
            <a:ext cx="11434762" cy="60467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</a:t>
            </a:r>
            <a:r>
              <a:rPr lang="ru-RU" alt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+2HOH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2KOH+CO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+H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1)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OH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+HCO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b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2)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OH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+CO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+H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</a:p>
          <a:p>
            <a:pPr>
              <a:buClr>
                <a:srgbClr val="FFFFFF"/>
              </a:buClr>
            </a:pP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+2HOH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KH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+2KOH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OH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+HPO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2)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HPO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+HOH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OH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+H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</a:t>
            </a:r>
            <a:r>
              <a:rPr lang="en-US" altLang="ru-RU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br>
              <a:rPr lang="en-US" alt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3)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————————————</a:t>
            </a:r>
            <a:b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phosphates have three stage, but in facts we have two stage.</a:t>
            </a:r>
            <a:r>
              <a:rPr lang="ru-RU" alt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Вывод</a:t>
            </a:r>
            <a:r>
              <a:rPr lang="ru-RU" alt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В процессе гидролиза образуются ионы </a:t>
            </a:r>
            <a:r>
              <a:rPr lang="en-US" alt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OH</a:t>
            </a:r>
            <a:r>
              <a:rPr lang="en-US" altLang="ru-RU" sz="2800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</a:t>
            </a:r>
            <a:r>
              <a:rPr lang="ru-RU" alt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из-за которых раствор приобретает сильнощелочную реакцию.</a:t>
            </a:r>
            <a:endParaRPr lang="en-US" alt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14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175" y="378407"/>
            <a:ext cx="8534400" cy="1508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/>
              <a:t>Wash with </a:t>
            </a:r>
            <a:r>
              <a:rPr lang="en-US" sz="5400" b="1" dirty="0" smtClean="0"/>
              <a:t>the solution </a:t>
            </a:r>
            <a:r>
              <a:rPr lang="en-US" sz="5400" b="1" dirty="0" smtClean="0"/>
              <a:t>of cinder and soap powder</a:t>
            </a:r>
            <a:br>
              <a:rPr lang="en-US" sz="5400" b="1" dirty="0" smtClean="0"/>
            </a:br>
            <a:endParaRPr lang="ru-RU" sz="5400" b="1" dirty="0"/>
          </a:p>
        </p:txBody>
      </p:sp>
      <p:pic>
        <p:nvPicPr>
          <p:cNvPr id="17411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616075"/>
            <a:ext cx="614997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16975" y="6356349"/>
            <a:ext cx="2743200" cy="365125"/>
          </a:xfrm>
        </p:spPr>
        <p:txBody>
          <a:bodyPr/>
          <a:lstStyle/>
          <a:p>
            <a:pPr>
              <a:defRPr/>
            </a:pPr>
            <a:fld id="{9DE073DC-BC85-45F6-828A-0457F5D440CE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15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93262" cy="150653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5400" b="1" dirty="0" smtClean="0"/>
              <a:t>Pollutant</a:t>
            </a:r>
            <a:r>
              <a:rPr lang="ru-RU" altLang="ru-RU" sz="5400" b="1" dirty="0" smtClean="0"/>
              <a:t>:</a:t>
            </a:r>
            <a:r>
              <a:rPr lang="en-US" altLang="ru-RU" sz="5400" b="1" dirty="0" smtClean="0"/>
              <a:t> stuffing</a:t>
            </a:r>
            <a:r>
              <a:rPr lang="en-US" altLang="ru-RU" sz="5400" b="1" i="1" dirty="0" smtClean="0"/>
              <a:t/>
            </a:r>
            <a:br>
              <a:rPr lang="en-US" altLang="ru-RU" sz="5400" b="1" i="1" dirty="0" smtClean="0"/>
            </a:br>
            <a:endParaRPr lang="ru-RU" altLang="ru-RU" sz="5400" b="1" i="1" dirty="0"/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4014" y="1300234"/>
            <a:ext cx="6741488" cy="5056116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16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2147" y="0"/>
            <a:ext cx="12159853" cy="64795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5400" b="1" dirty="0" smtClean="0"/>
              <a:t>Why alkalis </a:t>
            </a:r>
            <a:r>
              <a:rPr lang="en-US" altLang="ru-RU" sz="5400" b="1" dirty="0" smtClean="0"/>
              <a:t>washing </a:t>
            </a:r>
            <a:r>
              <a:rPr lang="en-US" altLang="ru-RU" sz="5400" b="1" dirty="0" smtClean="0"/>
              <a:t>the stuffing </a:t>
            </a:r>
            <a:r>
              <a:rPr lang="ru-RU" altLang="ru-RU" sz="5400" b="1" dirty="0" smtClean="0"/>
              <a:t>?</a:t>
            </a:r>
            <a:endParaRPr lang="ru-RU" alt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27900" y="6176963"/>
            <a:ext cx="2125663" cy="47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61000" y="5984875"/>
            <a:ext cx="1866900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17</a:t>
            </a:fld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1" y="1210376"/>
            <a:ext cx="10729279" cy="4095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01800" y="0"/>
            <a:ext cx="8534400" cy="1506538"/>
          </a:xfrm>
        </p:spPr>
        <p:txBody>
          <a:bodyPr/>
          <a:lstStyle/>
          <a:p>
            <a:pPr algn="ctr" eaLnBrk="1" hangingPunct="1"/>
            <a:r>
              <a:rPr lang="en-US" altLang="ru-RU" sz="5400" b="1" i="1" dirty="0" smtClean="0"/>
              <a:t>Results of washes</a:t>
            </a:r>
            <a:endParaRPr lang="ru-RU" altLang="ru-RU" sz="5400" b="1" i="1" dirty="0"/>
          </a:p>
        </p:txBody>
      </p:sp>
      <p:sp>
        <p:nvSpPr>
          <p:cNvPr id="20483" name="Объект 2"/>
          <p:cNvSpPr>
            <a:spLocks noGrp="1"/>
          </p:cNvSpPr>
          <p:nvPr>
            <p:ph sz="half" idx="1"/>
          </p:nvPr>
        </p:nvSpPr>
        <p:spPr>
          <a:xfrm>
            <a:off x="676723" y="1096046"/>
            <a:ext cx="4938712" cy="5602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solution make a good work, because it have pH=12 and high, but this solution can destroy internal bond, that’s why we must cut back our solution</a:t>
            </a:r>
          </a:p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Объект 3"/>
          <p:cNvSpPr>
            <a:spLocks noGrp="1"/>
          </p:cNvSpPr>
          <p:nvPr>
            <p:ph sz="half" idx="2"/>
          </p:nvPr>
        </p:nvSpPr>
        <p:spPr>
          <a:xfrm>
            <a:off x="5803900" y="1095375"/>
            <a:ext cx="4933950" cy="5602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of soap 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powder 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analogy of our solution</a:t>
            </a:r>
          </a:p>
          <a:p>
            <a:pPr eaLnBrk="1" hangingPunct="1"/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85" y="3155949"/>
            <a:ext cx="451008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64600" y="6229351"/>
            <a:ext cx="2743200" cy="365125"/>
          </a:xfrm>
        </p:spPr>
        <p:txBody>
          <a:bodyPr/>
          <a:lstStyle/>
          <a:p>
            <a:pPr>
              <a:defRPr/>
            </a:pPr>
            <a:fld id="{CBFFDF6D-1B9C-4A6C-A07B-2F9CB846CA66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18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12377" y="0"/>
            <a:ext cx="10031809" cy="116085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ru-RU" sz="5400" b="1" dirty="0" smtClean="0"/>
              <a:t>Wash grass and dirt</a:t>
            </a:r>
            <a:r>
              <a:rPr lang="ru-RU" altLang="ru-RU" sz="5400" b="1" dirty="0" smtClean="0"/>
              <a:t>:</a:t>
            </a:r>
            <a:endParaRPr lang="ru-RU" altLang="ru-RU" sz="5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864600" y="6229351"/>
            <a:ext cx="2743200" cy="365125"/>
          </a:xfrm>
        </p:spPr>
        <p:txBody>
          <a:bodyPr/>
          <a:lstStyle/>
          <a:p>
            <a:pPr>
              <a:defRPr/>
            </a:pPr>
            <a:fld id="{CBFFDF6D-1B9C-4A6C-A07B-2F9CB846CA66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19</a:t>
            </a:fld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ttp://cs604318.vk.me/v604318553/8a20/dA-Zr-2RHt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71" y="1292248"/>
            <a:ext cx="4054060" cy="54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s604318.vk.me/v604318553/8a16/AXEaJCPNyp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487" y="1289395"/>
            <a:ext cx="4056201" cy="54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22" y="203994"/>
            <a:ext cx="9404350" cy="1400175"/>
          </a:xfrm>
        </p:spPr>
        <p:txBody>
          <a:bodyPr/>
          <a:lstStyle/>
          <a:p>
            <a:pPr algn="ctr"/>
            <a:r>
              <a:rPr lang="en-US" sz="5400" b="1" dirty="0" smtClean="0"/>
              <a:t>The problem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889" y="2001123"/>
            <a:ext cx="11337521" cy="2429210"/>
          </a:xfrm>
        </p:spPr>
        <p:txBody>
          <a:bodyPr/>
          <a:lstStyle/>
          <a:p>
            <a:r>
              <a:rPr lang="en-US" sz="3600" dirty="0"/>
              <a:t>In the Middle Ages, people used to wash the cloth in cinder. Study the effectiveness of cinder in washing clothes.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 smtClean="0">
                <a:solidFill>
                  <a:srgbClr val="FF0000"/>
                </a:solidFill>
              </a:rPr>
              <a:pPr>
                <a:defRPr/>
              </a:pPr>
              <a:t>2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18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82725" y="0"/>
            <a:ext cx="8534400" cy="1506538"/>
          </a:xfrm>
        </p:spPr>
        <p:txBody>
          <a:bodyPr/>
          <a:lstStyle/>
          <a:p>
            <a:pPr algn="ctr" eaLnBrk="1" hangingPunct="1"/>
            <a:r>
              <a:rPr lang="en-US" altLang="ru-RU" sz="5400" b="1" dirty="0" smtClean="0"/>
              <a:t>Conclusion</a:t>
            </a:r>
            <a:r>
              <a:rPr lang="ru-RU" altLang="ru-RU" sz="5400" b="1" dirty="0" smtClean="0"/>
              <a:t>:</a:t>
            </a:r>
            <a:endParaRPr lang="ru-RU" altLang="ru-RU" sz="5400" b="1" dirty="0"/>
          </a:p>
        </p:txBody>
      </p:sp>
      <p:sp>
        <p:nvSpPr>
          <p:cNvPr id="21507" name="Объект 5"/>
          <p:cNvSpPr>
            <a:spLocks noGrp="1"/>
          </p:cNvSpPr>
          <p:nvPr>
            <p:ph idx="1"/>
          </p:nvPr>
        </p:nvSpPr>
        <p:spPr>
          <a:xfrm>
            <a:off x="244698" y="1802372"/>
            <a:ext cx="11849211" cy="4637088"/>
          </a:xfrm>
        </p:spPr>
        <p:txBody>
          <a:bodyPr>
            <a:normAutofit/>
          </a:bodyPr>
          <a:lstStyle/>
          <a:p>
            <a:pPr marL="742950" indent="-742950" eaLnBrk="1" hangingPunct="1">
              <a:buFont typeface="+mj-lt"/>
              <a:buAutoNum type="arabicPeriod"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of cinder has high pH</a:t>
            </a: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easy to make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 can wash stuffing, but we must cut back our solution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1" hangingPunct="1">
              <a:buFont typeface="+mj-lt"/>
              <a:buAutoNum type="arabicPeriod"/>
            </a:pPr>
            <a:r>
              <a:rPr lang="en-US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solution can not wash grass and dirt, because it is a mechanical wash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20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6278" y="1946672"/>
            <a:ext cx="10855721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5DDD2-AA3C-421E-9C23-4735E2506E73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21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534400" cy="1506537"/>
          </a:xfrm>
        </p:spPr>
        <p:txBody>
          <a:bodyPr/>
          <a:lstStyle/>
          <a:p>
            <a:pPr algn="ctr" eaLnBrk="1" hangingPunct="1"/>
            <a:r>
              <a:rPr lang="en-US" altLang="ru-RU" sz="5400" b="1" dirty="0" smtClean="0"/>
              <a:t>Goals</a:t>
            </a:r>
            <a:r>
              <a:rPr lang="ru-RU" altLang="ru-RU" sz="5400" b="1" dirty="0" smtClean="0"/>
              <a:t>:</a:t>
            </a:r>
            <a:endParaRPr lang="ru-RU" altLang="ru-RU" sz="5400" b="1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55423" y="2038082"/>
            <a:ext cx="10636317" cy="4272566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altLang="ru-RU" sz="3600" dirty="0" smtClean="0"/>
              <a:t>To analyze why </a:t>
            </a:r>
            <a:r>
              <a:rPr lang="en-US" sz="3600" dirty="0"/>
              <a:t>people used to wash the cloth in </a:t>
            </a:r>
            <a:r>
              <a:rPr lang="en-US" sz="3600" dirty="0" smtClean="0"/>
              <a:t>cinder</a:t>
            </a: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altLang="ru-RU" sz="3600" dirty="0" smtClean="0"/>
              <a:t>To </a:t>
            </a:r>
            <a:r>
              <a:rPr lang="en-US" altLang="ru-RU" sz="3600" dirty="0" smtClean="0"/>
              <a:t>analyze the </a:t>
            </a:r>
            <a:r>
              <a:rPr lang="en-US" altLang="ru-RU" sz="3600" dirty="0" smtClean="0"/>
              <a:t>mechanism of </a:t>
            </a:r>
            <a:r>
              <a:rPr lang="en-US" altLang="ru-RU" sz="3600" dirty="0" smtClean="0"/>
              <a:t>washing </a:t>
            </a:r>
            <a:r>
              <a:rPr lang="en-US" altLang="ru-RU" sz="3600" dirty="0" smtClean="0"/>
              <a:t>the cloth in cinder and which matter we can wash 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ru-RU" sz="3600" dirty="0" smtClean="0"/>
              <a:t>To </a:t>
            </a:r>
            <a:r>
              <a:rPr lang="en-US" altLang="ru-RU" sz="3600" dirty="0" smtClean="0"/>
              <a:t>compare </a:t>
            </a:r>
            <a:r>
              <a:rPr lang="en-US" altLang="ru-RU" sz="3600" dirty="0" smtClean="0"/>
              <a:t>cinder and soap powder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ru-RU" sz="3600" dirty="0" smtClean="0"/>
              <a:t>To </a:t>
            </a:r>
            <a:r>
              <a:rPr lang="en-US" altLang="ru-RU" sz="3600" dirty="0" smtClean="0"/>
              <a:t>analyze the</a:t>
            </a:r>
            <a:r>
              <a:rPr lang="en-US" altLang="ru-RU" sz="3600" dirty="0" smtClean="0"/>
              <a:t> </a:t>
            </a:r>
            <a:r>
              <a:rPr lang="en-US" altLang="ru-RU" sz="3600" dirty="0" smtClean="0"/>
              <a:t>composition of cinder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ru-RU" sz="3600" dirty="0" smtClean="0"/>
              <a:t>To do solution with cinder</a:t>
            </a:r>
          </a:p>
          <a:p>
            <a:pPr marL="742950" indent="-742950">
              <a:buFont typeface="+mj-lt"/>
              <a:buAutoNum type="arabicPeriod"/>
            </a:pPr>
            <a:r>
              <a:rPr lang="en-US" altLang="ru-RU" sz="3600" dirty="0" smtClean="0"/>
              <a:t>To analyze pH of </a:t>
            </a:r>
            <a:r>
              <a:rPr lang="en-US" altLang="ru-RU" sz="3600" dirty="0" smtClean="0"/>
              <a:t>the solution </a:t>
            </a:r>
            <a:r>
              <a:rPr lang="en-US" altLang="ru-RU" sz="3600" dirty="0" smtClean="0"/>
              <a:t>with cinder</a:t>
            </a:r>
          </a:p>
          <a:p>
            <a:pPr marL="742950" indent="-742950">
              <a:buFont typeface="+mj-lt"/>
              <a:buAutoNum type="arabicPeriod"/>
            </a:pPr>
            <a:endParaRPr lang="en-US" altLang="ru-RU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ru-RU" sz="3600" dirty="0" smtClean="0"/>
          </a:p>
          <a:p>
            <a:pPr marL="742950" indent="-742950">
              <a:buFont typeface="+mj-lt"/>
              <a:buAutoNum type="arabicPeriod"/>
            </a:pPr>
            <a:endParaRPr lang="en-US" altLang="ru-RU" sz="3600" dirty="0" smtClean="0"/>
          </a:p>
          <a:p>
            <a:pPr eaLnBrk="1" hangingPunct="1"/>
            <a:endParaRPr lang="en-US" altLang="ru-RU" sz="3600" dirty="0"/>
          </a:p>
          <a:p>
            <a:pPr eaLnBrk="1" hangingPunct="1"/>
            <a:endParaRPr lang="ru-RU" alt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3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4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534400" cy="1506537"/>
          </a:xfrm>
        </p:spPr>
        <p:txBody>
          <a:bodyPr/>
          <a:lstStyle/>
          <a:p>
            <a:pPr algn="ctr" eaLnBrk="1" hangingPunct="1"/>
            <a:r>
              <a:rPr lang="en-US" altLang="ru-RU" sz="5400" b="1" dirty="0" smtClean="0"/>
              <a:t>Hypothesis </a:t>
            </a:r>
            <a:r>
              <a:rPr lang="ru-RU" altLang="ru-RU" sz="5400" b="1" dirty="0" smtClean="0"/>
              <a:t>:</a:t>
            </a:r>
            <a:endParaRPr lang="ru-RU" altLang="ru-RU" sz="5400" b="1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55423" y="2038082"/>
            <a:ext cx="10636317" cy="4272566"/>
          </a:xfrm>
        </p:spPr>
        <p:txBody>
          <a:bodyPr/>
          <a:lstStyle/>
          <a:p>
            <a:r>
              <a:rPr lang="en-US" altLang="ru-RU" sz="3600" dirty="0" smtClean="0"/>
              <a:t>Solution with cinder wash like soap powder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4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02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24745" y="3176"/>
            <a:ext cx="8534400" cy="1040013"/>
          </a:xfrm>
        </p:spPr>
        <p:txBody>
          <a:bodyPr/>
          <a:lstStyle/>
          <a:p>
            <a:pPr algn="ctr" eaLnBrk="1" hangingPunct="1"/>
            <a:r>
              <a:rPr lang="en-US" altLang="ru-RU" sz="5400" b="1" dirty="0" smtClean="0"/>
              <a:t>Composition of cinder</a:t>
            </a:r>
            <a:endParaRPr lang="ru-RU" altLang="ru-RU" sz="5400" b="1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0" y="1078427"/>
            <a:ext cx="8450263" cy="3764030"/>
          </a:xfrm>
          <a:ln w="762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composition of cinder we have this matter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K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basifies 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solution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ru-RU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CaSiO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MgCO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MgSiO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–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insoluble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alt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has no effects on pH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ru-RU" altLang="ru-RU" sz="2800" dirty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16" y="3747752"/>
            <a:ext cx="4147584" cy="3110248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5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663700" y="263525"/>
            <a:ext cx="8534400" cy="1506538"/>
          </a:xfrm>
        </p:spPr>
        <p:txBody>
          <a:bodyPr/>
          <a:lstStyle/>
          <a:p>
            <a:pPr algn="ctr" eaLnBrk="1" hangingPunct="1"/>
            <a:r>
              <a:rPr lang="en-US" altLang="ru-RU" sz="5400" b="1" dirty="0" smtClean="0"/>
              <a:t>Make Solution</a:t>
            </a:r>
            <a:r>
              <a:rPr lang="ru-RU" altLang="ru-RU" sz="5400" b="1" dirty="0" smtClean="0"/>
              <a:t>.</a:t>
            </a:r>
            <a:endParaRPr lang="ru-RU" altLang="ru-RU" sz="5400" b="1" dirty="0"/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770063"/>
            <a:ext cx="8640762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073DC-BC85-45F6-828A-0457F5D440CE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6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2700" y="0"/>
            <a:ext cx="12003289" cy="23145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3600" b="1" dirty="0" smtClean="0"/>
              <a:t>Put the cinder into five bottle and fill in bottle distilled water in the ratio </a:t>
            </a:r>
            <a:r>
              <a:rPr lang="ru-RU" altLang="ru-RU" sz="3600" b="1" dirty="0" smtClean="0"/>
              <a:t>: </a:t>
            </a:r>
            <a:r>
              <a:rPr lang="ru-RU" altLang="ru-RU" sz="3600" b="1" dirty="0"/>
              <a:t>1:5, 2:5, 3:5, 4:5, </a:t>
            </a:r>
            <a:r>
              <a:rPr lang="ru-RU" altLang="ru-RU" sz="3600" b="1" dirty="0" smtClean="0"/>
              <a:t>5:5</a:t>
            </a:r>
            <a:endParaRPr lang="ru-RU" altLang="ru-RU" sz="3600" b="1" dirty="0"/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314575"/>
            <a:ext cx="3902075" cy="292735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030663"/>
            <a:ext cx="3768725" cy="2827337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370138"/>
            <a:ext cx="5983287" cy="448786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166564"/>
            <a:ext cx="12192000" cy="77244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ru-RU" b="1" dirty="0" smtClean="0"/>
              <a:t>To </a:t>
            </a:r>
            <a:r>
              <a:rPr lang="en-US" altLang="ru-RU" b="1" dirty="0" smtClean="0"/>
              <a:t>filtrate the</a:t>
            </a:r>
            <a:r>
              <a:rPr lang="en-US" altLang="ru-RU" b="1" dirty="0" smtClean="0"/>
              <a:t> </a:t>
            </a:r>
            <a:r>
              <a:rPr lang="en-US" altLang="ru-RU" b="1" dirty="0" smtClean="0"/>
              <a:t>solution and fill in bottle</a:t>
            </a:r>
            <a:r>
              <a:rPr lang="en-US" altLang="ru-RU" sz="4000" b="1" i="1" dirty="0" smtClean="0"/>
              <a:t/>
            </a:r>
            <a:br>
              <a:rPr lang="en-US" altLang="ru-RU" sz="4000" b="1" i="1" dirty="0" smtClean="0"/>
            </a:br>
            <a:endParaRPr lang="ru-RU" altLang="ru-RU" sz="4000" b="1" i="1" dirty="0"/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081"/>
            <a:ext cx="43148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1001713"/>
            <a:ext cx="7707313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BCDEB-5D87-4F33-B3CC-D070E90930E1}" type="slidenum">
              <a:rPr lang="ru-RU" sz="4800" b="1" smtClean="0">
                <a:solidFill>
                  <a:srgbClr val="FF0000"/>
                </a:solidFill>
              </a:rPr>
              <a:pPr>
                <a:defRPr/>
              </a:pPr>
              <a:t>8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76400" y="430213"/>
            <a:ext cx="8534400" cy="1508125"/>
          </a:xfrm>
        </p:spPr>
        <p:txBody>
          <a:bodyPr/>
          <a:lstStyle/>
          <a:p>
            <a:r>
              <a:rPr lang="en-US" altLang="ru-RU" sz="5400" b="1" dirty="0" smtClean="0"/>
              <a:t>Measure C(OH</a:t>
            </a:r>
            <a:r>
              <a:rPr lang="en-US" altLang="ru-RU" sz="5400" b="1" baseline="30000" dirty="0"/>
              <a:t>–</a:t>
            </a:r>
            <a:r>
              <a:rPr lang="en-US" altLang="ru-RU" sz="5400" b="1" dirty="0"/>
              <a:t>)</a:t>
            </a:r>
            <a:r>
              <a:rPr lang="ru-RU" altLang="ru-RU" sz="5400" b="1" dirty="0"/>
              <a:t> и </a:t>
            </a:r>
            <a:r>
              <a:rPr lang="en-US" altLang="ru-RU" sz="5400" b="1" dirty="0"/>
              <a:t>pH</a:t>
            </a:r>
            <a:r>
              <a:rPr lang="ru-RU" altLang="ru-RU" sz="5400" b="1" dirty="0"/>
              <a:t>.</a:t>
            </a:r>
            <a:r>
              <a:rPr lang="en-US" altLang="ru-RU" sz="5400" b="1" dirty="0"/>
              <a:t> </a:t>
            </a:r>
            <a:endParaRPr lang="ru-RU" altLang="ru-RU" sz="5400" b="1" dirty="0"/>
          </a:p>
        </p:txBody>
      </p:sp>
      <p:pic>
        <p:nvPicPr>
          <p:cNvPr id="1126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48" y="1938338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073DC-BC85-45F6-828A-0457F5D440CE}" type="slidenum">
              <a:rPr lang="ru-RU" sz="4800" b="1">
                <a:solidFill>
                  <a:srgbClr val="FF0000"/>
                </a:solidFill>
              </a:rPr>
              <a:pPr>
                <a:defRPr/>
              </a:pPr>
              <a:t>9</a:t>
            </a:fld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</TotalTime>
  <Words>389</Words>
  <Application>Microsoft Office PowerPoint</Application>
  <PresentationFormat>Широкоэкранный</PresentationFormat>
  <Paragraphs>72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Century Gothic</vt:lpstr>
      <vt:lpstr>Times New Roman</vt:lpstr>
      <vt:lpstr>Wingdings</vt:lpstr>
      <vt:lpstr>Тема Office</vt:lpstr>
      <vt:lpstr> Problem №9 «Cinder»</vt:lpstr>
      <vt:lpstr>The problem</vt:lpstr>
      <vt:lpstr>Goals:</vt:lpstr>
      <vt:lpstr>Hypothesis :</vt:lpstr>
      <vt:lpstr>Composition of cinder</vt:lpstr>
      <vt:lpstr>Make Solution.</vt:lpstr>
      <vt:lpstr>Put the cinder into five bottle and fill in bottle distilled water in the ratio : 1:5, 2:5, 3:5, 4:5, 5:5</vt:lpstr>
      <vt:lpstr>To filtrate the solution and fill in bottle </vt:lpstr>
      <vt:lpstr>Measure C(OH–) и pH. </vt:lpstr>
      <vt:lpstr>Titrate 5 ml of solution with phenolphthalein by molar solution HCl in threes </vt:lpstr>
      <vt:lpstr>Analyze concentration of (OH–) and pH:</vt:lpstr>
      <vt:lpstr>Dependency graph C(OH–) of V(cinder)Part of cinder </vt:lpstr>
      <vt:lpstr>Dependency graph pH of V(cinder) </vt:lpstr>
      <vt:lpstr>Account of base of solution</vt:lpstr>
      <vt:lpstr>Wash with the solution of cinder and soap powder </vt:lpstr>
      <vt:lpstr>Pollutant: stuffing </vt:lpstr>
      <vt:lpstr>Why alkalis washing the stuffing ?</vt:lpstr>
      <vt:lpstr>Results of washes</vt:lpstr>
      <vt:lpstr>Wash grass and dirt:</vt:lpstr>
      <vt:lpstr>Conclusion: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№9 «Зола»</dc:title>
  <dc:creator>Sergey Gladnev</dc:creator>
  <cp:lastModifiedBy>Home</cp:lastModifiedBy>
  <cp:revision>89</cp:revision>
  <dcterms:created xsi:type="dcterms:W3CDTF">2016-03-09T18:11:23Z</dcterms:created>
  <dcterms:modified xsi:type="dcterms:W3CDTF">2016-07-11T20:18:17Z</dcterms:modified>
</cp:coreProperties>
</file>