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65" r:id="rId5"/>
    <p:sldId id="279" r:id="rId6"/>
    <p:sldId id="280" r:id="rId7"/>
    <p:sldId id="258" r:id="rId8"/>
    <p:sldId id="260" r:id="rId9"/>
    <p:sldId id="262" r:id="rId10"/>
    <p:sldId id="282" r:id="rId11"/>
    <p:sldId id="278" r:id="rId12"/>
    <p:sldId id="267" r:id="rId13"/>
    <p:sldId id="266" r:id="rId14"/>
    <p:sldId id="283" r:id="rId15"/>
    <p:sldId id="287" r:id="rId16"/>
    <p:sldId id="271" r:id="rId17"/>
    <p:sldId id="272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5DB"/>
    <a:srgbClr val="C6ECF0"/>
    <a:srgbClr val="F7F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10" d="100"/>
          <a:sy n="110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5DB"/>
            </a:gs>
            <a:gs pos="100000">
              <a:srgbClr val="C6EC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D268-1B15-4676-9048-0409C618226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B7BB-F16D-4D2D-BE5A-DC41EB34C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7244"/>
            <a:ext cx="9144000" cy="954107"/>
          </a:xfrm>
          <a:prstGeom prst="rect">
            <a:avLst/>
          </a:prstGeom>
          <a:gradFill flip="none" rotWithShape="1">
            <a:gsLst>
              <a:gs pos="0">
                <a:srgbClr val="00B050">
                  <a:lumMod val="28000"/>
                  <a:lumOff val="72000"/>
                  <a:alpha val="22000"/>
                </a:srgbClr>
              </a:gs>
              <a:gs pos="74000">
                <a:schemeClr val="bg2"/>
              </a:gs>
              <a:gs pos="83000">
                <a:schemeClr val="bg1">
                  <a:lumMod val="95000"/>
                </a:schemeClr>
              </a:gs>
              <a:gs pos="100000">
                <a:srgbClr val="FF0000">
                  <a:alpha val="54000"/>
                  <a:lumMod val="10000"/>
                  <a:lumOff val="9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           IYNT 2017 NANJING                                                        Team BULGARIA</a:t>
            </a:r>
            <a:endParaRPr lang="bg-BG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1656" y="4582284"/>
            <a:ext cx="412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            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Viktor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Gilin</a:t>
            </a:r>
            <a:endParaRPr lang="bg-B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6787" y="10296371"/>
            <a:ext cx="199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BULGARIA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7260"/>
            <a:ext cx="9144000" cy="369332"/>
          </a:xfrm>
          <a:prstGeom prst="rect">
            <a:avLst/>
          </a:prstGeom>
          <a:solidFill>
            <a:srgbClr val="07DB5D">
              <a:alpha val="19000"/>
            </a:srgbClr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846587"/>
            <a:ext cx="9144000" cy="369332"/>
          </a:xfrm>
          <a:prstGeom prst="rect">
            <a:avLst/>
          </a:prstGeom>
          <a:solidFill>
            <a:srgbClr val="DF4203">
              <a:alpha val="18824"/>
            </a:srgbClr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V="1">
            <a:off x="0" y="-4509134"/>
            <a:ext cx="2381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51159"/>
              </p:ext>
            </p:extLst>
          </p:nvPr>
        </p:nvGraphicFramePr>
        <p:xfrm>
          <a:off x="157163" y="46487"/>
          <a:ext cx="12001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1587355" imgH="1589090" progId="">
                  <p:embed/>
                </p:oleObj>
              </mc:Choice>
              <mc:Fallback>
                <p:oleObj r:id="rId3" imgW="1587355" imgH="15890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46487"/>
                        <a:ext cx="12001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1617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01502" y="2201938"/>
            <a:ext cx="3540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Problem 11</a:t>
            </a:r>
          </a:p>
          <a:p>
            <a:pPr algn="ctr"/>
            <a:r>
              <a:rPr lang="en-US" sz="54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Grow light</a:t>
            </a:r>
            <a:endParaRPr lang="bg-BG" sz="5400" b="1" dirty="0">
              <a:ln w="9525">
                <a:solidFill>
                  <a:srgbClr val="00B0F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sof2-1.fna.fbcdn.net/v/t34.0-12/19489412_298065703988844_1822452230_n.jpg?oh=d5110967b24059110de5a01ff25e3cca&amp;oe=5952A2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172200" cy="47577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04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Control </a:t>
            </a:r>
            <a:r>
              <a:rPr lang="en-US" sz="4000" b="1" dirty="0" smtClean="0">
                <a:latin typeface="Algerian" panose="04020705040A02060702" pitchFamily="82" charset="0"/>
              </a:rPr>
              <a:t>group - sunlight</a:t>
            </a:r>
            <a:endParaRPr lang="en-US" sz="40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The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7637"/>
            <a:ext cx="8229600" cy="1554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measure the amount of photosynthetic pigments and the length of the over-ground of the plants.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we will measure the pigments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this we had to grind 1g fresh leaves in 20ml acetone (80%). </a:t>
            </a:r>
          </a:p>
          <a:p>
            <a:endParaRPr lang="en-US" dirty="0"/>
          </a:p>
        </p:txBody>
      </p:sp>
      <p:pic>
        <p:nvPicPr>
          <p:cNvPr id="4" name="Picture 2" descr="https://scontent.fsof2-1.fna.fbcdn.net/v/t34.0-12/19458301_1532489603470058_199614831_n.jpg?oh=0337d737904d13d1ca1d66c58cb81372&amp;oe=5950EA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2743200" cy="3657600"/>
          </a:xfrm>
          <a:prstGeom prst="rect">
            <a:avLst/>
          </a:prstGeom>
          <a:noFill/>
        </p:spPr>
      </p:pic>
      <p:pic>
        <p:nvPicPr>
          <p:cNvPr id="5" name="Picture 4" descr="https://scontent.fsof2-1.fna.fbcdn.net/v/t34.0-12/19265058_1532489883470030_1221512999_n.jpg?oh=e69a4cacbdc42efa5bd11d3db5b6674a&amp;oe=594FA6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2819400"/>
            <a:ext cx="2800350" cy="3657600"/>
          </a:xfrm>
          <a:prstGeom prst="rect">
            <a:avLst/>
          </a:prstGeom>
          <a:noFill/>
        </p:spPr>
      </p:pic>
      <p:pic>
        <p:nvPicPr>
          <p:cNvPr id="22530" name="Picture 2" descr="https://scontent.fsof2-1.fna.fbcdn.net/v/t34.0-12/19427699_1532489330136752_1639715582_n.jpg?oh=95f153f53e2e170a145927892f44174d&amp;oe=594FAD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put the samples in fridge or on ice water bath.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we centrifuge the samples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 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centrifuge is forming sediment and supernatant (the thing under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s://scontent.fsof2-1.fna.fbcdn.net/v/t35.0-12/19402689_1532490440136641_475264734_o.jpg?oh=8fc5636c316113cbe745722c7dffba74&amp;oe=5950F9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2895600"/>
            <a:ext cx="4571999" cy="3429000"/>
          </a:xfrm>
          <a:prstGeom prst="rect">
            <a:avLst/>
          </a:prstGeom>
          <a:noFill/>
        </p:spPr>
      </p:pic>
      <p:pic>
        <p:nvPicPr>
          <p:cNvPr id="21508" name="Picture 4" descr="https://scontent.fsof2-1.fna.fbcdn.net/v/t34.0-12/19264865_1532490040136681_1060018996_n.jpg?oh=c0bfd2cba9ba49177cbbb87b88ddf0c2&amp;oe=59523A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429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A71E0D-CB96-4EA2-89F9-A780AAE87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take the supernatant and put it in another test-tubes. After that we fill up to 2 ml with acetone.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5354" y="2438400"/>
            <a:ext cx="4495800" cy="551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we put the samples in spectrophotometer(SPEKOL 11). In this apparatus we irradiate the samples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wavelenghts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663, 647 and 470 nm to measure the absorption.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content.fsof2-1.fna.fbcdn.net/v/t34.0-12/19433502_1532490700136615_2141746105_n.jpg?oh=c174a347d2402ab9f30a25b83034a34b&amp;oe=595103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429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1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F05B0-85CB-4977-8CB0-BFEA87F0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381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have to measure the length of the over-ground part of the plant. We measure them because they are the main part of the plant which grows a lot. We measure the plants with ruler.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6E491A-7DFD-421D-978C-078A7787E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0426"/>
            <a:ext cx="4115004" cy="54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Light spectrum</a:t>
            </a:r>
            <a:endParaRPr lang="en-US" sz="6600" b="1" dirty="0"/>
          </a:p>
        </p:txBody>
      </p:sp>
      <p:pic>
        <p:nvPicPr>
          <p:cNvPr id="5" name="Picture 2" descr="https://ka-perseus-images.s3.amazonaws.com/1f69f2373d9136ed9a061a3a1b64cbffe3abc9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3999"/>
            <a:ext cx="7848600" cy="345067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6553200"/>
            <a:ext cx="861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https://www.khanacademy.org/science/biology/photosynthesis-in-plants/the-light-dependent-reactions-of-photosynthesis/a/light-and-photosynthetic-pigments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872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light is the electromagnetic waves with wavelength between 400 and 700 nm.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974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745163"/>
          </a:xfrm>
        </p:spPr>
        <p:txBody>
          <a:bodyPr/>
          <a:lstStyle/>
          <a:p>
            <a:r>
              <a:rPr lang="en-US" dirty="0"/>
              <a:t>To get results in µg/ml FW (fresh weight) we have to use special formulas (A=absorption) </a:t>
            </a:r>
          </a:p>
          <a:p>
            <a:pPr>
              <a:buNone/>
            </a:pPr>
            <a:r>
              <a:rPr lang="en-US" dirty="0"/>
              <a:t>Chl. a = 12.25*A 663 nm-2.55*A 647 nm </a:t>
            </a:r>
          </a:p>
          <a:p>
            <a:pPr>
              <a:buNone/>
            </a:pPr>
            <a:r>
              <a:rPr lang="en-US" dirty="0"/>
              <a:t>Chl. b = 20.31*A 647 nm-4.91*A 663 nm</a:t>
            </a:r>
          </a:p>
          <a:p>
            <a:pPr>
              <a:buNone/>
            </a:pPr>
            <a:r>
              <a:rPr lang="en-US" dirty="0"/>
              <a:t>Chl. </a:t>
            </a:r>
            <a:r>
              <a:rPr lang="en-US" dirty="0" err="1"/>
              <a:t>a+b</a:t>
            </a:r>
            <a:r>
              <a:rPr lang="en-US" dirty="0"/>
              <a:t> = 17.76*A 647 nm+7.34*A 663 nm</a:t>
            </a:r>
          </a:p>
          <a:p>
            <a:pPr>
              <a:buNone/>
            </a:pPr>
            <a:r>
              <a:rPr lang="en-US" dirty="0"/>
              <a:t>Car. = 4.69*A 470 nm-0.267*Chl. </a:t>
            </a:r>
            <a:r>
              <a:rPr lang="en-US" dirty="0" err="1"/>
              <a:t>a+b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848600" cy="2743200"/>
          </a:xfrm>
        </p:spPr>
        <p:txBody>
          <a:bodyPr/>
          <a:lstStyle/>
          <a:p>
            <a:pPr algn="just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Grow light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how different types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lights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affect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growth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role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spectrum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57912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lgerian" panose="04020705040A02060702" pitchFamily="82" charset="0"/>
              </a:rPr>
              <a:t>Theoretical part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338"/>
            <a:ext cx="7924800" cy="1516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lgerian" panose="04020705040A02060702" pitchFamily="82" charset="0"/>
              </a:rPr>
              <a:t>Pigments </a:t>
            </a:r>
            <a:r>
              <a:rPr lang="en-US" sz="4000" b="1" dirty="0" smtClean="0">
                <a:latin typeface="Algerian" panose="04020705040A02060702" pitchFamily="82" charset="0"/>
              </a:rPr>
              <a:t>  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sp>
        <p:nvSpPr>
          <p:cNvPr id="18442" name="AutoShape 10" descr="Resultado de imagen de chlorophyll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C:\Users\Rado\Desktop\Presentations\640px-Chlorophyll_a_b_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8789"/>
            <a:ext cx="5943600" cy="307329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" y="4953000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</a:t>
            </a:r>
          </a:p>
          <a:p>
            <a:endParaRPr lang="en-US" dirty="0"/>
          </a:p>
        </p:txBody>
      </p:sp>
      <p:pic>
        <p:nvPicPr>
          <p:cNvPr id="15" name="Picture 3" descr="C:\Users\Rado\Desktop\Presentations\Beta-carote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2647629"/>
            <a:ext cx="3857620" cy="104173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067300" y="2844669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ymbol" pitchFamily="18" charset="2"/>
              </a:rPr>
              <a:t>b</a:t>
            </a:r>
            <a:r>
              <a:rPr lang="en-US" b="1" dirty="0"/>
              <a:t>-carotene</a:t>
            </a:r>
            <a:endParaRPr lang="bg-BG" b="1" dirty="0"/>
          </a:p>
        </p:txBody>
      </p:sp>
      <p:pic>
        <p:nvPicPr>
          <p:cNvPr id="18448" name="Picture 16" descr="Resultado de imagen de lutein formu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623" y="1774878"/>
            <a:ext cx="4495801" cy="78415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29200" y="192885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lutein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101143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carotenoids: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Algerian" panose="04020705040A02060702" pitchFamily="82" charset="0"/>
              </a:rPr>
              <a:t>Absorption</a:t>
            </a:r>
            <a:endParaRPr lang="en-US" sz="4400" b="1" dirty="0">
              <a:latin typeface="Algerian" panose="04020705040A02060702" pitchFamily="82" charset="0"/>
            </a:endParaRPr>
          </a:p>
        </p:txBody>
      </p:sp>
      <p:pic>
        <p:nvPicPr>
          <p:cNvPr id="33794" name="Picture 2" descr="https://ka-perseus-images.s3.amazonaws.com/5cdc6e761901e51ba282694b019258fc4c4a8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1340230"/>
            <a:ext cx="6793823" cy="29269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6477000"/>
            <a:ext cx="7315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https://www.khanacademy.org/science/biology/photosynthesis-in-plants/the-light-dependent-reactions-of-photosynthesis/a/light-and-photosynthetic-pigments</a:t>
            </a:r>
          </a:p>
        </p:txBody>
      </p:sp>
      <p:pic>
        <p:nvPicPr>
          <p:cNvPr id="6" name="Picture 2" descr="https://ka-perseus-images.s3.amazonaws.com/27c5e928745dbde12550494315ec70253091ee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219" y="2308243"/>
            <a:ext cx="3767781" cy="416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>
                <a:latin typeface="Algerian" panose="04020705040A02060702" pitchFamily="82" charset="0"/>
              </a:rPr>
              <a:t>Our experiment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Experimental setup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486400" cy="3505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flowerpots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LED lamps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boxes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Red, blue and green filter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garden cress)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apparatus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324799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51" y="4876800"/>
            <a:ext cx="1677475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833" y="4876800"/>
            <a:ext cx="1633934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.fsof2-1.fna.fbcdn.net/v/t35.0-12/19126298_561337750922185_1813765244_o.jpg?oh=6544a7be5e2f3cfbf9d0d5e0ecb99d0d&amp;oe=594B0D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477000" cy="485775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943600"/>
            <a:ext cx="8229600" cy="81338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seeds have germinated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15240"/>
            <a:ext cx="5334000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latin typeface="Algerian" panose="04020705040A02060702" pitchFamily="82" charset="0"/>
              </a:rPr>
              <a:t>Day 3</a:t>
            </a:r>
          </a:p>
          <a:p>
            <a:pPr>
              <a:buFont typeface="Arial" pitchFamily="34" charset="0"/>
              <a:buNone/>
            </a:pPr>
            <a:endParaRPr lang="en-US" sz="4400" b="1" dirty="0"/>
          </a:p>
        </p:txBody>
      </p:sp>
      <p:sp>
        <p:nvSpPr>
          <p:cNvPr id="4" name="Oval 3"/>
          <p:cNvSpPr/>
          <p:nvPr/>
        </p:nvSpPr>
        <p:spPr>
          <a:xfrm>
            <a:off x="5638800" y="211836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2971800" y="36576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2971800" y="2038349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Algerian" panose="04020705040A02060702" pitchFamily="82" charset="0"/>
              </a:rPr>
              <a:t>The illuminated plants</a:t>
            </a:r>
            <a:endParaRPr lang="en-US" sz="4400" b="1" dirty="0">
              <a:latin typeface="Algerian" panose="04020705040A02060702" pitchFamily="82" charset="0"/>
            </a:endParaRPr>
          </a:p>
          <a:p>
            <a:pPr algn="ctr">
              <a:buNone/>
            </a:pPr>
            <a:endParaRPr lang="en-US" sz="4400" b="1" dirty="0"/>
          </a:p>
          <a:p>
            <a:pPr algn="ctr"/>
            <a:endParaRPr lang="en-US" sz="4400" b="1" dirty="0"/>
          </a:p>
        </p:txBody>
      </p:sp>
      <p:pic>
        <p:nvPicPr>
          <p:cNvPr id="5" name="Picture 4" descr="https://scontent.fsof2-1.fna.fbcdn.net/v/t34.0-12/19478153_298065783988836_68985367_n.jpg?oh=b0d7a60bf81050f4b7701c0b0da74b11&amp;oe=59538B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95351"/>
            <a:ext cx="3657599" cy="2819400"/>
          </a:xfrm>
          <a:prstGeom prst="rect">
            <a:avLst/>
          </a:prstGeom>
          <a:noFill/>
        </p:spPr>
      </p:pic>
      <p:pic>
        <p:nvPicPr>
          <p:cNvPr id="6" name="Picture 6" descr="https://scontent.fsof2-1.fna.fbcdn.net/v/t34.0-12/19478054_298065867322161_985677915_n.jpg?oh=6ad30c4fddb51b287b3cacb3e194190b&amp;oe=59524E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50072"/>
            <a:ext cx="3733800" cy="2936479"/>
          </a:xfrm>
          <a:prstGeom prst="rect">
            <a:avLst/>
          </a:prstGeom>
          <a:noFill/>
        </p:spPr>
      </p:pic>
      <p:pic>
        <p:nvPicPr>
          <p:cNvPr id="7" name="Picture 8" descr="https://scontent.fsof2-1.fna.fbcdn.net/v/t34.0-12/19512146_298065877322160_1991721770_n.jpg?oh=03ac6296f6bd1d5fa1739d07b48e5a89&amp;oe=595272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77888"/>
            <a:ext cx="3679901" cy="2895600"/>
          </a:xfrm>
          <a:prstGeom prst="rect">
            <a:avLst/>
          </a:prstGeom>
          <a:noFill/>
        </p:spPr>
      </p:pic>
      <p:pic>
        <p:nvPicPr>
          <p:cNvPr id="8" name="Picture 10" descr="https://scontent.fsof2-1.fna.fbcdn.net/v/t34.0-12/19512052_298065880655493_5570135_n.jpg?oh=31fbde25c2cbb7a8b32b2316ee8670e5&amp;oe=59528A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37338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11021</TotalTime>
  <Words>339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Symbol</vt:lpstr>
      <vt:lpstr>Times New Roman</vt:lpstr>
      <vt:lpstr>Office Theme</vt:lpstr>
      <vt:lpstr>PowerPoint Presentation</vt:lpstr>
      <vt:lpstr>The problem</vt:lpstr>
      <vt:lpstr>Theoretical part</vt:lpstr>
      <vt:lpstr>PowerPoint Presentation</vt:lpstr>
      <vt:lpstr>PowerPoint Presentation</vt:lpstr>
      <vt:lpstr>PowerPoint Presentation</vt:lpstr>
      <vt:lpstr>Experimental setup</vt:lpstr>
      <vt:lpstr>PowerPoint Presentation</vt:lpstr>
      <vt:lpstr>PowerPoint Presentation</vt:lpstr>
      <vt:lpstr>PowerPoint Presentation</vt:lpstr>
      <vt:lpstr>The measurement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Nikola</cp:lastModifiedBy>
  <cp:revision>30</cp:revision>
  <dcterms:created xsi:type="dcterms:W3CDTF">2017-06-18T18:36:32Z</dcterms:created>
  <dcterms:modified xsi:type="dcterms:W3CDTF">2017-06-29T17:28:01Z</dcterms:modified>
</cp:coreProperties>
</file>