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256" r:id="rId3"/>
    <p:sldId id="257" r:id="rId4"/>
    <p:sldId id="258" r:id="rId5"/>
    <p:sldId id="259" r:id="rId6"/>
    <p:sldId id="260" r:id="rId7"/>
    <p:sldId id="261" r:id="rId8"/>
    <p:sldId id="271" r:id="rId9"/>
    <p:sldId id="262" r:id="rId10"/>
    <p:sldId id="263" r:id="rId11"/>
    <p:sldId id="264" r:id="rId12"/>
    <p:sldId id="265" r:id="rId13"/>
    <p:sldId id="266" r:id="rId14"/>
    <p:sldId id="269" r:id="rId15"/>
    <p:sldId id="268" r:id="rId16"/>
    <p:sldId id="267" r:id="rId17"/>
    <p:sldId id="270" r:id="rId18"/>
    <p:sldId id="272" r:id="rId19"/>
    <p:sldId id="275" r:id="rId20"/>
    <p:sldId id="276" r:id="rId21"/>
    <p:sldId id="280" r:id="rId22"/>
    <p:sldId id="277" r:id="rId23"/>
    <p:sldId id="278" r:id="rId24"/>
    <p:sldId id="279" r:id="rId25"/>
    <p:sldId id="281" r:id="rId26"/>
    <p:sldId id="282" r:id="rId27"/>
    <p:sldId id="273" r:id="rId28"/>
    <p:sldId id="274"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51" d="100"/>
          <a:sy n="51" d="100"/>
        </p:scale>
        <p:origin x="-58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02260668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147114245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364183477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95542999"/>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76907077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1407908863"/>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3147053097"/>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751934907"/>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1656321498"/>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3330040365"/>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20402829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078841200"/>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3472188861"/>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913059854"/>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1330216066"/>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277766653"/>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285266394"/>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3765443408"/>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145549957"/>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704510456"/>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05189636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44591348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67089876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9FA757-728A-4758-8165-AD04E876D7BF}"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78740295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9FA757-728A-4758-8165-AD04E876D7BF}"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xmlns="" val="169650768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54891384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396646634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BF47B1-6BBB-4AAB-9458-CA47C9E3FD00}"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51053333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CBF47B1-6BBB-4AAB-9458-CA47C9E3FD00}" type="datetimeFigureOut">
              <a:rPr lang="ru-RU" smtClean="0"/>
              <a:pPr/>
              <a:t>29.06.2017</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22282186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CBF47B1-6BBB-4AAB-9458-CA47C9E3FD00}" type="datetimeFigureOut">
              <a:rPr lang="ru-RU" smtClean="0"/>
              <a:pPr/>
              <a:t>29.06.2017</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99FA757-728A-4758-8165-AD04E876D7BF}" type="slidenum">
              <a:rPr lang="ru-RU" smtClean="0"/>
              <a:pPr/>
              <a:t>‹#›</a:t>
            </a:fld>
            <a:endParaRPr lang="ru-RU"/>
          </a:p>
        </p:txBody>
      </p:sp>
    </p:spTree>
    <p:extLst>
      <p:ext uri="{BB962C8B-B14F-4D97-AF65-F5344CB8AC3E}">
        <p14:creationId xmlns:p14="http://schemas.microsoft.com/office/powerpoint/2010/main" xmlns="" val="7254136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p:dissolve/>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9600" b="1" dirty="0" smtClean="0">
                <a:solidFill>
                  <a:srgbClr val="FF0000"/>
                </a:solidFill>
              </a:rPr>
              <a:t>Paper wrinkles</a:t>
            </a:r>
            <a:endParaRPr lang="ru-RU" sz="9600" b="1" dirty="0">
              <a:solidFill>
                <a:srgbClr val="FF0000"/>
              </a:solidFill>
            </a:endParaRPr>
          </a:p>
        </p:txBody>
      </p:sp>
    </p:spTree>
    <p:extLst>
      <p:ext uri="{BB962C8B-B14F-4D97-AF65-F5344CB8AC3E}">
        <p14:creationId xmlns:p14="http://schemas.microsoft.com/office/powerpoint/2010/main" xmlns="" val="306274645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146" y="-99078"/>
            <a:ext cx="10364451" cy="1596177"/>
          </a:xfrm>
        </p:spPr>
        <p:txBody>
          <a:bodyPr>
            <a:normAutofit/>
          </a:bodyPr>
          <a:lstStyle/>
          <a:p>
            <a:r>
              <a:rPr lang="en-US" sz="6600" b="1" dirty="0" smtClean="0">
                <a:solidFill>
                  <a:srgbClr val="FF0000"/>
                </a:solidFill>
              </a:rPr>
              <a:t>Notebook sheet</a:t>
            </a:r>
            <a:endParaRPr lang="ru-RU" sz="6600" b="1" dirty="0">
              <a:solidFill>
                <a:srgbClr val="FF0000"/>
              </a:solidFill>
            </a:endParaRPr>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l="9086" r="23320" b="1272"/>
          <a:stretch/>
        </p:blipFill>
        <p:spPr>
          <a:xfrm>
            <a:off x="-1" y="2411225"/>
            <a:ext cx="5412377" cy="4446775"/>
          </a:xfrm>
        </p:spPr>
      </p:pic>
      <p:sp>
        <p:nvSpPr>
          <p:cNvPr id="7" name="TextBox 6"/>
          <p:cNvSpPr txBox="1"/>
          <p:nvPr/>
        </p:nvSpPr>
        <p:spPr>
          <a:xfrm>
            <a:off x="1304841" y="1071154"/>
            <a:ext cx="1401346" cy="1107996"/>
          </a:xfrm>
          <a:prstGeom prst="rect">
            <a:avLst/>
          </a:prstGeom>
          <a:noFill/>
        </p:spPr>
        <p:txBody>
          <a:bodyPr wrap="none" rtlCol="0">
            <a:spAutoFit/>
          </a:bodyPr>
          <a:lstStyle/>
          <a:p>
            <a:r>
              <a:rPr lang="en-US" sz="6600" dirty="0" smtClean="0"/>
              <a:t>Dry</a:t>
            </a:r>
            <a:endParaRPr lang="ru-RU" sz="6600" dirty="0"/>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xmlns="" val="0"/>
              </a:ext>
            </a:extLst>
          </a:blip>
          <a:srcRect l="12662" t="-231" r="19935"/>
          <a:stretch/>
        </p:blipFill>
        <p:spPr>
          <a:xfrm>
            <a:off x="5412377" y="1187087"/>
            <a:ext cx="6779623" cy="5670913"/>
          </a:xfrm>
          <a:prstGeom prst="rect">
            <a:avLst/>
          </a:prstGeom>
        </p:spPr>
      </p:pic>
    </p:spTree>
    <p:extLst>
      <p:ext uri="{BB962C8B-B14F-4D97-AF65-F5344CB8AC3E}">
        <p14:creationId xmlns:p14="http://schemas.microsoft.com/office/powerpoint/2010/main" xmlns="" val="324284361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274" y="-104503"/>
            <a:ext cx="10364451" cy="1596177"/>
          </a:xfrm>
        </p:spPr>
        <p:txBody>
          <a:bodyPr>
            <a:normAutofit/>
          </a:bodyPr>
          <a:lstStyle/>
          <a:p>
            <a:r>
              <a:rPr lang="en-US" sz="6600" b="1" dirty="0" smtClean="0">
                <a:solidFill>
                  <a:srgbClr val="FF0000"/>
                </a:solidFill>
              </a:rPr>
              <a:t>Notebook sheet</a:t>
            </a:r>
            <a:endParaRPr lang="ru-RU" sz="6600" b="1" dirty="0">
              <a:solidFill>
                <a:srgbClr val="FF0000"/>
              </a:solidFill>
            </a:endParaRPr>
          </a:p>
        </p:txBody>
      </p:sp>
      <p:pic>
        <p:nvPicPr>
          <p:cNvPr id="7" name="Объект 6"/>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l="6122" t="1126" r="25425" b="-2143"/>
          <a:stretch/>
        </p:blipFill>
        <p:spPr>
          <a:xfrm>
            <a:off x="6479176" y="2272936"/>
            <a:ext cx="5712824" cy="4689567"/>
          </a:xfrm>
        </p:spPr>
      </p:pic>
      <p:pic>
        <p:nvPicPr>
          <p:cNvPr id="4" name="Рисунок 3"/>
          <p:cNvPicPr>
            <a:picLocks noChangeAspect="1"/>
          </p:cNvPicPr>
          <p:nvPr/>
        </p:nvPicPr>
        <p:blipFill>
          <a:blip r:embed="rId3"/>
          <a:stretch>
            <a:fillRect/>
          </a:stretch>
        </p:blipFill>
        <p:spPr>
          <a:xfrm>
            <a:off x="0" y="1252759"/>
            <a:ext cx="6479177" cy="5605241"/>
          </a:xfrm>
          <a:prstGeom prst="rect">
            <a:avLst/>
          </a:prstGeom>
        </p:spPr>
      </p:pic>
      <p:sp>
        <p:nvSpPr>
          <p:cNvPr id="9" name="TextBox 8"/>
          <p:cNvSpPr txBox="1"/>
          <p:nvPr/>
        </p:nvSpPr>
        <p:spPr>
          <a:xfrm>
            <a:off x="7462275" y="1060437"/>
            <a:ext cx="1615699" cy="1107996"/>
          </a:xfrm>
          <a:prstGeom prst="rect">
            <a:avLst/>
          </a:prstGeom>
          <a:noFill/>
        </p:spPr>
        <p:txBody>
          <a:bodyPr wrap="none" rtlCol="0">
            <a:spAutoFit/>
          </a:bodyPr>
          <a:lstStyle/>
          <a:p>
            <a:r>
              <a:rPr lang="en-US" sz="6600" dirty="0"/>
              <a:t>W</a:t>
            </a:r>
            <a:r>
              <a:rPr lang="en-US" sz="6600" dirty="0" smtClean="0"/>
              <a:t>et</a:t>
            </a:r>
            <a:endParaRPr lang="ru-RU" sz="6600" dirty="0"/>
          </a:p>
        </p:txBody>
      </p:sp>
    </p:spTree>
    <p:extLst>
      <p:ext uri="{BB962C8B-B14F-4D97-AF65-F5344CB8AC3E}">
        <p14:creationId xmlns:p14="http://schemas.microsoft.com/office/powerpoint/2010/main" xmlns="" val="541878341"/>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032" y="-126066"/>
            <a:ext cx="10364451" cy="1596177"/>
          </a:xfrm>
        </p:spPr>
        <p:txBody>
          <a:bodyPr>
            <a:normAutofit/>
          </a:bodyPr>
          <a:lstStyle/>
          <a:p>
            <a:r>
              <a:rPr lang="en-US" sz="6600" b="1" dirty="0" smtClean="0">
                <a:solidFill>
                  <a:srgbClr val="FF0000"/>
                </a:solidFill>
              </a:rPr>
              <a:t>Notebook sheet</a:t>
            </a:r>
            <a:endParaRPr lang="ru-RU" sz="6600" b="1" dirty="0">
              <a:solidFill>
                <a:srgbClr val="FF0000"/>
              </a:solidFill>
            </a:endParaRPr>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l="19170" r="12806"/>
          <a:stretch/>
        </p:blipFill>
        <p:spPr>
          <a:xfrm>
            <a:off x="-1" y="2403973"/>
            <a:ext cx="5386251" cy="4454028"/>
          </a:xfrm>
        </p:spPr>
      </p:pic>
      <p:pic>
        <p:nvPicPr>
          <p:cNvPr id="7" name="Рисунок 6"/>
          <p:cNvPicPr>
            <a:picLocks noChangeAspect="1"/>
          </p:cNvPicPr>
          <p:nvPr/>
        </p:nvPicPr>
        <p:blipFill rotWithShape="1">
          <a:blip r:embed="rId3">
            <a:extLst>
              <a:ext uri="{28A0092B-C50C-407E-A947-70E740481C1C}">
                <a14:useLocalDpi xmlns:a14="http://schemas.microsoft.com/office/drawing/2010/main" xmlns="" val="0"/>
              </a:ext>
            </a:extLst>
          </a:blip>
          <a:srcRect l="19741" r="12597"/>
          <a:stretch/>
        </p:blipFill>
        <p:spPr>
          <a:xfrm>
            <a:off x="5386251" y="1200150"/>
            <a:ext cx="6805749" cy="5657850"/>
          </a:xfrm>
          <a:prstGeom prst="rect">
            <a:avLst/>
          </a:prstGeom>
        </p:spPr>
      </p:pic>
      <p:sp>
        <p:nvSpPr>
          <p:cNvPr id="8" name="TextBox 7"/>
          <p:cNvSpPr txBox="1"/>
          <p:nvPr/>
        </p:nvSpPr>
        <p:spPr>
          <a:xfrm>
            <a:off x="1358537" y="1104351"/>
            <a:ext cx="3124573" cy="1107996"/>
          </a:xfrm>
          <a:prstGeom prst="rect">
            <a:avLst/>
          </a:prstGeom>
          <a:noFill/>
        </p:spPr>
        <p:txBody>
          <a:bodyPr wrap="none" rtlCol="0">
            <a:spAutoFit/>
          </a:bodyPr>
          <a:lstStyle/>
          <a:p>
            <a:r>
              <a:rPr lang="en-US" sz="6600" dirty="0" smtClean="0"/>
              <a:t>Dried up</a:t>
            </a:r>
            <a:endParaRPr lang="ru-RU" sz="6600" dirty="0"/>
          </a:p>
        </p:txBody>
      </p:sp>
    </p:spTree>
    <p:extLst>
      <p:ext uri="{BB962C8B-B14F-4D97-AF65-F5344CB8AC3E}">
        <p14:creationId xmlns:p14="http://schemas.microsoft.com/office/powerpoint/2010/main" xmlns="" val="109374932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838" y="-230568"/>
            <a:ext cx="10364451" cy="1596177"/>
          </a:xfrm>
        </p:spPr>
        <p:txBody>
          <a:bodyPr>
            <a:normAutofit/>
          </a:bodyPr>
          <a:lstStyle/>
          <a:p>
            <a:r>
              <a:rPr lang="en-US" sz="6600" b="1" dirty="0" smtClean="0">
                <a:solidFill>
                  <a:srgbClr val="FF0000"/>
                </a:solidFill>
              </a:rPr>
              <a:t>A4 sheet</a:t>
            </a:r>
            <a:endParaRPr lang="ru-RU" sz="6600" b="1" dirty="0">
              <a:solidFill>
                <a:srgbClr val="FF0000"/>
              </a:solidFill>
            </a:endParaRPr>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l="15953" r="17740"/>
          <a:stretch/>
        </p:blipFill>
        <p:spPr>
          <a:xfrm>
            <a:off x="-1" y="2321904"/>
            <a:ext cx="5347063" cy="4536097"/>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12987" r="18961"/>
          <a:stretch/>
        </p:blipFill>
        <p:spPr>
          <a:xfrm>
            <a:off x="5347063" y="1200150"/>
            <a:ext cx="6844937" cy="5657850"/>
          </a:xfrm>
          <a:prstGeom prst="rect">
            <a:avLst/>
          </a:prstGeom>
        </p:spPr>
      </p:pic>
      <p:sp>
        <p:nvSpPr>
          <p:cNvPr id="6" name="TextBox 5"/>
          <p:cNvSpPr txBox="1"/>
          <p:nvPr/>
        </p:nvSpPr>
        <p:spPr>
          <a:xfrm>
            <a:off x="1272184" y="811611"/>
            <a:ext cx="1401346" cy="1107996"/>
          </a:xfrm>
          <a:prstGeom prst="rect">
            <a:avLst/>
          </a:prstGeom>
          <a:noFill/>
        </p:spPr>
        <p:txBody>
          <a:bodyPr wrap="none" rtlCol="0">
            <a:spAutoFit/>
          </a:bodyPr>
          <a:lstStyle/>
          <a:p>
            <a:r>
              <a:rPr lang="en-US" sz="6600" dirty="0"/>
              <a:t>D</a:t>
            </a:r>
            <a:r>
              <a:rPr lang="en-US" sz="6600" dirty="0" smtClean="0"/>
              <a:t>ry</a:t>
            </a:r>
            <a:endParaRPr lang="ru-RU" sz="6600" dirty="0"/>
          </a:p>
        </p:txBody>
      </p:sp>
    </p:spTree>
    <p:extLst>
      <p:ext uri="{BB962C8B-B14F-4D97-AF65-F5344CB8AC3E}">
        <p14:creationId xmlns:p14="http://schemas.microsoft.com/office/powerpoint/2010/main" xmlns="" val="165337091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209" y="-126066"/>
            <a:ext cx="10364451" cy="1596177"/>
          </a:xfrm>
        </p:spPr>
        <p:txBody>
          <a:bodyPr>
            <a:normAutofit/>
          </a:bodyPr>
          <a:lstStyle/>
          <a:p>
            <a:r>
              <a:rPr lang="en-US" sz="6600" b="1" dirty="0" smtClean="0">
                <a:solidFill>
                  <a:srgbClr val="FF0000"/>
                </a:solidFill>
              </a:rPr>
              <a:t>A4 sheet</a:t>
            </a:r>
            <a:endParaRPr lang="ru-RU" sz="6600" b="1" dirty="0">
              <a:solidFill>
                <a:srgbClr val="FF0000"/>
              </a:solidFill>
            </a:endParaRPr>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l="16382" r="17526"/>
          <a:stretch/>
        </p:blipFill>
        <p:spPr>
          <a:xfrm>
            <a:off x="7241177" y="2644410"/>
            <a:ext cx="4950823" cy="4213590"/>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7662" r="25454" b="10649"/>
          <a:stretch/>
        </p:blipFill>
        <p:spPr>
          <a:xfrm>
            <a:off x="0" y="1416571"/>
            <a:ext cx="7241178" cy="5441429"/>
          </a:xfrm>
          <a:prstGeom prst="rect">
            <a:avLst/>
          </a:prstGeom>
        </p:spPr>
      </p:pic>
      <p:sp>
        <p:nvSpPr>
          <p:cNvPr id="6" name="TextBox 5"/>
          <p:cNvSpPr txBox="1"/>
          <p:nvPr/>
        </p:nvSpPr>
        <p:spPr>
          <a:xfrm>
            <a:off x="9104811" y="949264"/>
            <a:ext cx="1615699" cy="1107996"/>
          </a:xfrm>
          <a:prstGeom prst="rect">
            <a:avLst/>
          </a:prstGeom>
          <a:noFill/>
        </p:spPr>
        <p:txBody>
          <a:bodyPr wrap="none" rtlCol="0">
            <a:spAutoFit/>
          </a:bodyPr>
          <a:lstStyle/>
          <a:p>
            <a:r>
              <a:rPr lang="en-US" sz="6600" dirty="0" smtClean="0"/>
              <a:t>Wet</a:t>
            </a:r>
            <a:endParaRPr lang="ru-RU" sz="6600" dirty="0"/>
          </a:p>
        </p:txBody>
      </p:sp>
    </p:spTree>
    <p:extLst>
      <p:ext uri="{BB962C8B-B14F-4D97-AF65-F5344CB8AC3E}">
        <p14:creationId xmlns:p14="http://schemas.microsoft.com/office/powerpoint/2010/main" xmlns="" val="418776365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49" y="0"/>
            <a:ext cx="10364451" cy="1596177"/>
          </a:xfrm>
        </p:spPr>
        <p:txBody>
          <a:bodyPr>
            <a:normAutofit/>
          </a:bodyPr>
          <a:lstStyle/>
          <a:p>
            <a:r>
              <a:rPr lang="en-US" sz="6600" b="1" dirty="0" smtClean="0">
                <a:solidFill>
                  <a:srgbClr val="FF0000"/>
                </a:solidFill>
              </a:rPr>
              <a:t>A4 sheet</a:t>
            </a:r>
            <a:endParaRPr lang="ru-RU" sz="6600" b="1" dirty="0">
              <a:solidFill>
                <a:srgbClr val="FF0000"/>
              </a:solidFill>
            </a:endParaRPr>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t="14548" r="28458"/>
          <a:stretch/>
        </p:blipFill>
        <p:spPr>
          <a:xfrm>
            <a:off x="7841" y="2878741"/>
            <a:ext cx="5922695" cy="3979259"/>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21818" r="18831" b="7879"/>
          <a:stretch/>
        </p:blipFill>
        <p:spPr>
          <a:xfrm>
            <a:off x="5930537" y="1391209"/>
            <a:ext cx="6261463" cy="5466791"/>
          </a:xfrm>
          <a:prstGeom prst="rect">
            <a:avLst/>
          </a:prstGeom>
        </p:spPr>
      </p:pic>
      <p:sp>
        <p:nvSpPr>
          <p:cNvPr id="6" name="TextBox 5"/>
          <p:cNvSpPr txBox="1"/>
          <p:nvPr/>
        </p:nvSpPr>
        <p:spPr>
          <a:xfrm>
            <a:off x="1058091" y="1042179"/>
            <a:ext cx="3124573" cy="1107996"/>
          </a:xfrm>
          <a:prstGeom prst="rect">
            <a:avLst/>
          </a:prstGeom>
          <a:noFill/>
        </p:spPr>
        <p:txBody>
          <a:bodyPr wrap="none" rtlCol="0">
            <a:spAutoFit/>
          </a:bodyPr>
          <a:lstStyle/>
          <a:p>
            <a:r>
              <a:rPr lang="en-US" sz="6600" dirty="0" smtClean="0"/>
              <a:t>Dried up</a:t>
            </a:r>
            <a:endParaRPr lang="ru-RU" sz="6600" dirty="0"/>
          </a:p>
        </p:txBody>
      </p:sp>
    </p:spTree>
    <p:extLst>
      <p:ext uri="{BB962C8B-B14F-4D97-AF65-F5344CB8AC3E}">
        <p14:creationId xmlns:p14="http://schemas.microsoft.com/office/powerpoint/2010/main" xmlns="" val="2050434986"/>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211" y="213568"/>
            <a:ext cx="10364451" cy="1596177"/>
          </a:xfrm>
        </p:spPr>
        <p:txBody>
          <a:bodyPr>
            <a:normAutofit fontScale="90000"/>
          </a:bodyPr>
          <a:lstStyle/>
          <a:p>
            <a:r>
              <a:rPr lang="en-US" sz="8000" b="1" dirty="0" smtClean="0">
                <a:solidFill>
                  <a:srgbClr val="FF0000"/>
                </a:solidFill>
              </a:rPr>
              <a:t>Conclusions of the experiment</a:t>
            </a:r>
            <a:endParaRPr lang="ru-RU" sz="8000" b="1" dirty="0">
              <a:solidFill>
                <a:srgbClr val="FF0000"/>
              </a:solidFill>
            </a:endParaRPr>
          </a:p>
        </p:txBody>
      </p:sp>
      <p:sp>
        <p:nvSpPr>
          <p:cNvPr id="3" name="Объект 2"/>
          <p:cNvSpPr>
            <a:spLocks noGrp="1"/>
          </p:cNvSpPr>
          <p:nvPr>
            <p:ph sz="quarter" idx="13"/>
          </p:nvPr>
        </p:nvSpPr>
        <p:spPr/>
        <p:txBody>
          <a:bodyPr>
            <a:normAutofit fontScale="92500" lnSpcReduction="20000"/>
          </a:bodyPr>
          <a:lstStyle/>
          <a:p>
            <a:r>
              <a:rPr lang="en-US" sz="4000" dirty="0" smtClean="0"/>
              <a:t>Effect depends on the quantity of fibers</a:t>
            </a:r>
          </a:p>
          <a:p>
            <a:r>
              <a:rPr lang="en-US" sz="4000" dirty="0" smtClean="0"/>
              <a:t>Effect depends on the quantity of </a:t>
            </a:r>
            <a:r>
              <a:rPr lang="en-US" sz="4000" dirty="0" err="1" smtClean="0"/>
              <a:t>interfiber</a:t>
            </a:r>
            <a:r>
              <a:rPr lang="en-US" sz="4000" dirty="0" smtClean="0"/>
              <a:t> space</a:t>
            </a:r>
          </a:p>
          <a:p>
            <a:r>
              <a:rPr lang="en-US" sz="4000" dirty="0" smtClean="0"/>
              <a:t>The more the density of the paper the better effect we can notice</a:t>
            </a:r>
            <a:endParaRPr lang="ru-RU" sz="4000" dirty="0" smtClean="0"/>
          </a:p>
        </p:txBody>
      </p:sp>
    </p:spTree>
    <p:extLst>
      <p:ext uri="{BB962C8B-B14F-4D97-AF65-F5344CB8AC3E}">
        <p14:creationId xmlns:p14="http://schemas.microsoft.com/office/powerpoint/2010/main" xmlns="" val="405641619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8000" b="1" dirty="0" smtClean="0">
                <a:solidFill>
                  <a:srgbClr val="FF0000"/>
                </a:solidFill>
              </a:rPr>
              <a:t>Explanation</a:t>
            </a:r>
            <a:endParaRPr lang="ru-RU" sz="8000" b="1" dirty="0">
              <a:solidFill>
                <a:srgbClr val="FF0000"/>
              </a:solidFill>
            </a:endParaRPr>
          </a:p>
        </p:txBody>
      </p:sp>
      <p:sp>
        <p:nvSpPr>
          <p:cNvPr id="3" name="Объект 2"/>
          <p:cNvSpPr>
            <a:spLocks noGrp="1"/>
          </p:cNvSpPr>
          <p:nvPr>
            <p:ph sz="quarter" idx="13"/>
          </p:nvPr>
        </p:nvSpPr>
        <p:spPr/>
        <p:txBody>
          <a:bodyPr>
            <a:noAutofit/>
          </a:bodyPr>
          <a:lstStyle/>
          <a:p>
            <a:pPr marL="0" indent="0">
              <a:buNone/>
            </a:pPr>
            <a:r>
              <a:rPr lang="en-US" sz="3200" dirty="0"/>
              <a:t>The paper expands to some degree when hydrated. When drying, different parts of the paper dry at slightly different rates due to slight differences in the surrounding area and the slight randomness with which water evaporates. As it finishes drying, these variations become fixed.</a:t>
            </a:r>
            <a:endParaRPr lang="ru-RU" sz="3200" dirty="0"/>
          </a:p>
        </p:txBody>
      </p:sp>
    </p:spTree>
    <p:extLst>
      <p:ext uri="{BB962C8B-B14F-4D97-AF65-F5344CB8AC3E}">
        <p14:creationId xmlns:p14="http://schemas.microsoft.com/office/powerpoint/2010/main" xmlns="" val="124920583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1097" y="410547"/>
            <a:ext cx="10364451" cy="1596177"/>
          </a:xfrm>
        </p:spPr>
        <p:txBody>
          <a:bodyPr>
            <a:noAutofit/>
          </a:bodyPr>
          <a:lstStyle/>
          <a:p>
            <a:r>
              <a:rPr lang="en-US" sz="6000" b="1" dirty="0" smtClean="0">
                <a:solidFill>
                  <a:srgbClr val="FF0000"/>
                </a:solidFill>
              </a:rPr>
              <a:t>WHAT CAN THE PROCESS DEPEND ON?</a:t>
            </a:r>
            <a:endParaRPr lang="ru-RU" sz="6000" b="1" dirty="0">
              <a:solidFill>
                <a:srgbClr val="FF0000"/>
              </a:solidFill>
            </a:endParaRPr>
          </a:p>
        </p:txBody>
      </p:sp>
      <p:sp>
        <p:nvSpPr>
          <p:cNvPr id="3" name="Содержимое 2"/>
          <p:cNvSpPr>
            <a:spLocks noGrp="1"/>
          </p:cNvSpPr>
          <p:nvPr>
            <p:ph sz="quarter" idx="13"/>
          </p:nvPr>
        </p:nvSpPr>
        <p:spPr>
          <a:xfrm>
            <a:off x="895113" y="2367092"/>
            <a:ext cx="10363826" cy="3424107"/>
          </a:xfrm>
        </p:spPr>
        <p:txBody>
          <a:bodyPr>
            <a:normAutofit/>
          </a:bodyPr>
          <a:lstStyle/>
          <a:p>
            <a:r>
              <a:rPr lang="en-US" sz="3600" dirty="0" smtClean="0"/>
              <a:t>THE LIQUID </a:t>
            </a:r>
          </a:p>
          <a:p>
            <a:r>
              <a:rPr lang="en-US" sz="3600" dirty="0" smtClean="0"/>
              <a:t>THE  SPEED OF BECOMING DRY</a:t>
            </a:r>
          </a:p>
          <a:p>
            <a:r>
              <a:rPr lang="en-US" sz="3600" dirty="0" smtClean="0"/>
              <a:t>THE TEMPERATURE </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1097" y="0"/>
            <a:ext cx="10364451" cy="1596177"/>
          </a:xfrm>
        </p:spPr>
        <p:txBody>
          <a:bodyPr>
            <a:normAutofit/>
          </a:bodyPr>
          <a:lstStyle/>
          <a:p>
            <a:r>
              <a:rPr lang="en-US" sz="6000" b="1" dirty="0" smtClean="0">
                <a:solidFill>
                  <a:srgbClr val="FF0000"/>
                </a:solidFill>
              </a:rPr>
              <a:t>The liquid</a:t>
            </a:r>
            <a:endParaRPr lang="ru-RU" sz="6000" b="1" dirty="0">
              <a:solidFill>
                <a:srgbClr val="FF0000"/>
              </a:solidFill>
            </a:endParaRPr>
          </a:p>
        </p:txBody>
      </p:sp>
      <p:sp>
        <p:nvSpPr>
          <p:cNvPr id="3" name="Содержимое 2"/>
          <p:cNvSpPr>
            <a:spLocks noGrp="1"/>
          </p:cNvSpPr>
          <p:nvPr>
            <p:ph sz="quarter" idx="13"/>
          </p:nvPr>
        </p:nvSpPr>
        <p:spPr>
          <a:xfrm>
            <a:off x="671179" y="1545999"/>
            <a:ext cx="1642814" cy="786654"/>
          </a:xfrm>
        </p:spPr>
        <p:txBody>
          <a:bodyPr>
            <a:normAutofit/>
          </a:bodyPr>
          <a:lstStyle/>
          <a:p>
            <a:pPr>
              <a:buNone/>
            </a:pPr>
            <a:r>
              <a:rPr lang="en-US" sz="3200" dirty="0" smtClean="0"/>
              <a:t>Water </a:t>
            </a:r>
            <a:endParaRPr lang="ru-RU" sz="3200" dirty="0"/>
          </a:p>
        </p:txBody>
      </p:sp>
      <p:sp>
        <p:nvSpPr>
          <p:cNvPr id="4" name="TextBox 3"/>
          <p:cNvSpPr txBox="1"/>
          <p:nvPr/>
        </p:nvSpPr>
        <p:spPr>
          <a:xfrm>
            <a:off x="9088016" y="1567543"/>
            <a:ext cx="1875000" cy="584775"/>
          </a:xfrm>
          <a:prstGeom prst="rect">
            <a:avLst/>
          </a:prstGeom>
          <a:noFill/>
        </p:spPr>
        <p:txBody>
          <a:bodyPr wrap="none" rtlCol="0">
            <a:spAutoFit/>
          </a:bodyPr>
          <a:lstStyle/>
          <a:p>
            <a:r>
              <a:rPr lang="en-US" sz="3200" dirty="0" smtClean="0"/>
              <a:t>ALCOHOL</a:t>
            </a:r>
            <a:endParaRPr lang="ru-RU" sz="3200" dirty="0"/>
          </a:p>
        </p:txBody>
      </p:sp>
      <p:pic>
        <p:nvPicPr>
          <p:cNvPr id="5" name="Рисунок 4" descr="Н20.JPG"/>
          <p:cNvPicPr>
            <a:picLocks noChangeAspect="1"/>
          </p:cNvPicPr>
          <p:nvPr/>
        </p:nvPicPr>
        <p:blipFill>
          <a:blip r:embed="rId2" cstate="print"/>
          <a:stretch>
            <a:fillRect/>
          </a:stretch>
        </p:blipFill>
        <p:spPr>
          <a:xfrm>
            <a:off x="0" y="2281336"/>
            <a:ext cx="6102219" cy="4576664"/>
          </a:xfrm>
          <a:prstGeom prst="rect">
            <a:avLst/>
          </a:prstGeom>
        </p:spPr>
      </p:pic>
      <p:pic>
        <p:nvPicPr>
          <p:cNvPr id="6" name="Рисунок 5" descr="СПИРТ ФУЛЛ НD.JPG"/>
          <p:cNvPicPr>
            <a:picLocks noChangeAspect="1"/>
          </p:cNvPicPr>
          <p:nvPr/>
        </p:nvPicPr>
        <p:blipFill>
          <a:blip r:embed="rId3" cstate="print"/>
          <a:stretch>
            <a:fillRect/>
          </a:stretch>
        </p:blipFill>
        <p:spPr>
          <a:xfrm>
            <a:off x="6083558" y="2276667"/>
            <a:ext cx="6108441" cy="4581331"/>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8000" b="1" dirty="0" smtClean="0">
                <a:solidFill>
                  <a:srgbClr val="FF0000"/>
                </a:solidFill>
              </a:rPr>
              <a:t>The Problem</a:t>
            </a:r>
            <a:endParaRPr lang="ru-RU" sz="8000" b="1" dirty="0">
              <a:solidFill>
                <a:srgbClr val="FF0000"/>
              </a:solidFill>
            </a:endParaRPr>
          </a:p>
        </p:txBody>
      </p:sp>
      <p:sp>
        <p:nvSpPr>
          <p:cNvPr id="3" name="Объект 2"/>
          <p:cNvSpPr>
            <a:spLocks noGrp="1"/>
          </p:cNvSpPr>
          <p:nvPr>
            <p:ph sz="quarter" idx="13"/>
          </p:nvPr>
        </p:nvSpPr>
        <p:spPr>
          <a:xfrm>
            <a:off x="914400" y="2445469"/>
            <a:ext cx="10363826" cy="3424107"/>
          </a:xfrm>
        </p:spPr>
        <p:txBody>
          <a:bodyPr>
            <a:noAutofit/>
          </a:bodyPr>
          <a:lstStyle/>
          <a:p>
            <a:pPr marL="0" indent="0">
              <a:buNone/>
            </a:pPr>
            <a:r>
              <a:rPr lang="en-US" sz="4800" dirty="0" smtClean="0"/>
              <a:t>When a piece of paper dries after being wet, it can get wrinkled. Investigate and explain this phenomenon.</a:t>
            </a:r>
            <a:endParaRPr lang="ru-RU" sz="4800" dirty="0"/>
          </a:p>
        </p:txBody>
      </p:sp>
    </p:spTree>
    <p:extLst>
      <p:ext uri="{BB962C8B-B14F-4D97-AF65-F5344CB8AC3E}">
        <p14:creationId xmlns:p14="http://schemas.microsoft.com/office/powerpoint/2010/main" xmlns="" val="2617533227"/>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ПИР.JPG"/>
          <p:cNvPicPr>
            <a:picLocks noGrp="1" noChangeAspect="1"/>
          </p:cNvPicPr>
          <p:nvPr>
            <p:ph sz="quarter" idx="13"/>
          </p:nvPr>
        </p:nvPicPr>
        <p:blipFill>
          <a:blip r:embed="rId2" cstate="print"/>
          <a:stretch>
            <a:fillRect/>
          </a:stretch>
        </p:blipFill>
        <p:spPr>
          <a:xfrm>
            <a:off x="0" y="1"/>
            <a:ext cx="12192000" cy="6858000"/>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436" y="0"/>
            <a:ext cx="10364451" cy="1596177"/>
          </a:xfrm>
        </p:spPr>
        <p:txBody>
          <a:bodyPr>
            <a:normAutofit/>
          </a:bodyPr>
          <a:lstStyle/>
          <a:p>
            <a:r>
              <a:rPr lang="en-US" sz="6000" b="1" dirty="0" smtClean="0">
                <a:solidFill>
                  <a:srgbClr val="FF0000"/>
                </a:solidFill>
              </a:rPr>
              <a:t>THE SPEED</a:t>
            </a:r>
            <a:endParaRPr lang="ru-RU" sz="6000" b="1" dirty="0">
              <a:solidFill>
                <a:srgbClr val="FF0000"/>
              </a:solidFill>
            </a:endParaRPr>
          </a:p>
        </p:txBody>
      </p:sp>
      <p:sp>
        <p:nvSpPr>
          <p:cNvPr id="3" name="Содержимое 2"/>
          <p:cNvSpPr>
            <a:spLocks noGrp="1"/>
          </p:cNvSpPr>
          <p:nvPr>
            <p:ph sz="quarter" idx="13"/>
          </p:nvPr>
        </p:nvSpPr>
        <p:spPr>
          <a:xfrm>
            <a:off x="876451" y="1210096"/>
            <a:ext cx="3303663" cy="935945"/>
          </a:xfrm>
        </p:spPr>
        <p:txBody>
          <a:bodyPr>
            <a:noAutofit/>
          </a:bodyPr>
          <a:lstStyle/>
          <a:p>
            <a:pPr>
              <a:buNone/>
            </a:pPr>
            <a:r>
              <a:rPr lang="en-US" sz="3600" dirty="0" smtClean="0"/>
              <a:t>IN THE WIND </a:t>
            </a:r>
            <a:endParaRPr lang="ru-RU" sz="3600" dirty="0"/>
          </a:p>
        </p:txBody>
      </p:sp>
      <p:sp>
        <p:nvSpPr>
          <p:cNvPr id="4" name="TextBox 3"/>
          <p:cNvSpPr txBox="1"/>
          <p:nvPr/>
        </p:nvSpPr>
        <p:spPr>
          <a:xfrm>
            <a:off x="8733453" y="1287625"/>
            <a:ext cx="2993127" cy="584775"/>
          </a:xfrm>
          <a:prstGeom prst="rect">
            <a:avLst/>
          </a:prstGeom>
          <a:noFill/>
        </p:spPr>
        <p:txBody>
          <a:bodyPr wrap="square" rtlCol="0">
            <a:spAutoFit/>
          </a:bodyPr>
          <a:lstStyle/>
          <a:p>
            <a:r>
              <a:rPr lang="en-US" sz="3200" dirty="0" smtClean="0"/>
              <a:t>WITHOUT WIND</a:t>
            </a:r>
            <a:endParaRPr lang="ru-RU" sz="3200" dirty="0"/>
          </a:p>
        </p:txBody>
      </p:sp>
      <p:pic>
        <p:nvPicPr>
          <p:cNvPr id="5" name="Рисунок 4" descr="IMG_1771.JPG"/>
          <p:cNvPicPr>
            <a:picLocks noChangeAspect="1"/>
          </p:cNvPicPr>
          <p:nvPr/>
        </p:nvPicPr>
        <p:blipFill>
          <a:blip r:embed="rId2" cstate="print"/>
          <a:stretch>
            <a:fillRect/>
          </a:stretch>
        </p:blipFill>
        <p:spPr>
          <a:xfrm>
            <a:off x="0" y="2015412"/>
            <a:ext cx="6456784" cy="4842588"/>
          </a:xfrm>
          <a:prstGeom prst="rect">
            <a:avLst/>
          </a:prstGeom>
        </p:spPr>
      </p:pic>
      <p:pic>
        <p:nvPicPr>
          <p:cNvPr id="8" name="Рисунок 7" descr="IMG_1773.JPG"/>
          <p:cNvPicPr>
            <a:picLocks noChangeAspect="1"/>
          </p:cNvPicPr>
          <p:nvPr/>
        </p:nvPicPr>
        <p:blipFill>
          <a:blip r:embed="rId3" cstate="print"/>
          <a:stretch>
            <a:fillRect/>
          </a:stretch>
        </p:blipFill>
        <p:spPr>
          <a:xfrm>
            <a:off x="5710335" y="1996751"/>
            <a:ext cx="6481665" cy="4861249"/>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0"/>
            <a:ext cx="10364451" cy="1596177"/>
          </a:xfrm>
        </p:spPr>
        <p:txBody>
          <a:bodyPr>
            <a:normAutofit/>
          </a:bodyPr>
          <a:lstStyle/>
          <a:p>
            <a:r>
              <a:rPr lang="en-US" sz="6000" b="1" dirty="0" smtClean="0">
                <a:solidFill>
                  <a:srgbClr val="FF0000"/>
                </a:solidFill>
              </a:rPr>
              <a:t>THE TEMPERATURE</a:t>
            </a:r>
            <a:endParaRPr lang="ru-RU" sz="6000" b="1" dirty="0">
              <a:solidFill>
                <a:srgbClr val="FF0000"/>
              </a:solidFill>
            </a:endParaRPr>
          </a:p>
        </p:txBody>
      </p:sp>
      <p:sp>
        <p:nvSpPr>
          <p:cNvPr id="3" name="Содержимое 2"/>
          <p:cNvSpPr>
            <a:spLocks noGrp="1"/>
          </p:cNvSpPr>
          <p:nvPr>
            <p:ph sz="quarter" idx="13"/>
          </p:nvPr>
        </p:nvSpPr>
        <p:spPr>
          <a:xfrm>
            <a:off x="801807" y="1172775"/>
            <a:ext cx="4162079" cy="2298214"/>
          </a:xfrm>
        </p:spPr>
        <p:txBody>
          <a:bodyPr>
            <a:normAutofit/>
          </a:bodyPr>
          <a:lstStyle/>
          <a:p>
            <a:pPr>
              <a:buNone/>
            </a:pPr>
            <a:r>
              <a:rPr lang="en-US" sz="3600" dirty="0" smtClean="0"/>
              <a:t>IN THE FRIDGE</a:t>
            </a:r>
            <a:endParaRPr lang="ru-RU" sz="3600" dirty="0"/>
          </a:p>
        </p:txBody>
      </p:sp>
      <p:sp>
        <p:nvSpPr>
          <p:cNvPr id="4" name="TextBox 3"/>
          <p:cNvSpPr txBox="1"/>
          <p:nvPr/>
        </p:nvSpPr>
        <p:spPr>
          <a:xfrm>
            <a:off x="8192278" y="1212979"/>
            <a:ext cx="2828018" cy="646331"/>
          </a:xfrm>
          <a:prstGeom prst="rect">
            <a:avLst/>
          </a:prstGeom>
          <a:noFill/>
        </p:spPr>
        <p:txBody>
          <a:bodyPr wrap="none" rtlCol="0">
            <a:spAutoFit/>
          </a:bodyPr>
          <a:lstStyle/>
          <a:p>
            <a:r>
              <a:rPr lang="en-US" sz="3600" dirty="0" smtClean="0"/>
              <a:t>IN THE ROOM</a:t>
            </a:r>
            <a:endParaRPr lang="ru-RU" sz="3600" dirty="0"/>
          </a:p>
        </p:txBody>
      </p:sp>
      <p:pic>
        <p:nvPicPr>
          <p:cNvPr id="5" name="Рисунок 4" descr="IMG_1776.JPG"/>
          <p:cNvPicPr>
            <a:picLocks noChangeAspect="1"/>
          </p:cNvPicPr>
          <p:nvPr/>
        </p:nvPicPr>
        <p:blipFill>
          <a:blip r:embed="rId2" cstate="print"/>
          <a:stretch>
            <a:fillRect/>
          </a:stretch>
        </p:blipFill>
        <p:spPr>
          <a:xfrm>
            <a:off x="0" y="2393301"/>
            <a:ext cx="5952932" cy="4464699"/>
          </a:xfrm>
          <a:prstGeom prst="rect">
            <a:avLst/>
          </a:prstGeom>
        </p:spPr>
      </p:pic>
      <p:pic>
        <p:nvPicPr>
          <p:cNvPr id="6" name="Рисунок 5" descr="IMG_1772.JPG"/>
          <p:cNvPicPr>
            <a:picLocks noChangeAspect="1"/>
          </p:cNvPicPr>
          <p:nvPr/>
        </p:nvPicPr>
        <p:blipFill>
          <a:blip r:embed="rId3" cstate="print"/>
          <a:stretch>
            <a:fillRect/>
          </a:stretch>
        </p:blipFill>
        <p:spPr>
          <a:xfrm>
            <a:off x="6158204" y="2332652"/>
            <a:ext cx="6033796" cy="4525347"/>
          </a:xfrm>
          <a:prstGeom prst="rect">
            <a:avLst/>
          </a:prstGeo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0"/>
            <a:ext cx="10364451" cy="1596177"/>
          </a:xfrm>
        </p:spPr>
        <p:txBody>
          <a:bodyPr>
            <a:normAutofit/>
          </a:bodyPr>
          <a:lstStyle/>
          <a:p>
            <a:r>
              <a:rPr lang="en-US" sz="6000" b="1" dirty="0" smtClean="0">
                <a:solidFill>
                  <a:srgbClr val="FF0000"/>
                </a:solidFill>
              </a:rPr>
              <a:t>Results</a:t>
            </a:r>
            <a:endParaRPr lang="ru-RU" sz="6000" b="1" dirty="0">
              <a:solidFill>
                <a:srgbClr val="FF0000"/>
              </a:solidFill>
            </a:endParaRPr>
          </a:p>
        </p:txBody>
      </p:sp>
      <p:sp>
        <p:nvSpPr>
          <p:cNvPr id="3" name="Содержимое 2"/>
          <p:cNvSpPr>
            <a:spLocks noGrp="1"/>
          </p:cNvSpPr>
          <p:nvPr>
            <p:ph sz="quarter" idx="13"/>
          </p:nvPr>
        </p:nvSpPr>
        <p:spPr>
          <a:xfrm>
            <a:off x="447869" y="1660850"/>
            <a:ext cx="12192000" cy="4478692"/>
          </a:xfrm>
        </p:spPr>
        <p:txBody>
          <a:bodyPr>
            <a:normAutofit/>
          </a:bodyPr>
          <a:lstStyle/>
          <a:p>
            <a:r>
              <a:rPr lang="en-US" sz="3600" dirty="0" smtClean="0"/>
              <a:t>Liquid influences the speed </a:t>
            </a:r>
          </a:p>
          <a:p>
            <a:r>
              <a:rPr lang="en-US" sz="3600" dirty="0" smtClean="0"/>
              <a:t>Temperature influences the speed </a:t>
            </a:r>
            <a:endParaRPr lang="en-US" sz="3600" dirty="0" smtClean="0"/>
          </a:p>
          <a:p>
            <a:r>
              <a:rPr lang="en-US" sz="3600" dirty="0" smtClean="0"/>
              <a:t>Speed of evaporation is the main factor characterizing the process</a:t>
            </a:r>
          </a:p>
          <a:p>
            <a:r>
              <a:rPr lang="en-US" sz="3600" dirty="0" smtClean="0"/>
              <a:t>The more the speed of evaporation the better effect we can notice</a:t>
            </a:r>
            <a:endParaRPr lang="ru-RU" sz="3600"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114" y="0"/>
            <a:ext cx="10364451" cy="1596177"/>
          </a:xfrm>
        </p:spPr>
        <p:txBody>
          <a:bodyPr>
            <a:normAutofit/>
          </a:bodyPr>
          <a:lstStyle/>
          <a:p>
            <a:r>
              <a:rPr lang="en-US" sz="6000" b="1" dirty="0" smtClean="0">
                <a:solidFill>
                  <a:srgbClr val="FF0000"/>
                </a:solidFill>
              </a:rPr>
              <a:t>Why?</a:t>
            </a:r>
            <a:endParaRPr lang="ru-RU" sz="6000" b="1" dirty="0">
              <a:solidFill>
                <a:srgbClr val="FF0000"/>
              </a:solidFill>
            </a:endParaRPr>
          </a:p>
        </p:txBody>
      </p:sp>
      <p:pic>
        <p:nvPicPr>
          <p:cNvPr id="4" name="Содержимое 3" descr="nanopaper.jpg"/>
          <p:cNvPicPr>
            <a:picLocks noGrp="1" noChangeAspect="1"/>
          </p:cNvPicPr>
          <p:nvPr>
            <p:ph sz="quarter" idx="13"/>
          </p:nvPr>
        </p:nvPicPr>
        <p:blipFill>
          <a:blip r:embed="rId2"/>
          <a:stretch>
            <a:fillRect/>
          </a:stretch>
        </p:blipFill>
        <p:spPr>
          <a:xfrm>
            <a:off x="0" y="1698171"/>
            <a:ext cx="6205906" cy="5159829"/>
          </a:xfrm>
        </p:spPr>
      </p:pic>
      <p:pic>
        <p:nvPicPr>
          <p:cNvPr id="5" name="Рисунок 4" descr="GT-membrane-top.jpg"/>
          <p:cNvPicPr>
            <a:picLocks noChangeAspect="1"/>
          </p:cNvPicPr>
          <p:nvPr/>
        </p:nvPicPr>
        <p:blipFill>
          <a:blip r:embed="rId3"/>
          <a:stretch>
            <a:fillRect/>
          </a:stretch>
        </p:blipFill>
        <p:spPr>
          <a:xfrm>
            <a:off x="6187750" y="1698171"/>
            <a:ext cx="6004250" cy="5159829"/>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1098" y="0"/>
            <a:ext cx="10364451" cy="1596177"/>
          </a:xfrm>
        </p:spPr>
        <p:txBody>
          <a:bodyPr>
            <a:normAutofit/>
          </a:bodyPr>
          <a:lstStyle/>
          <a:p>
            <a:r>
              <a:rPr lang="en-US" sz="6000" b="1" dirty="0" smtClean="0">
                <a:solidFill>
                  <a:srgbClr val="FF0000"/>
                </a:solidFill>
              </a:rPr>
              <a:t>Necessary conditions</a:t>
            </a:r>
            <a:endParaRPr lang="ru-RU" sz="6000" b="1" dirty="0">
              <a:solidFill>
                <a:srgbClr val="FF0000"/>
              </a:solidFill>
            </a:endParaRPr>
          </a:p>
        </p:txBody>
      </p:sp>
      <p:sp>
        <p:nvSpPr>
          <p:cNvPr id="3" name="Содержимое 2"/>
          <p:cNvSpPr>
            <a:spLocks noGrp="1"/>
          </p:cNvSpPr>
          <p:nvPr>
            <p:ph sz="quarter" idx="13"/>
          </p:nvPr>
        </p:nvSpPr>
        <p:spPr/>
        <p:txBody>
          <a:bodyPr>
            <a:normAutofit/>
          </a:bodyPr>
          <a:lstStyle/>
          <a:p>
            <a:r>
              <a:rPr lang="en-US" sz="3600" dirty="0" smtClean="0"/>
              <a:t>Big mass of molecules of the liquid</a:t>
            </a:r>
          </a:p>
          <a:p>
            <a:r>
              <a:rPr lang="en-US" sz="3600" dirty="0" smtClean="0"/>
              <a:t>Big speed of evaporation</a:t>
            </a:r>
            <a:endParaRPr lang="ru-RU" sz="3600"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8000" b="1" dirty="0" smtClean="0">
                <a:solidFill>
                  <a:srgbClr val="FF0000"/>
                </a:solidFill>
              </a:rPr>
              <a:t>Conclusions</a:t>
            </a:r>
            <a:endParaRPr lang="ru-RU" sz="8000" b="1" dirty="0">
              <a:solidFill>
                <a:srgbClr val="FF0000"/>
              </a:solidFill>
            </a:endParaRPr>
          </a:p>
        </p:txBody>
      </p:sp>
      <p:sp>
        <p:nvSpPr>
          <p:cNvPr id="3" name="Объект 2"/>
          <p:cNvSpPr>
            <a:spLocks noGrp="1"/>
          </p:cNvSpPr>
          <p:nvPr>
            <p:ph sz="quarter" idx="13"/>
          </p:nvPr>
        </p:nvSpPr>
        <p:spPr/>
        <p:txBody>
          <a:bodyPr>
            <a:normAutofit/>
          </a:bodyPr>
          <a:lstStyle/>
          <a:p>
            <a:r>
              <a:rPr lang="en-US" sz="3600" dirty="0" smtClean="0"/>
              <a:t> we have found the explanation of the effect</a:t>
            </a:r>
          </a:p>
          <a:p>
            <a:r>
              <a:rPr lang="en-US" sz="3600" dirty="0" smtClean="0"/>
              <a:t>We have studied the effect and found main dependences</a:t>
            </a:r>
          </a:p>
          <a:p>
            <a:pPr>
              <a:buNone/>
            </a:pPr>
            <a:endParaRPr lang="ru-RU" sz="3600" dirty="0"/>
          </a:p>
        </p:txBody>
      </p:sp>
    </p:spTree>
    <p:extLst>
      <p:ext uri="{BB962C8B-B14F-4D97-AF65-F5344CB8AC3E}">
        <p14:creationId xmlns:p14="http://schemas.microsoft.com/office/powerpoint/2010/main" xmlns="" val="3183236501"/>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376162"/>
            <a:ext cx="10364451" cy="1596177"/>
          </a:xfrm>
        </p:spPr>
        <p:txBody>
          <a:bodyPr>
            <a:noAutofit/>
          </a:bodyPr>
          <a:lstStyle/>
          <a:p>
            <a:r>
              <a:rPr lang="en-US" sz="9600" b="1" dirty="0" smtClean="0">
                <a:solidFill>
                  <a:srgbClr val="FF0000"/>
                </a:solidFill>
              </a:rPr>
              <a:t>Thank</a:t>
            </a:r>
            <a:r>
              <a:rPr lang="en-US" sz="9600" dirty="0" smtClean="0">
                <a:solidFill>
                  <a:srgbClr val="FF0000"/>
                </a:solidFill>
              </a:rPr>
              <a:t> </a:t>
            </a:r>
            <a:r>
              <a:rPr lang="en-US" sz="9600" b="1" dirty="0" smtClean="0">
                <a:solidFill>
                  <a:srgbClr val="FF0000"/>
                </a:solidFill>
              </a:rPr>
              <a:t>you</a:t>
            </a:r>
            <a:r>
              <a:rPr lang="en-US" sz="9600" dirty="0" smtClean="0">
                <a:solidFill>
                  <a:srgbClr val="FF0000"/>
                </a:solidFill>
              </a:rPr>
              <a:t> </a:t>
            </a:r>
            <a:r>
              <a:rPr lang="en-US" sz="9600" b="1" dirty="0" smtClean="0">
                <a:solidFill>
                  <a:srgbClr val="FF0000"/>
                </a:solidFill>
              </a:rPr>
              <a:t>for</a:t>
            </a:r>
            <a:r>
              <a:rPr lang="en-US" sz="9600" dirty="0" smtClean="0">
                <a:solidFill>
                  <a:srgbClr val="FF0000"/>
                </a:solidFill>
              </a:rPr>
              <a:t> </a:t>
            </a:r>
            <a:r>
              <a:rPr lang="en-US" sz="9600" b="1" dirty="0" smtClean="0">
                <a:solidFill>
                  <a:srgbClr val="FF0000"/>
                </a:solidFill>
              </a:rPr>
              <a:t>attention</a:t>
            </a:r>
            <a:endParaRPr lang="ru-RU" sz="9600" b="1" dirty="0">
              <a:solidFill>
                <a:srgbClr val="FF0000"/>
              </a:solidFill>
            </a:endParaRPr>
          </a:p>
        </p:txBody>
      </p:sp>
      <p:sp>
        <p:nvSpPr>
          <p:cNvPr id="3" name="Объект 2"/>
          <p:cNvSpPr>
            <a:spLocks noGrp="1"/>
          </p:cNvSpPr>
          <p:nvPr>
            <p:ph sz="quarter" idx="13"/>
          </p:nvPr>
        </p:nvSpPr>
        <p:spPr>
          <a:xfrm>
            <a:off x="7367450" y="4807132"/>
            <a:ext cx="4706983" cy="2277290"/>
          </a:xfrm>
        </p:spPr>
        <p:txBody>
          <a:bodyPr/>
          <a:lstStyle/>
          <a:p>
            <a:r>
              <a:rPr lang="en-US" dirty="0" smtClean="0"/>
              <a:t>By </a:t>
            </a:r>
            <a:r>
              <a:rPr lang="en-US" dirty="0" err="1" smtClean="0"/>
              <a:t>andrew</a:t>
            </a:r>
            <a:r>
              <a:rPr lang="en-US" dirty="0" smtClean="0"/>
              <a:t> </a:t>
            </a:r>
            <a:r>
              <a:rPr lang="en-US" dirty="0" err="1" smtClean="0"/>
              <a:t>pevniy</a:t>
            </a:r>
            <a:endParaRPr lang="ru-RU" dirty="0"/>
          </a:p>
        </p:txBody>
      </p:sp>
    </p:spTree>
    <p:extLst>
      <p:ext uri="{BB962C8B-B14F-4D97-AF65-F5344CB8AC3E}">
        <p14:creationId xmlns:p14="http://schemas.microsoft.com/office/powerpoint/2010/main" xmlns="" val="94092658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8000" b="1" dirty="0" smtClean="0">
                <a:solidFill>
                  <a:srgbClr val="FF0000"/>
                </a:solidFill>
              </a:rPr>
              <a:t>Objectives</a:t>
            </a:r>
            <a:endParaRPr lang="ru-RU" sz="8000" b="1" dirty="0">
              <a:solidFill>
                <a:srgbClr val="FF0000"/>
              </a:solidFill>
            </a:endParaRPr>
          </a:p>
        </p:txBody>
      </p:sp>
      <p:sp>
        <p:nvSpPr>
          <p:cNvPr id="3" name="Объект 2"/>
          <p:cNvSpPr>
            <a:spLocks noGrp="1"/>
          </p:cNvSpPr>
          <p:nvPr>
            <p:ph sz="quarter" idx="13"/>
          </p:nvPr>
        </p:nvSpPr>
        <p:spPr/>
        <p:txBody>
          <a:bodyPr/>
          <a:lstStyle/>
          <a:p>
            <a:r>
              <a:rPr lang="en-US" sz="3200" dirty="0" smtClean="0"/>
              <a:t>To study this effect</a:t>
            </a:r>
          </a:p>
          <a:p>
            <a:r>
              <a:rPr lang="en-US" sz="3200" dirty="0" smtClean="0"/>
              <a:t>To find out the conditions of the process</a:t>
            </a:r>
          </a:p>
          <a:p>
            <a:r>
              <a:rPr lang="en-US" sz="3200" dirty="0" smtClean="0"/>
              <a:t>To find dependences characterizing the process </a:t>
            </a:r>
          </a:p>
          <a:p>
            <a:endParaRPr lang="ru-RU" dirty="0"/>
          </a:p>
        </p:txBody>
      </p:sp>
    </p:spTree>
    <p:extLst>
      <p:ext uri="{BB962C8B-B14F-4D97-AF65-F5344CB8AC3E}">
        <p14:creationId xmlns:p14="http://schemas.microsoft.com/office/powerpoint/2010/main" xmlns="" val="1245624993"/>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57568"/>
            <a:ext cx="10364451" cy="1596177"/>
          </a:xfrm>
        </p:spPr>
        <p:txBody>
          <a:bodyPr>
            <a:normAutofit/>
          </a:bodyPr>
          <a:lstStyle/>
          <a:p>
            <a:r>
              <a:rPr lang="en-US" sz="6600" b="1" dirty="0" smtClean="0">
                <a:solidFill>
                  <a:srgbClr val="FF0000"/>
                </a:solidFill>
              </a:rPr>
              <a:t>How does it work</a:t>
            </a:r>
            <a:endParaRPr lang="ru-RU" sz="6600" b="1" dirty="0">
              <a:solidFill>
                <a:srgbClr val="FF0000"/>
              </a:solidFill>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3252652" y="1653745"/>
            <a:ext cx="4990011" cy="4990011"/>
          </a:xfrm>
        </p:spPr>
      </p:pic>
    </p:spTree>
    <p:extLst>
      <p:ext uri="{BB962C8B-B14F-4D97-AF65-F5344CB8AC3E}">
        <p14:creationId xmlns:p14="http://schemas.microsoft.com/office/powerpoint/2010/main" xmlns="" val="63603606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901" y="297935"/>
            <a:ext cx="10364451" cy="1596177"/>
          </a:xfrm>
        </p:spPr>
        <p:txBody>
          <a:bodyPr>
            <a:normAutofit/>
          </a:bodyPr>
          <a:lstStyle/>
          <a:p>
            <a:r>
              <a:rPr lang="en-US" sz="9600" b="1" dirty="0" smtClean="0">
                <a:solidFill>
                  <a:srgbClr val="FF0000"/>
                </a:solidFill>
              </a:rPr>
              <a:t>paper</a:t>
            </a:r>
            <a:endParaRPr lang="ru-RU" sz="9600" b="1" dirty="0">
              <a:solidFill>
                <a:srgbClr val="FF0000"/>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1894114"/>
            <a:ext cx="7493112" cy="4963886"/>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17432" r="18262" b="1042"/>
          <a:stretch/>
        </p:blipFill>
        <p:spPr>
          <a:xfrm>
            <a:off x="6457405" y="1894113"/>
            <a:ext cx="5734595" cy="4963886"/>
          </a:xfrm>
          <a:prstGeom prst="rect">
            <a:avLst/>
          </a:prstGeom>
        </p:spPr>
      </p:pic>
    </p:spTree>
    <p:extLst>
      <p:ext uri="{BB962C8B-B14F-4D97-AF65-F5344CB8AC3E}">
        <p14:creationId xmlns:p14="http://schemas.microsoft.com/office/powerpoint/2010/main" xmlns="" val="82990773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49" y="239694"/>
            <a:ext cx="10364451" cy="1596177"/>
          </a:xfrm>
        </p:spPr>
        <p:txBody>
          <a:bodyPr>
            <a:normAutofit/>
          </a:bodyPr>
          <a:lstStyle/>
          <a:p>
            <a:r>
              <a:rPr lang="en-US" sz="9600" b="1" dirty="0" smtClean="0">
                <a:solidFill>
                  <a:srgbClr val="FF0000"/>
                </a:solidFill>
              </a:rPr>
              <a:t>Fibers</a:t>
            </a:r>
            <a:endParaRPr lang="ru-RU" sz="9600" b="1" dirty="0">
              <a:solidFill>
                <a:srgbClr val="FF0000"/>
              </a:solidFill>
            </a:endParaRPr>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xmlns="" val="0"/>
              </a:ext>
            </a:extLst>
          </a:blip>
          <a:srcRect l="9300" t="2594" r="22033" b="1"/>
          <a:stretch/>
        </p:blipFill>
        <p:spPr>
          <a:xfrm>
            <a:off x="0" y="2024743"/>
            <a:ext cx="6057348" cy="4833257"/>
          </a:xfrm>
        </p:spPr>
      </p:pic>
      <p:pic>
        <p:nvPicPr>
          <p:cNvPr id="6" name="Рисунок 5"/>
          <p:cNvPicPr>
            <a:picLocks noChangeAspect="1"/>
          </p:cNvPicPr>
          <p:nvPr/>
        </p:nvPicPr>
        <p:blipFill rotWithShape="1">
          <a:blip r:embed="rId3">
            <a:extLst>
              <a:ext uri="{28A0092B-C50C-407E-A947-70E740481C1C}">
                <a14:useLocalDpi xmlns:a14="http://schemas.microsoft.com/office/drawing/2010/main" xmlns="" val="0"/>
              </a:ext>
            </a:extLst>
          </a:blip>
          <a:srcRect l="7533" t="4156" r="26493"/>
          <a:stretch/>
        </p:blipFill>
        <p:spPr>
          <a:xfrm>
            <a:off x="6057349" y="2018828"/>
            <a:ext cx="6134652" cy="4839172"/>
          </a:xfrm>
          <a:prstGeom prst="rect">
            <a:avLst/>
          </a:prstGeom>
        </p:spPr>
      </p:pic>
    </p:spTree>
    <p:extLst>
      <p:ext uri="{BB962C8B-B14F-4D97-AF65-F5344CB8AC3E}">
        <p14:creationId xmlns:p14="http://schemas.microsoft.com/office/powerpoint/2010/main" xmlns="" val="217821059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072" y="239694"/>
            <a:ext cx="10364451" cy="1596177"/>
          </a:xfrm>
        </p:spPr>
        <p:txBody>
          <a:bodyPr>
            <a:normAutofit/>
          </a:bodyPr>
          <a:lstStyle/>
          <a:p>
            <a:r>
              <a:rPr lang="en-US" sz="6000" b="1" dirty="0" smtClean="0">
                <a:solidFill>
                  <a:srgbClr val="FF0000"/>
                </a:solidFill>
              </a:rPr>
              <a:t>C</a:t>
            </a:r>
            <a:r>
              <a:rPr lang="en-US" sz="6000" b="1" dirty="0" smtClean="0">
                <a:solidFill>
                  <a:srgbClr val="FF0000"/>
                </a:solidFill>
              </a:rPr>
              <a:t>hanges in structure</a:t>
            </a:r>
            <a:endParaRPr lang="ru-RU" sz="6000" b="1" dirty="0"/>
          </a:p>
        </p:txBody>
      </p:sp>
      <p:sp>
        <p:nvSpPr>
          <p:cNvPr id="3" name="Объект 2"/>
          <p:cNvSpPr>
            <a:spLocks noGrp="1"/>
          </p:cNvSpPr>
          <p:nvPr>
            <p:ph sz="quarter" idx="13"/>
          </p:nvPr>
        </p:nvSpPr>
        <p:spPr/>
        <p:txBody>
          <a:bodyPr>
            <a:noAutofit/>
          </a:bodyPr>
          <a:lstStyle/>
          <a:p>
            <a:r>
              <a:rPr lang="en-US" sz="5400" dirty="0" smtClean="0"/>
              <a:t>Molecular level</a:t>
            </a:r>
          </a:p>
          <a:p>
            <a:r>
              <a:rPr lang="en-US" sz="5400" dirty="0" smtClean="0"/>
              <a:t>Fiber level</a:t>
            </a:r>
          </a:p>
          <a:p>
            <a:r>
              <a:rPr lang="en-US" sz="5400" dirty="0" smtClean="0"/>
              <a:t>Macro level</a:t>
            </a:r>
            <a:endParaRPr lang="ru-RU" sz="5400" dirty="0"/>
          </a:p>
        </p:txBody>
      </p:sp>
    </p:spTree>
    <p:extLst>
      <p:ext uri="{BB962C8B-B14F-4D97-AF65-F5344CB8AC3E}">
        <p14:creationId xmlns:p14="http://schemas.microsoft.com/office/powerpoint/2010/main" xmlns="" val="1759420552"/>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712" y="0"/>
            <a:ext cx="10364451" cy="1596177"/>
          </a:xfrm>
        </p:spPr>
        <p:txBody>
          <a:bodyPr>
            <a:normAutofit/>
          </a:bodyPr>
          <a:lstStyle/>
          <a:p>
            <a:endParaRPr lang="ru-RU" sz="9600" dirty="0">
              <a:solidFill>
                <a:srgbClr val="FF0000"/>
              </a:solidFill>
            </a:endParaRPr>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0"/>
            <a:ext cx="12191998" cy="6858000"/>
          </a:xfrm>
        </p:spPr>
      </p:pic>
    </p:spTree>
    <p:extLst>
      <p:ext uri="{BB962C8B-B14F-4D97-AF65-F5344CB8AC3E}">
        <p14:creationId xmlns:p14="http://schemas.microsoft.com/office/powerpoint/2010/main" xmlns="" val="4266349341"/>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0"/>
            <a:ext cx="10364451" cy="1596177"/>
          </a:xfrm>
        </p:spPr>
        <p:txBody>
          <a:bodyPr>
            <a:normAutofit/>
          </a:bodyPr>
          <a:lstStyle/>
          <a:p>
            <a:r>
              <a:rPr lang="en-US" sz="9600" b="1" dirty="0" smtClean="0">
                <a:solidFill>
                  <a:srgbClr val="FF0000"/>
                </a:solidFill>
              </a:rPr>
              <a:t>Experiments</a:t>
            </a:r>
            <a:endParaRPr lang="ru-RU" sz="9600" b="1" dirty="0">
              <a:solidFill>
                <a:srgbClr val="FF0000"/>
              </a:solidFill>
            </a:endParaRPr>
          </a:p>
        </p:txBody>
      </p:sp>
      <p:sp>
        <p:nvSpPr>
          <p:cNvPr id="3" name="Объект 2"/>
          <p:cNvSpPr>
            <a:spLocks noGrp="1"/>
          </p:cNvSpPr>
          <p:nvPr>
            <p:ph sz="quarter" idx="13"/>
          </p:nvPr>
        </p:nvSpPr>
        <p:spPr>
          <a:xfrm>
            <a:off x="1018276" y="2380155"/>
            <a:ext cx="10363826" cy="3424107"/>
          </a:xfrm>
        </p:spPr>
        <p:txBody>
          <a:bodyPr>
            <a:normAutofit/>
          </a:bodyPr>
          <a:lstStyle/>
          <a:p>
            <a:pPr marL="0" indent="0">
              <a:buNone/>
            </a:pPr>
            <a:r>
              <a:rPr lang="en-US" sz="4000" dirty="0" smtClean="0"/>
              <a:t>TO find out the dependence of the effect on the type of the paper I used two types:</a:t>
            </a:r>
          </a:p>
          <a:p>
            <a:pPr marL="457200" indent="-457200">
              <a:buFont typeface="+mj-lt"/>
              <a:buAutoNum type="arabicPeriod"/>
            </a:pPr>
            <a:r>
              <a:rPr lang="en-US" sz="4000" dirty="0" smtClean="0"/>
              <a:t>A sheet from a notebook</a:t>
            </a:r>
          </a:p>
          <a:p>
            <a:pPr marL="457200" indent="-457200">
              <a:buFont typeface="+mj-lt"/>
              <a:buAutoNum type="arabicPeriod"/>
            </a:pPr>
            <a:r>
              <a:rPr lang="en-US" sz="4000" dirty="0" smtClean="0"/>
              <a:t>A usual sheet a4 </a:t>
            </a:r>
            <a:endParaRPr lang="ru-RU" sz="4000" dirty="0"/>
          </a:p>
        </p:txBody>
      </p:sp>
    </p:spTree>
    <p:extLst>
      <p:ext uri="{BB962C8B-B14F-4D97-AF65-F5344CB8AC3E}">
        <p14:creationId xmlns:p14="http://schemas.microsoft.com/office/powerpoint/2010/main" xmlns="" val="131608407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TM02900688[[fn=Аспект]]</Template>
  <TotalTime>773</TotalTime>
  <Words>297</Words>
  <Application>Microsoft Office PowerPoint</Application>
  <PresentationFormat>Произвольный</PresentationFormat>
  <Paragraphs>63</Paragraphs>
  <Slides>27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HDOfficeLightV0</vt:lpstr>
      <vt:lpstr>Капля</vt:lpstr>
      <vt:lpstr>Paper wrinkles</vt:lpstr>
      <vt:lpstr>The Problem</vt:lpstr>
      <vt:lpstr>Objectives</vt:lpstr>
      <vt:lpstr>How does it work</vt:lpstr>
      <vt:lpstr>paper</vt:lpstr>
      <vt:lpstr>Fibers</vt:lpstr>
      <vt:lpstr>Changes in structure</vt:lpstr>
      <vt:lpstr>Слайд 8</vt:lpstr>
      <vt:lpstr>Experiments</vt:lpstr>
      <vt:lpstr>Notebook sheet</vt:lpstr>
      <vt:lpstr>Notebook sheet</vt:lpstr>
      <vt:lpstr>Notebook sheet</vt:lpstr>
      <vt:lpstr>A4 sheet</vt:lpstr>
      <vt:lpstr>A4 sheet</vt:lpstr>
      <vt:lpstr>A4 sheet</vt:lpstr>
      <vt:lpstr>Conclusions of the experiment</vt:lpstr>
      <vt:lpstr>Explanation</vt:lpstr>
      <vt:lpstr>WHAT CAN THE PROCESS DEPEND ON?</vt:lpstr>
      <vt:lpstr>The liquid</vt:lpstr>
      <vt:lpstr>Слайд 20</vt:lpstr>
      <vt:lpstr>THE SPEED</vt:lpstr>
      <vt:lpstr>THE TEMPERATURE</vt:lpstr>
      <vt:lpstr>Results</vt:lpstr>
      <vt:lpstr>Why?</vt:lpstr>
      <vt:lpstr>Necessary conditions</vt:lpstr>
      <vt:lpstr>Conclusions</vt:lpstr>
      <vt:lpstr>Thank you for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wrinkles</dc:title>
  <dc:creator>Victoria</dc:creator>
  <cp:lastModifiedBy>1</cp:lastModifiedBy>
  <cp:revision>30</cp:revision>
  <dcterms:created xsi:type="dcterms:W3CDTF">2017-04-25T11:37:54Z</dcterms:created>
  <dcterms:modified xsi:type="dcterms:W3CDTF">2017-06-29T18:48:29Z</dcterms:modified>
</cp:coreProperties>
</file>